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283" r:id="rId3"/>
    <p:sldId id="2635" r:id="rId5"/>
    <p:sldId id="2644" r:id="rId6"/>
    <p:sldId id="2645" r:id="rId7"/>
    <p:sldId id="2659" r:id="rId8"/>
    <p:sldId id="2665" r:id="rId9"/>
    <p:sldId id="2647" r:id="rId10"/>
    <p:sldId id="2666" r:id="rId11"/>
    <p:sldId id="2648" r:id="rId12"/>
    <p:sldId id="2649" r:id="rId13"/>
    <p:sldId id="2634" r:id="rId14"/>
  </p:sldIdLst>
  <p:sldSz cx="10260330" cy="5759450"/>
  <p:notesSz cx="6858000" cy="9144000"/>
  <p:embeddedFontLst>
    <p:embeddedFont>
      <p:font typeface="PingFang SC Semibold" panose="020B0400000000000000" charset="-122"/>
      <p:regular r:id="rId19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charset="0"/>
        <a:ea typeface="微软雅黑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微软雅黑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6B728"/>
    <a:srgbClr val="00AF54"/>
    <a:srgbClr val="FEA900"/>
    <a:srgbClr val="F8F8F8"/>
    <a:srgbClr val="120C16"/>
    <a:srgbClr val="6DF5ED"/>
    <a:srgbClr val="E93252"/>
    <a:srgbClr val="0358B2"/>
    <a:srgbClr val="03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833"/>
    <p:restoredTop sz="94660"/>
  </p:normalViewPr>
  <p:slideViewPr>
    <p:cSldViewPr snapToGrid="0" showGuides="1">
      <p:cViewPr varScale="1">
        <p:scale>
          <a:sx n="80" d="100"/>
          <a:sy n="80" d="100"/>
        </p:scale>
        <p:origin x="668" y="44"/>
      </p:cViewPr>
      <p:guideLst>
        <p:guide orient="horz" pos="2132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/>
            <a:t>案例目标</a:t>
          </a:r>
          <a:endParaRPr lang="zh-CN" altLang="en-US" sz="1600" dirty="0"/>
        </a:p>
      </dgm:t>
    </dgm:pt>
    <dgm:pt modelId="{E4D0092D-1226-4D08-9799-2812B1B3A205}" cxnId="{6DA28C3E-4066-4121-A777-396E8AC56E95}" type="parTrans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cxnId="{6DA28C3E-4066-4121-A777-396E8AC56E95}" type="sibTrans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cxnId="{540F4AF6-C377-45C5-A590-7CA2DAF93499}" type="parTrans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cxnId="{540F4AF6-C377-45C5-A590-7CA2DAF93499}" type="sibTrans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cxnId="{A98C5DC5-964A-4B38-9CEA-B18325772BEA}" type="parTrans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cxnId="{A98C5DC5-964A-4B38-9CEA-B18325772BEA}" type="sibTrans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cxnId="{6812FF8E-3082-4F64-839F-77BEEBDD451D}" type="parTrans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cxnId="{6812FF8E-3082-4F64-839F-77BEEBDD451D}" type="sibTrans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/>
            <a:t>案例中待优化点及改善方案</a:t>
          </a:r>
          <a:endParaRPr lang="zh-CN" altLang="en-US" sz="1600" dirty="0"/>
        </a:p>
      </dgm:t>
    </dgm:pt>
    <dgm:pt modelId="{C7B9EA86-F8CF-4931-9277-55EE61494FC9}" cxnId="{74F191C9-5108-49CC-A7FB-DE006B0A1E5B}" type="parTrans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cxnId="{74F191C9-5108-49CC-A7FB-DE006B0A1E5B}" type="sibTrans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cxnId="{5B67546E-5008-497C-A4CC-7BC7374777BD}" type="parTrans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cxnId="{5B67546E-5008-497C-A4CC-7BC7374777BD}" type="sibTrans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62F1812-AED3-4BAE-8542-D20165F5DAA1}" type="presOf" srcId="{6229A896-BA79-4F93-B4A4-52AF8D0E63B7}" destId="{FBD91DA6-F483-4103-904B-0A0489E1DCE7}" srcOrd="1" destOrd="0" presId="urn:microsoft.com/office/officeart/2005/8/layout/list1"/>
    <dgm:cxn modelId="{B85F9E25-C652-4B7F-8FD1-439B78BFFC09}" type="presOf" srcId="{A7E2548B-AC32-4B01-BBFA-02F40C0F4EC3}" destId="{C385AF22-AC18-4DC8-9B28-602D0C637594}" srcOrd="1" destOrd="0" presId="urn:microsoft.com/office/officeart/2005/8/layout/list1"/>
    <dgm:cxn modelId="{C0C92239-6F59-4A67-8B01-83B8CED33E59}" type="presOf" srcId="{5BA5075A-9611-40EC-B66E-1C50AF866171}" destId="{06CD99E7-5F6F-4B3A-B6AF-722345E5A49F}" srcOrd="0" destOrd="0" presId="urn:microsoft.com/office/officeart/2005/8/layout/list1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AE945048-99BB-4E6F-831F-941A69103276}" type="presOf" srcId="{0FABB1E1-B967-41CD-8BD9-01EE970157FC}" destId="{5637D23C-C60D-4167-8816-BB9B9D431E0E}" srcOrd="0" destOrd="0" presId="urn:microsoft.com/office/officeart/2005/8/layout/list1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5746D370-F655-4369-9829-A3CB05B885AA}" type="presOf" srcId="{ACC21E35-BE52-4B64-9CE3-EAFB2C2B911E}" destId="{19E92E6E-C255-46EA-A296-4EEB24EE3A0F}" srcOrd="1" destOrd="0" presId="urn:microsoft.com/office/officeart/2005/8/layout/list1"/>
    <dgm:cxn modelId="{5DA8AC74-33F2-4C28-8300-0E50990216C1}" type="presOf" srcId="{AA796176-FFEA-4453-B3C5-86FCA4C88052}" destId="{5CB4522F-075B-43D2-9CCA-FF96AAAB0675}" srcOrd="0" destOrd="0" presId="urn:microsoft.com/office/officeart/2005/8/layout/list1"/>
    <dgm:cxn modelId="{D8070E78-59F1-4513-9398-C426422CA6D2}" type="presOf" srcId="{A7E2548B-AC32-4B01-BBFA-02F40C0F4EC3}" destId="{E4755B94-5E72-4C9F-A91A-56B0FCDA28F1}" srcOrd="0" destOrd="0" presId="urn:microsoft.com/office/officeart/2005/8/layout/list1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8E1CF39A-2C53-4078-B676-390FA42BD10D}" type="presOf" srcId="{6229A896-BA79-4F93-B4A4-52AF8D0E63B7}" destId="{75DA4DF2-046A-4C6A-8086-7C3E7861D4E7}" srcOrd="0" destOrd="0" presId="urn:microsoft.com/office/officeart/2005/8/layout/list1"/>
    <dgm:cxn modelId="{B7AC3EAD-C2E5-4EE1-AD67-1717C0B0AE79}" type="presOf" srcId="{ACC21E35-BE52-4B64-9CE3-EAFB2C2B911E}" destId="{3240125D-75FD-4A57-A758-6C50E602A37F}" srcOrd="0" destOrd="0" presId="urn:microsoft.com/office/officeart/2005/8/layout/list1"/>
    <dgm:cxn modelId="{A0A139B8-C29C-4CF6-B01A-C9215FF29A1B}" type="presOf" srcId="{0FABB1E1-B967-41CD-8BD9-01EE970157FC}" destId="{1CC4936E-ED17-4D2F-9813-87EE95763F16}" srcOrd="1" destOrd="0" presId="urn:microsoft.com/office/officeart/2005/8/layout/list1"/>
    <dgm:cxn modelId="{04D720C0-4218-4938-9515-27C87D79C1B0}" type="presOf" srcId="{730938A3-D819-41F7-BE39-9DDAA446A19F}" destId="{427123AE-6E68-4008-BD50-9CC20F57260E}" srcOrd="1" destOrd="0" presId="urn:microsoft.com/office/officeart/2005/8/layout/list1"/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F846AED5-C5CD-4945-9041-FB212C89E9C3}" type="presOf" srcId="{5BA5075A-9611-40EC-B66E-1C50AF866171}" destId="{ABF73B35-4281-4C64-B65F-D7E1D426DC52}" srcOrd="1" destOrd="0" presId="urn:microsoft.com/office/officeart/2005/8/layout/list1"/>
    <dgm:cxn modelId="{A1FCD9D6-88FE-42F6-A005-7CB64FD4DF60}" type="presOf" srcId="{730938A3-D819-41F7-BE39-9DDAA446A19F}" destId="{0B52D98E-03C2-4BD0-85E7-F52451A2A69F}" srcOrd="0" destOrd="0" presId="urn:microsoft.com/office/officeart/2005/8/layout/list1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E64F7986-A22F-4AFA-B479-79081A7B952B}" type="presParOf" srcId="{5CB4522F-075B-43D2-9CCA-FF96AAAB0675}" destId="{792D5933-AD40-45AE-8480-2968FCA8CAA1}" srcOrd="0" destOrd="0" presId="urn:microsoft.com/office/officeart/2005/8/layout/list1"/>
    <dgm:cxn modelId="{3C593DDB-6C1E-4F28-B97E-4C473646A717}" type="presParOf" srcId="{792D5933-AD40-45AE-8480-2968FCA8CAA1}" destId="{E4755B94-5E72-4C9F-A91A-56B0FCDA28F1}" srcOrd="0" destOrd="0" presId="urn:microsoft.com/office/officeart/2005/8/layout/list1"/>
    <dgm:cxn modelId="{53C2F299-254F-4955-8E1D-0975BFA29DEA}" type="presParOf" srcId="{792D5933-AD40-45AE-8480-2968FCA8CAA1}" destId="{C385AF22-AC18-4DC8-9B28-602D0C637594}" srcOrd="1" destOrd="0" presId="urn:microsoft.com/office/officeart/2005/8/layout/list1"/>
    <dgm:cxn modelId="{3A418ED2-15B8-43F7-9CB2-B8862013A2CF}" type="presParOf" srcId="{5CB4522F-075B-43D2-9CCA-FF96AAAB0675}" destId="{744720FB-B56E-4487-9420-26F63FDC8A92}" srcOrd="1" destOrd="0" presId="urn:microsoft.com/office/officeart/2005/8/layout/list1"/>
    <dgm:cxn modelId="{4B625579-78F4-45B2-9DFA-A7F13878CD9D}" type="presParOf" srcId="{5CB4522F-075B-43D2-9CCA-FF96AAAB0675}" destId="{46544825-FBF5-4CDD-8C6C-17BDB8D6624D}" srcOrd="2" destOrd="0" presId="urn:microsoft.com/office/officeart/2005/8/layout/list1"/>
    <dgm:cxn modelId="{2DFB4BE4-930E-4611-A053-82E8D625F27C}" type="presParOf" srcId="{5CB4522F-075B-43D2-9CCA-FF96AAAB0675}" destId="{4BCF71AD-8735-4E36-8AA7-859BE626CF89}" srcOrd="3" destOrd="0" presId="urn:microsoft.com/office/officeart/2005/8/layout/list1"/>
    <dgm:cxn modelId="{F4723558-B28C-40C9-B27F-72F9BE0AF3F5}" type="presParOf" srcId="{5CB4522F-075B-43D2-9CCA-FF96AAAB0675}" destId="{EED333AA-5EDE-462B-829D-585765A00D61}" srcOrd="4" destOrd="0" presId="urn:microsoft.com/office/officeart/2005/8/layout/list1"/>
    <dgm:cxn modelId="{3D31BDE9-49B2-47DF-A12F-0683BC775F18}" type="presParOf" srcId="{EED333AA-5EDE-462B-829D-585765A00D61}" destId="{75DA4DF2-046A-4C6A-8086-7C3E7861D4E7}" srcOrd="0" destOrd="0" presId="urn:microsoft.com/office/officeart/2005/8/layout/list1"/>
    <dgm:cxn modelId="{37B9B0F7-2467-4A73-A2F3-48AAF33F4ACD}" type="presParOf" srcId="{EED333AA-5EDE-462B-829D-585765A00D61}" destId="{FBD91DA6-F483-4103-904B-0A0489E1DCE7}" srcOrd="1" destOrd="0" presId="urn:microsoft.com/office/officeart/2005/8/layout/list1"/>
    <dgm:cxn modelId="{85C47340-8A9E-4592-AB66-216A17057F11}" type="presParOf" srcId="{5CB4522F-075B-43D2-9CCA-FF96AAAB0675}" destId="{48F65CE9-588F-481F-B88C-E3C4A9B9C782}" srcOrd="5" destOrd="0" presId="urn:microsoft.com/office/officeart/2005/8/layout/list1"/>
    <dgm:cxn modelId="{B514B097-DCDB-49D3-9A46-45A481532DCB}" type="presParOf" srcId="{5CB4522F-075B-43D2-9CCA-FF96AAAB0675}" destId="{9A2FC35B-336D-4AB9-BE3B-E5A027415580}" srcOrd="6" destOrd="0" presId="urn:microsoft.com/office/officeart/2005/8/layout/list1"/>
    <dgm:cxn modelId="{8445FA2B-93A1-4A85-A633-6C53B31E6640}" type="presParOf" srcId="{5CB4522F-075B-43D2-9CCA-FF96AAAB0675}" destId="{781EB76A-EEE2-4822-9A02-692FC3F6DBFE}" srcOrd="7" destOrd="0" presId="urn:microsoft.com/office/officeart/2005/8/layout/list1"/>
    <dgm:cxn modelId="{585724F5-D580-4123-A6B5-18BCB4B61298}" type="presParOf" srcId="{5CB4522F-075B-43D2-9CCA-FF96AAAB0675}" destId="{1A83AB0C-0313-42B2-AD86-7F1781B8A4B2}" srcOrd="8" destOrd="0" presId="urn:microsoft.com/office/officeart/2005/8/layout/list1"/>
    <dgm:cxn modelId="{D3A9A500-291D-4315-A0B5-48A11AFD7872}" type="presParOf" srcId="{1A83AB0C-0313-42B2-AD86-7F1781B8A4B2}" destId="{0B52D98E-03C2-4BD0-85E7-F52451A2A69F}" srcOrd="0" destOrd="0" presId="urn:microsoft.com/office/officeart/2005/8/layout/list1"/>
    <dgm:cxn modelId="{08FF2DFE-CF0C-4A40-BF76-5D8DF2A83E45}" type="presParOf" srcId="{1A83AB0C-0313-42B2-AD86-7F1781B8A4B2}" destId="{427123AE-6E68-4008-BD50-9CC20F57260E}" srcOrd="1" destOrd="0" presId="urn:microsoft.com/office/officeart/2005/8/layout/list1"/>
    <dgm:cxn modelId="{6BF98521-58EF-4718-94C0-86D18F889A8F}" type="presParOf" srcId="{5CB4522F-075B-43D2-9CCA-FF96AAAB0675}" destId="{3E45E6F7-D029-421E-9785-40AC3D5809F6}" srcOrd="9" destOrd="0" presId="urn:microsoft.com/office/officeart/2005/8/layout/list1"/>
    <dgm:cxn modelId="{05C125E2-B9C9-4C04-B36D-0D1E8CAE682E}" type="presParOf" srcId="{5CB4522F-075B-43D2-9CCA-FF96AAAB0675}" destId="{DC58CA3D-313C-426E-A0D6-37AFDA45F7F0}" srcOrd="10" destOrd="0" presId="urn:microsoft.com/office/officeart/2005/8/layout/list1"/>
    <dgm:cxn modelId="{E919EC92-820A-428D-99E1-2B124C1E1608}" type="presParOf" srcId="{5CB4522F-075B-43D2-9CCA-FF96AAAB0675}" destId="{97D0A409-687F-48B8-8F97-815DE1E84580}" srcOrd="11" destOrd="0" presId="urn:microsoft.com/office/officeart/2005/8/layout/list1"/>
    <dgm:cxn modelId="{5EF25026-603F-4335-9104-A837A384B12F}" type="presParOf" srcId="{5CB4522F-075B-43D2-9CCA-FF96AAAB0675}" destId="{6C682417-E35E-4747-8277-8398315EE0A6}" srcOrd="12" destOrd="0" presId="urn:microsoft.com/office/officeart/2005/8/layout/list1"/>
    <dgm:cxn modelId="{9C82A2E3-73F3-44C2-B38A-81C0C8565E9A}" type="presParOf" srcId="{6C682417-E35E-4747-8277-8398315EE0A6}" destId="{3240125D-75FD-4A57-A758-6C50E602A37F}" srcOrd="0" destOrd="0" presId="urn:microsoft.com/office/officeart/2005/8/layout/list1"/>
    <dgm:cxn modelId="{F376AE30-1079-4CDB-8E35-FE488DCEAD2D}" type="presParOf" srcId="{6C682417-E35E-4747-8277-8398315EE0A6}" destId="{19E92E6E-C255-46EA-A296-4EEB24EE3A0F}" srcOrd="1" destOrd="0" presId="urn:microsoft.com/office/officeart/2005/8/layout/list1"/>
    <dgm:cxn modelId="{F33726E3-490B-4D06-A525-1BA1AEBB1C8F}" type="presParOf" srcId="{5CB4522F-075B-43D2-9CCA-FF96AAAB0675}" destId="{B5396BCF-9918-4D1E-8A96-750EB7B7FAF0}" srcOrd="13" destOrd="0" presId="urn:microsoft.com/office/officeart/2005/8/layout/list1"/>
    <dgm:cxn modelId="{D7FFDA87-5839-4CB8-B744-1B7230101671}" type="presParOf" srcId="{5CB4522F-075B-43D2-9CCA-FF96AAAB0675}" destId="{F46CC245-10BE-4E19-B679-8FD2CCBD83C6}" srcOrd="14" destOrd="0" presId="urn:microsoft.com/office/officeart/2005/8/layout/list1"/>
    <dgm:cxn modelId="{771C0B25-5E8F-4FF8-B0F2-C6E7A9E26EB1}" type="presParOf" srcId="{5CB4522F-075B-43D2-9CCA-FF96AAAB0675}" destId="{259E2F94-8223-4A49-9E41-02FF9C3E6DB7}" srcOrd="15" destOrd="0" presId="urn:microsoft.com/office/officeart/2005/8/layout/list1"/>
    <dgm:cxn modelId="{51C24110-273A-445F-A797-AAB07E190C8A}" type="presParOf" srcId="{5CB4522F-075B-43D2-9CCA-FF96AAAB0675}" destId="{0582B587-2F69-4A4E-91D2-4D573939D386}" srcOrd="16" destOrd="0" presId="urn:microsoft.com/office/officeart/2005/8/layout/list1"/>
    <dgm:cxn modelId="{88995C75-011B-442D-B3B0-68C8AA231378}" type="presParOf" srcId="{0582B587-2F69-4A4E-91D2-4D573939D386}" destId="{5637D23C-C60D-4167-8816-BB9B9D431E0E}" srcOrd="0" destOrd="0" presId="urn:microsoft.com/office/officeart/2005/8/layout/list1"/>
    <dgm:cxn modelId="{E0066D49-5AF0-4005-90B5-6383B1A25CC7}" type="presParOf" srcId="{0582B587-2F69-4A4E-91D2-4D573939D386}" destId="{1CC4936E-ED17-4D2F-9813-87EE95763F16}" srcOrd="1" destOrd="0" presId="urn:microsoft.com/office/officeart/2005/8/layout/list1"/>
    <dgm:cxn modelId="{81049395-50FC-4BE5-999A-FA3A910C6AB6}" type="presParOf" srcId="{5CB4522F-075B-43D2-9CCA-FF96AAAB0675}" destId="{9E8ED095-A689-4B24-8673-40FB702F4F98}" srcOrd="17" destOrd="0" presId="urn:microsoft.com/office/officeart/2005/8/layout/list1"/>
    <dgm:cxn modelId="{3D70EB50-153F-4492-947D-EB83294A4E59}" type="presParOf" srcId="{5CB4522F-075B-43D2-9CCA-FF96AAAB0675}" destId="{5AA363B9-8FB5-41E3-8B35-97BD2D191B34}" srcOrd="18" destOrd="0" presId="urn:microsoft.com/office/officeart/2005/8/layout/list1"/>
    <dgm:cxn modelId="{B4FB1D32-D4A2-4494-BD76-A825F382590C}" type="presParOf" srcId="{5CB4522F-075B-43D2-9CCA-FF96AAAB0675}" destId="{165391A6-F699-41AC-8B55-B5334317737C}" srcOrd="19" destOrd="0" presId="urn:microsoft.com/office/officeart/2005/8/layout/list1"/>
    <dgm:cxn modelId="{393A8961-3DBD-4564-A6C2-813CA257BD58}" type="presParOf" srcId="{5CB4522F-075B-43D2-9CCA-FF96AAAB0675}" destId="{9922DA3E-3EF6-42FA-9CC9-86C6C0F10C5A}" srcOrd="20" destOrd="0" presId="urn:microsoft.com/office/officeart/2005/8/layout/list1"/>
    <dgm:cxn modelId="{87A52DF9-2C26-4E57-84A9-EEF8930BCF18}" type="presParOf" srcId="{9922DA3E-3EF6-42FA-9CC9-86C6C0F10C5A}" destId="{06CD99E7-5F6F-4B3A-B6AF-722345E5A49F}" srcOrd="0" destOrd="0" presId="urn:microsoft.com/office/officeart/2005/8/layout/list1"/>
    <dgm:cxn modelId="{D7C378C8-1B98-4734-835E-992B34B3F5DC}" type="presParOf" srcId="{9922DA3E-3EF6-42FA-9CC9-86C6C0F10C5A}" destId="{ABF73B35-4281-4C64-B65F-D7E1D426DC52}" srcOrd="1" destOrd="0" presId="urn:microsoft.com/office/officeart/2005/8/layout/list1"/>
    <dgm:cxn modelId="{32DA0E08-E2AD-4011-8E55-153870D66355}" type="presParOf" srcId="{5CB4522F-075B-43D2-9CCA-FF96AAAB0675}" destId="{E970D71D-ECBA-4E7B-8977-0075B3C64135}" srcOrd="21" destOrd="0" presId="urn:microsoft.com/office/officeart/2005/8/layout/list1"/>
    <dgm:cxn modelId="{74407CAF-1C80-44D2-BC80-84029926B96A}" type="presParOf" srcId="{5CB4522F-075B-43D2-9CCA-FF96AAAB0675}" destId="{1EBF7F84-B88A-4276-8D3B-5221674D7BF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案例目标</a:t>
          </a:r>
          <a:endParaRPr lang="zh-CN" altLang="en-US" sz="1600" kern="1200" dirty="0"/>
        </a:p>
      </dsp:txBody>
      <dsp:txXfrm>
        <a:off x="280855" y="45063"/>
        <a:ext cx="3655284" cy="319654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80855" y="589383"/>
        <a:ext cx="3655284" cy="319654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80855" y="1133703"/>
        <a:ext cx="3655284" cy="319654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案例中亮点及可复用的点</a:t>
          </a:r>
        </a:p>
      </dsp:txBody>
      <dsp:txXfrm>
        <a:off x="280855" y="1678023"/>
        <a:ext cx="3655284" cy="319654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案例中待优化点及改善方案</a:t>
          </a:r>
          <a:endParaRPr lang="zh-CN" altLang="en-US" sz="1600" kern="1200" dirty="0"/>
        </a:p>
      </dsp:txBody>
      <dsp:txXfrm>
        <a:off x="280855" y="2222343"/>
        <a:ext cx="3655284" cy="319654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针对案例的延伸思考</a:t>
          </a:r>
        </a:p>
      </dsp:txBody>
      <dsp:txXfrm>
        <a:off x="280855" y="2766663"/>
        <a:ext cx="365528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8" name="文本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r>
              <a:rPr lang="en-US" altLang="zh-CN" sz="1200"/>
              <a:t>*</a:t>
            </a:r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r>
              <a:rPr lang="en-US" altLang="zh-CN" sz="1200"/>
              <a:t>*</a:t>
            </a:r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r>
              <a:rPr lang="en-US" altLang="zh-CN" sz="1200"/>
              <a:t>*</a:t>
            </a:r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文本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pPr fontAlgn="auto"/>
            <a:r>
              <a:rPr lang="zh-CN" altLang="en-US" sz="503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pPr fontAlgn="auto"/>
            <a:r>
              <a:rPr lang="zh-CN" altLang="en-US" sz="2010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36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pPr fontAlgn="auto"/>
            <a:r>
              <a:rPr lang="zh-CN" altLang="en-US" sz="36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36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pPr fontAlgn="auto"/>
            <a:r>
              <a:rPr lang="zh-CN" altLang="en-US" sz="503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z="201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36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pPr fontAlgn="auto"/>
            <a:r>
              <a:rPr lang="zh-CN" altLang="en-US" sz="36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 fontAlgn="auto"/>
            <a:r>
              <a:rPr lang="zh-CN" altLang="en-US" sz="201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 fontAlgn="auto"/>
            <a:r>
              <a:rPr lang="zh-CN" altLang="en-US" sz="201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36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pPr fontAlgn="auto"/>
            <a:r>
              <a:rPr lang="zh-CN" altLang="en-US" sz="26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 fontAlgn="auto"/>
            <a:r>
              <a:rPr lang="zh-CN" altLang="en-US" sz="267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45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201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67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67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 fontAlgn="auto"/>
            <a:r>
              <a:rPr lang="zh-CN" altLang="en-US" sz="13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pPr fontAlgn="auto"/>
            <a:r>
              <a:rPr lang="zh-CN" altLang="en-US" sz="26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 fontAlgn="auto"/>
            <a:r>
              <a:rPr lang="zh-CN" altLang="en-US" sz="13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4850" y="306388"/>
            <a:ext cx="8850313" cy="1114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r>
              <a:rPr lang="zh-CN" altLang="en-US" sz="36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4850" y="1533525"/>
            <a:ext cx="8850313" cy="3654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01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67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4850" y="5338763"/>
            <a:ext cx="2309813" cy="306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997B5FA-0921-464F-AAE1-844C04324D75}" type="datetimeFigureOut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38" y="5338763"/>
            <a:ext cx="3462338" cy="306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938" y="5338763"/>
            <a:ext cx="2308225" cy="306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65CE74E-AB26-4998-AD42-012C4C1AD076}" type="slidenum">
              <a:rPr lang="zh-CN" altLang="en-US" sz="100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9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.xml"/><Relationship Id="rId8" Type="http://schemas.openxmlformats.org/officeDocument/2006/relationships/diagramQuickStyle" Target="../diagrams/quickStyle1.xml"/><Relationship Id="rId7" Type="http://schemas.openxmlformats.org/officeDocument/2006/relationships/diagramLayout" Target="../diagrams/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1" Type="http://schemas.openxmlformats.org/officeDocument/2006/relationships/slideLayout" Target="../slideLayouts/slideLayout1.xml"/><Relationship Id="rId10" Type="http://schemas.microsoft.com/office/2007/relationships/diagramDrawing" Target="../diagrams/drawing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../media/image2.svg"/><Relationship Id="rId3" Type="http://schemas.openxmlformats.org/officeDocument/2006/relationships/image" Target="../media/image3.png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31.xml"/><Relationship Id="rId25" Type="http://schemas.openxmlformats.org/officeDocument/2006/relationships/tags" Target="../tags/tag30.xml"/><Relationship Id="rId24" Type="http://schemas.openxmlformats.org/officeDocument/2006/relationships/tags" Target="../tags/tag29.xml"/><Relationship Id="rId23" Type="http://schemas.openxmlformats.org/officeDocument/2006/relationships/tags" Target="../tags/tag28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1.sv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文本框 4"/>
          <p:cNvSpPr txBox="1"/>
          <p:nvPr/>
        </p:nvSpPr>
        <p:spPr>
          <a:xfrm>
            <a:off x="2233613" y="1566863"/>
            <a:ext cx="5676900" cy="23069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3600" b="1" dirty="0">
                <a:latin typeface="Calibri" charset="0"/>
                <a:ea typeface="微软雅黑" charset="-122"/>
              </a:rPr>
              <a:t>关于韩金靓主动加粉的复盘</a:t>
            </a:r>
            <a:endParaRPr lang="en-US" altLang="zh-CN" sz="3600" b="1" dirty="0">
              <a:latin typeface="Calibri" charset="0"/>
              <a:ea typeface="微软雅黑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latin typeface="Calibri" charset="0"/>
                <a:ea typeface="微软雅黑" charset="-122"/>
              </a:rPr>
              <a:t>   </a:t>
            </a:r>
            <a:r>
              <a:rPr lang="zh-CN" altLang="en-US" b="1" dirty="0">
                <a:latin typeface="Calibri" charset="0"/>
                <a:ea typeface="微软雅黑" charset="-122"/>
              </a:rPr>
              <a:t>部门：项目</a:t>
            </a:r>
            <a:r>
              <a:rPr lang="en-US" altLang="zh-CN" b="1" dirty="0">
                <a:latin typeface="Calibri" charset="0"/>
                <a:ea typeface="微软雅黑" charset="-122"/>
              </a:rPr>
              <a:t>7</a:t>
            </a:r>
            <a:r>
              <a:rPr lang="zh-CN" altLang="en-US" b="1" dirty="0">
                <a:latin typeface="Calibri" charset="0"/>
                <a:ea typeface="微软雅黑" charset="-122"/>
              </a:rPr>
              <a:t>组</a:t>
            </a:r>
            <a:r>
              <a:rPr lang="zh-CN" altLang="en-US" sz="3600" b="1" dirty="0">
                <a:latin typeface="Calibri" charset="0"/>
                <a:ea typeface="微软雅黑" charset="-122"/>
              </a:rPr>
              <a:t>   </a:t>
            </a:r>
            <a:endParaRPr lang="en-US" altLang="zh-CN" sz="3600" b="1" dirty="0">
              <a:latin typeface="Calibri" charset="0"/>
              <a:ea typeface="微软雅黑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Calibri" charset="0"/>
                <a:ea typeface="微软雅黑" charset="-122"/>
              </a:rPr>
              <a:t>姓名：赵周宁</a:t>
            </a:r>
            <a:endParaRPr lang="en-US" altLang="zh-CN" b="1" dirty="0">
              <a:latin typeface="Calibri" charset="0"/>
              <a:ea typeface="微软雅黑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Calibri" charset="0"/>
                <a:ea typeface="微软雅黑" charset="-122"/>
              </a:rPr>
              <a:t>花名：卡戎</a:t>
            </a:r>
            <a:endParaRPr lang="zh-CN" altLang="en-US" b="1" dirty="0">
              <a:latin typeface="Calibri" charset="0"/>
              <a:ea typeface="微软雅黑" charset="-122"/>
            </a:endParaRPr>
          </a:p>
        </p:txBody>
      </p:sp>
      <p:sp>
        <p:nvSpPr>
          <p:cNvPr id="3075" name="文本框 2"/>
          <p:cNvSpPr txBox="1"/>
          <p:nvPr/>
        </p:nvSpPr>
        <p:spPr>
          <a:xfrm>
            <a:off x="2578100" y="3941763"/>
            <a:ext cx="4989513" cy="812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>
              <a:lnSpc>
                <a:spcPct val="130000"/>
              </a:lnSpc>
            </a:pPr>
            <a:r>
              <a:rPr lang="zh-CN" altLang="en-US" sz="1200" b="1" dirty="0">
                <a:latin typeface="Calibri" charset="0"/>
                <a:ea typeface="微软雅黑" charset="-122"/>
              </a:rPr>
              <a:t>最专业的品牌私域运营服务商</a:t>
            </a:r>
            <a:endParaRPr lang="en-US" altLang="zh-CN" sz="1200" b="1" dirty="0">
              <a:latin typeface="Calibri" charset="0"/>
              <a:ea typeface="微软雅黑" charset="-122"/>
            </a:endParaRPr>
          </a:p>
          <a:p>
            <a:pPr algn="dist">
              <a:lnSpc>
                <a:spcPct val="130000"/>
              </a:lnSpc>
            </a:pPr>
            <a:r>
              <a:rPr lang="zh-CN" altLang="zh-CN" sz="1200" b="1" dirty="0">
                <a:latin typeface="Calibri" charset="0"/>
                <a:ea typeface="微软雅黑" charset="-122"/>
              </a:rPr>
              <a:t>帮你管理最有价值的用户资产</a:t>
            </a:r>
            <a:endParaRPr lang="en-US" altLang="zh-CN" sz="1200" b="1" dirty="0">
              <a:latin typeface="Calibri" charset="0"/>
              <a:ea typeface="微软雅黑" charset="-122"/>
            </a:endParaRPr>
          </a:p>
          <a:p>
            <a:pPr algn="dist">
              <a:lnSpc>
                <a:spcPct val="130000"/>
              </a:lnSpc>
            </a:pPr>
            <a:endParaRPr lang="zh-CN" altLang="en-US" sz="1200" b="1" dirty="0">
              <a:latin typeface="Calibri" charset="0"/>
              <a:ea typeface="微软雅黑" charset="-122"/>
              <a:sym typeface="微软雅黑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938" y="4621213"/>
            <a:ext cx="10129838" cy="793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7" name="组合 8"/>
          <p:cNvGrpSpPr/>
          <p:nvPr/>
        </p:nvGrpSpPr>
        <p:grpSpPr>
          <a:xfrm>
            <a:off x="3871913" y="663575"/>
            <a:ext cx="2516187" cy="620713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3080" name="图片 27"/>
            <p:cNvPicPr>
              <a:picLocks noGrp="1"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97" y="4202"/>
              <a:ext cx="722" cy="7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81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600" b="1" dirty="0">
                  <a:solidFill>
                    <a:srgbClr val="FEA900"/>
                  </a:solidFill>
                  <a:latin typeface="Calibri" charset="0"/>
                  <a:ea typeface="微软雅黑" charset="-122"/>
                  <a:sym typeface="微软雅黑" charset="-122"/>
                </a:rPr>
                <a:t>品牌私域运营中心</a:t>
              </a:r>
              <a:endParaRPr lang="zh-CN" altLang="en-US" sz="1600" b="1" dirty="0">
                <a:solidFill>
                  <a:srgbClr val="FEA900"/>
                </a:solidFill>
                <a:latin typeface="Calibri" charset="0"/>
                <a:ea typeface="微软雅黑" charset="-122"/>
                <a:sym typeface="微软雅黑" charset="-122"/>
              </a:endParaRPr>
            </a:p>
          </p:txBody>
        </p:sp>
        <p:sp>
          <p:nvSpPr>
            <p:cNvPr id="3082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600" b="1">
                  <a:latin typeface="Calibri" charset="0"/>
                  <a:ea typeface="微软雅黑" charset="-122"/>
                  <a:sym typeface="微软雅黑" charset="-122"/>
                </a:rPr>
                <a:t>点燃 </a:t>
              </a:r>
              <a:endParaRPr lang="zh-CN" altLang="en-US" sz="1600" b="1">
                <a:latin typeface="Calibri" charset="0"/>
                <a:ea typeface="微软雅黑" charset="-122"/>
                <a:sym typeface="微软雅黑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文本框 29"/>
          <p:cNvSpPr txBox="1"/>
          <p:nvPr/>
        </p:nvSpPr>
        <p:spPr>
          <a:xfrm>
            <a:off x="1192213" y="454025"/>
            <a:ext cx="2032000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</a:rPr>
              <a:t>针对案例的延伸思考</a:t>
            </a:r>
            <a:endParaRPr lang="zh-CN" altLang="en-US" sz="1600" b="1" dirty="0">
              <a:latin typeface="Calibri" charset="0"/>
              <a:ea typeface="微软雅黑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29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9699" name="组合 1"/>
          <p:cNvGrpSpPr/>
          <p:nvPr/>
        </p:nvGrpSpPr>
        <p:grpSpPr>
          <a:xfrm>
            <a:off x="8994775" y="376238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29701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矩形 2"/>
          <p:cNvSpPr/>
          <p:nvPr/>
        </p:nvSpPr>
        <p:spPr>
          <a:xfrm>
            <a:off x="108268" y="117475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9703" name="文本框 10"/>
          <p:cNvSpPr txBox="1"/>
          <p:nvPr/>
        </p:nvSpPr>
        <p:spPr>
          <a:xfrm>
            <a:off x="855028" y="1434465"/>
            <a:ext cx="88534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Calibri" charset="0"/>
                <a:ea typeface="微软雅黑" charset="-122"/>
              </a:rPr>
              <a:t>企微同事分享主动加粉</a:t>
            </a:r>
            <a:r>
              <a:rPr lang="zh-CN" altLang="en-US" sz="1600" b="1" dirty="0">
                <a:solidFill>
                  <a:schemeClr val="tx1"/>
                </a:solidFill>
                <a:latin typeface="Calibri" charset="0"/>
                <a:ea typeface="微软雅黑" charset="-122"/>
              </a:rPr>
              <a:t>（参考）</a:t>
            </a:r>
            <a:r>
              <a:rPr lang="zh-CN" altLang="en-US" sz="2800" b="1" dirty="0">
                <a:solidFill>
                  <a:schemeClr val="tx1"/>
                </a:solidFill>
                <a:latin typeface="Calibri" charset="0"/>
                <a:ea typeface="微软雅黑" charset="-122"/>
              </a:rPr>
              <a:t>：</a:t>
            </a:r>
            <a:r>
              <a:rPr lang="zh-CN" altLang="en-US" sz="2800" b="1" dirty="0">
                <a:solidFill>
                  <a:srgbClr val="C00000"/>
                </a:solidFill>
                <a:latin typeface="Calibri" charset="0"/>
                <a:ea typeface="微软雅黑" charset="-122"/>
              </a:rPr>
              <a:t>“风险关键字</a:t>
            </a:r>
            <a:r>
              <a:rPr lang="en-US" altLang="zh-CN" sz="2800" b="1" dirty="0">
                <a:solidFill>
                  <a:srgbClr val="C00000"/>
                </a:solidFill>
                <a:latin typeface="Calibri" charset="0"/>
                <a:ea typeface="微软雅黑" charset="-122"/>
              </a:rPr>
              <a:t>”</a:t>
            </a:r>
            <a:endParaRPr lang="en-US" altLang="zh-CN" sz="2800" b="1" dirty="0">
              <a:solidFill>
                <a:srgbClr val="C00000"/>
              </a:solidFill>
              <a:latin typeface="Calibri" charset="0"/>
              <a:ea typeface="微软雅黑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88683" y="2472690"/>
            <a:ext cx="8853487" cy="2110740"/>
            <a:chOff x="1400" y="3241"/>
            <a:chExt cx="13942" cy="3324"/>
          </a:xfrm>
        </p:grpSpPr>
        <p:sp>
          <p:nvSpPr>
            <p:cNvPr id="5" name="文本框 10"/>
            <p:cNvSpPr txBox="1"/>
            <p:nvPr/>
          </p:nvSpPr>
          <p:spPr>
            <a:xfrm>
              <a:off x="1400" y="3241"/>
              <a:ext cx="1394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chemeClr val="tx1"/>
                  </a:solidFill>
                  <a:latin typeface="Calibri" charset="0"/>
                  <a:ea typeface="微软雅黑" charset="-122"/>
                </a:rPr>
                <a:t>金融类：</a:t>
              </a:r>
              <a:r>
                <a:rPr lang="zh-CN" altLang="en-US" sz="2000" b="1" dirty="0">
                  <a:solidFill>
                    <a:srgbClr val="C00000"/>
                  </a:solidFill>
                  <a:latin typeface="Calibri" charset="0"/>
                  <a:ea typeface="微软雅黑" charset="-122"/>
                </a:rPr>
                <a:t>“荐股”“贷款”</a:t>
              </a:r>
              <a:endParaRPr lang="en-US" altLang="zh-CN" sz="2000" b="1" dirty="0">
                <a:solidFill>
                  <a:srgbClr val="C00000"/>
                </a:solidFill>
                <a:latin typeface="Calibri" charset="0"/>
                <a:ea typeface="微软雅黑" charset="-122"/>
              </a:endParaRPr>
            </a:p>
          </p:txBody>
        </p:sp>
        <p:sp>
          <p:nvSpPr>
            <p:cNvPr id="6" name="文本框 10"/>
            <p:cNvSpPr txBox="1"/>
            <p:nvPr/>
          </p:nvSpPr>
          <p:spPr>
            <a:xfrm>
              <a:off x="1400" y="4094"/>
              <a:ext cx="1394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chemeClr val="tx1"/>
                  </a:solidFill>
                  <a:latin typeface="Calibri" charset="0"/>
                  <a:ea typeface="微软雅黑" charset="-122"/>
                </a:rPr>
                <a:t>交易类：</a:t>
              </a:r>
              <a:r>
                <a:rPr lang="zh-CN" altLang="en-US" sz="2000" b="1" dirty="0">
                  <a:solidFill>
                    <a:srgbClr val="C00000"/>
                  </a:solidFill>
                  <a:latin typeface="Calibri" charset="0"/>
                  <a:ea typeface="微软雅黑" charset="-122"/>
                </a:rPr>
                <a:t>“银行卡、卡号、打款、汇款、付款”</a:t>
              </a:r>
              <a:endParaRPr lang="zh-CN" altLang="en-US" sz="2000" b="1" dirty="0">
                <a:solidFill>
                  <a:srgbClr val="C00000"/>
                </a:solidFill>
                <a:latin typeface="Calibri" charset="0"/>
                <a:ea typeface="微软雅黑" charset="-122"/>
              </a:endParaRPr>
            </a:p>
          </p:txBody>
        </p:sp>
        <p:sp>
          <p:nvSpPr>
            <p:cNvPr id="7" name="文本框 10"/>
            <p:cNvSpPr txBox="1"/>
            <p:nvPr/>
          </p:nvSpPr>
          <p:spPr>
            <a:xfrm>
              <a:off x="1400" y="5056"/>
              <a:ext cx="1394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chemeClr val="tx1"/>
                  </a:solidFill>
                  <a:latin typeface="Calibri" charset="0"/>
                  <a:ea typeface="微软雅黑" charset="-122"/>
                </a:rPr>
                <a:t>政治类：</a:t>
              </a:r>
              <a:r>
                <a:rPr lang="zh-CN" altLang="en-US" sz="2000" b="1" dirty="0">
                  <a:solidFill>
                    <a:srgbClr val="C00000"/>
                  </a:solidFill>
                  <a:latin typeface="Calibri" charset="0"/>
                  <a:ea typeface="微软雅黑" charset="-122"/>
                </a:rPr>
                <a:t>“</a:t>
              </a:r>
              <a:r>
                <a:rPr lang="en-US" altLang="zh-CN" sz="2000" b="1" dirty="0">
                  <a:solidFill>
                    <a:srgbClr val="C00000"/>
                  </a:solidFill>
                  <a:latin typeface="Calibri" charset="0"/>
                  <a:ea typeface="微软雅黑" charset="-122"/>
                </a:rPr>
                <a:t>...</a:t>
              </a:r>
              <a:r>
                <a:rPr lang="zh-CN" altLang="en-US" sz="2000" b="1" dirty="0">
                  <a:solidFill>
                    <a:srgbClr val="C00000"/>
                  </a:solidFill>
                  <a:latin typeface="Calibri" charset="0"/>
                  <a:ea typeface="微软雅黑" charset="-122"/>
                </a:rPr>
                <a:t>”</a:t>
              </a:r>
              <a:endParaRPr lang="zh-CN" altLang="en-US" sz="2000" b="1" dirty="0">
                <a:solidFill>
                  <a:srgbClr val="C00000"/>
                </a:solidFill>
                <a:latin typeface="Calibri" charset="0"/>
                <a:ea typeface="微软雅黑" charset="-122"/>
              </a:endParaRPr>
            </a:p>
          </p:txBody>
        </p:sp>
        <p:sp>
          <p:nvSpPr>
            <p:cNvPr id="8" name="文本框 10"/>
            <p:cNvSpPr txBox="1"/>
            <p:nvPr/>
          </p:nvSpPr>
          <p:spPr>
            <a:xfrm>
              <a:off x="1400" y="5937"/>
              <a:ext cx="1394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chemeClr val="tx1"/>
                  </a:solidFill>
                  <a:latin typeface="Calibri" charset="0"/>
                  <a:ea typeface="微软雅黑" charset="-122"/>
                </a:rPr>
                <a:t>其他类</a:t>
              </a:r>
              <a:r>
                <a:rPr lang="zh-CN" altLang="en-US" sz="1400" b="1" dirty="0">
                  <a:solidFill>
                    <a:schemeClr val="tx1"/>
                  </a:solidFill>
                  <a:latin typeface="Calibri" charset="0"/>
                  <a:ea typeface="微软雅黑" charset="-122"/>
                </a:rPr>
                <a:t>含糊</a:t>
              </a:r>
              <a:r>
                <a:rPr lang="zh-CN" altLang="en-US" sz="2000" b="1" dirty="0">
                  <a:solidFill>
                    <a:schemeClr val="tx1"/>
                  </a:solidFill>
                  <a:latin typeface="Calibri" charset="0"/>
                  <a:ea typeface="微软雅黑" charset="-122"/>
                </a:rPr>
                <a:t>：</a:t>
              </a:r>
              <a:r>
                <a:rPr lang="zh-CN" altLang="en-US" sz="2000" b="1" dirty="0">
                  <a:solidFill>
                    <a:srgbClr val="C00000"/>
                  </a:solidFill>
                  <a:latin typeface="Calibri" charset="0"/>
                  <a:ea typeface="微软雅黑" charset="-122"/>
                </a:rPr>
                <a:t>“淘宝”</a:t>
              </a:r>
              <a:r>
                <a:rPr lang="zh-CN" altLang="en-US" sz="2000" b="1" dirty="0">
                  <a:solidFill>
                    <a:srgbClr val="C00000"/>
                  </a:solidFill>
                  <a:sym typeface="+mn-ea"/>
                </a:rPr>
                <a:t>“送礼物”</a:t>
              </a:r>
              <a:r>
                <a:rPr lang="en-US" altLang="zh-CN" sz="2000" b="1" dirty="0">
                  <a:solidFill>
                    <a:srgbClr val="C00000"/>
                  </a:solidFill>
                  <a:sym typeface="+mn-ea"/>
                </a:rPr>
                <a:t>...</a:t>
              </a:r>
              <a:endParaRPr lang="en-US" altLang="zh-CN" sz="2000" b="1" dirty="0">
                <a:solidFill>
                  <a:srgbClr val="C00000"/>
                </a:solidFill>
                <a:latin typeface="Calibri" charset="0"/>
                <a:ea typeface="微软雅黑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0722" name="组合 8"/>
          <p:cNvGrpSpPr/>
          <p:nvPr/>
        </p:nvGrpSpPr>
        <p:grpSpPr>
          <a:xfrm>
            <a:off x="3886200" y="1041400"/>
            <a:ext cx="2517775" cy="620713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726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600" b="1">
                  <a:solidFill>
                    <a:srgbClr val="FEA900"/>
                  </a:solidFill>
                  <a:latin typeface="Calibri" charset="0"/>
                  <a:ea typeface="微软雅黑" charset="-122"/>
                  <a:sym typeface="微软雅黑" charset="-122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latin typeface="Calibri" charset="0"/>
                <a:ea typeface="微软雅黑" charset="-122"/>
                <a:sym typeface="微软雅黑" charset="-122"/>
              </a:endParaRPr>
            </a:p>
          </p:txBody>
        </p:sp>
        <p:sp>
          <p:nvSpPr>
            <p:cNvPr id="307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600" b="1">
                  <a:latin typeface="Calibri" charset="0"/>
                  <a:ea typeface="微软雅黑" charset="-122"/>
                  <a:sym typeface="微软雅黑" charset="-122"/>
                </a:rPr>
                <a:t>点燃 </a:t>
              </a:r>
              <a:endParaRPr lang="zh-CN" altLang="en-US" sz="1600" b="1">
                <a:latin typeface="Calibri" charset="0"/>
                <a:ea typeface="微软雅黑" charset="-122"/>
                <a:sym typeface="微软雅黑" charset="-122"/>
              </a:endParaRPr>
            </a:p>
          </p:txBody>
        </p:sp>
      </p:grpSp>
      <p:sp>
        <p:nvSpPr>
          <p:cNvPr id="30728" name="文本框 1"/>
          <p:cNvSpPr txBox="1"/>
          <p:nvPr/>
        </p:nvSpPr>
        <p:spPr>
          <a:xfrm>
            <a:off x="1041400" y="1943100"/>
            <a:ext cx="8207375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600" b="1">
                <a:latin typeface="Calibri" charset="0"/>
                <a:ea typeface="微软雅黑" charset="-122"/>
              </a:rPr>
              <a:t>最专业的品牌私域运营服务商</a:t>
            </a:r>
            <a:endParaRPr lang="zh-CN" altLang="en-US" sz="3600" b="1">
              <a:latin typeface="Calibri" charset="0"/>
              <a:ea typeface="微软雅黑" charset="-122"/>
            </a:endParaRPr>
          </a:p>
        </p:txBody>
      </p:sp>
      <p:grpSp>
        <p:nvGrpSpPr>
          <p:cNvPr id="30729" name="组合 9"/>
          <p:cNvGrpSpPr/>
          <p:nvPr/>
        </p:nvGrpSpPr>
        <p:grpSpPr>
          <a:xfrm>
            <a:off x="4689475" y="3873500"/>
            <a:ext cx="736600" cy="749300"/>
            <a:chOff x="6602" y="7573"/>
            <a:chExt cx="1162" cy="1180"/>
          </a:xfrm>
        </p:grpSpPr>
        <p:pic>
          <p:nvPicPr>
            <p:cNvPr id="30730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31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30733" name="图片 11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3956050"/>
            <a:ext cx="561975" cy="560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4" name="文本框 46"/>
          <p:cNvSpPr txBox="1"/>
          <p:nvPr/>
        </p:nvSpPr>
        <p:spPr>
          <a:xfrm>
            <a:off x="2012950" y="4518025"/>
            <a:ext cx="1244600" cy="395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900" b="1">
                <a:latin typeface="Calibri" charset="0"/>
                <a:ea typeface="微软雅黑" charset="-122"/>
              </a:rPr>
              <a:t>Wei Zi Jun</a:t>
            </a:r>
            <a:endParaRPr lang="en-US" altLang="zh-CN" sz="900" b="1">
              <a:latin typeface="Calibri" charset="0"/>
              <a:ea typeface="微软雅黑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Calibri" charset="0"/>
                <a:ea typeface="微软雅黑" charset="-122"/>
              </a:rPr>
              <a:t>+86   139  0227  0098</a:t>
            </a:r>
            <a:endParaRPr lang="en-US" altLang="zh-CN" sz="900" b="1">
              <a:latin typeface="Calibri" charset="0"/>
              <a:ea typeface="微软雅黑" charset="-122"/>
            </a:endParaRPr>
          </a:p>
        </p:txBody>
      </p:sp>
      <p:sp>
        <p:nvSpPr>
          <p:cNvPr id="30735" name="文本框 37"/>
          <p:cNvSpPr txBox="1"/>
          <p:nvPr/>
        </p:nvSpPr>
        <p:spPr>
          <a:xfrm>
            <a:off x="6908800" y="4670425"/>
            <a:ext cx="1185863" cy="242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900" b="1">
                <a:latin typeface="Calibri" charset="0"/>
                <a:ea typeface="微软雅黑" charset="-122"/>
              </a:rPr>
              <a:t>510970969@qq.com</a:t>
            </a:r>
            <a:endParaRPr lang="en-US" altLang="zh-CN" sz="900" b="1">
              <a:latin typeface="Calibri" charset="0"/>
              <a:ea typeface="微软雅黑" charset="-122"/>
            </a:endParaRPr>
          </a:p>
        </p:txBody>
      </p:sp>
      <p:sp>
        <p:nvSpPr>
          <p:cNvPr id="30736" name="文本框 38"/>
          <p:cNvSpPr txBox="1"/>
          <p:nvPr/>
        </p:nvSpPr>
        <p:spPr>
          <a:xfrm>
            <a:off x="4629150" y="4670425"/>
            <a:ext cx="839788" cy="242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900" b="1">
                <a:latin typeface="Calibri" charset="0"/>
                <a:ea typeface="微软雅黑" charset="-122"/>
              </a:rPr>
              <a:t>WeChat</a:t>
            </a:r>
            <a:endParaRPr lang="en-US" altLang="zh-CN" sz="900" b="1">
              <a:latin typeface="Calibri" charset="0"/>
              <a:ea typeface="微软雅黑" charset="-122"/>
            </a:endParaRPr>
          </a:p>
        </p:txBody>
      </p:sp>
      <p:pic>
        <p:nvPicPr>
          <p:cNvPr id="30737" name="图片 10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713" y="4076700"/>
            <a:ext cx="541337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8" name="文本框 5"/>
          <p:cNvSpPr txBox="1"/>
          <p:nvPr/>
        </p:nvSpPr>
        <p:spPr>
          <a:xfrm>
            <a:off x="1593850" y="2641600"/>
            <a:ext cx="710247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3600" b="1">
                <a:latin typeface="Calibri" charset="0"/>
                <a:ea typeface="微软雅黑" charset="-122"/>
              </a:rPr>
              <a:t>帮你管理最有价值的用户资产</a:t>
            </a:r>
            <a:endParaRPr lang="en-US" altLang="zh-CN" sz="3600" b="1"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文本框 29"/>
          <p:cNvSpPr txBox="1"/>
          <p:nvPr/>
        </p:nvSpPr>
        <p:spPr>
          <a:xfrm>
            <a:off x="1090613" y="406400"/>
            <a:ext cx="595312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  <a:sym typeface="微软雅黑" charset="-122"/>
              </a:rPr>
              <a:t>目录</a:t>
            </a:r>
            <a:endParaRPr lang="zh-CN" altLang="en-US" sz="1600" b="1" dirty="0">
              <a:latin typeface="Calibri" charset="0"/>
              <a:ea typeface="微软雅黑" charset="-122"/>
              <a:sym typeface="微软雅黑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29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123" name="组合 1"/>
          <p:cNvGrpSpPr/>
          <p:nvPr/>
        </p:nvGrpSpPr>
        <p:grpSpPr>
          <a:xfrm>
            <a:off x="8994775" y="376238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pic>
          <p:nvPicPr>
            <p:cNvPr id="5125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矩形 2"/>
          <p:cNvSpPr/>
          <p:nvPr/>
        </p:nvSpPr>
        <p:spPr>
          <a:xfrm>
            <a:off x="103188" y="120650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文本框 29"/>
          <p:cNvSpPr txBox="1"/>
          <p:nvPr/>
        </p:nvSpPr>
        <p:spPr>
          <a:xfrm>
            <a:off x="1062038" y="438150"/>
            <a:ext cx="1004887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  <a:sym typeface="微软雅黑" charset="-122"/>
              </a:rPr>
              <a:t>案例目标</a:t>
            </a:r>
            <a:endParaRPr lang="zh-CN" altLang="en-US" sz="1600" b="1" dirty="0">
              <a:latin typeface="Calibri" charset="0"/>
              <a:ea typeface="微软雅黑" charset="-122"/>
              <a:sym typeface="微软雅黑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29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6147" name="组合 1"/>
          <p:cNvGrpSpPr/>
          <p:nvPr/>
        </p:nvGrpSpPr>
        <p:grpSpPr>
          <a:xfrm>
            <a:off x="8994775" y="376238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6149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矩形 2"/>
          <p:cNvSpPr/>
          <p:nvPr/>
        </p:nvSpPr>
        <p:spPr>
          <a:xfrm>
            <a:off x="103188" y="120650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151" name="文本框 4"/>
          <p:cNvSpPr txBox="1"/>
          <p:nvPr/>
        </p:nvSpPr>
        <p:spPr>
          <a:xfrm>
            <a:off x="805498" y="2286000"/>
            <a:ext cx="8637587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ngFang SC Semibold" panose="020B0400000000000000" charset="-122"/>
                <a:ea typeface="PingFang SC Semibold" panose="020B0400000000000000" charset="-122"/>
              </a:rPr>
              <a:t>本次活动目标：</a:t>
            </a:r>
            <a:r>
              <a:rPr lang="zh-CN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ngFang SC Semibold" panose="020B0400000000000000" charset="-122"/>
                <a:ea typeface="PingFang SC Semibold" panose="020B0400000000000000" charset="-122"/>
              </a:rPr>
              <a:t>通过不断迭代话术、利益点、时间点等可变量，来</a:t>
            </a:r>
            <a:r>
              <a:rPr lang="zh-CN" alt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ngFang SC Semibold" panose="020B0400000000000000" charset="-122"/>
                <a:ea typeface="PingFang SC Semibold" panose="020B0400000000000000" charset="-122"/>
              </a:rPr>
              <a:t>提升主动加粉通过率，辅助完成项目粉丝数指标</a:t>
            </a:r>
            <a:endParaRPr lang="zh-CN" altLang="en-US" sz="28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ingFang SC Semibold" panose="020B0400000000000000" charset="-122"/>
              <a:ea typeface="PingFang SC Semibold" panose="020B04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文本框 29"/>
          <p:cNvSpPr txBox="1"/>
          <p:nvPr/>
        </p:nvSpPr>
        <p:spPr>
          <a:xfrm>
            <a:off x="1069975" y="438150"/>
            <a:ext cx="1211263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  <a:sym typeface="微软雅黑" charset="-122"/>
              </a:rPr>
              <a:t>案例关键词</a:t>
            </a:r>
            <a:endParaRPr lang="zh-CN" altLang="en-US" sz="1600" b="1" dirty="0">
              <a:latin typeface="Calibri" charset="0"/>
              <a:ea typeface="微软雅黑" charset="-122"/>
              <a:sym typeface="微软雅黑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29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171" name="组合 1"/>
          <p:cNvGrpSpPr/>
          <p:nvPr/>
        </p:nvGrpSpPr>
        <p:grpSpPr>
          <a:xfrm>
            <a:off x="8994775" y="376238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7173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矩形 2"/>
          <p:cNvSpPr/>
          <p:nvPr/>
        </p:nvSpPr>
        <p:spPr>
          <a:xfrm>
            <a:off x="103188" y="120650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7175" name="组合 8"/>
          <p:cNvGrpSpPr/>
          <p:nvPr/>
        </p:nvGrpSpPr>
        <p:grpSpPr>
          <a:xfrm>
            <a:off x="1478915" y="1838325"/>
            <a:ext cx="8460105" cy="1723287"/>
            <a:chOff x="1347" y="3497"/>
            <a:chExt cx="13321" cy="2592"/>
          </a:xfrm>
        </p:grpSpPr>
        <p:sp>
          <p:nvSpPr>
            <p:cNvPr id="7176" name="文本框 4"/>
            <p:cNvSpPr txBox="1"/>
            <p:nvPr/>
          </p:nvSpPr>
          <p:spPr>
            <a:xfrm>
              <a:off x="1347" y="3497"/>
              <a:ext cx="13321" cy="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ln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ingFang SC Semibold" panose="020B0400000000000000" charset="-122"/>
                  <a:ea typeface="PingFang SC Semibold" panose="020B0400000000000000" charset="-122"/>
                </a:rPr>
                <a:t>核心关键词：</a:t>
              </a:r>
              <a:r>
                <a:rPr lang="zh-CN" altLang="en-US" sz="2800" b="1" dirty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ingFang SC Semibold" panose="020B0400000000000000" charset="-122"/>
                  <a:ea typeface="PingFang SC Semibold" panose="020B0400000000000000" charset="-122"/>
                </a:rPr>
                <a:t>快速迭代</a:t>
              </a:r>
              <a:endParaRPr lang="zh-CN" alt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ngFang SC Semibold" panose="020B0400000000000000" charset="-122"/>
                <a:ea typeface="PingFang SC Semibold" panose="020B0400000000000000" charset="-122"/>
              </a:endParaRPr>
            </a:p>
          </p:txBody>
        </p:sp>
        <p:sp>
          <p:nvSpPr>
            <p:cNvPr id="7177" name="文本框 6"/>
            <p:cNvSpPr txBox="1"/>
            <p:nvPr/>
          </p:nvSpPr>
          <p:spPr>
            <a:xfrm>
              <a:off x="1347" y="5119"/>
              <a:ext cx="13321" cy="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ln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ingFang SC Semibold" panose="020B0400000000000000" charset="-122"/>
                  <a:ea typeface="PingFang SC Semibold" panose="020B0400000000000000" charset="-122"/>
                </a:rPr>
                <a:t>其他关键词：</a:t>
              </a:r>
              <a:r>
                <a:rPr lang="zh-CN" altLang="en-US" sz="2800" b="1" dirty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ingFang SC Semibold" panose="020B0400000000000000" charset="-122"/>
                  <a:ea typeface="PingFang SC Semibold" panose="020B0400000000000000" charset="-122"/>
                </a:rPr>
                <a:t>换位思考、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ingFang SC Semibold" panose="020B0400000000000000" charset="-122"/>
                  <a:ea typeface="PingFang SC Semibold" panose="020B0400000000000000" charset="-122"/>
                  <a:sym typeface="+mn-ea"/>
                </a:rPr>
                <a:t>控制变量</a:t>
              </a:r>
              <a:endParaRPr lang="zh-CN" alt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ngFang SC Semibold" panose="020B0400000000000000" charset="-122"/>
                <a:ea typeface="PingFang SC Semibold" panose="020B0400000000000000" charset="-12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8" name="文本框 29"/>
          <p:cNvSpPr txBox="1"/>
          <p:nvPr/>
        </p:nvSpPr>
        <p:spPr>
          <a:xfrm>
            <a:off x="1060450" y="466725"/>
            <a:ext cx="1006475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  <a:sym typeface="微软雅黑" charset="-122"/>
              </a:rPr>
              <a:t>案例概述</a:t>
            </a:r>
            <a:endParaRPr lang="zh-CN" altLang="en-US" sz="1600" b="1" dirty="0">
              <a:latin typeface="Calibri" charset="0"/>
              <a:ea typeface="微软雅黑" charset="-122"/>
              <a:sym typeface="微软雅黑" charset="-122"/>
            </a:endParaRPr>
          </a:p>
        </p:txBody>
      </p:sp>
      <p:pic>
        <p:nvPicPr>
          <p:cNvPr id="25609" name="图片 3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738" y="466725"/>
            <a:ext cx="136525" cy="27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图片 3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466725"/>
            <a:ext cx="138113" cy="27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对角圆角矩形 4"/>
          <p:cNvSpPr/>
          <p:nvPr/>
        </p:nvSpPr>
        <p:spPr>
          <a:xfrm>
            <a:off x="8996363" y="377825"/>
            <a:ext cx="628650" cy="266700"/>
          </a:xfrm>
          <a:prstGeom prst="round2DiagRect">
            <a:avLst>
              <a:gd name="adj1" fmla="val 2738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5612" name="图片 5" descr="黑色R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788" y="381000"/>
            <a:ext cx="431800" cy="26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109220" y="117475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0" y="1475105"/>
            <a:ext cx="4244340" cy="330073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150" y="1475740"/>
            <a:ext cx="4813300" cy="33267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682365" y="5116830"/>
            <a:ext cx="413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加粉率从</a:t>
            </a:r>
            <a:r>
              <a:rPr lang="en-US" altLang="zh-CN"/>
              <a:t>1.5%</a:t>
            </a:r>
            <a:r>
              <a:rPr lang="zh-CN" altLang="en-US"/>
              <a:t>提升至</a:t>
            </a:r>
            <a:r>
              <a:rPr lang="en-US" altLang="zh-CN"/>
              <a:t>3%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07950" y="2438400"/>
            <a:ext cx="9977755" cy="903605"/>
          </a:xfrm>
          <a:prstGeom prst="rect">
            <a:avLst/>
          </a:prstGeom>
          <a:solidFill>
            <a:schemeClr val="tx1">
              <a:lumMod val="50000"/>
              <a:lumOff val="5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608" name="文本框 29"/>
          <p:cNvSpPr txBox="1"/>
          <p:nvPr/>
        </p:nvSpPr>
        <p:spPr>
          <a:xfrm>
            <a:off x="1060450" y="466725"/>
            <a:ext cx="1006475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  <a:sym typeface="微软雅黑" charset="-122"/>
              </a:rPr>
              <a:t>案例概述</a:t>
            </a:r>
            <a:endParaRPr lang="zh-CN" altLang="en-US" sz="1600" b="1" dirty="0">
              <a:latin typeface="Calibri" charset="0"/>
              <a:ea typeface="微软雅黑" charset="-122"/>
              <a:sym typeface="微软雅黑" charset="-122"/>
            </a:endParaRPr>
          </a:p>
        </p:txBody>
      </p:sp>
      <p:pic>
        <p:nvPicPr>
          <p:cNvPr id="25609" name="图片 3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738" y="466725"/>
            <a:ext cx="136525" cy="27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图片 3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466725"/>
            <a:ext cx="138113" cy="27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对角圆角矩形 4"/>
          <p:cNvSpPr/>
          <p:nvPr/>
        </p:nvSpPr>
        <p:spPr>
          <a:xfrm>
            <a:off x="8996363" y="377825"/>
            <a:ext cx="628650" cy="266700"/>
          </a:xfrm>
          <a:prstGeom prst="round2DiagRect">
            <a:avLst>
              <a:gd name="adj1" fmla="val 2738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5612" name="图片 5" descr="黑色R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788" y="381000"/>
            <a:ext cx="431800" cy="26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107950" y="117475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文本框 2"/>
          <p:cNvSpPr txBox="1"/>
          <p:nvPr/>
        </p:nvSpPr>
        <p:spPr>
          <a:xfrm>
            <a:off x="1805940" y="4189730"/>
            <a:ext cx="6826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现加粉率最高话术</a:t>
            </a:r>
            <a:r>
              <a:rPr lang="zh-CN" altLang="en-US"/>
              <a:t>：您好，我是韩金靓客服！买的染发剂到了吗？现五一活动，有一份染后修复发膜送给您，请查收！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23215" y="2587625"/>
            <a:ext cx="1064704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公式：自我介绍</a:t>
            </a:r>
            <a:r>
              <a:rPr lang="en-US" altLang="zh-CN" sz="3200" b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+</a:t>
            </a:r>
            <a:r>
              <a:rPr lang="zh-CN" altLang="en-US" sz="3200" b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反问订单状态</a:t>
            </a:r>
            <a:r>
              <a:rPr lang="en-US" altLang="zh-CN" sz="3200" b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+</a:t>
            </a:r>
            <a:r>
              <a:rPr lang="zh-CN" altLang="en-US" sz="3200" b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送礼原因</a:t>
            </a:r>
            <a:r>
              <a:rPr lang="en-US" altLang="zh-CN" sz="3200" b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+</a:t>
            </a:r>
            <a:r>
              <a:rPr lang="zh-CN" altLang="en-US" sz="3200" b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明确产品</a:t>
            </a:r>
            <a:endParaRPr lang="zh-CN" altLang="en-US" sz="3200" b="1">
              <a:ln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7649" name="文本框 29"/>
          <p:cNvSpPr txBox="1"/>
          <p:nvPr/>
        </p:nvSpPr>
        <p:spPr>
          <a:xfrm>
            <a:off x="1163003" y="435610"/>
            <a:ext cx="99822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</a:rPr>
              <a:t>案例总结</a:t>
            </a:r>
            <a:endParaRPr lang="zh-CN" altLang="en-US" sz="1600" b="1" dirty="0">
              <a:latin typeface="Calibri" charset="0"/>
              <a:ea typeface="微软雅黑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29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7651" name="组合 1"/>
          <p:cNvGrpSpPr/>
          <p:nvPr/>
        </p:nvGrpSpPr>
        <p:grpSpPr>
          <a:xfrm>
            <a:off x="8994775" y="376238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27653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矩形 2"/>
          <p:cNvSpPr/>
          <p:nvPr/>
        </p:nvSpPr>
        <p:spPr>
          <a:xfrm>
            <a:off x="103188" y="120650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t="7060" b="5858"/>
          <a:stretch>
            <a:fillRect/>
          </a:stretch>
        </p:blipFill>
        <p:spPr>
          <a:xfrm>
            <a:off x="2513965" y="640080"/>
            <a:ext cx="5351145" cy="42792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70325" y="5046345"/>
            <a:ext cx="29337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2400" b="1">
                <a:ln/>
                <a:solidFill>
                  <a:schemeClr val="accent4"/>
                </a:solidFill>
                <a:effectLst/>
                <a:highlight>
                  <a:srgbClr val="000000"/>
                </a:highlight>
                <a:latin typeface="微软雅黑" charset="0"/>
                <a:ea typeface="微软雅黑" charset="0"/>
                <a:cs typeface="微软雅黑" charset="0"/>
              </a:rPr>
              <a:t>文案要素“</a:t>
            </a:r>
            <a:r>
              <a:rPr lang="en-US" altLang="zh-CN" sz="2400" b="1">
                <a:ln/>
                <a:solidFill>
                  <a:schemeClr val="accent4"/>
                </a:solidFill>
                <a:effectLst/>
                <a:highlight>
                  <a:srgbClr val="000000"/>
                </a:highlight>
                <a:latin typeface="微软雅黑" charset="0"/>
                <a:ea typeface="微软雅黑" charset="0"/>
                <a:cs typeface="微软雅黑" charset="0"/>
              </a:rPr>
              <a:t>5w1h</a:t>
            </a:r>
            <a:r>
              <a:rPr lang="zh-CN" altLang="en-US" sz="2400" b="1">
                <a:ln/>
                <a:solidFill>
                  <a:schemeClr val="accent4"/>
                </a:solidFill>
                <a:effectLst/>
                <a:highlight>
                  <a:srgbClr val="000000"/>
                </a:highlight>
                <a:latin typeface="微软雅黑" charset="0"/>
                <a:ea typeface="微软雅黑" charset="0"/>
                <a:cs typeface="微软雅黑" charset="0"/>
              </a:rPr>
              <a:t>”</a:t>
            </a:r>
            <a:endParaRPr lang="zh-CN" altLang="en-US" sz="2400" b="1">
              <a:ln/>
              <a:solidFill>
                <a:schemeClr val="accent4"/>
              </a:solidFill>
              <a:effectLst/>
              <a:highlight>
                <a:srgbClr val="000000"/>
              </a:highlight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588260" y="610870"/>
            <a:ext cx="5069205" cy="4337685"/>
          </a:xfrm>
          <a:prstGeom prst="roundRect">
            <a:avLst/>
          </a:prstGeom>
          <a:solidFill>
            <a:schemeClr val="bg2">
              <a:lumMod val="75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8" name="文本框 29"/>
          <p:cNvSpPr txBox="1"/>
          <p:nvPr/>
        </p:nvSpPr>
        <p:spPr>
          <a:xfrm>
            <a:off x="1064578" y="466725"/>
            <a:ext cx="99822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1600" b="1" dirty="0">
                <a:latin typeface="Calibri" charset="0"/>
                <a:ea typeface="微软雅黑" charset="-122"/>
                <a:sym typeface="微软雅黑" charset="-122"/>
              </a:rPr>
              <a:t>案例总结</a:t>
            </a:r>
            <a:endParaRPr lang="zh-CN" altLang="en-US" sz="1600" b="1" dirty="0">
              <a:latin typeface="Calibri" charset="0"/>
              <a:ea typeface="微软雅黑" charset="-122"/>
              <a:sym typeface="微软雅黑" charset="-122"/>
            </a:endParaRPr>
          </a:p>
        </p:txBody>
      </p:sp>
      <p:pic>
        <p:nvPicPr>
          <p:cNvPr id="25609" name="图片 3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738" y="466725"/>
            <a:ext cx="136525" cy="27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图片 3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466725"/>
            <a:ext cx="138113" cy="27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对角圆角矩形 4"/>
          <p:cNvSpPr/>
          <p:nvPr/>
        </p:nvSpPr>
        <p:spPr>
          <a:xfrm>
            <a:off x="8996363" y="377825"/>
            <a:ext cx="628650" cy="266700"/>
          </a:xfrm>
          <a:prstGeom prst="round2DiagRect">
            <a:avLst>
              <a:gd name="adj1" fmla="val 2738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5612" name="图片 5" descr="黑色R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788" y="381000"/>
            <a:ext cx="431800" cy="26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107950" y="117475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20" name="组合 19"/>
          <p:cNvGrpSpPr/>
          <p:nvPr/>
        </p:nvGrpSpPr>
        <p:grpSpPr>
          <a:xfrm>
            <a:off x="2163445" y="950595"/>
            <a:ext cx="6310630" cy="4322445"/>
            <a:chOff x="5615" y="2414"/>
            <a:chExt cx="8756" cy="6278"/>
          </a:xfrm>
        </p:grpSpPr>
        <p:cxnSp>
          <p:nvCxnSpPr>
            <p:cNvPr id="4" name="直接连接符 3"/>
            <p:cNvCxnSpPr/>
            <p:nvPr>
              <p:custDataLst>
                <p:tags r:id="rId4"/>
              </p:custDataLst>
            </p:nvPr>
          </p:nvCxnSpPr>
          <p:spPr>
            <a:xfrm>
              <a:off x="5615" y="2414"/>
              <a:ext cx="0" cy="6278"/>
            </a:xfrm>
            <a:prstGeom prst="line">
              <a:avLst/>
            </a:prstGeom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35" name="任意多边形 34"/>
            <p:cNvSpPr/>
            <p:nvPr>
              <p:custDataLst>
                <p:tags r:id="rId5"/>
              </p:custDataLst>
            </p:nvPr>
          </p:nvSpPr>
          <p:spPr>
            <a:xfrm>
              <a:off x="5615" y="5083"/>
              <a:ext cx="765" cy="939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rgbClr val="3498DB">
                <a:lumMod val="75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zh-CN" altLang="en-US" sz="1680"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37" name="任意多边形 36"/>
            <p:cNvSpPr/>
            <p:nvPr>
              <p:custDataLst>
                <p:tags r:id="rId6"/>
              </p:custDataLst>
            </p:nvPr>
          </p:nvSpPr>
          <p:spPr>
            <a:xfrm>
              <a:off x="6380" y="5477"/>
              <a:ext cx="520" cy="545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solidFill>
              <a:srgbClr val="3498DB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/>
            </a:bodyPr>
            <a:p>
              <a:pPr algn="ctr">
                <a:lnSpc>
                  <a:spcPct val="120000"/>
                </a:lnSpc>
              </a:pPr>
              <a:r>
                <a:rPr lang="en-US" altLang="zh-CN" sz="1680" spc="300" dirty="0">
                  <a:solidFill>
                    <a:sysClr val="window" lastClr="FFFFFF"/>
                  </a:solidFill>
                  <a:latin typeface="Arial" panose="020B0604020202090204" pitchFamily="34" charset="0"/>
                  <a:ea typeface="微软雅黑" charset="-122"/>
                  <a:sym typeface="Arial" panose="020B0604020202090204" pitchFamily="34" charset="0"/>
                </a:rPr>
                <a:t>B</a:t>
              </a:r>
              <a:endParaRPr lang="zh-CN" altLang="en-US" sz="1680" spc="300" dirty="0">
                <a:solidFill>
                  <a:sysClr val="window" lastClr="FFFFFF"/>
                </a:solidFill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7"/>
              </p:custDataLst>
            </p:nvPr>
          </p:nvSpPr>
          <p:spPr>
            <a:xfrm>
              <a:off x="6970" y="5444"/>
              <a:ext cx="7402" cy="602"/>
            </a:xfrm>
            <a:prstGeom prst="rect">
              <a:avLst/>
            </a:prstGeom>
            <a:noFill/>
          </p:spPr>
          <p:txBody>
            <a:bodyPr wrap="square" rtlCol="0" anchor="ctr"/>
            <a:p>
              <a:pPr>
                <a:lnSpc>
                  <a:spcPct val="120000"/>
                </a:lnSpc>
              </a:pPr>
              <a:r>
                <a:rPr lang="zh-CN" altLang="en-US" sz="1600" spc="150" dirty="0">
                  <a:solidFill>
                    <a:srgbClr val="3498DB"/>
                  </a:solidFill>
                  <a:latin typeface="Arial" panose="020B0604020202090204" pitchFamily="34" charset="0"/>
                  <a:ea typeface="微软雅黑" charset="-122"/>
                  <a:sym typeface="Arial" panose="020B0604020202090204" pitchFamily="34" charset="0"/>
                </a:rPr>
                <a:t>给用户一个时间，信息确认引起用户信任</a:t>
              </a:r>
              <a:endParaRPr lang="zh-CN" altLang="en-US" sz="1600" spc="150" dirty="0">
                <a:solidFill>
                  <a:srgbClr val="3498DB"/>
                </a:solidFill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8"/>
              </p:custDataLst>
            </p:nvPr>
          </p:nvSpPr>
          <p:spPr>
            <a:xfrm>
              <a:off x="5615" y="6731"/>
              <a:ext cx="765" cy="939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rgbClr val="1AA3AA">
                <a:lumMod val="75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zh-CN" altLang="en-US" sz="1680"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64" name="任意多边形 63"/>
            <p:cNvSpPr/>
            <p:nvPr>
              <p:custDataLst>
                <p:tags r:id="rId9"/>
              </p:custDataLst>
            </p:nvPr>
          </p:nvSpPr>
          <p:spPr>
            <a:xfrm>
              <a:off x="6380" y="7125"/>
              <a:ext cx="520" cy="545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solidFill>
              <a:srgbClr val="1AA3AA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/>
            </a:bodyPr>
            <a:p>
              <a:pPr algn="ctr">
                <a:lnSpc>
                  <a:spcPct val="120000"/>
                </a:lnSpc>
              </a:pPr>
              <a:r>
                <a:rPr lang="en-US" altLang="zh-CN" sz="1680" spc="300" dirty="0">
                  <a:solidFill>
                    <a:sysClr val="window" lastClr="FFFFFF"/>
                  </a:solidFill>
                  <a:latin typeface="Arial" panose="020B0604020202090204" pitchFamily="34" charset="0"/>
                  <a:ea typeface="微软雅黑" charset="-122"/>
                  <a:sym typeface="Arial" panose="020B0604020202090204" pitchFamily="34" charset="0"/>
                </a:rPr>
                <a:t>C</a:t>
              </a:r>
              <a:endParaRPr lang="zh-CN" altLang="en-US" sz="1680" spc="300" dirty="0">
                <a:solidFill>
                  <a:sysClr val="window" lastClr="FFFFFF"/>
                </a:solidFill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76" name="文本框 75"/>
            <p:cNvSpPr txBox="1"/>
            <p:nvPr>
              <p:custDataLst>
                <p:tags r:id="rId10"/>
              </p:custDataLst>
            </p:nvPr>
          </p:nvSpPr>
          <p:spPr>
            <a:xfrm>
              <a:off x="6970" y="7097"/>
              <a:ext cx="7402" cy="602"/>
            </a:xfrm>
            <a:prstGeom prst="rect">
              <a:avLst/>
            </a:prstGeom>
            <a:noFill/>
          </p:spPr>
          <p:txBody>
            <a:bodyPr wrap="square" rtlCol="0" anchor="ctr"/>
            <a:p>
              <a:pPr>
                <a:lnSpc>
                  <a:spcPct val="120000"/>
                </a:lnSpc>
              </a:pPr>
              <a:r>
                <a:rPr lang="zh-CN" altLang="en-US" sz="1600" spc="150" dirty="0">
                  <a:solidFill>
                    <a:srgbClr val="1AA3AA"/>
                  </a:solidFill>
                  <a:latin typeface="Arial" panose="020B0604020202090204" pitchFamily="34" charset="0"/>
                  <a:ea typeface="微软雅黑" charset="-122"/>
                  <a:sym typeface="Arial" panose="020B0604020202090204" pitchFamily="34" charset="0"/>
                </a:rPr>
                <a:t>给用户一个反问、引发思考、引导唤醒记忆</a:t>
              </a:r>
              <a:endParaRPr lang="zh-CN" altLang="en-US" sz="1600" spc="150" dirty="0">
                <a:solidFill>
                  <a:srgbClr val="1AA3AA"/>
                </a:solidFill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11"/>
              </p:custDataLst>
            </p:nvPr>
          </p:nvSpPr>
          <p:spPr>
            <a:xfrm>
              <a:off x="5615" y="3435"/>
              <a:ext cx="765" cy="939"/>
            </a:xfrm>
            <a:custGeom>
              <a:avLst/>
              <a:gdLst>
                <a:gd name="connsiteX0" fmla="*/ 0 w 580293"/>
                <a:gd name="connsiteY0" fmla="*/ 0 h 712177"/>
                <a:gd name="connsiteX1" fmla="*/ 580293 w 580293"/>
                <a:gd name="connsiteY1" fmla="*/ 298119 h 712177"/>
                <a:gd name="connsiteX2" fmla="*/ 580293 w 580293"/>
                <a:gd name="connsiteY2" fmla="*/ 712177 h 712177"/>
                <a:gd name="connsiteX3" fmla="*/ 0 w 580293"/>
                <a:gd name="connsiteY3" fmla="*/ 414058 h 7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3" h="712177">
                  <a:moveTo>
                    <a:pt x="0" y="0"/>
                  </a:moveTo>
                  <a:lnTo>
                    <a:pt x="580293" y="298119"/>
                  </a:lnTo>
                  <a:lnTo>
                    <a:pt x="580293" y="712177"/>
                  </a:lnTo>
                  <a:lnTo>
                    <a:pt x="0" y="414058"/>
                  </a:lnTo>
                  <a:close/>
                </a:path>
              </a:pathLst>
            </a:custGeom>
            <a:solidFill>
              <a:srgbClr val="1F74AD">
                <a:lumMod val="75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zh-CN" altLang="en-US" sz="1680"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23" name="任意多边形 22"/>
            <p:cNvSpPr/>
            <p:nvPr>
              <p:custDataLst>
                <p:tags r:id="rId12"/>
              </p:custDataLst>
            </p:nvPr>
          </p:nvSpPr>
          <p:spPr>
            <a:xfrm>
              <a:off x="6380" y="3829"/>
              <a:ext cx="520" cy="545"/>
            </a:xfrm>
            <a:custGeom>
              <a:avLst/>
              <a:gdLst>
                <a:gd name="connsiteX0" fmla="*/ 0 w 394921"/>
                <a:gd name="connsiteY0" fmla="*/ 0 h 413238"/>
                <a:gd name="connsiteX1" fmla="*/ 207744 w 394921"/>
                <a:gd name="connsiteY1" fmla="*/ 0 h 413238"/>
                <a:gd name="connsiteX2" fmla="*/ 394921 w 394921"/>
                <a:gd name="connsiteY2" fmla="*/ 206619 h 413238"/>
                <a:gd name="connsiteX3" fmla="*/ 207744 w 394921"/>
                <a:gd name="connsiteY3" fmla="*/ 413238 h 413238"/>
                <a:gd name="connsiteX4" fmla="*/ 0 w 394921"/>
                <a:gd name="connsiteY4" fmla="*/ 413238 h 4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21" h="413238">
                  <a:moveTo>
                    <a:pt x="0" y="0"/>
                  </a:moveTo>
                  <a:lnTo>
                    <a:pt x="207744" y="0"/>
                  </a:lnTo>
                  <a:cubicBezTo>
                    <a:pt x="311119" y="0"/>
                    <a:pt x="394921" y="92506"/>
                    <a:pt x="394921" y="206619"/>
                  </a:cubicBezTo>
                  <a:cubicBezTo>
                    <a:pt x="394921" y="320731"/>
                    <a:pt x="311119" y="413238"/>
                    <a:pt x="207744" y="413238"/>
                  </a:cubicBezTo>
                  <a:lnTo>
                    <a:pt x="0" y="41323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/>
            </a:bodyPr>
            <a:p>
              <a:pPr algn="ctr">
                <a:lnSpc>
                  <a:spcPct val="120000"/>
                </a:lnSpc>
              </a:pPr>
              <a:r>
                <a:rPr lang="en-US" altLang="zh-CN" sz="1680" spc="300" dirty="0">
                  <a:solidFill>
                    <a:sysClr val="window" lastClr="FFFFFF"/>
                  </a:solidFill>
                  <a:latin typeface="Arial" panose="020B0604020202090204" pitchFamily="34" charset="0"/>
                  <a:ea typeface="微软雅黑" charset="-122"/>
                  <a:sym typeface="Arial" panose="020B0604020202090204" pitchFamily="34" charset="0"/>
                </a:rPr>
                <a:t>A</a:t>
              </a:r>
              <a:endParaRPr lang="zh-CN" altLang="en-US" sz="1680" spc="300" dirty="0">
                <a:solidFill>
                  <a:sysClr val="window" lastClr="FFFFFF"/>
                </a:solidFill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6970" y="3791"/>
              <a:ext cx="7402" cy="602"/>
            </a:xfrm>
            <a:prstGeom prst="rect">
              <a:avLst/>
            </a:prstGeom>
            <a:noFill/>
          </p:spPr>
          <p:txBody>
            <a:bodyPr wrap="square" rtlCol="0" anchor="ctr"/>
            <a:p>
              <a:pPr>
                <a:lnSpc>
                  <a:spcPct val="120000"/>
                </a:lnSpc>
              </a:pPr>
              <a:r>
                <a:rPr lang="zh-CN" altLang="en-US" sz="1600" spc="150">
                  <a:solidFill>
                    <a:srgbClr val="1F74AD"/>
                  </a:solidFill>
                  <a:latin typeface="Arial" panose="020B0604020202090204" pitchFamily="34" charset="0"/>
                  <a:ea typeface="微软雅黑" charset="-122"/>
                  <a:sym typeface="Arial" panose="020B0604020202090204" pitchFamily="34" charset="0"/>
                </a:rPr>
                <a:t>给用户一个原因，为用户解释利益点由来</a:t>
              </a:r>
              <a:endParaRPr lang="zh-CN" altLang="en-US" sz="1600" spc="150">
                <a:solidFill>
                  <a:srgbClr val="1F74AD"/>
                </a:solidFill>
                <a:latin typeface="Arial" panose="020B0604020202090204" pitchFamily="34" charset="0"/>
                <a:ea typeface="微软雅黑" charset="-122"/>
                <a:sym typeface="Arial" panose="020B0604020202090204" pitchFamily="34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文本框 29"/>
          <p:cNvSpPr txBox="1"/>
          <p:nvPr/>
        </p:nvSpPr>
        <p:spPr>
          <a:xfrm>
            <a:off x="1090613" y="406400"/>
            <a:ext cx="96393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600" b="1" dirty="0">
                <a:latin typeface="Calibri" charset="0"/>
                <a:ea typeface="微软雅黑" charset="-122"/>
              </a:rPr>
              <a:t>待优化</a:t>
            </a:r>
            <a:r>
              <a:rPr lang="en-US" altLang="zh-CN" sz="1600" b="1" dirty="0">
                <a:latin typeface="Calibri" charset="0"/>
                <a:ea typeface="微软雅黑" charset="-122"/>
              </a:rPr>
              <a:t>...</a:t>
            </a:r>
            <a:endParaRPr lang="en-US" altLang="zh-CN" sz="1600" b="1" dirty="0">
              <a:latin typeface="Calibri" charset="0"/>
              <a:ea typeface="微软雅黑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29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8675" name="组合 1"/>
          <p:cNvGrpSpPr/>
          <p:nvPr/>
        </p:nvGrpSpPr>
        <p:grpSpPr>
          <a:xfrm>
            <a:off x="8994775" y="376238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28677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矩形 2"/>
          <p:cNvSpPr/>
          <p:nvPr/>
        </p:nvSpPr>
        <p:spPr>
          <a:xfrm>
            <a:off x="103188" y="120650"/>
            <a:ext cx="10042525" cy="5524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8680" name="文本框 6"/>
          <p:cNvSpPr txBox="1"/>
          <p:nvPr/>
        </p:nvSpPr>
        <p:spPr>
          <a:xfrm>
            <a:off x="3600133" y="4910455"/>
            <a:ext cx="9050337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>
              <a:lnSpc>
                <a:spcPct val="120000"/>
              </a:lnSpc>
            </a:pPr>
            <a:r>
              <a:rPr lang="zh-CN" altLang="en-US" sz="2400" b="1">
                <a:ln/>
                <a:solidFill>
                  <a:schemeClr val="accent4"/>
                </a:solidFill>
                <a:effectLst/>
                <a:highlight>
                  <a:srgbClr val="000000"/>
                </a:highlight>
                <a:latin typeface="微软雅黑" charset="0"/>
                <a:ea typeface="微软雅黑" charset="0"/>
              </a:rPr>
              <a:t>如何预先做好用户分层</a:t>
            </a:r>
            <a:endParaRPr lang="zh-CN" altLang="en-US" sz="2400" b="1">
              <a:ln/>
              <a:solidFill>
                <a:schemeClr val="accent4"/>
              </a:solidFill>
              <a:effectLst/>
              <a:highlight>
                <a:srgbClr val="000000"/>
              </a:highlight>
              <a:latin typeface="微软雅黑" charset="0"/>
              <a:ea typeface="微软雅黑" charset="0"/>
            </a:endParaRPr>
          </a:p>
        </p:txBody>
      </p:sp>
      <p:grpSp>
        <p:nvGrpSpPr>
          <p:cNvPr id="7" name="그룹 133"/>
          <p:cNvGrpSpPr/>
          <p:nvPr>
            <p:custDataLst>
              <p:tags r:id="rId6"/>
            </p:custDataLst>
          </p:nvPr>
        </p:nvGrpSpPr>
        <p:grpSpPr>
          <a:xfrm>
            <a:off x="3984035" y="3061078"/>
            <a:ext cx="2351951" cy="1320663"/>
            <a:chOff x="5649913" y="2916238"/>
            <a:chExt cx="3074988" cy="2230438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 11"/>
            <p:cNvSpPr/>
            <p:nvPr>
              <p:custDataLst>
                <p:tags r:id="rId7"/>
              </p:custDataLst>
            </p:nvPr>
          </p:nvSpPr>
          <p:spPr bwMode="auto">
            <a:xfrm>
              <a:off x="5649913" y="2916238"/>
              <a:ext cx="3074988" cy="1403350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rgbClr val="8BC34A">
                <a:lumMod val="50000"/>
              </a:srgbClr>
            </a:solidFill>
            <a:ln w="3175">
              <a:noFill/>
            </a:ln>
          </p:spPr>
          <p:txBody>
            <a:bodyPr vert="horz" wrap="square" lIns="76792" tIns="38396" rIns="76792" bIns="76792" numCol="1" anchor="b" anchorCtr="0" compatLnSpc="1"/>
            <a:p>
              <a:pPr defTabSz="457200"/>
              <a:endParaRPr lang="ko-KR" altLang="en-US" sz="2350" dirty="0">
                <a:solidFill>
                  <a:srgbClr val="FFFFFF"/>
                </a:solidFill>
                <a:latin typeface="微软雅黑" charset="-122"/>
                <a:ea typeface="Roboto Medium" charset="0"/>
                <a:cs typeface="Roboto Medium" charset="0"/>
              </a:endParaRPr>
            </a:p>
          </p:txBody>
        </p:sp>
        <p:sp>
          <p:nvSpPr>
            <p:cNvPr id="9" name="Freeform 12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5649913" y="2916238"/>
              <a:ext cx="3074988" cy="1658938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rgbClr val="8BC34A">
                <a:lumMod val="75000"/>
              </a:srgbClr>
            </a:solidFill>
            <a:ln w="3175">
              <a:noFill/>
            </a:ln>
          </p:spPr>
          <p:txBody>
            <a:bodyPr vert="horz" wrap="square" lIns="76792" tIns="38396" rIns="76792" bIns="76792" numCol="1" anchor="b" anchorCtr="0" compatLnSpc="1"/>
            <a:p>
              <a:pPr defTabSz="457200"/>
              <a:endParaRPr lang="ko-KR" altLang="en-US" sz="2350" dirty="0">
                <a:solidFill>
                  <a:srgbClr val="FFFFFF"/>
                </a:solidFill>
                <a:latin typeface="微软雅黑" charset="-122"/>
                <a:ea typeface="Roboto Medium" charset="0"/>
                <a:cs typeface="Roboto Medium" charset="0"/>
              </a:endParaRPr>
            </a:p>
          </p:txBody>
        </p:sp>
        <p:sp>
          <p:nvSpPr>
            <p:cNvPr id="10" name="Freeform 13"/>
            <p:cNvSpPr/>
            <p:nvPr>
              <p:custDataLst>
                <p:tags r:id="rId9"/>
              </p:custDataLst>
            </p:nvPr>
          </p:nvSpPr>
          <p:spPr bwMode="auto">
            <a:xfrm>
              <a:off x="5649913" y="3744913"/>
              <a:ext cx="3074988" cy="1401763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rgbClr val="8BC34A"/>
            </a:solidFill>
            <a:ln w="3175">
              <a:noFill/>
            </a:ln>
          </p:spPr>
          <p:txBody>
            <a:bodyPr vert="horz" wrap="square" lIns="0" tIns="0" rIns="0" bIns="76792" numCol="1" anchor="b" anchorCtr="0" compatLnSpc="1"/>
            <a:p>
              <a:pPr algn="ctr" defTabSz="457200">
                <a:spcAft>
                  <a:spcPts val="300"/>
                </a:spcAft>
              </a:pPr>
              <a:endParaRPr lang="en-US" altLang="ko-KR" sz="1510" dirty="0">
                <a:solidFill>
                  <a:srgbClr val="FFFFFF"/>
                </a:solidFill>
                <a:latin typeface="微软雅黑" charset="-122"/>
                <a:ea typeface="微软雅黑" charset="-122"/>
                <a:cs typeface="Roboto Medium" charset="0"/>
              </a:endParaRPr>
            </a:p>
            <a:p>
              <a:pPr algn="ctr" defTabSz="457200">
                <a:spcAft>
                  <a:spcPts val="300"/>
                </a:spcAft>
              </a:pPr>
              <a:endParaRPr lang="en-US" altLang="ko-KR" sz="1510" dirty="0">
                <a:solidFill>
                  <a:srgbClr val="FFFFFF"/>
                </a:solidFill>
                <a:latin typeface="微软雅黑" charset="-122"/>
                <a:ea typeface="微软雅黑" charset="-122"/>
                <a:cs typeface="Roboto Medium" charset="0"/>
              </a:endParaRPr>
            </a:p>
          </p:txBody>
        </p:sp>
      </p:grpSp>
      <p:grpSp>
        <p:nvGrpSpPr>
          <p:cNvPr id="11" name="그룹 99"/>
          <p:cNvGrpSpPr/>
          <p:nvPr>
            <p:custDataLst>
              <p:tags r:id="rId10"/>
            </p:custDataLst>
          </p:nvPr>
        </p:nvGrpSpPr>
        <p:grpSpPr>
          <a:xfrm>
            <a:off x="3984035" y="2136414"/>
            <a:ext cx="2351951" cy="1314419"/>
            <a:chOff x="5649913" y="2916238"/>
            <a:chExt cx="3074988" cy="221989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5649913" y="2916238"/>
              <a:ext cx="3074988" cy="1403350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rgbClr val="009587">
                <a:lumMod val="50000"/>
              </a:srgbClr>
            </a:solidFill>
            <a:ln w="3175">
              <a:noFill/>
            </a:ln>
          </p:spPr>
          <p:txBody>
            <a:bodyPr vert="horz" wrap="square" lIns="76792" tIns="38396" rIns="76792" bIns="76792" numCol="1" anchor="b" anchorCtr="0" compatLnSpc="1"/>
            <a:p>
              <a:pPr defTabSz="457200"/>
              <a:endParaRPr lang="ko-KR" altLang="en-US" sz="2350" dirty="0">
                <a:solidFill>
                  <a:srgbClr val="FFFFFF"/>
                </a:solidFill>
                <a:latin typeface="微软雅黑" charset="-122"/>
                <a:ea typeface="Roboto Medium" charset="0"/>
                <a:cs typeface="Roboto Medium" charset="0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5649913" y="2916238"/>
              <a:ext cx="3074988" cy="1658938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rgbClr val="009587">
                <a:lumMod val="75000"/>
              </a:srgbClr>
            </a:solidFill>
            <a:ln w="3175">
              <a:noFill/>
            </a:ln>
          </p:spPr>
          <p:txBody>
            <a:bodyPr vert="horz" wrap="square" lIns="76792" tIns="38396" rIns="76792" bIns="76792" numCol="1" anchor="b" anchorCtr="0" compatLnSpc="1"/>
            <a:p>
              <a:pPr defTabSz="457200"/>
              <a:endParaRPr lang="ko-KR" altLang="en-US" sz="2350" dirty="0">
                <a:solidFill>
                  <a:srgbClr val="FFFFFF"/>
                </a:solidFill>
                <a:latin typeface="微软雅黑" charset="-122"/>
                <a:ea typeface="Roboto Medium" charset="0"/>
                <a:cs typeface="Roboto Medium" charset="0"/>
              </a:endParaRPr>
            </a:p>
          </p:txBody>
        </p:sp>
        <p:sp>
          <p:nvSpPr>
            <p:cNvPr id="14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5649913" y="3734369"/>
              <a:ext cx="3074988" cy="1401763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rgbClr val="009587"/>
            </a:solidFill>
            <a:ln w="3175">
              <a:noFill/>
            </a:ln>
          </p:spPr>
          <p:txBody>
            <a:bodyPr vert="horz" wrap="square" lIns="0" tIns="0" rIns="0" bIns="76792" numCol="1" anchor="b" anchorCtr="0" compatLnSpc="1"/>
            <a:p>
              <a:pPr algn="ctr" defTabSz="457200">
                <a:spcAft>
                  <a:spcPts val="300"/>
                </a:spcAft>
              </a:pPr>
              <a:endParaRPr lang="en-US" altLang="ko-KR" sz="1510" dirty="0">
                <a:solidFill>
                  <a:srgbClr val="FFFFFF"/>
                </a:solidFill>
                <a:latin typeface="微软雅黑" charset="-122"/>
                <a:ea typeface="微软雅黑" charset="-122"/>
                <a:cs typeface="Roboto Medium" charset="0"/>
              </a:endParaRPr>
            </a:p>
            <a:p>
              <a:pPr algn="ctr" defTabSz="457200">
                <a:spcAft>
                  <a:spcPts val="300"/>
                </a:spcAft>
              </a:pPr>
              <a:endParaRPr lang="en-US" altLang="ko-KR" sz="1510" dirty="0">
                <a:solidFill>
                  <a:srgbClr val="FFFFFF"/>
                </a:solidFill>
                <a:latin typeface="微软雅黑" charset="-122"/>
                <a:ea typeface="微软雅黑" charset="-122"/>
                <a:cs typeface="Roboto Medium" charset="0"/>
              </a:endParaRPr>
            </a:p>
          </p:txBody>
        </p:sp>
      </p:grpSp>
      <p:grpSp>
        <p:nvGrpSpPr>
          <p:cNvPr id="15" name="그룹 78"/>
          <p:cNvGrpSpPr/>
          <p:nvPr>
            <p:custDataLst>
              <p:tags r:id="rId14"/>
            </p:custDataLst>
          </p:nvPr>
        </p:nvGrpSpPr>
        <p:grpSpPr>
          <a:xfrm>
            <a:off x="3984035" y="1211751"/>
            <a:ext cx="2351951" cy="1314419"/>
            <a:chOff x="5649913" y="2916238"/>
            <a:chExt cx="3074988" cy="221989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Freeform 11"/>
            <p:cNvSpPr/>
            <p:nvPr>
              <p:custDataLst>
                <p:tags r:id="rId15"/>
              </p:custDataLst>
            </p:nvPr>
          </p:nvSpPr>
          <p:spPr bwMode="auto">
            <a:xfrm>
              <a:off x="5649913" y="2916238"/>
              <a:ext cx="3074988" cy="1403350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rgbClr val="2196F3">
                <a:lumMod val="50000"/>
              </a:srgbClr>
            </a:solidFill>
            <a:ln w="3175">
              <a:noFill/>
            </a:ln>
          </p:spPr>
          <p:txBody>
            <a:bodyPr vert="horz" wrap="square" lIns="76792" tIns="38396" rIns="76792" bIns="76792" numCol="1" anchor="b" anchorCtr="0" compatLnSpc="1"/>
            <a:p>
              <a:pPr defTabSz="457200"/>
              <a:endParaRPr lang="ko-KR" altLang="en-US" sz="2350" dirty="0">
                <a:solidFill>
                  <a:srgbClr val="FFFFFF"/>
                </a:solidFill>
                <a:latin typeface="微软雅黑" charset="-122"/>
                <a:ea typeface="Roboto Medium" charset="0"/>
                <a:cs typeface="Roboto Medium" charset="0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5649913" y="2916238"/>
              <a:ext cx="3074988" cy="1658937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rgbClr val="2196F3">
                <a:lumMod val="75000"/>
              </a:srgbClr>
            </a:solidFill>
            <a:ln w="3175">
              <a:noFill/>
            </a:ln>
          </p:spPr>
          <p:txBody>
            <a:bodyPr vert="horz" wrap="square" lIns="76792" tIns="38396" rIns="76792" bIns="76792" numCol="1" anchor="b" anchorCtr="0" compatLnSpc="1"/>
            <a:p>
              <a:pPr defTabSz="457200"/>
              <a:endParaRPr lang="ko-KR" altLang="en-US" sz="2350" dirty="0">
                <a:solidFill>
                  <a:srgbClr val="FFFFFF"/>
                </a:solidFill>
                <a:latin typeface="微软雅黑" charset="-122"/>
                <a:ea typeface="Roboto Medium" charset="0"/>
                <a:cs typeface="Roboto Medium" charset="0"/>
              </a:endParaRPr>
            </a:p>
          </p:txBody>
        </p:sp>
        <p:sp>
          <p:nvSpPr>
            <p:cNvPr id="18" name="Freeform 13"/>
            <p:cNvSpPr/>
            <p:nvPr>
              <p:custDataLst>
                <p:tags r:id="rId17"/>
              </p:custDataLst>
            </p:nvPr>
          </p:nvSpPr>
          <p:spPr bwMode="auto">
            <a:xfrm>
              <a:off x="5649913" y="3734369"/>
              <a:ext cx="3074988" cy="1401763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rgbClr val="2196F3"/>
            </a:solidFill>
            <a:ln w="3175" cap="flat" cmpd="sng" algn="ctr">
              <a:noFill/>
              <a:prstDash val="solid"/>
            </a:ln>
            <a:effectLst/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ot="0" spcFirstLastPara="0" vertOverflow="overflow" horzOverflow="overflow" vert="horz" wrap="square" lIns="0" tIns="0" rIns="0" bIns="76792" numCol="1" spcCol="0" rtlCol="0" fromWordArt="0" anchor="b" anchorCtr="0" forceAA="0" compatLnSpc="1">
              <a:noAutofit/>
            </a:bodyPr>
            <a:p>
              <a:pPr algn="ctr" defTabSz="457200">
                <a:spcAft>
                  <a:spcPts val="300"/>
                </a:spcAft>
              </a:pPr>
              <a:endParaRPr lang="en-US" altLang="ko-KR" sz="1510" dirty="0">
                <a:solidFill>
                  <a:srgbClr val="FFFFFF"/>
                </a:solidFill>
                <a:latin typeface="微软雅黑" charset="-122"/>
                <a:ea typeface="微软雅黑" charset="-122"/>
                <a:cs typeface="Roboto Medium" charset="0"/>
              </a:endParaRPr>
            </a:p>
            <a:p>
              <a:pPr algn="ctr" defTabSz="457200">
                <a:spcAft>
                  <a:spcPts val="300"/>
                </a:spcAft>
              </a:pPr>
              <a:endParaRPr lang="en-US" altLang="ko-KR" sz="1510" dirty="0">
                <a:solidFill>
                  <a:srgbClr val="FFFFFF"/>
                </a:solidFill>
                <a:latin typeface="微软雅黑" charset="-122"/>
                <a:ea typeface="微软雅黑" charset="-122"/>
                <a:cs typeface="Roboto Medium" charset="0"/>
              </a:endParaRPr>
            </a:p>
          </p:txBody>
        </p:sp>
      </p:grpSp>
      <p:sp>
        <p:nvSpPr>
          <p:cNvPr id="62" name="文本框 61"/>
          <p:cNvSpPr txBox="1"/>
          <p:nvPr>
            <p:custDataLst>
              <p:tags r:id="rId18"/>
            </p:custDataLst>
          </p:nvPr>
        </p:nvSpPr>
        <p:spPr>
          <a:xfrm>
            <a:off x="6417134" y="2703302"/>
            <a:ext cx="2554223" cy="525028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r>
              <a:rPr lang="zh-CN" altLang="en-US" sz="1175" spc="150">
                <a:latin typeface="微软雅黑" charset="-122"/>
                <a:ea typeface="微软雅黑" charset="-122"/>
              </a:rPr>
              <a:t>根据其对价格的敏感程度，切换利益点</a:t>
            </a:r>
            <a:endParaRPr lang="zh-CN" altLang="en-US" sz="1175" spc="150">
              <a:latin typeface="微软雅黑" charset="-122"/>
              <a:ea typeface="微软雅黑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6417134" y="2388169"/>
            <a:ext cx="2554223" cy="310170"/>
          </a:xfrm>
          <a:prstGeom prst="rect">
            <a:avLst/>
          </a:prstGeom>
          <a:noFill/>
        </p:spPr>
        <p:txBody>
          <a:bodyPr wrap="square" bIns="0" rtlCol="0" anchor="b">
            <a:normAutofit/>
          </a:bodyPr>
          <a:p>
            <a:pPr defTabSz="457200"/>
            <a:r>
              <a:rPr lang="zh-CN" altLang="en-US" sz="1510" b="1" spc="300" dirty="0">
                <a:solidFill>
                  <a:srgbClr val="009587"/>
                </a:solidFill>
                <a:latin typeface="微软雅黑" charset="-122"/>
                <a:ea typeface="微软雅黑" charset="-122"/>
              </a:rPr>
              <a:t>根据订单价格</a:t>
            </a:r>
            <a:endParaRPr lang="zh-CN" altLang="en-US" sz="1510" b="1" spc="300" dirty="0">
              <a:solidFill>
                <a:srgbClr val="009587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20"/>
            </p:custDataLst>
          </p:nvPr>
        </p:nvSpPr>
        <p:spPr>
          <a:xfrm>
            <a:off x="1348663" y="3769309"/>
            <a:ext cx="2554223" cy="528097"/>
          </a:xfrm>
          <a:prstGeom prst="rect">
            <a:avLst/>
          </a:prstGeom>
          <a:noFill/>
        </p:spPr>
        <p:txBody>
          <a:bodyPr wrap="square" tIns="0" rtlCol="0">
            <a:normAutofit lnSpcReduction="20000"/>
          </a:bodyPr>
          <a:p>
            <a:pPr algn="l"/>
            <a:r>
              <a:rPr lang="zh-CN" altLang="en-US" sz="1175" spc="150" dirty="0">
                <a:latin typeface="微软雅黑" charset="-122"/>
                <a:ea typeface="微软雅黑" charset="-122"/>
              </a:rPr>
              <a:t>基于用户购买产品的时间，推算用户现在对产品的复购需求或其他潜在需求，进行测试</a:t>
            </a:r>
            <a:endParaRPr lang="zh-CN" altLang="en-US" sz="1175" spc="150" dirty="0">
              <a:latin typeface="微软雅黑" charset="-122"/>
              <a:ea typeface="微软雅黑" charset="-122"/>
            </a:endParaRPr>
          </a:p>
          <a:p>
            <a:pPr algn="l"/>
            <a:endParaRPr lang="zh-CN" altLang="en-US" sz="1175" spc="150" dirty="0">
              <a:latin typeface="微软雅黑" charset="-122"/>
              <a:ea typeface="微软雅黑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21"/>
            </p:custDataLst>
          </p:nvPr>
        </p:nvSpPr>
        <p:spPr>
          <a:xfrm>
            <a:off x="1348664" y="3459438"/>
            <a:ext cx="2554223" cy="310170"/>
          </a:xfrm>
          <a:prstGeom prst="rect">
            <a:avLst/>
          </a:prstGeom>
          <a:noFill/>
        </p:spPr>
        <p:txBody>
          <a:bodyPr wrap="square" bIns="0" rtlCol="0" anchor="b">
            <a:normAutofit/>
          </a:bodyPr>
          <a:p>
            <a:pPr algn="r" defTabSz="457200"/>
            <a:r>
              <a:rPr lang="zh-CN" altLang="en-US" sz="1510" b="1" spc="300" dirty="0">
                <a:solidFill>
                  <a:srgbClr val="8BC34A"/>
                </a:solidFill>
                <a:latin typeface="微软雅黑" charset="-122"/>
                <a:ea typeface="微软雅黑" charset="-122"/>
              </a:rPr>
              <a:t>根据用户阶段</a:t>
            </a:r>
            <a:endParaRPr lang="zh-CN" altLang="en-US" sz="1510" b="1" spc="300" dirty="0">
              <a:solidFill>
                <a:srgbClr val="8BC34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22"/>
            </p:custDataLst>
          </p:nvPr>
        </p:nvSpPr>
        <p:spPr>
          <a:xfrm>
            <a:off x="1348663" y="1839498"/>
            <a:ext cx="2554223" cy="525028"/>
          </a:xfrm>
          <a:prstGeom prst="rect">
            <a:avLst/>
          </a:prstGeom>
          <a:noFill/>
        </p:spPr>
        <p:txBody>
          <a:bodyPr wrap="square" tIns="0" rtlCol="0">
            <a:normAutofit lnSpcReduction="20000"/>
          </a:bodyPr>
          <a:p>
            <a:pPr algn="l"/>
            <a:r>
              <a:rPr lang="zh-CN" altLang="en-US" sz="1175" spc="150">
                <a:latin typeface="微软雅黑" charset="-122"/>
                <a:ea typeface="微软雅黑" charset="-122"/>
              </a:rPr>
              <a:t>例如基于产品的分类，将用户分为时尚靓丽、盖白、护发等多种需求类型</a:t>
            </a:r>
            <a:endParaRPr lang="zh-CN" altLang="en-US" sz="1175" spc="150">
              <a:latin typeface="微软雅黑" charset="-122"/>
              <a:ea typeface="微软雅黑" charset="-122"/>
            </a:endParaRPr>
          </a:p>
        </p:txBody>
      </p:sp>
      <p:sp>
        <p:nvSpPr>
          <p:cNvPr id="69" name="文本框 68"/>
          <p:cNvSpPr txBox="1"/>
          <p:nvPr>
            <p:custDataLst>
              <p:tags r:id="rId23"/>
            </p:custDataLst>
          </p:nvPr>
        </p:nvSpPr>
        <p:spPr>
          <a:xfrm>
            <a:off x="1348664" y="1480909"/>
            <a:ext cx="2554223" cy="310170"/>
          </a:xfrm>
          <a:prstGeom prst="rect">
            <a:avLst/>
          </a:prstGeom>
          <a:noFill/>
        </p:spPr>
        <p:txBody>
          <a:bodyPr wrap="square" bIns="0" rtlCol="0" anchor="b">
            <a:normAutofit/>
          </a:bodyPr>
          <a:p>
            <a:pPr algn="r" defTabSz="457200"/>
            <a:r>
              <a:rPr lang="zh-CN" altLang="en-US" sz="1510" b="1" spc="300" dirty="0">
                <a:solidFill>
                  <a:srgbClr val="2196F3"/>
                </a:solidFill>
                <a:latin typeface="微软雅黑" charset="-122"/>
                <a:ea typeface="微软雅黑" charset="-122"/>
              </a:rPr>
              <a:t>根据下单产品</a:t>
            </a:r>
            <a:endParaRPr lang="zh-CN" altLang="en-US" sz="1510" b="1" spc="300" dirty="0">
              <a:solidFill>
                <a:srgbClr val="2196F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4"/>
            </p:custDataLst>
          </p:nvPr>
        </p:nvSpPr>
        <p:spPr>
          <a:xfrm>
            <a:off x="4974770" y="2194750"/>
            <a:ext cx="42291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457200"/>
            <a:r>
              <a:rPr kumimoji="1" lang="en-US" altLang="zh-CN" sz="1510" b="1" dirty="0">
                <a:solidFill>
                  <a:srgbClr val="FFFFFF"/>
                </a:solidFill>
                <a:latin typeface="微软雅黑" charset="-122"/>
                <a:ea typeface="微软雅黑" charset="-122"/>
              </a:rPr>
              <a:t>01</a:t>
            </a:r>
            <a:endParaRPr kumimoji="1" lang="zh-CN" altLang="en-US" sz="1510" b="1" dirty="0">
              <a:solidFill>
                <a:srgbClr val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25"/>
            </p:custDataLst>
          </p:nvPr>
        </p:nvSpPr>
        <p:spPr>
          <a:xfrm>
            <a:off x="4974770" y="3129675"/>
            <a:ext cx="42291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457200"/>
            <a:r>
              <a:rPr kumimoji="1" lang="en-US" altLang="zh-CN" sz="1510" b="1" dirty="0">
                <a:solidFill>
                  <a:srgbClr val="FFFFFF"/>
                </a:solidFill>
                <a:latin typeface="微软雅黑" charset="-122"/>
                <a:ea typeface="微软雅黑" charset="-122"/>
              </a:rPr>
              <a:t>02</a:t>
            </a:r>
            <a:endParaRPr kumimoji="1" lang="zh-CN" altLang="en-US" sz="1510" b="1" dirty="0">
              <a:solidFill>
                <a:srgbClr val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26"/>
            </p:custDataLst>
          </p:nvPr>
        </p:nvSpPr>
        <p:spPr>
          <a:xfrm>
            <a:off x="4974770" y="4043351"/>
            <a:ext cx="42291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457200"/>
            <a:r>
              <a:rPr kumimoji="1" lang="en-US" altLang="zh-CN" sz="1510" b="1" dirty="0">
                <a:solidFill>
                  <a:srgbClr val="FFFFFF"/>
                </a:solidFill>
                <a:latin typeface="微软雅黑" charset="-122"/>
                <a:ea typeface="微软雅黑" charset="-122"/>
              </a:rPr>
              <a:t>03</a:t>
            </a:r>
            <a:endParaRPr kumimoji="1" lang="zh-CN" altLang="en-US" sz="1510" b="1" dirty="0">
              <a:solidFill>
                <a:srgbClr val="FFFFFF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404_2*m_i*1_1"/>
  <p:tag name="KSO_WM_TEMPLATE_CATEGORY" val="diagram"/>
  <p:tag name="KSO_WM_TEMPLATE_INDEX" val="160404"/>
  <p:tag name="KSO_WM_UNIT_LAYERLEVEL" val="1_1"/>
  <p:tag name="KSO_WM_TAG_VERSION" val="1.0"/>
  <p:tag name="KSO_WM_BEAUTIFY_FLAG" val="#wm#"/>
  <p:tag name="KSO_WM_UNIT_LINE_FORE_SCHEMECOLOR_INDEX" val="5"/>
  <p:tag name="KSO_WM_UNIT_LINE_FILL_TYPE" val="2"/>
</p:tagLst>
</file>

<file path=ppt/tags/tag10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04_2*m_h_f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1450_1*m_h_i*1_3_1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1450_1*m_h_i*1_3_2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7"/>
  <p:tag name="KSO_WM_UNI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1450_1*m_h_i*1_3_3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7"/>
  <p:tag name="KSO_WM_UNI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1450_1*m_h_i*1_3_4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7"/>
  <p:tag name="KSO_WM_UNI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1450_1*m_h_i*1_2_1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1450_1*m_h_i*1_2_2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1450_1*m_h_i*1_2_3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1450_1*m_h_i*1_2_4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1450_1*m_h_i*1_1_1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04_2*m_h_i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450_1*m_h_i*1_1_2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50_1*m_h_i*1_1_3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1450_1*m_h_i*1_1_4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23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50_1*m_h_f*1_2_1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450_1*m_h_a*1_2_1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1450_1*m_h_f*1_3_1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450_1*m_h_a*1_3_1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50_1*m_h_f*1_1_1"/>
  <p:tag name="KSO_WM_TEMPLATE_CATEGORY" val="diagram"/>
  <p:tag name="KSO_WM_TEMPLATE_INDEX" val="2020145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450_1*m_h_a*1_1_1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1450_1*m_h_i*1_1_5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160404_2*m_h_i*1_2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1450_1*m_h_i*1_2_5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1450_1*m_h_i*1_3_5"/>
  <p:tag name="KSO_WM_TEMPLATE_CATEGORY" val="diagram"/>
  <p:tag name="KSO_WM_TEMPLATE_INDEX" val="20201450"/>
  <p:tag name="KSO_WM_UNIT_LAYERLEVEL" val="1_1_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04_2*m_h_f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5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04_2*m_h_i*1_3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160404_2*m_h_i*1_3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04_2*m_h_f*1_3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04_2*m_h_i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160404_2*m_h_i*1_1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</Words>
  <Application>WPS 演示</Application>
  <PresentationFormat>自定义</PresentationFormat>
  <Paragraphs>109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42" baseType="lpstr">
      <vt:lpstr>Arial</vt:lpstr>
      <vt:lpstr>方正书宋_GBK</vt:lpstr>
      <vt:lpstr>Wingdings</vt:lpstr>
      <vt:lpstr>微软雅黑</vt:lpstr>
      <vt:lpstr>汉仪旗黑</vt:lpstr>
      <vt:lpstr>Calibri</vt:lpstr>
      <vt:lpstr>Helvetica Neue</vt:lpstr>
      <vt:lpstr>宋体</vt:lpstr>
      <vt:lpstr>Arial Unicode MS</vt:lpstr>
      <vt:lpstr>汉仪书宋二KW</vt:lpstr>
      <vt:lpstr>微软雅黑</vt:lpstr>
      <vt:lpstr>PingFang SC Regular</vt:lpstr>
      <vt:lpstr>PingFang SC Semibold</vt:lpstr>
      <vt:lpstr>PingFang SC</vt:lpstr>
      <vt:lpstr>Apple Color Emoji</vt:lpstr>
      <vt:lpstr>Arial</vt:lpstr>
      <vt:lpstr>Roboto Medium</vt:lpstr>
      <vt:lpstr>苹方-简</vt:lpstr>
      <vt:lpstr>Songti TC Regular</vt:lpstr>
      <vt:lpstr>华文宋体</vt:lpstr>
      <vt:lpstr>Hiragino Sans GB W3</vt:lpstr>
      <vt:lpstr>Songti SC Regular</vt:lpstr>
      <vt:lpstr>Academy Engraved LET</vt:lpstr>
      <vt:lpstr>Arial Rounded MT Bold</vt:lpstr>
      <vt:lpstr>Baghdad</vt:lpstr>
      <vt:lpstr>Bangla Sangam MN Regular</vt:lpstr>
      <vt:lpstr>Bangla MN Regular</vt:lpstr>
      <vt:lpstr>Avenir Next Regular</vt:lpstr>
      <vt:lpstr>Avenir Book</vt:lpstr>
      <vt:lpstr>Arial Black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apuhenlihai</cp:lastModifiedBy>
  <cp:revision>402</cp:revision>
  <dcterms:created xsi:type="dcterms:W3CDTF">2021-05-06T03:04:26Z</dcterms:created>
  <dcterms:modified xsi:type="dcterms:W3CDTF">2021-05-06T03:04:26Z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2052-3.4.2.5348</vt:lpwstr>
  </property>
</Properties>
</file>