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283" r:id="rId2"/>
    <p:sldId id="2635" r:id="rId3"/>
    <p:sldId id="2644" r:id="rId4"/>
    <p:sldId id="2645" r:id="rId5"/>
    <p:sldId id="2651" r:id="rId6"/>
    <p:sldId id="2650" r:id="rId7"/>
    <p:sldId id="2655" r:id="rId8"/>
    <p:sldId id="2656" r:id="rId9"/>
    <p:sldId id="2657" r:id="rId10"/>
    <p:sldId id="2658" r:id="rId11"/>
    <p:sldId id="2652" r:id="rId12"/>
    <p:sldId id="2653" r:id="rId13"/>
    <p:sldId id="2654" r:id="rId14"/>
    <p:sldId id="2648" r:id="rId15"/>
    <p:sldId id="2649" r:id="rId16"/>
    <p:sldId id="2634" r:id="rId17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>
    <p:extLst>
      <p:ext uri="{19B8F6BF-5375-455C-9EA6-DF929625EA0E}">
        <p15:presenceInfo xmlns:p15="http://schemas.microsoft.com/office/powerpoint/2012/main" userId="f951a8b0b5be7e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16"/>
    <a:srgbClr val="FEA900"/>
    <a:srgbClr val="F8F8F8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 dirty="0"/>
            <a:t>案例中待优化点及改善方案</a:t>
          </a:r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案例中待优化点及改善方案</a:t>
          </a:r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45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4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06017" y="1483006"/>
            <a:ext cx="6647975" cy="2258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关于移动</a:t>
            </a:r>
            <a:r>
              <a:rPr lang="zh-CN" altLang="en-US" sz="3600" b="1" dirty="0"/>
              <a:t>公众号导粉案例的复盘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部门：运营商事业部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姓名：陈妃端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花名：泰坦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87842" y="849177"/>
            <a:ext cx="826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活动前重点准备④：活动增量部分，针对存量未绑号用户，绑号用户做标签匹配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41F5917-C0D5-4DA0-807B-B2FF5FBA8B19}"/>
              </a:ext>
            </a:extLst>
          </p:cNvPr>
          <p:cNvSpPr/>
          <p:nvPr/>
        </p:nvSpPr>
        <p:spPr>
          <a:xfrm>
            <a:off x="1719257" y="2054578"/>
            <a:ext cx="7078134" cy="2223911"/>
          </a:xfrm>
          <a:prstGeom prst="rect">
            <a:avLst/>
          </a:prstGeom>
          <a:noFill/>
          <a:ln w="38100">
            <a:solidFill>
              <a:srgbClr val="FEA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0ED8B36-10B9-4907-B433-690FAAF4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17" y="2429041"/>
            <a:ext cx="6402814" cy="154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9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 descr="1616512716(1)">
            <a:extLst>
              <a:ext uri="{FF2B5EF4-FFF2-40B4-BE49-F238E27FC236}">
                <a16:creationId xmlns:a16="http://schemas.microsoft.com/office/drawing/2014/main" id="{A5C02DB8-12A4-4972-85B7-FAA1CB39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04" y="1498786"/>
            <a:ext cx="27813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616512831(1)">
            <a:extLst>
              <a:ext uri="{FF2B5EF4-FFF2-40B4-BE49-F238E27FC236}">
                <a16:creationId xmlns:a16="http://schemas.microsoft.com/office/drawing/2014/main" id="{9475072E-0284-4BC6-A989-6BDDAC26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66" y="1364872"/>
            <a:ext cx="1714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0F691F1D-C592-47D9-A269-DF6487590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355" y="3499557"/>
            <a:ext cx="970845" cy="2144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995E9DD-D9B9-4D76-8BA6-F73BDA9EDC33}"/>
              </a:ext>
            </a:extLst>
          </p:cNvPr>
          <p:cNvSpPr txBox="1"/>
          <p:nvPr/>
        </p:nvSpPr>
        <p:spPr>
          <a:xfrm>
            <a:off x="4574537" y="4082132"/>
            <a:ext cx="155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公众号推文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828420" y="891460"/>
            <a:ext cx="7220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1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、借助造节活动“超级星期四”人气，进行热点推文导粉引流。</a:t>
            </a:r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2D20F7D1-1F7F-4B6F-9D76-676CECF05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767" y="1364872"/>
            <a:ext cx="800212" cy="18623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95566D0-9A9C-479D-B2E8-BD1BF415D0EE}"/>
              </a:ext>
            </a:extLst>
          </p:cNvPr>
          <p:cNvSpPr txBox="1"/>
          <p:nvPr/>
        </p:nvSpPr>
        <p:spPr>
          <a:xfrm>
            <a:off x="889208" y="4618438"/>
            <a:ext cx="8552341" cy="700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/>
              <a:t>借助人气活动“超级星期四”（之前是其他部门活动，跨部门合作）更容易给活动产生热度和聚焦点。</a:t>
            </a:r>
            <a:endParaRPr lang="en-US" altLang="zh-CN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/>
              <a:t>同时利用易高转化利益点“</a:t>
            </a:r>
            <a:r>
              <a:rPr lang="en-US" altLang="zh-CN" sz="1400" dirty="0"/>
              <a:t>10</a:t>
            </a:r>
            <a:r>
              <a:rPr lang="zh-CN" altLang="en-US" sz="1400" dirty="0"/>
              <a:t>元</a:t>
            </a:r>
            <a:r>
              <a:rPr lang="en-US" altLang="zh-CN" sz="1400" dirty="0"/>
              <a:t>10G</a:t>
            </a:r>
            <a:r>
              <a:rPr lang="zh-CN" altLang="en-US" sz="1400" dirty="0"/>
              <a:t>”进行强联合推广。</a:t>
            </a:r>
          </a:p>
        </p:txBody>
      </p:sp>
    </p:spTree>
    <p:extLst>
      <p:ext uri="{BB962C8B-B14F-4D97-AF65-F5344CB8AC3E}">
        <p14:creationId xmlns:p14="http://schemas.microsoft.com/office/powerpoint/2010/main" val="177065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CCC95EA-DD07-45B5-940E-A736A68A0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068" y="4213515"/>
            <a:ext cx="49163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主推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元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10GB7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天流量、次推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元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2GB+400G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和彩云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23601C0-856E-42F4-97C5-45AA8425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828420" y="891460"/>
            <a:ext cx="6258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2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、利用主利益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+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副利益点进行吸引。</a:t>
            </a:r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31" name="Picture 3" descr="1616512892(1)">
            <a:extLst>
              <a:ext uri="{FF2B5EF4-FFF2-40B4-BE49-F238E27FC236}">
                <a16:creationId xmlns:a16="http://schemas.microsoft.com/office/drawing/2014/main" id="{5B664EBC-3F6C-4788-A863-216280B5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90" y="1375390"/>
            <a:ext cx="1600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1616512995(1)">
            <a:extLst>
              <a:ext uri="{FF2B5EF4-FFF2-40B4-BE49-F238E27FC236}">
                <a16:creationId xmlns:a16="http://schemas.microsoft.com/office/drawing/2014/main" id="{3111102F-764D-4402-9377-80B82240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02" y="1265987"/>
            <a:ext cx="1600200" cy="28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784E107-D8CB-409E-9E49-0D54BFA33820}"/>
              </a:ext>
            </a:extLst>
          </p:cNvPr>
          <p:cNvSpPr txBox="1"/>
          <p:nvPr/>
        </p:nvSpPr>
        <p:spPr>
          <a:xfrm>
            <a:off x="1398731" y="4659814"/>
            <a:ext cx="8225329" cy="700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rgbClr val="FEA900"/>
                </a:solidFill>
                <a:latin typeface="+mn-ea"/>
              </a:rPr>
              <a:t>主利益点</a:t>
            </a:r>
            <a:r>
              <a:rPr lang="zh-CN" altLang="en-US" sz="1400" dirty="0">
                <a:latin typeface="+mn-ea"/>
              </a:rPr>
              <a:t>：主利益点为导粉、新增留存吸引；</a:t>
            </a:r>
            <a:endParaRPr lang="en-US" altLang="zh-CN" sz="14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+mn-ea"/>
              </a:rPr>
              <a:t>副利益点：为部分存量老粉、黑名单用户、</a:t>
            </a:r>
            <a:r>
              <a:rPr lang="en-US" altLang="zh-CN" sz="1400" dirty="0">
                <a:latin typeface="+mn-ea"/>
              </a:rPr>
              <a:t>30</a:t>
            </a:r>
            <a:r>
              <a:rPr lang="zh-CN" altLang="en-US" sz="1400" dirty="0">
                <a:latin typeface="+mn-ea"/>
              </a:rPr>
              <a:t>天内在线下办理过相同利益的粉丝、活动闹子准备。</a:t>
            </a:r>
            <a:endParaRPr lang="en-US" altLang="zh-CN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248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828419" y="891460"/>
            <a:ext cx="8265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3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、粉丝添加企微后，先引导绑定会员卡（获取客户手机号），再进行利益推送。</a:t>
            </a:r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5122" name="图片 1">
            <a:extLst>
              <a:ext uri="{FF2B5EF4-FFF2-40B4-BE49-F238E27FC236}">
                <a16:creationId xmlns:a16="http://schemas.microsoft.com/office/drawing/2014/main" id="{2890F56C-9AB2-48ED-9265-E13C95E6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67" y="1431286"/>
            <a:ext cx="1736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616580791(1)">
            <a:extLst>
              <a:ext uri="{FF2B5EF4-FFF2-40B4-BE49-F238E27FC236}">
                <a16:creationId xmlns:a16="http://schemas.microsoft.com/office/drawing/2014/main" id="{B4AC8A27-5884-43AC-A26F-8892AFF1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2" y="1431287"/>
            <a:ext cx="15541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">
            <a:extLst>
              <a:ext uri="{FF2B5EF4-FFF2-40B4-BE49-F238E27FC236}">
                <a16:creationId xmlns:a16="http://schemas.microsoft.com/office/drawing/2014/main" id="{7FE11DE8-D29D-40F4-B5D2-FDB30C4B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93" y="1431286"/>
            <a:ext cx="16462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64661BF-3A29-4BEB-92C6-7D4743CF43BF}"/>
              </a:ext>
            </a:extLst>
          </p:cNvPr>
          <p:cNvSpPr txBox="1"/>
          <p:nvPr/>
        </p:nvSpPr>
        <p:spPr>
          <a:xfrm>
            <a:off x="820841" y="4287330"/>
            <a:ext cx="8781020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rgbClr val="FEA900"/>
                </a:solidFill>
                <a:latin typeface="+mn-ea"/>
              </a:rPr>
              <a:t>优先引导绑定手机号</a:t>
            </a:r>
            <a:r>
              <a:rPr lang="en-US" altLang="zh-CN" sz="1400" b="1" dirty="0">
                <a:solidFill>
                  <a:srgbClr val="FEA900"/>
                </a:solidFill>
                <a:latin typeface="+mn-ea"/>
              </a:rPr>
              <a:t>【</a:t>
            </a:r>
            <a:r>
              <a:rPr lang="zh-CN" altLang="en-US" sz="1400" b="1" dirty="0">
                <a:solidFill>
                  <a:srgbClr val="FEA900"/>
                </a:solidFill>
                <a:latin typeface="+mn-ea"/>
              </a:rPr>
              <a:t>重点</a:t>
            </a:r>
            <a:r>
              <a:rPr lang="en-US" altLang="zh-CN" sz="1400" b="1" dirty="0">
                <a:solidFill>
                  <a:srgbClr val="FEA900"/>
                </a:solidFill>
                <a:latin typeface="+mn-ea"/>
              </a:rPr>
              <a:t>】</a:t>
            </a:r>
            <a:r>
              <a:rPr lang="zh-CN" altLang="en-US" sz="1400" dirty="0">
                <a:latin typeface="+mn-ea"/>
              </a:rPr>
              <a:t>：通过欢迎语话术，先引导用户激活会员卡（即绑定手机号），作为后续变现能力的体现。变现能力体现在，可以针对移动的以往成交大数据，进行匹配，找出对应业务潜在精准人群。</a:t>
            </a:r>
            <a:endParaRPr lang="en-US" altLang="zh-CN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754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71CF5C-760E-4189-868D-08D8A1A17052}"/>
              </a:ext>
            </a:extLst>
          </p:cNvPr>
          <p:cNvSpPr/>
          <p:nvPr/>
        </p:nvSpPr>
        <p:spPr>
          <a:xfrm>
            <a:off x="796572" y="1310064"/>
            <a:ext cx="8827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活码账号新增粉丝量控制：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活动过程中，注意每一个账号的吸粉数量，控制在每个账户吸粉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950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个以内，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900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左右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需开始着手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换备用账号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。活动过程中发现，当日新增粉丝量接近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1000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时，系统自动限制吸粉，建议这个过程前期就可以先测试一个账号每天实际承载量（企业不同，承载量不同）。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注意人员的配置：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开始后，前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1-2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小时冲击比较大，每个账户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用户瞬间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信息超过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300-500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条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，后续活动工作中，合理优化更简洁话术，减少客户的咨询量。能用第三方系统做到自动回复那就建议用系统，减少重复性工作和提高人效。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③ </a:t>
            </a:r>
            <a:r>
              <a:rPr lang="zh-CN" altLang="en-US" b="1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常见问答 </a:t>
            </a:r>
            <a:r>
              <a:rPr lang="en-US" altLang="zh-CN" b="1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F&amp;Q</a:t>
            </a:r>
            <a:r>
              <a:rPr lang="zh-CN" altLang="en-US" b="1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zh-CN" altLang="en-US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需要提前准备好，除推广业务外的，需收集其他专业业务的常规问答，活动过程中，有部分用户是为其他业务（宽带、终端、新业务等）而来。</a:t>
            </a:r>
            <a:endParaRPr lang="en-US" altLang="zh-CN" dirty="0">
              <a:solidFill>
                <a:srgbClr val="120C1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32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6CEA6-2936-4849-A3DC-E72B9175AD7A}"/>
              </a:ext>
            </a:extLst>
          </p:cNvPr>
          <p:cNvSpPr/>
          <p:nvPr/>
        </p:nvSpPr>
        <p:spPr>
          <a:xfrm>
            <a:off x="679926" y="1317384"/>
            <a:ext cx="8889682" cy="419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-apple-system"/>
              </a:rPr>
              <a:t>公众号的粉丝存量较大的品牌</a:t>
            </a:r>
            <a:r>
              <a:rPr lang="zh-CN" altLang="en-US" b="1" dirty="0"/>
              <a:t>，</a:t>
            </a:r>
            <a:r>
              <a:rPr lang="zh-CN" altLang="en-US" dirty="0"/>
              <a:t>基于粉丝隐蔽性高，互动低，变现能力低等情况，可以增加用户多渠道留存方式，才能避免用户流失可能。通过每次的不一样的利益驱动（产品特征分层）和导粉动作筛选（抽奖、裂变、拼单等），</a:t>
            </a:r>
            <a:r>
              <a:rPr lang="zh-CN" altLang="en-US" dirty="0">
                <a:latin typeface="-apple-system"/>
              </a:rPr>
              <a:t>能更精准的标签出每个用户行为特征，吸引进企微后，可以针对不同的内容运营及业务匹配，增加与客户的双向互动，提高变现能力。</a:t>
            </a:r>
            <a:endParaRPr lang="en-US" altLang="zh-CN" dirty="0">
              <a:latin typeface="-apple-system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-apple-system"/>
              </a:rPr>
              <a:t>通过本次活动的效果复盘，其实可以多次复用，从第一次活动开始到目前已经复用</a:t>
            </a:r>
            <a:r>
              <a:rPr lang="en-US" altLang="zh-CN" dirty="0">
                <a:latin typeface="-apple-system"/>
              </a:rPr>
              <a:t>5</a:t>
            </a:r>
            <a:r>
              <a:rPr lang="zh-CN" altLang="en-US" dirty="0">
                <a:latin typeface="-apple-system"/>
              </a:rPr>
              <a:t>次，频次是一周</a:t>
            </a:r>
            <a:r>
              <a:rPr lang="en-US" altLang="zh-CN" dirty="0">
                <a:latin typeface="-apple-system"/>
              </a:rPr>
              <a:t>1</a:t>
            </a:r>
            <a:r>
              <a:rPr lang="zh-CN" altLang="en-US" dirty="0">
                <a:latin typeface="-apple-system"/>
              </a:rPr>
              <a:t>次，但是利益点和目的有小变化，持续为企微带来新增粉丝</a:t>
            </a:r>
            <a:r>
              <a:rPr lang="en-US" altLang="zh-CN" dirty="0">
                <a:latin typeface="-apple-system"/>
              </a:rPr>
              <a:t>5-6</a:t>
            </a:r>
            <a:r>
              <a:rPr lang="zh-CN" altLang="en-US" dirty="0">
                <a:latin typeface="-apple-system"/>
              </a:rPr>
              <a:t>万粉，平均每次都有</a:t>
            </a:r>
            <a:r>
              <a:rPr lang="en-US" altLang="zh-CN" dirty="0">
                <a:latin typeface="-apple-system"/>
              </a:rPr>
              <a:t>1</a:t>
            </a:r>
            <a:r>
              <a:rPr lang="zh-CN" altLang="en-US" dirty="0">
                <a:latin typeface="-apple-system"/>
              </a:rPr>
              <a:t>万粉，由此可见，主要抓住客户对利益点的兴趣，可以以不同形式的方案进行公众号粉丝转移，提高导粉率，做到</a:t>
            </a:r>
            <a:r>
              <a:rPr lang="zh-CN" altLang="en-US" b="1" dirty="0">
                <a:latin typeface="-apple-system"/>
              </a:rPr>
              <a:t>会员增长、留存变现</a:t>
            </a:r>
            <a:r>
              <a:rPr lang="zh-CN" altLang="en-US" dirty="0">
                <a:latin typeface="-apple-system"/>
              </a:rPr>
              <a:t>。</a:t>
            </a:r>
            <a:endParaRPr lang="en-US" altLang="zh-CN" dirty="0">
              <a:latin typeface="-apple-system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3F8F7B-316B-4EC8-AB26-AD3A229200ED}"/>
              </a:ext>
            </a:extLst>
          </p:cNvPr>
          <p:cNvSpPr txBox="1"/>
          <p:nvPr/>
        </p:nvSpPr>
        <p:spPr>
          <a:xfrm>
            <a:off x="4492978" y="8700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小结：</a:t>
            </a:r>
          </a:p>
        </p:txBody>
      </p:sp>
    </p:spTree>
    <p:extLst>
      <p:ext uri="{BB962C8B-B14F-4D97-AF65-F5344CB8AC3E}">
        <p14:creationId xmlns:p14="http://schemas.microsoft.com/office/powerpoint/2010/main" val="318019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14E9581-4CC1-4466-9C15-4B4A5B6AC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160810"/>
              </p:ext>
            </p:extLst>
          </p:nvPr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915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FB1EEC-7C2E-4608-A607-5202F685ED77}"/>
              </a:ext>
            </a:extLst>
          </p:cNvPr>
          <p:cNvSpPr txBox="1"/>
          <p:nvPr/>
        </p:nvSpPr>
        <p:spPr>
          <a:xfrm>
            <a:off x="2320071" y="3398275"/>
            <a:ext cx="5828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本次活动目标：新增</a:t>
            </a:r>
            <a:r>
              <a:rPr lang="en-US" altLang="zh-CN" sz="2000" b="1" dirty="0"/>
              <a:t>10000</a:t>
            </a:r>
            <a:r>
              <a:rPr lang="zh-CN" altLang="en-US" sz="2000" b="1" dirty="0"/>
              <a:t>粉丝，完成</a:t>
            </a:r>
            <a:r>
              <a:rPr lang="en-US" altLang="zh-CN" sz="2000" b="1" dirty="0"/>
              <a:t>3000</a:t>
            </a:r>
            <a:r>
              <a:rPr lang="zh-CN" altLang="en-US" sz="2000" b="1" dirty="0"/>
              <a:t>单成交</a:t>
            </a:r>
            <a:endParaRPr lang="en-US" altLang="zh-CN" sz="20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9E7BDA-6EF1-4049-B463-8131684CB16D}"/>
              </a:ext>
            </a:extLst>
          </p:cNvPr>
          <p:cNvSpPr/>
          <p:nvPr/>
        </p:nvSpPr>
        <p:spPr>
          <a:xfrm>
            <a:off x="2859302" y="2171839"/>
            <a:ext cx="4997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/>
              <a:t>会员增长  留存变现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561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A05F24-D235-4795-ACCB-204C1837CD6C}"/>
              </a:ext>
            </a:extLst>
          </p:cNvPr>
          <p:cNvSpPr txBox="1"/>
          <p:nvPr/>
        </p:nvSpPr>
        <p:spPr>
          <a:xfrm>
            <a:off x="1951317" y="2459247"/>
            <a:ext cx="6886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导粉、会员增长、留存变现</a:t>
            </a:r>
            <a:r>
              <a:rPr lang="en-US" altLang="zh-CN" sz="3200" b="1" dirty="0"/>
              <a:t>(</a:t>
            </a:r>
            <a:r>
              <a:rPr lang="zh-CN" altLang="en-US" sz="3200" b="1" dirty="0"/>
              <a:t>开首单）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84046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35952" y="1584591"/>
            <a:ext cx="88896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案例背景：</a:t>
            </a:r>
            <a:r>
              <a:rPr lang="zh-CN" altLang="en-US" b="1" dirty="0">
                <a:latin typeface="-apple-system"/>
              </a:rPr>
              <a:t>公众号的粉丝量</a:t>
            </a:r>
            <a:r>
              <a:rPr lang="en-US" altLang="zh-CN" b="1" dirty="0">
                <a:latin typeface="-apple-system"/>
              </a:rPr>
              <a:t>80</a:t>
            </a:r>
            <a:r>
              <a:rPr lang="zh-CN" altLang="en-US" b="1" dirty="0">
                <a:latin typeface="-apple-system"/>
              </a:rPr>
              <a:t>万，粉丝活跃度及</a:t>
            </a:r>
            <a:r>
              <a:rPr lang="zh-CN" altLang="en-US" b="1" dirty="0"/>
              <a:t>互动率低，</a:t>
            </a:r>
            <a:r>
              <a:rPr lang="zh-CN" altLang="en-US" dirty="0"/>
              <a:t>常见的互动仅仅是在于文章内容的留言评论互动，大部分情况是属于一种潜水状态。</a:t>
            </a:r>
            <a:endParaRPr lang="en-US" altLang="zh-CN" dirty="0"/>
          </a:p>
          <a:p>
            <a:endParaRPr lang="en-US" altLang="zh-CN" b="1" dirty="0">
              <a:latin typeface="-apple-system"/>
            </a:endParaRPr>
          </a:p>
          <a:p>
            <a:r>
              <a:rPr lang="zh-CN" altLang="en-US" b="1" dirty="0">
                <a:latin typeface="-apple-system"/>
              </a:rPr>
              <a:t>为了</a:t>
            </a:r>
            <a:r>
              <a:rPr lang="zh-CN" altLang="en-US" b="1" dirty="0"/>
              <a:t>提高用户留存率</a:t>
            </a:r>
            <a:r>
              <a:rPr lang="zh-CN" altLang="en-US" b="1" dirty="0">
                <a:latin typeface="-apple-system"/>
              </a:rPr>
              <a:t>，增加留存渠道，进行导粉进企业微信，增强其互动率及提高后续的变现能力。</a:t>
            </a:r>
            <a:endParaRPr lang="en-US" altLang="zh-CN" b="1" dirty="0">
              <a:latin typeface="-apple-system"/>
            </a:endParaRPr>
          </a:p>
          <a:p>
            <a:endParaRPr lang="en-US" altLang="zh-CN" b="1" dirty="0">
              <a:latin typeface="-apple-system"/>
            </a:endParaRPr>
          </a:p>
          <a:p>
            <a:r>
              <a:rPr lang="zh-CN" altLang="en-US" dirty="0">
                <a:latin typeface="-apple-system"/>
              </a:rPr>
              <a:t>同时，又可以冲刺移动下达的吸粉及业务指标量。</a:t>
            </a:r>
            <a:endParaRPr lang="en-US" altLang="zh-CN" dirty="0">
              <a:latin typeface="-apple-system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F9D2BB-B594-47C8-A5C4-14B80DB765FB}"/>
              </a:ext>
            </a:extLst>
          </p:cNvPr>
          <p:cNvSpPr/>
          <p:nvPr/>
        </p:nvSpPr>
        <p:spPr>
          <a:xfrm>
            <a:off x="635952" y="4156527"/>
            <a:ext cx="8871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"/>
            </a:pP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</a:t>
            </a:r>
            <a:r>
              <a:rPr lang="zh-CN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活动产出数据：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天活动数据：吸粉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9954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人，绑号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6610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人，绑号率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66%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，实际办理业务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3386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笔。</a:t>
            </a: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天累计数据：</a:t>
            </a:r>
            <a:r>
              <a:rPr lang="zh-CN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吸粉</a:t>
            </a:r>
            <a:r>
              <a:rPr lang="en-US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11588</a:t>
            </a:r>
            <a:r>
              <a:rPr lang="zh-CN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人，绑号</a:t>
            </a:r>
            <a:r>
              <a:rPr lang="en-US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7879</a:t>
            </a:r>
            <a:r>
              <a:rPr lang="zh-CN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人，绑号率</a:t>
            </a:r>
            <a:r>
              <a:rPr lang="en-US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68%</a:t>
            </a:r>
            <a:r>
              <a:rPr lang="zh-CN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，实际办理业务</a:t>
            </a:r>
            <a:r>
              <a:rPr lang="en-US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4018</a:t>
            </a:r>
            <a:r>
              <a:rPr lang="zh-CN" altLang="zh-CN" b="1" kern="100" dirty="0">
                <a:solidFill>
                  <a:srgbClr val="FEA9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笔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4717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87842" y="105328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导粉路径：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C1988CA-D225-44B8-9E0C-0AF353362FC0}"/>
              </a:ext>
            </a:extLst>
          </p:cNvPr>
          <p:cNvSpPr/>
          <p:nvPr/>
        </p:nvSpPr>
        <p:spPr>
          <a:xfrm>
            <a:off x="4734177" y="2089971"/>
            <a:ext cx="1143007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添加企微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DD33889-BB8B-478E-BD2B-9CE6E8AE1EBF}"/>
              </a:ext>
            </a:extLst>
          </p:cNvPr>
          <p:cNvSpPr/>
          <p:nvPr/>
        </p:nvSpPr>
        <p:spPr>
          <a:xfrm>
            <a:off x="3059609" y="2089971"/>
            <a:ext cx="1143007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推文引导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F6C1410-D199-4F1A-A646-17CBC5C7AAC1}"/>
              </a:ext>
            </a:extLst>
          </p:cNvPr>
          <p:cNvSpPr/>
          <p:nvPr/>
        </p:nvSpPr>
        <p:spPr>
          <a:xfrm>
            <a:off x="1357256" y="2089971"/>
            <a:ext cx="1143007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公众号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5649C84-C3E5-4A12-BB70-21517999A4C7}"/>
              </a:ext>
            </a:extLst>
          </p:cNvPr>
          <p:cNvSpPr/>
          <p:nvPr/>
        </p:nvSpPr>
        <p:spPr>
          <a:xfrm>
            <a:off x="6408745" y="2089971"/>
            <a:ext cx="1143007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引导绑号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FD9E49F-614D-4527-8C2B-98F557B92455}"/>
              </a:ext>
            </a:extLst>
          </p:cNvPr>
          <p:cNvSpPr/>
          <p:nvPr/>
        </p:nvSpPr>
        <p:spPr>
          <a:xfrm>
            <a:off x="8136501" y="2106153"/>
            <a:ext cx="1143007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开首单</a:t>
            </a: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4F44934C-7552-4F3A-8D70-1E60D86E8BF0}"/>
              </a:ext>
            </a:extLst>
          </p:cNvPr>
          <p:cNvSpPr/>
          <p:nvPr/>
        </p:nvSpPr>
        <p:spPr>
          <a:xfrm>
            <a:off x="4216461" y="2210950"/>
            <a:ext cx="531561" cy="2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830EACDD-EA21-454F-91A2-6FF226B93F14}"/>
              </a:ext>
            </a:extLst>
          </p:cNvPr>
          <p:cNvSpPr/>
          <p:nvPr/>
        </p:nvSpPr>
        <p:spPr>
          <a:xfrm>
            <a:off x="2525666" y="2210950"/>
            <a:ext cx="531561" cy="2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B6CD21EE-263C-4271-B058-0CEBE08F0002}"/>
              </a:ext>
            </a:extLst>
          </p:cNvPr>
          <p:cNvSpPr/>
          <p:nvPr/>
        </p:nvSpPr>
        <p:spPr>
          <a:xfrm>
            <a:off x="5877184" y="2203802"/>
            <a:ext cx="531561" cy="2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34CCE751-380B-4127-9557-1DA65AB0FA07}"/>
              </a:ext>
            </a:extLst>
          </p:cNvPr>
          <p:cNvSpPr/>
          <p:nvPr/>
        </p:nvSpPr>
        <p:spPr>
          <a:xfrm>
            <a:off x="7578346" y="2232777"/>
            <a:ext cx="531561" cy="20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DABBAE-DA9A-4141-8E72-89CBD1578E64}"/>
              </a:ext>
            </a:extLst>
          </p:cNvPr>
          <p:cNvSpPr/>
          <p:nvPr/>
        </p:nvSpPr>
        <p:spPr>
          <a:xfrm>
            <a:off x="1148090" y="1626124"/>
            <a:ext cx="3381163" cy="2663654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628B1AA-4E6D-4E04-9C36-DD24BDA5EBFB}"/>
              </a:ext>
            </a:extLst>
          </p:cNvPr>
          <p:cNvSpPr txBox="1"/>
          <p:nvPr/>
        </p:nvSpPr>
        <p:spPr>
          <a:xfrm>
            <a:off x="1721010" y="17350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①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B74E827-92FD-4A02-B7D2-8CD015B550BF}"/>
              </a:ext>
            </a:extLst>
          </p:cNvPr>
          <p:cNvSpPr txBox="1"/>
          <p:nvPr/>
        </p:nvSpPr>
        <p:spPr>
          <a:xfrm>
            <a:off x="3416413" y="175030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②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0EFF565-51A8-4A41-8A01-374DD9F7801E}"/>
              </a:ext>
            </a:extLst>
          </p:cNvPr>
          <p:cNvSpPr txBox="1"/>
          <p:nvPr/>
        </p:nvSpPr>
        <p:spPr>
          <a:xfrm>
            <a:off x="5125438" y="17711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③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FCB75A7-CC8B-438A-AD93-08FDA446CF69}"/>
              </a:ext>
            </a:extLst>
          </p:cNvPr>
          <p:cNvSpPr txBox="1"/>
          <p:nvPr/>
        </p:nvSpPr>
        <p:spPr>
          <a:xfrm>
            <a:off x="6783867" y="17553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④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CED7026-7A8B-4015-886D-66EDE23013BA}"/>
              </a:ext>
            </a:extLst>
          </p:cNvPr>
          <p:cNvSpPr txBox="1"/>
          <p:nvPr/>
        </p:nvSpPr>
        <p:spPr>
          <a:xfrm>
            <a:off x="8492892" y="17761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⑤</a:t>
            </a:r>
          </a:p>
        </p:txBody>
      </p: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F2A9A0A5-0BEC-4FFD-9686-0D3A2F876705}"/>
              </a:ext>
            </a:extLst>
          </p:cNvPr>
          <p:cNvCxnSpPr>
            <a:cxnSpLocks/>
            <a:stCxn id="17" idx="2"/>
            <a:endCxn id="20" idx="2"/>
          </p:cNvCxnSpPr>
          <p:nvPr/>
        </p:nvCxnSpPr>
        <p:spPr>
          <a:xfrm rot="16200000" flipH="1">
            <a:off x="6142965" y="1771976"/>
            <a:ext cx="12700" cy="1674568"/>
          </a:xfrm>
          <a:prstGeom prst="bentConnector3">
            <a:avLst>
              <a:gd name="adj1" fmla="val 24222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E6EBC241-BCF8-43B2-AF3E-78E5F2B7A457}"/>
              </a:ext>
            </a:extLst>
          </p:cNvPr>
          <p:cNvSpPr txBox="1"/>
          <p:nvPr/>
        </p:nvSpPr>
        <p:spPr>
          <a:xfrm>
            <a:off x="5642147" y="312854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/>
              <a:t>设置欢迎语</a:t>
            </a:r>
            <a:endParaRPr lang="en-US" altLang="zh-CN" sz="1200" b="1" dirty="0"/>
          </a:p>
          <a:p>
            <a:pPr algn="ctr"/>
            <a:endParaRPr lang="en-US" altLang="zh-CN" sz="1200" b="1" dirty="0"/>
          </a:p>
          <a:p>
            <a:pPr algn="ctr"/>
            <a:r>
              <a:rPr lang="zh-CN" altLang="en-US" sz="1200" b="1" dirty="0"/>
              <a:t>利益点简单明了</a:t>
            </a:r>
            <a:endParaRPr lang="en-US" altLang="zh-CN" sz="1200" b="1" dirty="0"/>
          </a:p>
        </p:txBody>
      </p:sp>
      <p:cxnSp>
        <p:nvCxnSpPr>
          <p:cNvPr id="49" name="连接符: 肘形 48">
            <a:extLst>
              <a:ext uri="{FF2B5EF4-FFF2-40B4-BE49-F238E27FC236}">
                <a16:creationId xmlns:a16="http://schemas.microsoft.com/office/drawing/2014/main" id="{EF683001-9773-472C-A06F-96BCFDBFF4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04172" y="1778326"/>
            <a:ext cx="12700" cy="1674568"/>
          </a:xfrm>
          <a:prstGeom prst="bentConnector3">
            <a:avLst>
              <a:gd name="adj1" fmla="val 24222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1E7BB471-A99B-4F6D-A59B-51B32348B237}"/>
              </a:ext>
            </a:extLst>
          </p:cNvPr>
          <p:cNvSpPr txBox="1"/>
          <p:nvPr/>
        </p:nvSpPr>
        <p:spPr>
          <a:xfrm>
            <a:off x="7249752" y="2956582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/>
              <a:t>引导客户主动回复</a:t>
            </a:r>
            <a:endParaRPr lang="en-US" altLang="zh-CN" sz="1200" b="1" dirty="0"/>
          </a:p>
          <a:p>
            <a:pPr algn="ctr"/>
            <a:endParaRPr lang="en-US" altLang="zh-CN" sz="1200" b="1" dirty="0"/>
          </a:p>
          <a:p>
            <a:pPr algn="ctr"/>
            <a:r>
              <a:rPr lang="zh-CN" altLang="en-US" sz="1200" b="1" dirty="0"/>
              <a:t>发送业务办理</a:t>
            </a:r>
            <a:endParaRPr lang="en-US" altLang="zh-CN" sz="1200" b="1" dirty="0"/>
          </a:p>
          <a:p>
            <a:pPr algn="ctr"/>
            <a:endParaRPr lang="en-US" altLang="zh-CN" sz="1200" b="1" dirty="0"/>
          </a:p>
          <a:p>
            <a:pPr algn="ctr"/>
            <a:r>
              <a:rPr lang="zh-CN" altLang="en-US" sz="1200" b="1" dirty="0"/>
              <a:t>促成交</a:t>
            </a:r>
            <a:endParaRPr lang="en-US" altLang="zh-CN" sz="12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51C75D4-5180-47EA-95F8-C4A0E40784DA}"/>
              </a:ext>
            </a:extLst>
          </p:cNvPr>
          <p:cNvSpPr txBox="1"/>
          <p:nvPr/>
        </p:nvSpPr>
        <p:spPr>
          <a:xfrm>
            <a:off x="1539659" y="315019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/>
              <a:t>资源位配置、活码配置</a:t>
            </a:r>
            <a:endParaRPr lang="en-US" altLang="zh-CN" sz="1200" b="1" dirty="0"/>
          </a:p>
          <a:p>
            <a:pPr algn="ctr"/>
            <a:endParaRPr lang="en-US" altLang="zh-CN" sz="1200" b="1" dirty="0"/>
          </a:p>
          <a:p>
            <a:pPr algn="ctr"/>
            <a:r>
              <a:rPr lang="zh-CN" altLang="en-US" sz="1200" b="1" dirty="0"/>
              <a:t>借助热点活动“超级星期四”人气</a:t>
            </a:r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201875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87842" y="105328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活动前重点准备①：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118C45-4352-45C1-BB18-ACF846A03858}"/>
              </a:ext>
            </a:extLst>
          </p:cNvPr>
          <p:cNvSpPr txBox="1"/>
          <p:nvPr/>
        </p:nvSpPr>
        <p:spPr>
          <a:xfrm>
            <a:off x="387663" y="1496593"/>
            <a:ext cx="9474208" cy="388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，产品上架、产品说明核对、黑名单设置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，活动</a:t>
            </a:r>
            <a:r>
              <a:rPr lang="zh-CN" altLang="en-US" b="1" dirty="0">
                <a:solidFill>
                  <a:srgbClr val="FEA900"/>
                </a:solidFill>
                <a:latin typeface="+mn-ea"/>
              </a:rPr>
              <a:t>全链条测试</a:t>
            </a:r>
            <a:r>
              <a:rPr lang="zh-CN" altLang="en-US" dirty="0">
                <a:latin typeface="+mn-ea"/>
              </a:rPr>
              <a:t>，保证运作过程中无卡点，保证测试后次日数据正常获取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，活动资源位（公众号）的盘点，找出粉丝易聚焦位置或较被吸引的</a:t>
            </a:r>
            <a:r>
              <a:rPr lang="zh-CN" altLang="en-US" b="1" dirty="0">
                <a:solidFill>
                  <a:srgbClr val="FEA900"/>
                </a:solidFill>
                <a:latin typeface="+mn-ea"/>
              </a:rPr>
              <a:t>热点活动 </a:t>
            </a:r>
            <a:r>
              <a:rPr lang="zh-CN" altLang="en-US" dirty="0">
                <a:latin typeface="+mn-ea"/>
              </a:rPr>
              <a:t>（人气借助）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+mn-ea"/>
              </a:rPr>
              <a:t>4</a:t>
            </a:r>
            <a:r>
              <a:rPr lang="zh-CN" altLang="en-US" dirty="0">
                <a:latin typeface="+mn-ea"/>
              </a:rPr>
              <a:t>，设置</a:t>
            </a:r>
            <a:r>
              <a:rPr lang="zh-CN" altLang="en-US" b="1" dirty="0">
                <a:solidFill>
                  <a:srgbClr val="FEA900"/>
                </a:solidFill>
                <a:latin typeface="+mn-ea"/>
              </a:rPr>
              <a:t>主副利益点</a:t>
            </a:r>
            <a:r>
              <a:rPr lang="zh-CN" altLang="en-US" dirty="0">
                <a:latin typeface="+mn-ea"/>
              </a:rPr>
              <a:t>，主利益点为导粉、新增留存吸引；副利益点为部分存量老粉、黑名单用户、</a:t>
            </a:r>
            <a:r>
              <a:rPr lang="en-US" altLang="zh-CN" dirty="0">
                <a:latin typeface="+mn-ea"/>
              </a:rPr>
              <a:t>30</a:t>
            </a:r>
            <a:r>
              <a:rPr lang="zh-CN" altLang="en-US" dirty="0">
                <a:latin typeface="+mn-ea"/>
              </a:rPr>
              <a:t>天内在线下办理过相同利益的粉丝、活动闹子准备。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+mn-ea"/>
              </a:rPr>
              <a:t>5</a:t>
            </a:r>
            <a:r>
              <a:rPr lang="zh-CN" altLang="en-US" dirty="0">
                <a:latin typeface="+mn-ea"/>
              </a:rPr>
              <a:t>，企微存量</a:t>
            </a:r>
            <a:r>
              <a:rPr lang="zh-CN" altLang="en-US" b="1" dirty="0">
                <a:solidFill>
                  <a:srgbClr val="FEA900"/>
                </a:solidFill>
                <a:latin typeface="+mn-ea"/>
              </a:rPr>
              <a:t>未绑号用户标签</a:t>
            </a:r>
            <a:r>
              <a:rPr lang="zh-CN" altLang="en-US" dirty="0">
                <a:latin typeface="+mn-ea"/>
              </a:rPr>
              <a:t>设置，利用活动热度激活部分未获取手机号用户，</a:t>
            </a:r>
            <a:r>
              <a:rPr lang="zh-CN" altLang="en-US" b="1" dirty="0">
                <a:solidFill>
                  <a:srgbClr val="FEA900"/>
                </a:solidFill>
                <a:latin typeface="+mn-ea"/>
              </a:rPr>
              <a:t>作为活动增量</a:t>
            </a:r>
            <a:r>
              <a:rPr lang="zh-CN" altLang="en-US" dirty="0">
                <a:latin typeface="+mn-ea"/>
              </a:rPr>
              <a:t>。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+mn-ea"/>
              </a:rPr>
              <a:t>6</a:t>
            </a:r>
            <a:r>
              <a:rPr lang="zh-CN" altLang="en-US" dirty="0">
                <a:latin typeface="+mn-ea"/>
              </a:rPr>
              <a:t>，活动承接账号及活码设置。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595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87842" y="931004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活动前重点准备②：账号、活码、人员编排</a:t>
            </a:r>
            <a:endParaRPr lang="zh-CN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C9CCC12-DE6B-4DA0-9B48-F3A460AC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21" y="1350256"/>
            <a:ext cx="6845805" cy="405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133DBF8-1EDF-4327-B227-A564B21BBF36}"/>
              </a:ext>
            </a:extLst>
          </p:cNvPr>
          <p:cNvSpPr/>
          <p:nvPr/>
        </p:nvSpPr>
        <p:spPr>
          <a:xfrm>
            <a:off x="1693333" y="1300336"/>
            <a:ext cx="7078134" cy="4197353"/>
          </a:xfrm>
          <a:prstGeom prst="rect">
            <a:avLst/>
          </a:prstGeom>
          <a:noFill/>
          <a:ln w="38100">
            <a:solidFill>
              <a:srgbClr val="FEA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63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87842" y="849177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活动前重点准备③：活动欢迎语、回复话术、小程序链接</a:t>
            </a:r>
            <a:endParaRPr lang="zh-CN" alt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944FFBC-0538-4B25-B103-7D46A99A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37" y="1472521"/>
            <a:ext cx="6489859" cy="39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41F5917-C0D5-4DA0-807B-B2FF5FBA8B19}"/>
              </a:ext>
            </a:extLst>
          </p:cNvPr>
          <p:cNvSpPr/>
          <p:nvPr/>
        </p:nvSpPr>
        <p:spPr>
          <a:xfrm>
            <a:off x="1719257" y="1331182"/>
            <a:ext cx="7078134" cy="4197353"/>
          </a:xfrm>
          <a:prstGeom prst="rect">
            <a:avLst/>
          </a:prstGeom>
          <a:noFill/>
          <a:ln w="38100">
            <a:solidFill>
              <a:srgbClr val="FEA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AB38DA-5FE1-41F5-AA57-DB4E5346FAF0}"/>
              </a:ext>
            </a:extLst>
          </p:cNvPr>
          <p:cNvSpPr txBox="1"/>
          <p:nvPr/>
        </p:nvSpPr>
        <p:spPr>
          <a:xfrm>
            <a:off x="1245549" y="18345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第一指令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CC5F3BD-DD11-4979-9D77-C771343B000F}"/>
              </a:ext>
            </a:extLst>
          </p:cNvPr>
          <p:cNvSpPr txBox="1"/>
          <p:nvPr/>
        </p:nvSpPr>
        <p:spPr>
          <a:xfrm>
            <a:off x="1245549" y="2971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第二指令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EC7E816-CFF5-471E-8E5E-C28A1C4E824B}"/>
              </a:ext>
            </a:extLst>
          </p:cNvPr>
          <p:cNvSpPr txBox="1"/>
          <p:nvPr/>
        </p:nvSpPr>
        <p:spPr>
          <a:xfrm>
            <a:off x="1245549" y="4157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指令结果</a:t>
            </a:r>
          </a:p>
        </p:txBody>
      </p:sp>
      <p:cxnSp>
        <p:nvCxnSpPr>
          <p:cNvPr id="9" name="连接符: 曲线 8">
            <a:extLst>
              <a:ext uri="{FF2B5EF4-FFF2-40B4-BE49-F238E27FC236}">
                <a16:creationId xmlns:a16="http://schemas.microsoft.com/office/drawing/2014/main" id="{ADD13192-C1EC-41F1-B826-C2E5E3EF595A}"/>
              </a:ext>
            </a:extLst>
          </p:cNvPr>
          <p:cNvCxnSpPr>
            <a:stCxn id="7" idx="1"/>
            <a:endCxn id="16" idx="1"/>
          </p:cNvCxnSpPr>
          <p:nvPr/>
        </p:nvCxnSpPr>
        <p:spPr>
          <a:xfrm rot="10800000" flipV="1">
            <a:off x="1245549" y="2019253"/>
            <a:ext cx="12700" cy="1137173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E1A95439-138E-432D-B380-7AB1B1EBFC66}"/>
              </a:ext>
            </a:extLst>
          </p:cNvPr>
          <p:cNvCxnSpPr>
            <a:stCxn id="16" idx="1"/>
            <a:endCxn id="17" idx="1"/>
          </p:cNvCxnSpPr>
          <p:nvPr/>
        </p:nvCxnSpPr>
        <p:spPr>
          <a:xfrm rot="10800000" flipV="1">
            <a:off x="1245549" y="3156427"/>
            <a:ext cx="12700" cy="1186054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8396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1189</Words>
  <Application>Microsoft Office PowerPoint</Application>
  <PresentationFormat>自定义</PresentationFormat>
  <Paragraphs>108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-apple-system</vt:lpstr>
      <vt:lpstr>Calibri</vt:lpstr>
      <vt:lpstr>等线</vt:lpstr>
      <vt:lpstr>宋体</vt:lpstr>
      <vt:lpstr>微软雅黑</vt:lpstr>
      <vt:lpstr>Arial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xbany</cp:lastModifiedBy>
  <cp:revision>460</cp:revision>
  <dcterms:created xsi:type="dcterms:W3CDTF">2019-12-22T05:53:00Z</dcterms:created>
  <dcterms:modified xsi:type="dcterms:W3CDTF">2021-04-25T03:47:04Z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