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2798" r:id="rId5"/>
    <p:sldId id="2822" r:id="rId6"/>
    <p:sldId id="2755" r:id="rId7"/>
    <p:sldId id="2823" r:id="rId8"/>
    <p:sldId id="2825" r:id="rId9"/>
    <p:sldId id="2824" r:id="rId10"/>
    <p:sldId id="2842" r:id="rId11"/>
    <p:sldId id="2843" r:id="rId12"/>
    <p:sldId id="2826" r:id="rId13"/>
    <p:sldId id="2827" r:id="rId14"/>
    <p:sldId id="2829" r:id="rId15"/>
    <p:sldId id="2830" r:id="rId16"/>
    <p:sldId id="2831" r:id="rId17"/>
    <p:sldId id="2833" r:id="rId18"/>
    <p:sldId id="2832" r:id="rId19"/>
    <p:sldId id="2836" r:id="rId20"/>
    <p:sldId id="2837" r:id="rId21"/>
    <p:sldId id="2838" r:id="rId22"/>
    <p:sldId id="2839" r:id="rId23"/>
    <p:sldId id="2841" r:id="rId24"/>
    <p:sldId id="2634" r:id="rId25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  <p:cmAuthor id="2" name=" " initials="" lastIdx="1" clrIdx="1"/>
  <p:cmAuthor id="3" name="廖梦竹" initials="M" lastIdx="2" clrIdx="2"/>
  <p:cmAuthor id="75" name="作者" initials="A" lastIdx="0" clrIdx="24"/>
  <p:cmAuthor id="4" name="王习习" initials="王" lastIdx="2" clrIdx="0"/>
  <p:cmAuthor id="5" name="vonta‘s" initials="8" lastIdx="1" clrIdx="2"/>
  <p:cmAuthor id="0" name="李涛" initials="李涛" lastIdx="0" clrIdx="0"/>
  <p:cmAuthor id="76" name="Liang" initials="L" lastIdx="1" clrIdx="25"/>
  <p:cmAuthor id="7" name="jiang lara" initials="jl [7]" lastIdx="2" clrIdx="6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C16"/>
    <a:srgbClr val="FEA900"/>
    <a:srgbClr val="F8F8F8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81641" y="1539817"/>
            <a:ext cx="42976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/>
              <a:t>拼团裂变的涨粉玩法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部门：运营一部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</a:t>
            </a:r>
            <a:r>
              <a:rPr lang="zh-CN" b="1" dirty="0">
                <a:solidFill>
                  <a:schemeClr val="tx1"/>
                </a:solidFill>
              </a:rPr>
              <a:t>谢颖</a:t>
            </a:r>
            <a:endParaRPr 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花名：冰霜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拼团的整体流程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345" y="1129665"/>
            <a:ext cx="6014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团长通过海报扫码进入拼团</a:t>
            </a:r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293370" y="1882775"/>
            <a:ext cx="1200150" cy="3020695"/>
            <a:chOff x="3029" y="0"/>
            <a:chExt cx="2354" cy="510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9" y="0"/>
              <a:ext cx="2355" cy="5102"/>
            </a:xfrm>
            <a:prstGeom prst="rect">
              <a:avLst/>
            </a:prstGeom>
          </p:spPr>
        </p:pic>
        <p:cxnSp>
          <p:nvCxnSpPr>
            <p:cNvPr id="59" name="直接箭头连接符 58"/>
            <p:cNvCxnSpPr/>
            <p:nvPr/>
          </p:nvCxnSpPr>
          <p:spPr>
            <a:xfrm>
              <a:off x="4625" y="3721"/>
              <a:ext cx="244" cy="2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1628140" y="1882775"/>
            <a:ext cx="1200150" cy="3020695"/>
            <a:chOff x="7170" y="0"/>
            <a:chExt cx="2354" cy="5102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" y="0"/>
              <a:ext cx="2355" cy="5102"/>
            </a:xfrm>
            <a:prstGeom prst="rect">
              <a:avLst/>
            </a:prstGeom>
          </p:spPr>
        </p:pic>
        <p:cxnSp>
          <p:nvCxnSpPr>
            <p:cNvPr id="62" name="直接箭头连接符 61"/>
            <p:cNvCxnSpPr/>
            <p:nvPr/>
          </p:nvCxnSpPr>
          <p:spPr>
            <a:xfrm>
              <a:off x="8997" y="4344"/>
              <a:ext cx="81" cy="3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3093085" y="1882775"/>
            <a:ext cx="1200150" cy="3020695"/>
            <a:chOff x="10566" y="0"/>
            <a:chExt cx="2354" cy="5102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6" y="0"/>
              <a:ext cx="2355" cy="5102"/>
            </a:xfrm>
            <a:prstGeom prst="rect">
              <a:avLst/>
            </a:prstGeom>
          </p:spPr>
        </p:pic>
        <p:cxnSp>
          <p:nvCxnSpPr>
            <p:cNvPr id="65" name="直接箭头连接符 64"/>
            <p:cNvCxnSpPr/>
            <p:nvPr/>
          </p:nvCxnSpPr>
          <p:spPr>
            <a:xfrm>
              <a:off x="12096" y="4574"/>
              <a:ext cx="271" cy="2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4558030" y="1882775"/>
            <a:ext cx="1200150" cy="3020695"/>
            <a:chOff x="14728" y="0"/>
            <a:chExt cx="2354" cy="5102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28" y="0"/>
              <a:ext cx="2355" cy="5102"/>
            </a:xfrm>
            <a:prstGeom prst="rect">
              <a:avLst/>
            </a:prstGeom>
          </p:spPr>
        </p:pic>
        <p:cxnSp>
          <p:nvCxnSpPr>
            <p:cNvPr id="68" name="直接箭头连接符 67"/>
            <p:cNvCxnSpPr/>
            <p:nvPr/>
          </p:nvCxnSpPr>
          <p:spPr>
            <a:xfrm>
              <a:off x="16007" y="3816"/>
              <a:ext cx="41" cy="9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5990590" y="1882775"/>
            <a:ext cx="1200150" cy="3020695"/>
            <a:chOff x="12336" y="0"/>
            <a:chExt cx="2354" cy="5102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36" y="0"/>
              <a:ext cx="2355" cy="5102"/>
            </a:xfrm>
            <a:prstGeom prst="rect">
              <a:avLst/>
            </a:prstGeom>
          </p:spPr>
        </p:pic>
        <p:cxnSp>
          <p:nvCxnSpPr>
            <p:cNvPr id="71" name="直接箭头连接符 70"/>
            <p:cNvCxnSpPr/>
            <p:nvPr/>
          </p:nvCxnSpPr>
          <p:spPr>
            <a:xfrm>
              <a:off x="12529" y="4317"/>
              <a:ext cx="3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H="1">
              <a:off x="14153" y="4588"/>
              <a:ext cx="325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7414895" y="1882775"/>
            <a:ext cx="1194435" cy="3020695"/>
            <a:chOff x="14987" y="0"/>
            <a:chExt cx="2344" cy="5102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987" y="0"/>
              <a:ext cx="2344" cy="5102"/>
            </a:xfrm>
            <a:prstGeom prst="rect">
              <a:avLst/>
            </a:prstGeom>
          </p:spPr>
        </p:pic>
        <p:cxnSp>
          <p:nvCxnSpPr>
            <p:cNvPr id="75" name="直接箭头连接符 74"/>
            <p:cNvCxnSpPr/>
            <p:nvPr/>
          </p:nvCxnSpPr>
          <p:spPr>
            <a:xfrm>
              <a:off x="16291" y="3113"/>
              <a:ext cx="257" cy="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8833485" y="1866265"/>
            <a:ext cx="1200486" cy="3020695"/>
            <a:chOff x="15458" y="0"/>
            <a:chExt cx="2355" cy="5102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458" y="0"/>
              <a:ext cx="2355" cy="5102"/>
            </a:xfrm>
            <a:prstGeom prst="rect">
              <a:avLst/>
            </a:prstGeom>
          </p:spPr>
        </p:pic>
        <p:cxnSp>
          <p:nvCxnSpPr>
            <p:cNvPr id="93" name="直接箭头连接符 92"/>
            <p:cNvCxnSpPr/>
            <p:nvPr/>
          </p:nvCxnSpPr>
          <p:spPr>
            <a:xfrm>
              <a:off x="16284" y="3871"/>
              <a:ext cx="217" cy="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拼团的整体流程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345" y="1129665"/>
            <a:ext cx="6014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被邀请人进入拼团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35" y="1916430"/>
            <a:ext cx="1189990" cy="15532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12900" y="1916430"/>
            <a:ext cx="1228725" cy="2794635"/>
            <a:chOff x="4025" y="5698"/>
            <a:chExt cx="2358" cy="510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5" y="5698"/>
              <a:ext cx="2358" cy="5102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>
              <a:off x="5068" y="9514"/>
              <a:ext cx="217" cy="6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3048000" y="1916430"/>
            <a:ext cx="1228090" cy="2794635"/>
            <a:chOff x="6562" y="5698"/>
            <a:chExt cx="2356" cy="510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2" y="5698"/>
              <a:ext cx="2357" cy="5102"/>
            </a:xfrm>
            <a:prstGeom prst="rect">
              <a:avLst/>
            </a:prstGeom>
          </p:spPr>
        </p:pic>
        <p:cxnSp>
          <p:nvCxnSpPr>
            <p:cNvPr id="19" name="直接箭头连接符 18"/>
            <p:cNvCxnSpPr/>
            <p:nvPr/>
          </p:nvCxnSpPr>
          <p:spPr>
            <a:xfrm>
              <a:off x="7775" y="9744"/>
              <a:ext cx="162" cy="5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4482465" y="1916430"/>
            <a:ext cx="1228090" cy="2794635"/>
            <a:chOff x="9098" y="5698"/>
            <a:chExt cx="2356" cy="51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8" y="5698"/>
              <a:ext cx="2357" cy="5102"/>
            </a:xfrm>
            <a:prstGeom prst="rect">
              <a:avLst/>
            </a:prstGeom>
          </p:spPr>
        </p:pic>
        <p:cxnSp>
          <p:nvCxnSpPr>
            <p:cNvPr id="22" name="直接箭头连接符 21"/>
            <p:cNvCxnSpPr/>
            <p:nvPr/>
          </p:nvCxnSpPr>
          <p:spPr>
            <a:xfrm>
              <a:off x="10725" y="9730"/>
              <a:ext cx="230" cy="5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5916930" y="1916430"/>
            <a:ext cx="1228090" cy="2794635"/>
            <a:chOff x="11634" y="5698"/>
            <a:chExt cx="2356" cy="510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34" y="5698"/>
              <a:ext cx="2357" cy="5102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2025" y="7294"/>
              <a:ext cx="1651" cy="9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>
              <a:endCxn id="25" idx="2"/>
            </p:cNvCxnSpPr>
            <p:nvPr/>
          </p:nvCxnSpPr>
          <p:spPr>
            <a:xfrm flipV="1">
              <a:off x="12409" y="8228"/>
              <a:ext cx="442" cy="10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13068" y="9502"/>
              <a:ext cx="59" cy="8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7351395" y="1916430"/>
            <a:ext cx="1228090" cy="2794635"/>
            <a:chOff x="14170" y="5698"/>
            <a:chExt cx="2356" cy="510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0" y="5698"/>
              <a:ext cx="2357" cy="5102"/>
            </a:xfrm>
            <a:prstGeom prst="rect">
              <a:avLst/>
            </a:prstGeom>
          </p:spPr>
        </p:pic>
        <p:cxnSp>
          <p:nvCxnSpPr>
            <p:cNvPr id="50" name="直接箭头连接符 49"/>
            <p:cNvCxnSpPr/>
            <p:nvPr/>
          </p:nvCxnSpPr>
          <p:spPr>
            <a:xfrm>
              <a:off x="15479" y="9293"/>
              <a:ext cx="479" cy="4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8785860" y="1916430"/>
            <a:ext cx="1228090" cy="2794635"/>
            <a:chOff x="16706" y="5698"/>
            <a:chExt cx="2357" cy="5102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6" y="5698"/>
              <a:ext cx="2357" cy="5102"/>
            </a:xfrm>
            <a:prstGeom prst="rect">
              <a:avLst/>
            </a:prstGeom>
          </p:spPr>
        </p:pic>
        <p:cxnSp>
          <p:nvCxnSpPr>
            <p:cNvPr id="53" name="直接箭头连接符 52"/>
            <p:cNvCxnSpPr/>
            <p:nvPr/>
          </p:nvCxnSpPr>
          <p:spPr>
            <a:xfrm flipV="1">
              <a:off x="17531" y="8679"/>
              <a:ext cx="164" cy="6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35" y="1916430"/>
            <a:ext cx="1189990" cy="15532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364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拼团裂变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老带新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元拼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" y="1126490"/>
            <a:ext cx="1661539" cy="36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294" y="1129030"/>
            <a:ext cx="1661160" cy="360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899" y="1129030"/>
            <a:ext cx="1661795" cy="360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139" y="1126490"/>
            <a:ext cx="1661160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689" y="1079500"/>
            <a:ext cx="166116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364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拼团裂变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183515" y="1364615"/>
            <a:ext cx="9892665" cy="391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12.</a:t>
            </a:r>
            <a:r>
              <a:rPr lang="en-US" altLang="zh-CN" b="1"/>
              <a:t>3-12.6 </a:t>
            </a:r>
            <a:r>
              <a:rPr lang="zh-CN" altLang="en-US" b="1"/>
              <a:t>共</a:t>
            </a:r>
            <a:r>
              <a:rPr lang="en-US" altLang="zh-CN" b="1"/>
              <a:t>4</a:t>
            </a:r>
            <a:r>
              <a:rPr lang="zh-CN" altLang="en-US" b="1"/>
              <a:t>天的拼团数据：</a:t>
            </a:r>
            <a:endParaRPr lang="zh-CN" altLang="en-US" b="1"/>
          </a:p>
          <a:p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推广人数共计</a:t>
            </a:r>
            <a:r>
              <a:rPr lang="zh-CN" altLang="en-US">
                <a:solidFill>
                  <a:srgbClr val="FF0000"/>
                </a:solidFill>
              </a:rPr>
              <a:t>15152</a:t>
            </a:r>
            <a:r>
              <a:rPr lang="zh-CN" altLang="en-US"/>
              <a:t>（校招裂变粉</a:t>
            </a:r>
            <a:r>
              <a:rPr lang="en-US" altLang="zh-CN"/>
              <a:t>+</a:t>
            </a:r>
            <a:r>
              <a:rPr lang="zh-CN" altLang="en-US"/>
              <a:t>用券粉</a:t>
            </a:r>
            <a:r>
              <a:rPr lang="en-US" altLang="zh-CN"/>
              <a:t>+10.20-11.20</a:t>
            </a:r>
            <a:r>
              <a:rPr lang="zh-CN" altLang="en-US"/>
              <a:t>用户）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 </a:t>
            </a:r>
            <a:r>
              <a:rPr lang="zh-CN" altLang="en-US">
                <a:solidFill>
                  <a:srgbClr val="FF0000"/>
                </a:solidFill>
              </a:rPr>
              <a:t>共支付3523单</a:t>
            </a:r>
            <a:r>
              <a:rPr lang="zh-CN" altLang="en-US"/>
              <a:t>，取消订单（主动取消或者没拼成）874单，</a:t>
            </a:r>
            <a:r>
              <a:rPr lang="zh-CN" altLang="en-US">
                <a:solidFill>
                  <a:srgbClr val="FF0000"/>
                </a:solidFill>
              </a:rPr>
              <a:t>合计成功2649单，成团883个，转化率</a:t>
            </a:r>
            <a:r>
              <a:rPr lang="en-US" altLang="zh-CN">
                <a:solidFill>
                  <a:srgbClr val="FF0000"/>
                </a:solidFill>
              </a:rPr>
              <a:t>17.5</a:t>
            </a:r>
            <a:r>
              <a:rPr lang="zh-CN" altLang="en-US">
                <a:solidFill>
                  <a:srgbClr val="FF0000"/>
                </a:solidFill>
              </a:rPr>
              <a:t>%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ym typeface="+mn-ea"/>
              </a:rPr>
              <a:t>其中，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校招裂变粉</a:t>
            </a:r>
            <a:r>
              <a:rPr lang="zh-CN" altLang="en-US">
                <a:sym typeface="+mn-ea"/>
              </a:rPr>
              <a:t>投放</a:t>
            </a:r>
            <a:r>
              <a:rPr lang="en-US" altLang="zh-CN">
                <a:sym typeface="+mn-ea"/>
              </a:rPr>
              <a:t>982</a:t>
            </a:r>
            <a:r>
              <a:rPr lang="zh-CN" altLang="en-US">
                <a:sym typeface="+mn-ea"/>
              </a:rPr>
              <a:t>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实际成单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102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，成团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34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个，转化率达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10.4%</a:t>
            </a:r>
            <a:endParaRPr lang="en-US" altLang="zh-CN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/>
              <a:t>目前加粉679，还有</a:t>
            </a:r>
            <a:r>
              <a:rPr lang="en-US" altLang="zh-CN"/>
              <a:t>1970</a:t>
            </a:r>
            <a:r>
              <a:rPr lang="zh-CN" altLang="en-US"/>
              <a:t>待跟进主动加粉</a:t>
            </a:r>
            <a:r>
              <a:rPr lang="en-US" altLang="zh-CN"/>
              <a:t>-</a:t>
            </a:r>
            <a:r>
              <a:rPr lang="zh-CN" altLang="en-US"/>
              <a:t>以返款作为利益点</a:t>
            </a:r>
            <a:endParaRPr lang="zh-CN" altLang="en-US"/>
          </a:p>
          <a:p>
            <a:pPr>
              <a:lnSpc>
                <a:spcPct val="120000"/>
              </a:lnSpc>
            </a:pPr>
            <a:endParaRPr lang="zh-CN" altLang="en-US"/>
          </a:p>
          <a:p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364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如何结合绑号及自动打标？</a:t>
            </a:r>
            <a:endParaRPr lang="zh-CN" altLang="en-US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95" y="819150"/>
            <a:ext cx="6621145" cy="47415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364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问卷自动绑号功能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25" y="806450"/>
            <a:ext cx="6776177" cy="36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4830" y="4638040"/>
            <a:ext cx="93662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通过自动招呼语并弹出问卷，收集手机号和相关信息，并</a:t>
            </a:r>
            <a:r>
              <a:rPr lang="zh-CN" altLang="en-US">
                <a:solidFill>
                  <a:srgbClr val="FF0000"/>
                </a:solidFill>
              </a:rPr>
              <a:t>自动实现手机号绑定和问卷内关键词打标</a:t>
            </a:r>
            <a:r>
              <a:rPr lang="zh-CN" altLang="en-US"/>
              <a:t>，方便后期</a:t>
            </a:r>
            <a:r>
              <a:rPr lang="zh-CN" altLang="en-US">
                <a:solidFill>
                  <a:srgbClr val="FF0000"/>
                </a:solidFill>
              </a:rPr>
              <a:t>匹配天猫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微盟订单后自动识别并打标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364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还有哪些操作细节问题？</a:t>
            </a:r>
            <a:endParaRPr lang="zh-CN" altLang="en-US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80" y="1988820"/>
            <a:ext cx="6438900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2220" y="2006600"/>
            <a:ext cx="66757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微盟有了，那。。。</a:t>
            </a:r>
            <a:endParaRPr 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有赞</a:t>
            </a:r>
            <a:r>
              <a:rPr lang="zh-CN" altLang="en-US" sz="3200" b="1">
                <a:solidFill>
                  <a:srgbClr val="FF0000"/>
                </a:solidFill>
              </a:rPr>
              <a:t>怎么做？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2695" y="2606675"/>
            <a:ext cx="66757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不要急，有赞帮你准备了另一个玩法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有赞新玩法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2695" y="2606675"/>
            <a:ext cx="66757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不要急，有赞帮你准备了另一个玩法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有赞新玩法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270" y="1499235"/>
            <a:ext cx="7972425" cy="25984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0464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拼团的玩法有哪些？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微盟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415" y="3013710"/>
            <a:ext cx="2034540" cy="56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团购返现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910" y="803910"/>
            <a:ext cx="5367020" cy="48971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0795" y="2402205"/>
            <a:ext cx="66757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团购完成后，将钱返还到储值金，促复购。。。</a:t>
            </a:r>
            <a:endParaRPr lang="zh-CN" altLang="en-US" sz="2000" b="1"/>
          </a:p>
          <a:p>
            <a:pPr>
              <a:lnSpc>
                <a:spcPct val="150000"/>
              </a:lnSpc>
            </a:pPr>
            <a:endParaRPr lang="zh-CN" altLang="en-US" sz="2000" b="1"/>
          </a:p>
          <a:p>
            <a:pPr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再通过手机号主动导粉。。。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团购返现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64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拼团的玩法有哪些？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有赞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985" y="2159635"/>
            <a:ext cx="8214360" cy="144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8232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拼团的玩法有哪些？</a:t>
            </a:r>
            <a:endParaRPr lang="zh-CN" altLang="en-US" sz="20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5235" y="1478915"/>
            <a:ext cx="667575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普通拼团</a:t>
            </a:r>
            <a:endParaRPr 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zh-CN" sz="2000" b="1"/>
          </a:p>
          <a:p>
            <a:pPr>
              <a:lnSpc>
                <a:spcPct val="150000"/>
              </a:lnSpc>
            </a:pPr>
            <a:r>
              <a:rPr lang="zh-CN" sz="2000" b="1"/>
              <a:t>阶梯拼团</a:t>
            </a:r>
            <a:endParaRPr lang="zh-CN" sz="2000" b="1"/>
          </a:p>
          <a:p>
            <a:pPr>
              <a:lnSpc>
                <a:spcPct val="150000"/>
              </a:lnSpc>
            </a:pPr>
            <a:endParaRPr lang="zh-CN" sz="2000" b="1"/>
          </a:p>
          <a:p>
            <a:pPr>
              <a:lnSpc>
                <a:spcPct val="150000"/>
              </a:lnSpc>
            </a:pPr>
            <a:r>
              <a:rPr lang="zh-CN" sz="2000" b="1"/>
              <a:t>拼团后抽奖</a:t>
            </a:r>
            <a:endParaRPr lang="zh-CN" sz="2000" b="1"/>
          </a:p>
          <a:p>
            <a:pPr>
              <a:lnSpc>
                <a:spcPct val="150000"/>
              </a:lnSpc>
            </a:pPr>
            <a:endParaRPr lang="zh-CN" sz="2000" b="1"/>
          </a:p>
          <a:p>
            <a:pPr>
              <a:lnSpc>
                <a:spcPct val="150000"/>
              </a:lnSpc>
            </a:pPr>
            <a:r>
              <a:rPr lang="zh-CN" sz="2000" b="1"/>
              <a:t>产品打包后拼团（单独付费）</a:t>
            </a:r>
            <a:endParaRPr lang="zh-CN" sz="2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8232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拼团如何留住粉丝？</a:t>
            </a:r>
            <a:endParaRPr lang="zh-CN" altLang="en-US" sz="20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865" y="1709420"/>
            <a:ext cx="784923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/>
              <a:t>做拼团，拼来拼去就是拼销售额，如果是老带新，那能带来不少的粉丝，可是根本就不知道他们是谁，下完单就走了，</a:t>
            </a:r>
            <a:r>
              <a:rPr lang="zh-CN" sz="2000" b="1">
                <a:sym typeface="+mn-ea"/>
              </a:rPr>
              <a:t>好像没办法留住这波粉丝，</a:t>
            </a:r>
            <a:r>
              <a:rPr lang="zh-CN" sz="2000" b="1"/>
              <a:t>怎么办？</a:t>
            </a:r>
            <a:endParaRPr lang="zh-CN" sz="2000" b="1"/>
          </a:p>
          <a:p>
            <a:pPr>
              <a:lnSpc>
                <a:spcPct val="150000"/>
              </a:lnSpc>
            </a:pPr>
            <a:endParaRPr lang="zh-CN" sz="2000" b="1"/>
          </a:p>
          <a:p>
            <a:pPr>
              <a:lnSpc>
                <a:spcPct val="150000"/>
              </a:lnSpc>
            </a:pPr>
            <a:r>
              <a:rPr lang="zh-CN" sz="2000" b="1"/>
              <a:t>即使想加上其他的内容，有赞</a:t>
            </a:r>
            <a:r>
              <a:rPr lang="en-US" altLang="zh-CN" sz="2000" b="1"/>
              <a:t>/</a:t>
            </a:r>
            <a:r>
              <a:rPr lang="zh-CN" altLang="en-US" sz="2000" b="1"/>
              <a:t>微盟上的拼团</a:t>
            </a:r>
            <a:r>
              <a:rPr lang="zh-CN" sz="2000" b="1"/>
              <a:t>流程也是固定的，无法更改。。。</a:t>
            </a:r>
            <a:endParaRPr lang="zh-CN" sz="20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拼团的钩子怎么设计？</a:t>
            </a:r>
            <a:endParaRPr lang="zh-CN" altLang="en-US" sz="20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9040" y="2856865"/>
            <a:ext cx="66757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要加粉，如何留钩子？</a:t>
            </a:r>
            <a:endParaRPr lang="zh-CN" sz="20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3645" y="1334770"/>
            <a:ext cx="6675755" cy="3611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换个思路：</a:t>
            </a:r>
            <a:endParaRPr 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zh-CN" sz="2000" b="1"/>
          </a:p>
          <a:p>
            <a:pPr>
              <a:lnSpc>
                <a:spcPct val="150000"/>
              </a:lnSpc>
            </a:pPr>
            <a:r>
              <a:rPr lang="zh-CN" sz="2000" b="1"/>
              <a:t>拼团</a:t>
            </a:r>
            <a:r>
              <a:rPr lang="en-US" altLang="zh-CN" sz="2000" b="1"/>
              <a:t> + </a:t>
            </a:r>
            <a:r>
              <a:rPr lang="zh-CN" altLang="en-US" sz="2000" b="1"/>
              <a:t>返现</a:t>
            </a:r>
            <a:r>
              <a:rPr lang="en-US" altLang="zh-CN" sz="2000" b="1"/>
              <a:t> = </a:t>
            </a:r>
            <a:r>
              <a:rPr lang="zh-CN" altLang="en-US" sz="2000" b="1"/>
              <a:t>裂变精准粉丝的留存</a:t>
            </a:r>
            <a:endParaRPr lang="zh-CN" altLang="en-US" sz="2000" b="1"/>
          </a:p>
          <a:p>
            <a:pPr>
              <a:lnSpc>
                <a:spcPct val="150000"/>
              </a:lnSpc>
            </a:pPr>
            <a:endParaRPr lang="zh-CN" altLang="en-US" sz="2000" b="1"/>
          </a:p>
          <a:p>
            <a:pPr>
              <a:lnSpc>
                <a:spcPct val="17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为什么？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怎么做？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拼团的钩子怎么设计？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2695" y="2145030"/>
            <a:ext cx="667575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ym typeface="+mn-ea"/>
              </a:rPr>
              <a:t>返现？</a:t>
            </a:r>
            <a:r>
              <a:rPr lang="en-US" altLang="zh-CN" sz="2000" b="1" dirty="0">
                <a:sym typeface="+mn-ea"/>
              </a:rPr>
              <a:t> </a:t>
            </a:r>
            <a:endParaRPr lang="en-US" alt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这样不是亏了吗？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202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拼团返现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000" y="2006600"/>
            <a:ext cx="849058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团购完成后，将钱返还到储值金。。。</a:t>
            </a:r>
            <a:endParaRPr lang="zh-CN" altLang="en-US" sz="2000" b="1"/>
          </a:p>
          <a:p>
            <a:pPr>
              <a:lnSpc>
                <a:spcPct val="150000"/>
              </a:lnSpc>
            </a:pPr>
            <a:endParaRPr lang="zh-CN" altLang="en-US" sz="2000" b="1"/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用户已经付过钱，又被锁住储值金，这样不亏！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还有复购！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405130"/>
            <a:ext cx="3167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有赞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团购返现</a:t>
            </a:r>
            <a:endParaRPr lang="zh-CN" altLang="en-US" sz="2000" b="1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lang="zh-CN" altLang="en-US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903</Words>
  <Application>WPS 演示</Application>
  <PresentationFormat>自定义</PresentationFormat>
  <Paragraphs>138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Calibri</vt:lpstr>
      <vt:lpstr>Arial Unicode MS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506</cp:revision>
  <dcterms:created xsi:type="dcterms:W3CDTF">2019-12-22T05:53:00Z</dcterms:created>
  <dcterms:modified xsi:type="dcterms:W3CDTF">2021-12-07T15:26:51Z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DCD6E8D539144C23BA1234B0E913A469</vt:lpwstr>
  </property>
</Properties>
</file>