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283" r:id="rId2"/>
    <p:sldId id="2635" r:id="rId3"/>
    <p:sldId id="2667" r:id="rId4"/>
    <p:sldId id="2650" r:id="rId5"/>
    <p:sldId id="2649" r:id="rId6"/>
    <p:sldId id="2656" r:id="rId7"/>
    <p:sldId id="2651" r:id="rId8"/>
    <p:sldId id="2668" r:id="rId9"/>
    <p:sldId id="2657" r:id="rId10"/>
    <p:sldId id="2655" r:id="rId11"/>
    <p:sldId id="2658" r:id="rId12"/>
    <p:sldId id="2659" r:id="rId13"/>
    <p:sldId id="2660" r:id="rId14"/>
    <p:sldId id="2661" r:id="rId15"/>
    <p:sldId id="2652" r:id="rId16"/>
    <p:sldId id="2669" r:id="rId17"/>
    <p:sldId id="263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07D8B"/>
    <a:srgbClr val="795548"/>
    <a:srgbClr val="00BCD4"/>
    <a:srgbClr val="009688"/>
    <a:srgbClr val="FFC000"/>
    <a:srgbClr val="F3AA2C"/>
    <a:srgbClr val="F1AD3A"/>
    <a:srgbClr val="F3AA3C"/>
    <a:srgbClr val="F2A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4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内容模板化的优势</a:t>
          </a:r>
        </a:p>
      </dgm:t>
    </dgm:pt>
    <dgm:pt modelId="{E4D0092D-1226-4D08-9799-2812B1B3A205}" type="parTrans" cxnId="{953F391E-2642-42A7-A44E-3D694AB0093C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953F391E-2642-42A7-A44E-3D694AB0093C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SCQA</a:t>
          </a: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内容创作模型</a:t>
          </a:r>
        </a:p>
      </dgm:t>
    </dgm:pt>
    <dgm:pt modelId="{EDE61E28-8052-4A4A-BF9B-F66B384DF533}" type="parTrans" cxnId="{CF98DCFC-E273-41C8-A0C7-90891C95E004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CF98DCFC-E273-41C8-A0C7-90891C95E004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模型架构分析</a:t>
          </a:r>
        </a:p>
      </dgm:t>
    </dgm:pt>
    <dgm:pt modelId="{EE78992F-1051-4CC8-911D-A5A310796546}" type="parTrans" cxnId="{ACD9E2DA-EF8F-437B-9EB7-CD29710478A7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ACD9E2DA-EF8F-437B-9EB7-CD29710478A7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SCQA</a:t>
          </a:r>
          <a:r>
            <a: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模型的实际运用</a:t>
          </a:r>
        </a:p>
      </dgm:t>
    </dgm:pt>
    <dgm:pt modelId="{5C958575-B741-4319-9217-20F3E98CD28B}" type="parTrans" cxnId="{A0FDC74D-BFAB-4D2F-9DAB-8E959FD2E5E1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0FDC74D-BFAB-4D2F-9DAB-8E959FD2E5E1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模型组合玩法</a:t>
          </a:r>
        </a:p>
      </dgm:t>
    </dgm:pt>
    <dgm:pt modelId="{C7B9EA86-F8CF-4931-9277-55EE61494FC9}" type="parTrans" cxnId="{1F9DC3B8-673E-4817-96FF-F1E9970BC326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1F9DC3B8-673E-4817-96FF-F1E9970BC326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分钟做出</a:t>
          </a:r>
          <a:r>
            <a: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50+</a:t>
          </a:r>
          <a:r>
            <a: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选题的方法</a:t>
          </a:r>
        </a:p>
      </dgm:t>
    </dgm:pt>
    <dgm:pt modelId="{752AA41A-2BAD-4D16-954A-DD9664E56ECB}" type="parTrans" cxnId="{C5095F9B-BA1E-4332-838E-9825888EA932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C5095F9B-BA1E-4332-838E-9825888EA932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0972511-2219-429F-91E0-D2C571EE73BF}" type="presOf" srcId="{AA796176-FFEA-4453-B3C5-86FCA4C88052}" destId="{5CB4522F-075B-43D2-9CCA-FF96AAAB0675}" srcOrd="0" destOrd="0" presId="urn:microsoft.com/office/officeart/2005/8/layout/list1#1"/>
    <dgm:cxn modelId="{E2560212-0663-4A6B-B483-E73E445ACBD1}" type="presOf" srcId="{5BA5075A-9611-40EC-B66E-1C50AF866171}" destId="{06CD99E7-5F6F-4B3A-B6AF-722345E5A49F}" srcOrd="0" destOrd="0" presId="urn:microsoft.com/office/officeart/2005/8/layout/list1#1"/>
    <dgm:cxn modelId="{953F391E-2642-42A7-A44E-3D694AB0093C}" srcId="{AA796176-FFEA-4453-B3C5-86FCA4C88052}" destId="{A7E2548B-AC32-4B01-BBFA-02F40C0F4EC3}" srcOrd="0" destOrd="0" parTransId="{E4D0092D-1226-4D08-9799-2812B1B3A205}" sibTransId="{28DDF60F-4746-4323-950A-660C2ED12F4C}"/>
    <dgm:cxn modelId="{3ED98334-EE85-4F0F-ADC6-9326903FA9BF}" type="presOf" srcId="{6229A896-BA79-4F93-B4A4-52AF8D0E63B7}" destId="{75DA4DF2-046A-4C6A-8086-7C3E7861D4E7}" srcOrd="0" destOrd="0" presId="urn:microsoft.com/office/officeart/2005/8/layout/list1#1"/>
    <dgm:cxn modelId="{0A3D045F-9945-40AF-8D7B-4DDD8A67B0D0}" type="presOf" srcId="{6229A896-BA79-4F93-B4A4-52AF8D0E63B7}" destId="{FBD91DA6-F483-4103-904B-0A0489E1DCE7}" srcOrd="1" destOrd="0" presId="urn:microsoft.com/office/officeart/2005/8/layout/list1#1"/>
    <dgm:cxn modelId="{93909B41-BABB-4C80-B6E0-9140D6AB9BED}" type="presOf" srcId="{730938A3-D819-41F7-BE39-9DDAA446A19F}" destId="{0B52D98E-03C2-4BD0-85E7-F52451A2A69F}" srcOrd="0" destOrd="0" presId="urn:microsoft.com/office/officeart/2005/8/layout/list1#1"/>
    <dgm:cxn modelId="{A0FDC74D-BFAB-4D2F-9DAB-8E959FD2E5E1}" srcId="{AA796176-FFEA-4453-B3C5-86FCA4C88052}" destId="{ACC21E35-BE52-4B64-9CE3-EAFB2C2B911E}" srcOrd="3" destOrd="0" parTransId="{5C958575-B741-4319-9217-20F3E98CD28B}" sibTransId="{ED660174-D282-4491-8B21-ACACA759DF36}"/>
    <dgm:cxn modelId="{36D8EC51-8B22-4EAE-9D39-86045D1F656E}" type="presOf" srcId="{0FABB1E1-B967-41CD-8BD9-01EE970157FC}" destId="{1CC4936E-ED17-4D2F-9813-87EE95763F16}" srcOrd="1" destOrd="0" presId="urn:microsoft.com/office/officeart/2005/8/layout/list1#1"/>
    <dgm:cxn modelId="{2E9C1982-47A5-4212-85D4-EC2690F147CF}" type="presOf" srcId="{ACC21E35-BE52-4B64-9CE3-EAFB2C2B911E}" destId="{3240125D-75FD-4A57-A758-6C50E602A37F}" srcOrd="0" destOrd="0" presId="urn:microsoft.com/office/officeart/2005/8/layout/list1#1"/>
    <dgm:cxn modelId="{C5095F9B-BA1E-4332-838E-9825888EA932}" srcId="{AA796176-FFEA-4453-B3C5-86FCA4C88052}" destId="{5BA5075A-9611-40EC-B66E-1C50AF866171}" srcOrd="5" destOrd="0" parTransId="{752AA41A-2BAD-4D16-954A-DD9664E56ECB}" sibTransId="{A41368AE-CFFF-41C3-A83B-7C82DA837351}"/>
    <dgm:cxn modelId="{B84D83B4-BABB-4669-8304-EBD767108D04}" type="presOf" srcId="{A7E2548B-AC32-4B01-BBFA-02F40C0F4EC3}" destId="{C385AF22-AC18-4DC8-9B28-602D0C637594}" srcOrd="1" destOrd="0" presId="urn:microsoft.com/office/officeart/2005/8/layout/list1#1"/>
    <dgm:cxn modelId="{1F9DC3B8-673E-4817-96FF-F1E9970BC326}" srcId="{AA796176-FFEA-4453-B3C5-86FCA4C88052}" destId="{0FABB1E1-B967-41CD-8BD9-01EE970157FC}" srcOrd="4" destOrd="0" parTransId="{C7B9EA86-F8CF-4931-9277-55EE61494FC9}" sibTransId="{3CA35860-4109-4C87-9304-98F472AD5542}"/>
    <dgm:cxn modelId="{4F68C5C1-5E2D-4679-B484-9D7D97046A63}" type="presOf" srcId="{730938A3-D819-41F7-BE39-9DDAA446A19F}" destId="{427123AE-6E68-4008-BD50-9CC20F57260E}" srcOrd="1" destOrd="0" presId="urn:microsoft.com/office/officeart/2005/8/layout/list1#1"/>
    <dgm:cxn modelId="{ACD9E2DA-EF8F-437B-9EB7-CD29710478A7}" srcId="{AA796176-FFEA-4453-B3C5-86FCA4C88052}" destId="{730938A3-D819-41F7-BE39-9DDAA446A19F}" srcOrd="2" destOrd="0" parTransId="{EE78992F-1051-4CC8-911D-A5A310796546}" sibTransId="{F1FDF1A8-948A-4D3C-AA2E-BCB9DB7C421F}"/>
    <dgm:cxn modelId="{AF3C5BE8-CDBE-414D-9992-DCFE674775B8}" type="presOf" srcId="{ACC21E35-BE52-4B64-9CE3-EAFB2C2B911E}" destId="{19E92E6E-C255-46EA-A296-4EEB24EE3A0F}" srcOrd="1" destOrd="0" presId="urn:microsoft.com/office/officeart/2005/8/layout/list1#1"/>
    <dgm:cxn modelId="{E04422EA-4E1A-49ED-AE32-6FC52E68F200}" type="presOf" srcId="{A7E2548B-AC32-4B01-BBFA-02F40C0F4EC3}" destId="{E4755B94-5E72-4C9F-A91A-56B0FCDA28F1}" srcOrd="0" destOrd="0" presId="urn:microsoft.com/office/officeart/2005/8/layout/list1#1"/>
    <dgm:cxn modelId="{1E06DBF4-0463-4ED2-B19C-3752AD6A6E88}" type="presOf" srcId="{0FABB1E1-B967-41CD-8BD9-01EE970157FC}" destId="{5637D23C-C60D-4167-8816-BB9B9D431E0E}" srcOrd="0" destOrd="0" presId="urn:microsoft.com/office/officeart/2005/8/layout/list1#1"/>
    <dgm:cxn modelId="{55154AFA-20CC-4A03-AD8A-DD9527B237A5}" type="presOf" srcId="{5BA5075A-9611-40EC-B66E-1C50AF866171}" destId="{ABF73B35-4281-4C64-B65F-D7E1D426DC52}" srcOrd="1" destOrd="0" presId="urn:microsoft.com/office/officeart/2005/8/layout/list1#1"/>
    <dgm:cxn modelId="{CF98DCFC-E273-41C8-A0C7-90891C95E004}" srcId="{AA796176-FFEA-4453-B3C5-86FCA4C88052}" destId="{6229A896-BA79-4F93-B4A4-52AF8D0E63B7}" srcOrd="1" destOrd="0" parTransId="{EDE61E28-8052-4A4A-BF9B-F66B384DF533}" sibTransId="{7165FF18-8236-4A4E-8431-4608C1BAE295}"/>
    <dgm:cxn modelId="{A064C96C-0324-4D92-A20C-A1585CC04CA7}" type="presParOf" srcId="{5CB4522F-075B-43D2-9CCA-FF96AAAB0675}" destId="{792D5933-AD40-45AE-8480-2968FCA8CAA1}" srcOrd="0" destOrd="0" presId="urn:microsoft.com/office/officeart/2005/8/layout/list1#1"/>
    <dgm:cxn modelId="{61AE0C69-8D6B-4D8A-BC57-AFC863F52EE9}" type="presParOf" srcId="{792D5933-AD40-45AE-8480-2968FCA8CAA1}" destId="{E4755B94-5E72-4C9F-A91A-56B0FCDA28F1}" srcOrd="0" destOrd="0" presId="urn:microsoft.com/office/officeart/2005/8/layout/list1#1"/>
    <dgm:cxn modelId="{7EC8D5DF-9BD3-4278-BBDC-57E576908C69}" type="presParOf" srcId="{792D5933-AD40-45AE-8480-2968FCA8CAA1}" destId="{C385AF22-AC18-4DC8-9B28-602D0C637594}" srcOrd="1" destOrd="0" presId="urn:microsoft.com/office/officeart/2005/8/layout/list1#1"/>
    <dgm:cxn modelId="{D9E2FCE0-91B6-47DB-97C2-A2C8B739CBE4}" type="presParOf" srcId="{5CB4522F-075B-43D2-9CCA-FF96AAAB0675}" destId="{744720FB-B56E-4487-9420-26F63FDC8A92}" srcOrd="1" destOrd="0" presId="urn:microsoft.com/office/officeart/2005/8/layout/list1#1"/>
    <dgm:cxn modelId="{E0D09466-6E2B-4F3F-AE48-3D7DE59040F9}" type="presParOf" srcId="{5CB4522F-075B-43D2-9CCA-FF96AAAB0675}" destId="{46544825-FBF5-4CDD-8C6C-17BDB8D6624D}" srcOrd="2" destOrd="0" presId="urn:microsoft.com/office/officeart/2005/8/layout/list1#1"/>
    <dgm:cxn modelId="{B9B02B6B-C387-4474-A273-AE8BAE0DC5E5}" type="presParOf" srcId="{5CB4522F-075B-43D2-9CCA-FF96AAAB0675}" destId="{4BCF71AD-8735-4E36-8AA7-859BE626CF89}" srcOrd="3" destOrd="0" presId="urn:microsoft.com/office/officeart/2005/8/layout/list1#1"/>
    <dgm:cxn modelId="{FF5E1623-4A4F-4D2F-BFAC-5D6DDD56F564}" type="presParOf" srcId="{5CB4522F-075B-43D2-9CCA-FF96AAAB0675}" destId="{EED333AA-5EDE-462B-829D-585765A00D61}" srcOrd="4" destOrd="0" presId="urn:microsoft.com/office/officeart/2005/8/layout/list1#1"/>
    <dgm:cxn modelId="{DA7210D7-7538-4FA8-B491-4CB1F21EA1F7}" type="presParOf" srcId="{EED333AA-5EDE-462B-829D-585765A00D61}" destId="{75DA4DF2-046A-4C6A-8086-7C3E7861D4E7}" srcOrd="0" destOrd="0" presId="urn:microsoft.com/office/officeart/2005/8/layout/list1#1"/>
    <dgm:cxn modelId="{1C9F7D40-D686-4CDD-9549-873DCDC5F4F7}" type="presParOf" srcId="{EED333AA-5EDE-462B-829D-585765A00D61}" destId="{FBD91DA6-F483-4103-904B-0A0489E1DCE7}" srcOrd="1" destOrd="0" presId="urn:microsoft.com/office/officeart/2005/8/layout/list1#1"/>
    <dgm:cxn modelId="{0ED40A1B-1E5D-495B-9266-C3FE3AB11A50}" type="presParOf" srcId="{5CB4522F-075B-43D2-9CCA-FF96AAAB0675}" destId="{48F65CE9-588F-481F-B88C-E3C4A9B9C782}" srcOrd="5" destOrd="0" presId="urn:microsoft.com/office/officeart/2005/8/layout/list1#1"/>
    <dgm:cxn modelId="{B19A5DE4-F33D-4053-AF8E-3135DA803477}" type="presParOf" srcId="{5CB4522F-075B-43D2-9CCA-FF96AAAB0675}" destId="{9A2FC35B-336D-4AB9-BE3B-E5A027415580}" srcOrd="6" destOrd="0" presId="urn:microsoft.com/office/officeart/2005/8/layout/list1#1"/>
    <dgm:cxn modelId="{35F7D3E6-1516-4C0D-9BA6-E6F352001D64}" type="presParOf" srcId="{5CB4522F-075B-43D2-9CCA-FF96AAAB0675}" destId="{781EB76A-EEE2-4822-9A02-692FC3F6DBFE}" srcOrd="7" destOrd="0" presId="urn:microsoft.com/office/officeart/2005/8/layout/list1#1"/>
    <dgm:cxn modelId="{A7504530-048B-4471-ABC7-F077510E553F}" type="presParOf" srcId="{5CB4522F-075B-43D2-9CCA-FF96AAAB0675}" destId="{1A83AB0C-0313-42B2-AD86-7F1781B8A4B2}" srcOrd="8" destOrd="0" presId="urn:microsoft.com/office/officeart/2005/8/layout/list1#1"/>
    <dgm:cxn modelId="{1A6FBE59-573D-4AD9-BBFD-2F40FC6358C8}" type="presParOf" srcId="{1A83AB0C-0313-42B2-AD86-7F1781B8A4B2}" destId="{0B52D98E-03C2-4BD0-85E7-F52451A2A69F}" srcOrd="0" destOrd="0" presId="urn:microsoft.com/office/officeart/2005/8/layout/list1#1"/>
    <dgm:cxn modelId="{A621C710-E026-4D62-A98B-B8A4023A28C1}" type="presParOf" srcId="{1A83AB0C-0313-42B2-AD86-7F1781B8A4B2}" destId="{427123AE-6E68-4008-BD50-9CC20F57260E}" srcOrd="1" destOrd="0" presId="urn:microsoft.com/office/officeart/2005/8/layout/list1#1"/>
    <dgm:cxn modelId="{D3DC58BC-D2C4-46A1-8E28-64D3BD019D0E}" type="presParOf" srcId="{5CB4522F-075B-43D2-9CCA-FF96AAAB0675}" destId="{3E45E6F7-D029-421E-9785-40AC3D5809F6}" srcOrd="9" destOrd="0" presId="urn:microsoft.com/office/officeart/2005/8/layout/list1#1"/>
    <dgm:cxn modelId="{FD08DC8B-F536-475B-A55D-36418C91C1DF}" type="presParOf" srcId="{5CB4522F-075B-43D2-9CCA-FF96AAAB0675}" destId="{DC58CA3D-313C-426E-A0D6-37AFDA45F7F0}" srcOrd="10" destOrd="0" presId="urn:microsoft.com/office/officeart/2005/8/layout/list1#1"/>
    <dgm:cxn modelId="{8C8A61EA-0D44-46BB-A089-C14D40BA3DDC}" type="presParOf" srcId="{5CB4522F-075B-43D2-9CCA-FF96AAAB0675}" destId="{97D0A409-687F-48B8-8F97-815DE1E84580}" srcOrd="11" destOrd="0" presId="urn:microsoft.com/office/officeart/2005/8/layout/list1#1"/>
    <dgm:cxn modelId="{72C66AAA-540F-452D-B937-2A25A9009A5D}" type="presParOf" srcId="{5CB4522F-075B-43D2-9CCA-FF96AAAB0675}" destId="{6C682417-E35E-4747-8277-8398315EE0A6}" srcOrd="12" destOrd="0" presId="urn:microsoft.com/office/officeart/2005/8/layout/list1#1"/>
    <dgm:cxn modelId="{D3DD0D8A-A16C-4389-8A4C-8283AF8F4977}" type="presParOf" srcId="{6C682417-E35E-4747-8277-8398315EE0A6}" destId="{3240125D-75FD-4A57-A758-6C50E602A37F}" srcOrd="0" destOrd="0" presId="urn:microsoft.com/office/officeart/2005/8/layout/list1#1"/>
    <dgm:cxn modelId="{19A5A56D-5FB5-4D0E-936A-E8E6C7E688C1}" type="presParOf" srcId="{6C682417-E35E-4747-8277-8398315EE0A6}" destId="{19E92E6E-C255-46EA-A296-4EEB24EE3A0F}" srcOrd="1" destOrd="0" presId="urn:microsoft.com/office/officeart/2005/8/layout/list1#1"/>
    <dgm:cxn modelId="{77A738C4-CB84-4596-96BA-A85FDD4A590A}" type="presParOf" srcId="{5CB4522F-075B-43D2-9CCA-FF96AAAB0675}" destId="{B5396BCF-9918-4D1E-8A96-750EB7B7FAF0}" srcOrd="13" destOrd="0" presId="urn:microsoft.com/office/officeart/2005/8/layout/list1#1"/>
    <dgm:cxn modelId="{0C4B1220-A2B2-42A3-915B-1A893619F214}" type="presParOf" srcId="{5CB4522F-075B-43D2-9CCA-FF96AAAB0675}" destId="{F46CC245-10BE-4E19-B679-8FD2CCBD83C6}" srcOrd="14" destOrd="0" presId="urn:microsoft.com/office/officeart/2005/8/layout/list1#1"/>
    <dgm:cxn modelId="{A78BA545-810B-4FAA-B8DE-8E56609F1936}" type="presParOf" srcId="{5CB4522F-075B-43D2-9CCA-FF96AAAB0675}" destId="{259E2F94-8223-4A49-9E41-02FF9C3E6DB7}" srcOrd="15" destOrd="0" presId="urn:microsoft.com/office/officeart/2005/8/layout/list1#1"/>
    <dgm:cxn modelId="{88BC84C5-FD55-4D2A-8AD5-EBCFAC1B7CE1}" type="presParOf" srcId="{5CB4522F-075B-43D2-9CCA-FF96AAAB0675}" destId="{0582B587-2F69-4A4E-91D2-4D573939D386}" srcOrd="16" destOrd="0" presId="urn:microsoft.com/office/officeart/2005/8/layout/list1#1"/>
    <dgm:cxn modelId="{FD047491-8261-4A71-9245-6ECE7474BCF2}" type="presParOf" srcId="{0582B587-2F69-4A4E-91D2-4D573939D386}" destId="{5637D23C-C60D-4167-8816-BB9B9D431E0E}" srcOrd="0" destOrd="0" presId="urn:microsoft.com/office/officeart/2005/8/layout/list1#1"/>
    <dgm:cxn modelId="{DA175872-AAD2-4536-8B0E-634CE784B2F7}" type="presParOf" srcId="{0582B587-2F69-4A4E-91D2-4D573939D386}" destId="{1CC4936E-ED17-4D2F-9813-87EE95763F16}" srcOrd="1" destOrd="0" presId="urn:microsoft.com/office/officeart/2005/8/layout/list1#1"/>
    <dgm:cxn modelId="{AF1711C3-B945-4E5F-8448-9C39E4FE5131}" type="presParOf" srcId="{5CB4522F-075B-43D2-9CCA-FF96AAAB0675}" destId="{9E8ED095-A689-4B24-8673-40FB702F4F98}" srcOrd="17" destOrd="0" presId="urn:microsoft.com/office/officeart/2005/8/layout/list1#1"/>
    <dgm:cxn modelId="{64F623C9-620C-415A-96B0-D4991D813567}" type="presParOf" srcId="{5CB4522F-075B-43D2-9CCA-FF96AAAB0675}" destId="{5AA363B9-8FB5-41E3-8B35-97BD2D191B34}" srcOrd="18" destOrd="0" presId="urn:microsoft.com/office/officeart/2005/8/layout/list1#1"/>
    <dgm:cxn modelId="{EDF1B6AB-76DE-4E54-B66F-8DBA4F697A09}" type="presParOf" srcId="{5CB4522F-075B-43D2-9CCA-FF96AAAB0675}" destId="{165391A6-F699-41AC-8B55-B5334317737C}" srcOrd="19" destOrd="0" presId="urn:microsoft.com/office/officeart/2005/8/layout/list1#1"/>
    <dgm:cxn modelId="{C350AC35-D57D-434C-87B1-FE7632C34C43}" type="presParOf" srcId="{5CB4522F-075B-43D2-9CCA-FF96AAAB0675}" destId="{9922DA3E-3EF6-42FA-9CC9-86C6C0F10C5A}" srcOrd="20" destOrd="0" presId="urn:microsoft.com/office/officeart/2005/8/layout/list1#1"/>
    <dgm:cxn modelId="{051C7470-5672-493F-8347-22899B5024A1}" type="presParOf" srcId="{9922DA3E-3EF6-42FA-9CC9-86C6C0F10C5A}" destId="{06CD99E7-5F6F-4B3A-B6AF-722345E5A49F}" srcOrd="0" destOrd="0" presId="urn:microsoft.com/office/officeart/2005/8/layout/list1#1"/>
    <dgm:cxn modelId="{407924AB-5E95-4036-BDE2-F3D88A606C90}" type="presParOf" srcId="{9922DA3E-3EF6-42FA-9CC9-86C6C0F10C5A}" destId="{ABF73B35-4281-4C64-B65F-D7E1D426DC52}" srcOrd="1" destOrd="0" presId="urn:microsoft.com/office/officeart/2005/8/layout/list1#1"/>
    <dgm:cxn modelId="{D2B7CC74-41E6-4114-BAF7-2FF2E4C7948C}" type="presParOf" srcId="{5CB4522F-075B-43D2-9CCA-FF96AAAB0675}" destId="{E970D71D-ECBA-4E7B-8977-0075B3C64135}" srcOrd="21" destOrd="0" presId="urn:microsoft.com/office/officeart/2005/8/layout/list1#1"/>
    <dgm:cxn modelId="{3486A797-AE34-40CA-936B-F6307BD90E46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30863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444658" y="4295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内容模板化的优势</a:t>
          </a:r>
        </a:p>
      </dsp:txBody>
      <dsp:txXfrm>
        <a:off x="470597" y="68896"/>
        <a:ext cx="6173344" cy="479482"/>
      </dsp:txXfrm>
    </dsp:sp>
    <dsp:sp modelId="{9A2FC35B-336D-4AB9-BE3B-E5A027415580}">
      <dsp:nvSpPr>
        <dsp:cNvPr id="0" name=""/>
        <dsp:cNvSpPr/>
      </dsp:nvSpPr>
      <dsp:spPr>
        <a:xfrm>
          <a:off x="0" y="112511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444658" y="85943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SCQA</a:t>
          </a: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内容创作模型</a:t>
          </a:r>
        </a:p>
      </dsp:txBody>
      <dsp:txXfrm>
        <a:off x="470597" y="885376"/>
        <a:ext cx="6173344" cy="479482"/>
      </dsp:txXfrm>
    </dsp:sp>
    <dsp:sp modelId="{DC58CA3D-313C-426E-A0D6-37AFDA45F7F0}">
      <dsp:nvSpPr>
        <dsp:cNvPr id="0" name=""/>
        <dsp:cNvSpPr/>
      </dsp:nvSpPr>
      <dsp:spPr>
        <a:xfrm>
          <a:off x="0" y="194159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444658" y="167591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模型架构分析</a:t>
          </a:r>
        </a:p>
      </dsp:txBody>
      <dsp:txXfrm>
        <a:off x="470597" y="1701856"/>
        <a:ext cx="6173344" cy="479482"/>
      </dsp:txXfrm>
    </dsp:sp>
    <dsp:sp modelId="{F46CC245-10BE-4E19-B679-8FD2CCBD83C6}">
      <dsp:nvSpPr>
        <dsp:cNvPr id="0" name=""/>
        <dsp:cNvSpPr/>
      </dsp:nvSpPr>
      <dsp:spPr>
        <a:xfrm>
          <a:off x="0" y="275807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444658" y="249239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SCQA</a:t>
          </a:r>
          <a:r>
            <a:rPr lang="zh-CN" altLang="en-US" sz="1600" b="1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模型的实际运用</a:t>
          </a:r>
        </a:p>
      </dsp:txBody>
      <dsp:txXfrm>
        <a:off x="470597" y="2518336"/>
        <a:ext cx="6173344" cy="479482"/>
      </dsp:txXfrm>
    </dsp:sp>
    <dsp:sp modelId="{5AA363B9-8FB5-41E3-8B35-97BD2D191B34}">
      <dsp:nvSpPr>
        <dsp:cNvPr id="0" name=""/>
        <dsp:cNvSpPr/>
      </dsp:nvSpPr>
      <dsp:spPr>
        <a:xfrm>
          <a:off x="0" y="357455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444658" y="330887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模型组合玩法</a:t>
          </a:r>
        </a:p>
      </dsp:txBody>
      <dsp:txXfrm>
        <a:off x="470597" y="3334816"/>
        <a:ext cx="6173344" cy="479482"/>
      </dsp:txXfrm>
    </dsp:sp>
    <dsp:sp modelId="{1EBF7F84-B88A-4276-8D3B-5221674D7BF1}">
      <dsp:nvSpPr>
        <dsp:cNvPr id="0" name=""/>
        <dsp:cNvSpPr/>
      </dsp:nvSpPr>
      <dsp:spPr>
        <a:xfrm>
          <a:off x="0" y="4391037"/>
          <a:ext cx="88931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444658" y="4125357"/>
          <a:ext cx="622522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分钟做出</a:t>
          </a:r>
          <a:r>
            <a:rPr lang="en-US" altLang="zh-CN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50+</a:t>
          </a:r>
          <a:r>
            <a:rPr lang="zh-CN" alt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选题的方法</a:t>
          </a:r>
        </a:p>
      </dsp:txBody>
      <dsp:txXfrm>
        <a:off x="470597" y="4151296"/>
        <a:ext cx="617334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5A3B-5CFB-5E4B-96BE-7FAA43C0BC45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8314-B876-2E4F-8E92-2607613A3B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B7A0-CC0C-1843-AADF-8D1254CFD8DC}" type="datetimeFigureOut">
              <a:rPr kumimoji="1" lang="zh-CN" altLang="en-US" smtClean="0"/>
              <a:t>2021/10/16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3A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1131605" y="1934952"/>
            <a:ext cx="9792970" cy="7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280" b="1"/>
              <a:t>万能内容创作模板，硬刚一切内容需求</a:t>
            </a:r>
            <a:r>
              <a:rPr lang="zh-CN" altLang="en-US" sz="4280" b="1"/>
              <a:t>   </a:t>
            </a:r>
            <a:endParaRPr lang="en-US" altLang="zh-CN" sz="4280" b="1"/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3063564" y="4691023"/>
            <a:ext cx="5929051" cy="9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lnSpc>
                <a:spcPct val="130000"/>
              </a:lnSpc>
            </a:pPr>
            <a:r>
              <a:rPr lang="zh-CN" altLang="en-US" sz="1425" b="1"/>
              <a:t>最专业的品牌私域运营服务商</a:t>
            </a:r>
            <a:endParaRPr lang="en-US" altLang="zh-CN" sz="1425" b="1"/>
          </a:p>
          <a:p>
            <a:pPr algn="dist" eaLnBrk="1" hangingPunct="1">
              <a:lnSpc>
                <a:spcPct val="130000"/>
              </a:lnSpc>
            </a:pPr>
            <a:r>
              <a:rPr lang="zh-CN" altLang="zh-CN" sz="1425" b="1"/>
              <a:t>帮你管理最有价值的用户资产</a:t>
            </a:r>
            <a:endParaRPr lang="en-US" altLang="zh-CN" sz="1425" b="1"/>
          </a:p>
          <a:p>
            <a:pPr algn="dist" eaLnBrk="1" hangingPunct="1">
              <a:lnSpc>
                <a:spcPct val="130000"/>
              </a:lnSpc>
            </a:pPr>
            <a:endParaRPr lang="zh-CN" altLang="en-US" sz="1425" b="1"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434" y="5498415"/>
            <a:ext cx="12037312" cy="94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1" name="组合 8"/>
          <p:cNvGrpSpPr/>
          <p:nvPr/>
        </p:nvGrpSpPr>
        <p:grpSpPr bwMode="auto">
          <a:xfrm>
            <a:off x="4601005" y="1131160"/>
            <a:ext cx="2989992" cy="401982"/>
            <a:chOff x="5993" y="4672"/>
            <a:chExt cx="3963" cy="533"/>
          </a:xfrm>
        </p:grpSpPr>
        <p:sp>
          <p:nvSpPr>
            <p:cNvPr id="31" name="矩形 30"/>
            <p:cNvSpPr/>
            <p:nvPr/>
          </p:nvSpPr>
          <p:spPr>
            <a:xfrm>
              <a:off x="6983" y="4672"/>
              <a:ext cx="2973" cy="53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2"/>
              <a:ext cx="99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14346" name="文本框 18"/>
            <p:cNvSpPr txBox="1">
              <a:spLocks noChangeArrowheads="1"/>
            </p:cNvSpPr>
            <p:nvPr/>
          </p:nvSpPr>
          <p:spPr bwMode="auto">
            <a:xfrm>
              <a:off x="6985" y="4673"/>
              <a:ext cx="297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olidFill>
                    <a:srgbClr val="FEA900"/>
                  </a:solidFill>
                  <a:sym typeface="微软雅黑" panose="020B0503020204020204" pitchFamily="34" charset="-122"/>
                </a:rPr>
                <a:t>品牌私域运营中心</a:t>
              </a:r>
            </a:p>
          </p:txBody>
        </p:sp>
        <p:sp>
          <p:nvSpPr>
            <p:cNvPr id="14347" name="文本框 26"/>
            <p:cNvSpPr txBox="1">
              <a:spLocks noChangeArrowheads="1"/>
            </p:cNvSpPr>
            <p:nvPr/>
          </p:nvSpPr>
          <p:spPr bwMode="auto">
            <a:xfrm>
              <a:off x="5994" y="4673"/>
              <a:ext cx="9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ym typeface="微软雅黑" panose="020B0503020204020204" pitchFamily="34" charset="-122"/>
                </a:rPr>
                <a:t>点燃 </a:t>
              </a:r>
            </a:p>
          </p:txBody>
        </p:sp>
      </p:grp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4768010" y="2853680"/>
            <a:ext cx="2520271" cy="15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35" b="1">
                <a:sym typeface="+mn-ea"/>
              </a:rPr>
              <a:t>部门：策划一部   </a:t>
            </a:r>
            <a:endParaRPr lang="en-US" altLang="zh-CN" sz="2135" b="1"/>
          </a:p>
          <a:p>
            <a:pPr eaLnBrk="1" hangingPunct="1">
              <a:lnSpc>
                <a:spcPct val="150000"/>
              </a:lnSpc>
            </a:pPr>
            <a:r>
              <a:rPr lang="zh-CN" altLang="en-US" sz="2140" b="1" dirty="0"/>
              <a:t>姓名：杨平</a:t>
            </a:r>
            <a:endParaRPr lang="en-US" altLang="zh-CN" sz="214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140" b="1" dirty="0"/>
              <a:t>花名：参商</a:t>
            </a:r>
          </a:p>
        </p:txBody>
      </p:sp>
      <p:pic>
        <p:nvPicPr>
          <p:cNvPr id="14345" name="图片 2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25" y="7940811"/>
            <a:ext cx="1362003" cy="13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8" name="对角圆角矩形 17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0150" y="1233170"/>
            <a:ext cx="44386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模型组合玩法</a:t>
            </a:r>
            <a:endParaRPr lang="en-US" altLang="zh-CN" sz="5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9110" y="3015615"/>
            <a:ext cx="2291715" cy="1664335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788670" y="3013710"/>
            <a:ext cx="1774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S-C-A</a:t>
            </a:r>
          </a:p>
        </p:txBody>
      </p:sp>
      <p:sp>
        <p:nvSpPr>
          <p:cNvPr id="36" name="矩形 35"/>
          <p:cNvSpPr/>
          <p:nvPr/>
        </p:nvSpPr>
        <p:spPr>
          <a:xfrm>
            <a:off x="3482975" y="3009900"/>
            <a:ext cx="2291715" cy="1664335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740150" y="3884295"/>
            <a:ext cx="177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答案-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情景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-冲突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66185" y="3013710"/>
            <a:ext cx="1725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A-S-C</a:t>
            </a:r>
          </a:p>
        </p:txBody>
      </p:sp>
      <p:sp>
        <p:nvSpPr>
          <p:cNvPr id="39" name="矩形 38"/>
          <p:cNvSpPr/>
          <p:nvPr/>
        </p:nvSpPr>
        <p:spPr>
          <a:xfrm>
            <a:off x="6466840" y="3009900"/>
            <a:ext cx="2291715" cy="1664335"/>
          </a:xfrm>
          <a:prstGeom prst="rect">
            <a:avLst/>
          </a:prstGeom>
          <a:solidFill>
            <a:srgbClr val="795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687185" y="3884295"/>
            <a:ext cx="185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冲突-情景-答案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60210" y="3013710"/>
            <a:ext cx="1704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C-S-A</a:t>
            </a:r>
          </a:p>
        </p:txBody>
      </p:sp>
      <p:sp>
        <p:nvSpPr>
          <p:cNvPr id="42" name="矩形 41"/>
          <p:cNvSpPr/>
          <p:nvPr/>
        </p:nvSpPr>
        <p:spPr>
          <a:xfrm>
            <a:off x="9460865" y="3009900"/>
            <a:ext cx="2291715" cy="1664335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9671050" y="3884295"/>
            <a:ext cx="187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问题-冲突-答案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682480" y="3013710"/>
            <a:ext cx="1848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Q-C-A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8660" y="3884295"/>
            <a:ext cx="193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冲突-答案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16860" y="5364480"/>
            <a:ext cx="635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其实还有更多元的组合，在基础模型上进行各种维度乱序组合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8" name="对角圆角矩形 17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9845" y="3025140"/>
            <a:ext cx="2291715" cy="1664335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98930" y="3042285"/>
            <a:ext cx="1774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S-C-A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509395" y="3893820"/>
            <a:ext cx="193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情景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冲突-答案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0490" y="523240"/>
            <a:ext cx="1793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模型组合玩法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32680" y="2072005"/>
            <a:ext cx="61709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示意案例：</a:t>
            </a:r>
          </a:p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一般成年人平均要睡8小时（背景），可是他最近只能睡4个小时（冲突），因为要赶项目进度，疯狂加班（答案）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32680" y="3749040"/>
            <a:ext cx="61709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实际产品案例：（品牌介绍向）</a:t>
            </a:r>
          </a:p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帕妃雯是目前日本面霜销售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的面霜品牌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但是，用户选择这个品牌的核心原因从来都不是这个域场维度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而是产品的核心功效。帕妃雯的多效保湿面霜，自研紫跟提取技术，全效保湿修护 保护女性明亮初恋少女肌。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8" name="对角圆角矩形 17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0490" y="523240"/>
            <a:ext cx="1793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模型组合玩法</a:t>
            </a:r>
          </a:p>
        </p:txBody>
      </p:sp>
      <p:sp>
        <p:nvSpPr>
          <p:cNvPr id="36" name="矩形 35"/>
          <p:cNvSpPr/>
          <p:nvPr/>
        </p:nvSpPr>
        <p:spPr>
          <a:xfrm>
            <a:off x="1330325" y="2686050"/>
            <a:ext cx="2291715" cy="1664335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587500" y="3560445"/>
            <a:ext cx="177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答案-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情景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-冲突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613535" y="2689860"/>
            <a:ext cx="1725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A-S-C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78780" y="1601470"/>
            <a:ext cx="48926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参考案例：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我们要换位思考（答案）。和朋友相处时，最重要的是要换位思考（背景），而不换位思考往往别人不喜欢我们（冲突）。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78780" y="3131185"/>
            <a:ext cx="558165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实际案例：（行动推荐）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姐妹们，双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购物作业直接抄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囤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瓶帕妃雯的多效保湿霜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紫根精华保湿太绝绝子了吧，一抹就化水的使用感也太舒服了吧，帕妃雯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完美满足了我对面霜的所有需求，真的好用，墙裂安利！</a:t>
            </a:r>
          </a:p>
          <a:p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现在双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去下单，满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，贼刺激，贼划算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赶紧入手，现在不买，就是亏，就是亏！就是亏！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8" name="对角圆角矩形 17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0490" y="523240"/>
            <a:ext cx="1793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模型组合玩法</a:t>
            </a:r>
          </a:p>
        </p:txBody>
      </p:sp>
      <p:sp>
        <p:nvSpPr>
          <p:cNvPr id="39" name="矩形 38"/>
          <p:cNvSpPr/>
          <p:nvPr/>
        </p:nvSpPr>
        <p:spPr>
          <a:xfrm>
            <a:off x="1208405" y="2846705"/>
            <a:ext cx="2291715" cy="1664335"/>
          </a:xfrm>
          <a:prstGeom prst="rect">
            <a:avLst/>
          </a:prstGeom>
          <a:solidFill>
            <a:srgbClr val="795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428750" y="3721100"/>
            <a:ext cx="185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冲突-情景-答案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01775" y="2850515"/>
            <a:ext cx="1704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C-S-A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81320" y="1151255"/>
            <a:ext cx="458279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参考案例：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好多人没有意识到（冲突），其实我们跟朋友、同事聊天，我们抱怨两句（背景），你只需要回答：“怎么了？” “为什么啊？” “那你打算怎么办？” 简简单单即可。（答案）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81320" y="2599055"/>
            <a:ext cx="5760720" cy="326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实际案例：（否认，对比）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集美们，请丢掉你现在用的面霜！快点、马上！</a:t>
            </a: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现在，我要让你康康一瓶优秀的面霜应该是什么样子。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：化妆水、乳液、乳霜、精华液、面膜、妆前乳，帕妃雯一款全涵盖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：用完润而不腻，肌肤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QQ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弹弹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：换季、昼夜温差大、极端天气等情况都能完美护肤、精简护肤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为啥帕妃雯多效保湿面霜如此绝绝子？成分党在线剥析！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重胶原蛋白，为肌肤构建弹力网，锁水So easy!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：紫草根：中和自由基，高效抗氧（这个是他们家独家秘方，到时候开个贴单说）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：海藻糖：对抗干燥，润泽锁水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总之一句话：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yyds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8" name="对角圆角矩形 17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0490" y="523240"/>
            <a:ext cx="1793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模型组合玩法</a:t>
            </a:r>
          </a:p>
        </p:txBody>
      </p:sp>
      <p:sp>
        <p:nvSpPr>
          <p:cNvPr id="42" name="矩形 41"/>
          <p:cNvSpPr/>
          <p:nvPr/>
        </p:nvSpPr>
        <p:spPr>
          <a:xfrm>
            <a:off x="1122680" y="2722245"/>
            <a:ext cx="2291715" cy="1664335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330643" y="3596640"/>
            <a:ext cx="1875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问题-冲突-答案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324293" y="2726055"/>
            <a:ext cx="1888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Q-C-A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07965" y="1240790"/>
            <a:ext cx="57454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参考案例：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怎么样才能活到100岁（疑问）？我们一般的人寿命是七八十，可是某某村里面却有几十位百岁老人（冲突），是因为......（答案）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07965" y="3148330"/>
            <a:ext cx="581533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实际案例：（疑问结合科普）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面霜使用后太油、皮肤太干、长闭口、保湿持久性太低？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这完全是因为你不会选面霜！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选面霜一定要：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：无油配方，清爽保湿，大油皮大胆用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：用完润而不腻，肌肤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QQ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弹弹，轻松少女肌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：完美胜任各种环境切换，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换季、昼夜温差大、极端天气护肤依旧有实力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：天然温和，正常肤质都可以用，对敏感肌也很友好；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：化妆水、乳液、乳霜、精华液、面膜、妆前乳能一键涵盖</a:t>
            </a:r>
          </a:p>
          <a:p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帕妃雯一款全涵盖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295287" y="533033"/>
            <a:ext cx="592391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SCQA</a:t>
            </a: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en-US" altLang="zh-CN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+9</a:t>
            </a: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宫格选题模型，</a:t>
            </a:r>
            <a:r>
              <a:rPr lang="en-US" altLang="zh-CN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分钟做出</a:t>
            </a:r>
            <a:r>
              <a:rPr lang="en-US" altLang="zh-CN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50+</a:t>
            </a: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内容选题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2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3255" y="1188720"/>
          <a:ext cx="10968587" cy="401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2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1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产品本身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弹润保湿、胶原充值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全效保湿修护 明亮初恋少女肌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独家胶原蛋白技术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积雪草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强化真皮因子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紫草根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复配4重神经酰胺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温和天然，所有功效成分均从植物中提取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高湿度地区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温热湿度大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北方气候干燥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紫外线比较强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精致妈妈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精致小姐姐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成分党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熬夜党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日常小仙女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类目痛点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皮肤干燥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面霜太油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使用太麻烦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保湿效果太差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有刺激性，过敏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长闭口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竞品优势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（背书优势）</a:t>
                      </a: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日本人气专柜品牌，迄今全球有超600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+线下专柜店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荣获日本人气肌肤保养品销售NO.1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新日本制药旗下的护肤品牌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新日本制药旗下的护肤品牌（雪梨直播）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日本非常权威的测评，第2名为资生堂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一抹化水触感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8655" y="5502910"/>
            <a:ext cx="109067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延伸选题：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精致妈妈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日常护肤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胶原蛋白技术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日本人气肌肤保养品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面霜太油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熬夜党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长闭口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全效保湿修护 明亮初恋少女肌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一抹化水触感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BD51A9-106D-401D-9F0C-576E1EB34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208" y="2843208"/>
            <a:ext cx="1171584" cy="11715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416711" y="507031"/>
            <a:ext cx="14029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参商评分表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BD51A9-106D-401D-9F0C-576E1EB34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647" y="2266741"/>
            <a:ext cx="2084435" cy="2084435"/>
          </a:xfrm>
          <a:prstGeom prst="rect">
            <a:avLst/>
          </a:prstGeom>
        </p:spPr>
      </p:pic>
      <p:sp>
        <p:nvSpPr>
          <p:cNvPr id="14" name="文本框 29">
            <a:extLst>
              <a:ext uri="{FF2B5EF4-FFF2-40B4-BE49-F238E27FC236}">
                <a16:creationId xmlns:a16="http://schemas.microsoft.com/office/drawing/2014/main" id="{64A447C9-DBF9-482D-B0F7-E3E5CEF7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526" y="4756554"/>
            <a:ext cx="14029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参商评分表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请为我打分</a:t>
            </a:r>
            <a:endParaRPr lang="zh-CN" altLang="en-US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22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3A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8"/>
          <p:cNvGrpSpPr/>
          <p:nvPr/>
        </p:nvGrpSpPr>
        <p:grpSpPr bwMode="auto">
          <a:xfrm>
            <a:off x="4617982" y="1244516"/>
            <a:ext cx="2991879" cy="737595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5" y="4672"/>
              <a:ext cx="2971" cy="53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2"/>
              <a:ext cx="992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3" y="4227"/>
              <a:ext cx="587" cy="5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569" name="文本框 18"/>
            <p:cNvSpPr txBox="1">
              <a:spLocks noChangeArrowheads="1"/>
            </p:cNvSpPr>
            <p:nvPr/>
          </p:nvSpPr>
          <p:spPr bwMode="auto">
            <a:xfrm>
              <a:off x="6985" y="4673"/>
              <a:ext cx="297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olidFill>
                    <a:srgbClr val="FEA900"/>
                  </a:solidFill>
                  <a:sym typeface="微软雅黑" panose="020B0503020204020204" pitchFamily="34" charset="-122"/>
                </a:rPr>
                <a:t>品牌私域运营中心</a:t>
              </a:r>
            </a:p>
          </p:txBody>
        </p:sp>
        <p:sp>
          <p:nvSpPr>
            <p:cNvPr id="23570" name="文本框 26"/>
            <p:cNvSpPr txBox="1">
              <a:spLocks noChangeArrowheads="1"/>
            </p:cNvSpPr>
            <p:nvPr/>
          </p:nvSpPr>
          <p:spPr bwMode="auto">
            <a:xfrm>
              <a:off x="5994" y="4673"/>
              <a:ext cx="9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ym typeface="微软雅黑" panose="020B0503020204020204" pitchFamily="34" charset="-122"/>
                </a:rPr>
                <a:t>点燃 </a:t>
              </a:r>
            </a:p>
          </p:txBody>
        </p:sp>
      </p:grp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1237499" y="2316007"/>
            <a:ext cx="9752845" cy="7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280" b="1"/>
              <a:t>最专业的品牌私域运营服务商</a:t>
            </a:r>
          </a:p>
        </p:txBody>
      </p:sp>
      <p:grpSp>
        <p:nvGrpSpPr>
          <p:cNvPr id="23556" name="组合 9"/>
          <p:cNvGrpSpPr/>
          <p:nvPr/>
        </p:nvGrpSpPr>
        <p:grpSpPr bwMode="auto">
          <a:xfrm>
            <a:off x="5572516" y="4609906"/>
            <a:ext cx="875304" cy="890395"/>
            <a:chOff x="6602" y="7573"/>
            <a:chExt cx="1162" cy="1180"/>
          </a:xfrm>
        </p:grpSpPr>
        <p:pic>
          <p:nvPicPr>
            <p:cNvPr id="23563" name="图片 2" descr="015d8b6baa35987936daeba60c0d12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" y="7591"/>
              <a:ext cx="113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" y="8016"/>
              <a:ext cx="30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</p:grpSp>
      <p:pic>
        <p:nvPicPr>
          <p:cNvPr id="23557" name="图片 11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47" y="4708000"/>
            <a:ext cx="667796" cy="6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46"/>
          <p:cNvSpPr txBox="1">
            <a:spLocks noChangeArrowheads="1"/>
          </p:cNvSpPr>
          <p:nvPr/>
        </p:nvSpPr>
        <p:spPr bwMode="auto">
          <a:xfrm>
            <a:off x="2391994" y="5375797"/>
            <a:ext cx="1478961" cy="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Wei Zi Jun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+86   139  0227  0098</a:t>
            </a:r>
          </a:p>
        </p:txBody>
      </p:sp>
      <p:sp>
        <p:nvSpPr>
          <p:cNvPr id="23559" name="文本框 37"/>
          <p:cNvSpPr txBox="1">
            <a:spLocks noChangeArrowheads="1"/>
          </p:cNvSpPr>
          <p:nvPr/>
        </p:nvSpPr>
        <p:spPr bwMode="auto">
          <a:xfrm>
            <a:off x="8209746" y="5556894"/>
            <a:ext cx="1409164" cy="26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510970969@qq.com</a:t>
            </a:r>
          </a:p>
        </p:txBody>
      </p:sp>
      <p:sp>
        <p:nvSpPr>
          <p:cNvPr id="23560" name="文本框 38"/>
          <p:cNvSpPr txBox="1">
            <a:spLocks noChangeArrowheads="1"/>
          </p:cNvSpPr>
          <p:nvPr/>
        </p:nvSpPr>
        <p:spPr bwMode="auto">
          <a:xfrm>
            <a:off x="5500832" y="5556894"/>
            <a:ext cx="997922" cy="26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WeChat</a:t>
            </a:r>
          </a:p>
        </p:txBody>
      </p:sp>
      <p:pic>
        <p:nvPicPr>
          <p:cNvPr id="23561" name="图片 10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47" y="4851368"/>
            <a:ext cx="643272" cy="4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本框 5"/>
          <p:cNvSpPr txBox="1">
            <a:spLocks noChangeArrowheads="1"/>
          </p:cNvSpPr>
          <p:nvPr/>
        </p:nvSpPr>
        <p:spPr bwMode="auto">
          <a:xfrm>
            <a:off x="1893977" y="3146036"/>
            <a:ext cx="8439890" cy="7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zh-CN" sz="4280" b="1"/>
              <a:t>帮你管理最有价值的用户资产</a:t>
            </a:r>
            <a:endParaRPr lang="en-US" altLang="zh-CN" sz="428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9"/>
          <p:cNvSpPr txBox="1">
            <a:spLocks noChangeArrowheads="1"/>
          </p:cNvSpPr>
          <p:nvPr/>
        </p:nvSpPr>
        <p:spPr bwMode="auto">
          <a:xfrm>
            <a:off x="1313695" y="489942"/>
            <a:ext cx="671979" cy="3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sym typeface="微软雅黑" panose="020B0503020204020204" pitchFamily="34" charset="-122"/>
              </a:rPr>
              <a:t>目录</a:t>
            </a:r>
          </a:p>
        </p:txBody>
      </p:sp>
      <p:grpSp>
        <p:nvGrpSpPr>
          <p:cNvPr id="16386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638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solidFill>
                  <a:schemeClr val="tx1"/>
                </a:solidFill>
              </a:endParaRPr>
            </a:p>
          </p:txBody>
        </p:sp>
        <p:pic>
          <p:nvPicPr>
            <p:cNvPr id="16391" name="图片 5" descr="黑色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42745" y="1156335"/>
          <a:ext cx="8893175" cy="488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411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文本框 4"/>
          <p:cNvSpPr txBox="1">
            <a:spLocks noChangeArrowheads="1"/>
          </p:cNvSpPr>
          <p:nvPr/>
        </p:nvSpPr>
        <p:spPr bwMode="auto">
          <a:xfrm>
            <a:off x="1614786" y="1555775"/>
            <a:ext cx="184731" cy="4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214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640" y="1555750"/>
            <a:ext cx="8448675" cy="112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：写文章，会疯狂卡开头、卡文章进度、卡内容衔接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>
              <a:lnSpc>
                <a:spcPct val="140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：写推品文案永远只有一个方向（打折、促销、功效）</a:t>
            </a:r>
          </a:p>
          <a:p>
            <a:pPr>
              <a:lnSpc>
                <a:spcPct val="140000"/>
              </a:lnSpc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：写的内容干瘪、没有场景性以及情绪调动性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1770" y="533400"/>
            <a:ext cx="15043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问大家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6640" y="3464560"/>
            <a:ext cx="991679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那是因为，大多数人被困在【答案型】【陈述句】文案结构里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411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文本框 4"/>
          <p:cNvSpPr txBox="1">
            <a:spLocks noChangeArrowheads="1"/>
          </p:cNvSpPr>
          <p:nvPr/>
        </p:nvSpPr>
        <p:spPr bwMode="auto">
          <a:xfrm>
            <a:off x="1614786" y="1555775"/>
            <a:ext cx="184731" cy="4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214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5745" y="2846705"/>
            <a:ext cx="6223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81475" y="2846705"/>
            <a:ext cx="1896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21145" y="2846705"/>
            <a:ext cx="2725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结构化</a:t>
            </a:r>
          </a:p>
        </p:txBody>
      </p:sp>
      <p:sp>
        <p:nvSpPr>
          <p:cNvPr id="21531" name="文本框 29"/>
          <p:cNvSpPr txBox="1">
            <a:spLocks noChangeArrowheads="1"/>
          </p:cNvSpPr>
          <p:nvPr/>
        </p:nvSpPr>
        <p:spPr bwMode="auto">
          <a:xfrm>
            <a:off x="1294563" y="532751"/>
            <a:ext cx="21132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内容模型化的优势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9845" y="965200"/>
            <a:ext cx="5521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注意：模型只是助力，千万不要僵硬使用，不要硬套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299732" y="523040"/>
            <a:ext cx="219646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SCQA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模型基本释意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71595" y="1654810"/>
            <a:ext cx="4712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模型架构分析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99110" y="2958465"/>
            <a:ext cx="2291715" cy="1721485"/>
            <a:chOff x="1281" y="6729"/>
            <a:chExt cx="3609" cy="2711"/>
          </a:xfrm>
        </p:grpSpPr>
        <p:sp>
          <p:nvSpPr>
            <p:cNvPr id="21" name="矩形 20"/>
            <p:cNvSpPr/>
            <p:nvPr/>
          </p:nvSpPr>
          <p:spPr>
            <a:xfrm>
              <a:off x="1281" y="6819"/>
              <a:ext cx="3609" cy="2621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7" y="8124"/>
              <a:ext cx="347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情景：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描述当前的状态、场景、背景、故事讲述当前情况事实</a:t>
              </a:r>
            </a:p>
            <a:p>
              <a:pPr algn="just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情景包含场景，又不止场景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14" y="6729"/>
              <a:ext cx="215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ituation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82976" y="2958465"/>
            <a:ext cx="2291080" cy="1715135"/>
            <a:chOff x="6579" y="6729"/>
            <a:chExt cx="3608" cy="2701"/>
          </a:xfrm>
        </p:grpSpPr>
        <p:sp>
          <p:nvSpPr>
            <p:cNvPr id="36" name="矩形 35"/>
            <p:cNvSpPr/>
            <p:nvPr/>
          </p:nvSpPr>
          <p:spPr>
            <a:xfrm>
              <a:off x="6579" y="6810"/>
              <a:ext cx="3609" cy="2621"/>
            </a:xfrm>
            <a:prstGeom prst="rect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679" y="8214"/>
              <a:ext cx="34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冲突：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假设一个事件的障碍、矛盾、对冲等，或者颠覆某一个状态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191" y="6729"/>
              <a:ext cx="271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omplicatio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66840" y="2958465"/>
            <a:ext cx="2291080" cy="1715135"/>
            <a:chOff x="11349" y="6729"/>
            <a:chExt cx="3608" cy="2701"/>
          </a:xfrm>
        </p:grpSpPr>
        <p:sp>
          <p:nvSpPr>
            <p:cNvPr id="39" name="矩形 38"/>
            <p:cNvSpPr/>
            <p:nvPr/>
          </p:nvSpPr>
          <p:spPr>
            <a:xfrm>
              <a:off x="11349" y="6810"/>
              <a:ext cx="3609" cy="2621"/>
            </a:xfrm>
            <a:prstGeom prst="rect">
              <a:avLst/>
            </a:prstGeom>
            <a:solidFill>
              <a:srgbClr val="795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355" y="8205"/>
              <a:ext cx="34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问题：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找出问题，找出导致冲突的核心【对事件的主体而言】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122" y="6729"/>
              <a:ext cx="215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ustion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450705" y="2947035"/>
            <a:ext cx="2291080" cy="1726565"/>
            <a:chOff x="15377" y="6711"/>
            <a:chExt cx="3608" cy="2719"/>
          </a:xfrm>
        </p:grpSpPr>
        <p:sp>
          <p:nvSpPr>
            <p:cNvPr id="42" name="矩形 41"/>
            <p:cNvSpPr/>
            <p:nvPr/>
          </p:nvSpPr>
          <p:spPr>
            <a:xfrm>
              <a:off x="15377" y="6810"/>
              <a:ext cx="3609" cy="2621"/>
            </a:xfrm>
            <a:prstGeom prst="rect">
              <a:avLst/>
            </a:prstGeom>
            <a:solidFill>
              <a:srgbClr val="607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384" y="8187"/>
              <a:ext cx="34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答案：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提出解决方案，你的解决意见，品牌的解决方案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151" y="6711"/>
              <a:ext cx="215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nswer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60755" y="5239385"/>
            <a:ext cx="114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预设状态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053523" y="5239385"/>
            <a:ext cx="114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用户感知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037388" y="5239385"/>
            <a:ext cx="134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主体方解决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876473" y="5239385"/>
            <a:ext cx="1786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业务体系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150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33" name="图片 5" descr="黑色R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1" name="文本框 29"/>
          <p:cNvSpPr txBox="1">
            <a:spLocks noChangeArrowheads="1"/>
          </p:cNvSpPr>
          <p:nvPr/>
        </p:nvSpPr>
        <p:spPr bwMode="auto">
          <a:xfrm>
            <a:off x="1299961" y="507986"/>
            <a:ext cx="230822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SCQA</a:t>
            </a: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的大概方向点</a:t>
            </a:r>
          </a:p>
        </p:txBody>
      </p:sp>
      <p:pic>
        <p:nvPicPr>
          <p:cNvPr id="2" name="FB3FC469291E0A0DB5BAABBF83DE6C5B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1070" y="1083310"/>
            <a:ext cx="8234680" cy="536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150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33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640" y="2948940"/>
            <a:ext cx="4974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案例一：</a:t>
            </a: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得了灰指甲，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陈述背景S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一个传染俩。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在这个背景下发生了冲突C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问我怎么办？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站在对方的角度，提出疑惑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马上用亮甲！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端：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给出解决方案A，表达重点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11220" y="1703070"/>
            <a:ext cx="582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被广泛运用到各种文案中的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SAQA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34455" y="2948940"/>
            <a:ext cx="5118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案例二：</a:t>
            </a: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今年过节，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端：场景描述，过节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不收礼呀！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端：常规理念的逻辑冲突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收礼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只收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端：提出假设场景</a:t>
            </a:r>
          </a:p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脑白金。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端：提出解决办法，解决矛盾冲突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380695" y="507800"/>
            <a:ext cx="16306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实际案例参考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195" y="1179195"/>
            <a:ext cx="3913505" cy="5045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262380" y="1539240"/>
            <a:ext cx="3717925" cy="44196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67460" y="2047240"/>
            <a:ext cx="3717925" cy="44196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12865" y="1443990"/>
            <a:ext cx="50228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S—</a:t>
            </a: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场景</a:t>
            </a:r>
          </a:p>
          <a:p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做私域，最无解的一件事是什么？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不是增长、不是转化、不是触达，而是微信号被封。这属于平台二向箔降维打击，一旦被封，完全无解。只能做用户流失的可控性预设。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而且，封号并不是点对点，而是腾讯的范围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AOE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前几天我一个做社群的朋友对我说：公司一个月被封了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个微信号，直接损失了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高净值用户。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C+Q——</a:t>
            </a: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矛盾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找出问题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然后我借助这个话题和他聊了一下，发现：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他根本不懂什么叫微信账号维护！</a:t>
            </a:r>
          </a:p>
          <a:p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A——</a:t>
            </a: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给到解决办法</a:t>
            </a:r>
          </a:p>
          <a:p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380695" y="507800"/>
            <a:ext cx="16306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实际案例参考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50" y="3867150"/>
            <a:ext cx="5631180" cy="2519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640" y="983615"/>
            <a:ext cx="3757930" cy="27565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370" y="3867150"/>
            <a:ext cx="3771265" cy="2686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5450" y="983615"/>
            <a:ext cx="4353560" cy="27520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2f4e35-134c-40af-9baf-d463e6a6e9e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1540</Words>
  <Application>Microsoft Office PowerPoint</Application>
  <PresentationFormat>宽屏</PresentationFormat>
  <Paragraphs>245</Paragraphs>
  <Slides>17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Liang</cp:lastModifiedBy>
  <cp:revision>23</cp:revision>
  <dcterms:created xsi:type="dcterms:W3CDTF">2021-08-12T01:57:00Z</dcterms:created>
  <dcterms:modified xsi:type="dcterms:W3CDTF">2021-10-16T07:27:28Z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86D9C243E3CC46A68E6797A2A5191254</vt:lpwstr>
  </property>
  <property fmtid="{D5CDD505-2E9C-101B-9397-08002B2CF9AE}" pid="3" name="KSOProductBuildVer">
    <vt:lpwstr>2052-11.1.0.10938</vt:lpwstr>
  </property>
</Properties>
</file>