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media/image1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283" r:id="rId3"/>
    <p:sldId id="2635" r:id="rId5"/>
    <p:sldId id="2644" r:id="rId6"/>
    <p:sldId id="2665" r:id="rId7"/>
    <p:sldId id="2657" r:id="rId8"/>
    <p:sldId id="2658" r:id="rId9"/>
    <p:sldId id="2674" r:id="rId10"/>
    <p:sldId id="2684" r:id="rId11"/>
    <p:sldId id="2683" r:id="rId12"/>
    <p:sldId id="2646" r:id="rId13"/>
    <p:sldId id="2675" r:id="rId14"/>
    <p:sldId id="2685" r:id="rId15"/>
    <p:sldId id="2686" r:id="rId16"/>
    <p:sldId id="2687" r:id="rId17"/>
    <p:sldId id="2688" r:id="rId18"/>
    <p:sldId id="2689" r:id="rId19"/>
    <p:sldId id="2690" r:id="rId20"/>
    <p:sldId id="2691" r:id="rId21"/>
    <p:sldId id="2651" r:id="rId22"/>
    <p:sldId id="2682" r:id="rId23"/>
    <p:sldId id="2692" r:id="rId24"/>
    <p:sldId id="2693" r:id="rId25"/>
    <p:sldId id="2648" r:id="rId26"/>
    <p:sldId id="2649" r:id="rId27"/>
    <p:sldId id="2634" r:id="rId28"/>
  </p:sldIdLst>
  <p:sldSz cx="10259695" cy="575945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o jun" initials="c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FEA900"/>
    <a:srgbClr val="F8A929"/>
    <a:srgbClr val="F8CE2C"/>
    <a:srgbClr val="F8EE4A"/>
    <a:srgbClr val="F8EE96"/>
    <a:srgbClr val="F8EFC4"/>
    <a:srgbClr val="F8F8F8"/>
    <a:srgbClr val="120C16"/>
    <a:srgbClr val="6DF5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77" autoAdjust="0"/>
    <p:restoredTop sz="94660"/>
  </p:normalViewPr>
  <p:slideViewPr>
    <p:cSldViewPr snapToGrid="0">
      <p:cViewPr varScale="1">
        <p:scale>
          <a:sx n="136" d="100"/>
          <a:sy n="136" d="100"/>
        </p:scale>
        <p:origin x="-486" y="-78"/>
      </p:cViewPr>
      <p:guideLst>
        <p:guide orient="horz" pos="1814"/>
        <p:guide pos="318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#1">
  <dgm:title val=""/>
  <dgm:desc val=""/>
  <dgm:catLst>
    <dgm:cat type="mainScheme" pri="10100"/>
  </dgm:catLst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796176-FFEA-4453-B3C5-86FCA4C88052}" type="doc">
      <dgm:prSet loTypeId="urn:microsoft.com/office/officeart/2005/8/layout/list1#1" loCatId="list" qsTypeId="urn:microsoft.com/office/officeart/2005/8/quickstyle/simple1#1" qsCatId="simple" csTypeId="urn:microsoft.com/office/officeart/2005/8/colors/accent0_1#1" csCatId="mainScheme" phldr="1"/>
      <dgm:spPr/>
      <dgm:t>
        <a:bodyPr/>
        <a:lstStyle/>
        <a:p>
          <a:endParaRPr lang="zh-CN" altLang="en-US"/>
        </a:p>
      </dgm:t>
    </dgm:pt>
    <dgm:pt modelId="{A7E2548B-AC32-4B01-BBFA-02F40C0F4EC3}">
      <dgm:prSet phldrT="[文本]" custT="1"/>
      <dgm:spPr/>
      <dgm:t>
        <a:bodyPr/>
        <a:lstStyle/>
        <a:p>
          <a:r>
            <a:rPr lang="zh-CN" altLang="en-US" sz="1600"/>
            <a:t>案例目标</a:t>
          </a:r>
          <a:endParaRPr lang="zh-CN" altLang="en-US" sz="1600" dirty="0"/>
        </a:p>
      </dgm:t>
    </dgm:pt>
    <dgm:pt modelId="{E4D0092D-1226-4D08-9799-2812B1B3A205}" cxnId="{6DA28C3E-4066-4121-A777-396E8AC56E95}" type="parTrans">
      <dgm:prSet/>
      <dgm:spPr/>
      <dgm:t>
        <a:bodyPr/>
        <a:lstStyle/>
        <a:p>
          <a:endParaRPr lang="zh-CN" altLang="en-US" sz="1600"/>
        </a:p>
      </dgm:t>
    </dgm:pt>
    <dgm:pt modelId="{28DDF60F-4746-4323-950A-660C2ED12F4C}" cxnId="{6DA28C3E-4066-4121-A777-396E8AC56E95}" type="sibTrans">
      <dgm:prSet/>
      <dgm:spPr/>
      <dgm:t>
        <a:bodyPr/>
        <a:lstStyle/>
        <a:p>
          <a:endParaRPr lang="zh-CN" altLang="en-US" sz="1600"/>
        </a:p>
      </dgm:t>
    </dgm:pt>
    <dgm:pt modelId="{6229A896-BA79-4F93-B4A4-52AF8D0E63B7}">
      <dgm:prSet phldrT="[文本]" custT="1"/>
      <dgm:spPr/>
      <dgm:t>
        <a:bodyPr/>
        <a:lstStyle/>
        <a:p>
          <a:r>
            <a:rPr lang="zh-CN" altLang="en-US" sz="1600"/>
            <a:t>案例关键词</a:t>
          </a:r>
          <a:endParaRPr lang="zh-CN" altLang="en-US" sz="1600" dirty="0"/>
        </a:p>
      </dgm:t>
    </dgm:pt>
    <dgm:pt modelId="{EDE61E28-8052-4A4A-BF9B-F66B384DF533}" cxnId="{540F4AF6-C377-45C5-A590-7CA2DAF93499}" type="parTrans">
      <dgm:prSet/>
      <dgm:spPr/>
      <dgm:t>
        <a:bodyPr/>
        <a:lstStyle/>
        <a:p>
          <a:endParaRPr lang="zh-CN" altLang="en-US" sz="1600"/>
        </a:p>
      </dgm:t>
    </dgm:pt>
    <dgm:pt modelId="{7165FF18-8236-4A4E-8431-4608C1BAE295}" cxnId="{540F4AF6-C377-45C5-A590-7CA2DAF93499}" type="sibTrans">
      <dgm:prSet/>
      <dgm:spPr/>
      <dgm:t>
        <a:bodyPr/>
        <a:lstStyle/>
        <a:p>
          <a:endParaRPr lang="zh-CN" altLang="en-US" sz="1600"/>
        </a:p>
      </dgm:t>
    </dgm:pt>
    <dgm:pt modelId="{ACC21E35-BE52-4B64-9CE3-EAFB2C2B911E}">
      <dgm:prSet phldrT="[文本]" custT="1"/>
      <dgm:spPr/>
      <dgm:t>
        <a:bodyPr/>
        <a:lstStyle/>
        <a:p>
          <a:r>
            <a:rPr lang="zh-CN" altLang="en-US" sz="1600" dirty="0"/>
            <a:t>案例中亮点及可复用的点</a:t>
          </a:r>
        </a:p>
      </dgm:t>
    </dgm:pt>
    <dgm:pt modelId="{5C958575-B741-4319-9217-20F3E98CD28B}" cxnId="{A98C5DC5-964A-4B38-9CEA-B18325772BEA}" type="parTrans">
      <dgm:prSet/>
      <dgm:spPr/>
      <dgm:t>
        <a:bodyPr/>
        <a:lstStyle/>
        <a:p>
          <a:endParaRPr lang="zh-CN" altLang="en-US" sz="1600"/>
        </a:p>
      </dgm:t>
    </dgm:pt>
    <dgm:pt modelId="{ED660174-D282-4491-8B21-ACACA759DF36}" cxnId="{A98C5DC5-964A-4B38-9CEA-B18325772BEA}" type="sibTrans">
      <dgm:prSet/>
      <dgm:spPr/>
      <dgm:t>
        <a:bodyPr/>
        <a:lstStyle/>
        <a:p>
          <a:endParaRPr lang="zh-CN" altLang="en-US" sz="1600"/>
        </a:p>
      </dgm:t>
    </dgm:pt>
    <dgm:pt modelId="{5BA5075A-9611-40EC-B66E-1C50AF866171}">
      <dgm:prSet phldrT="[文本]" custT="1"/>
      <dgm:spPr/>
      <dgm:t>
        <a:bodyPr/>
        <a:lstStyle/>
        <a:p>
          <a:r>
            <a:rPr lang="zh-CN" altLang="en-US" sz="1600" dirty="0"/>
            <a:t>针对案例的延伸思考</a:t>
          </a:r>
        </a:p>
      </dgm:t>
    </dgm:pt>
    <dgm:pt modelId="{752AA41A-2BAD-4D16-954A-DD9664E56ECB}" cxnId="{6812FF8E-3082-4F64-839F-77BEEBDD451D}" type="parTrans">
      <dgm:prSet/>
      <dgm:spPr/>
      <dgm:t>
        <a:bodyPr/>
        <a:lstStyle/>
        <a:p>
          <a:endParaRPr lang="zh-CN" altLang="en-US" sz="1600"/>
        </a:p>
      </dgm:t>
    </dgm:pt>
    <dgm:pt modelId="{A41368AE-CFFF-41C3-A83B-7C82DA837351}" cxnId="{6812FF8E-3082-4F64-839F-77BEEBDD451D}" type="sibTrans">
      <dgm:prSet/>
      <dgm:spPr/>
      <dgm:t>
        <a:bodyPr/>
        <a:lstStyle/>
        <a:p>
          <a:endParaRPr lang="zh-CN" altLang="en-US" sz="1600"/>
        </a:p>
      </dgm:t>
    </dgm:pt>
    <dgm:pt modelId="{0FABB1E1-B967-41CD-8BD9-01EE970157FC}">
      <dgm:prSet phldrT="[文本]" custT="1"/>
      <dgm:spPr/>
      <dgm:t>
        <a:bodyPr/>
        <a:lstStyle/>
        <a:p>
          <a:r>
            <a:rPr lang="zh-CN" altLang="en-US" sz="1600"/>
            <a:t>案例中待优化点及改善方案</a:t>
          </a:r>
          <a:endParaRPr lang="zh-CN" altLang="en-US" sz="1600" dirty="0"/>
        </a:p>
      </dgm:t>
    </dgm:pt>
    <dgm:pt modelId="{C7B9EA86-F8CF-4931-9277-55EE61494FC9}" cxnId="{74F191C9-5108-49CC-A7FB-DE006B0A1E5B}" type="parTrans">
      <dgm:prSet/>
      <dgm:spPr/>
      <dgm:t>
        <a:bodyPr/>
        <a:lstStyle/>
        <a:p>
          <a:endParaRPr lang="zh-CN" altLang="en-US" sz="1600"/>
        </a:p>
      </dgm:t>
    </dgm:pt>
    <dgm:pt modelId="{3CA35860-4109-4C87-9304-98F472AD5542}" cxnId="{74F191C9-5108-49CC-A7FB-DE006B0A1E5B}" type="sibTrans">
      <dgm:prSet/>
      <dgm:spPr/>
      <dgm:t>
        <a:bodyPr/>
        <a:lstStyle/>
        <a:p>
          <a:endParaRPr lang="zh-CN" altLang="en-US" sz="1600"/>
        </a:p>
      </dgm:t>
    </dgm:pt>
    <dgm:pt modelId="{730938A3-D819-41F7-BE39-9DDAA446A19F}">
      <dgm:prSet phldrT="[文本]" custT="1"/>
      <dgm:spPr/>
      <dgm:t>
        <a:bodyPr/>
        <a:lstStyle/>
        <a:p>
          <a:r>
            <a:rPr lang="zh-CN" altLang="en-US" sz="1600"/>
            <a:t>案例概述（或运作流程）</a:t>
          </a:r>
          <a:endParaRPr lang="zh-CN" altLang="en-US" sz="1600" dirty="0"/>
        </a:p>
      </dgm:t>
    </dgm:pt>
    <dgm:pt modelId="{EE78992F-1051-4CC8-911D-A5A310796546}" cxnId="{5B67546E-5008-497C-A4CC-7BC7374777BD}" type="parTrans">
      <dgm:prSet/>
      <dgm:spPr/>
      <dgm:t>
        <a:bodyPr/>
        <a:lstStyle/>
        <a:p>
          <a:endParaRPr lang="zh-CN" altLang="en-US" sz="1600"/>
        </a:p>
      </dgm:t>
    </dgm:pt>
    <dgm:pt modelId="{F1FDF1A8-948A-4D3C-AA2E-BCB9DB7C421F}" cxnId="{5B67546E-5008-497C-A4CC-7BC7374777BD}" type="sibTrans">
      <dgm:prSet/>
      <dgm:spPr/>
      <dgm:t>
        <a:bodyPr/>
        <a:lstStyle/>
        <a:p>
          <a:endParaRPr lang="zh-CN" altLang="en-US" sz="1600"/>
        </a:p>
      </dgm:t>
    </dgm:pt>
    <dgm:pt modelId="{5CB4522F-075B-43D2-9CCA-FF96AAAB0675}" type="pres">
      <dgm:prSet presAssocID="{AA796176-FFEA-4453-B3C5-86FCA4C8805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792D5933-AD40-45AE-8480-2968FCA8CAA1}" type="pres">
      <dgm:prSet presAssocID="{A7E2548B-AC32-4B01-BBFA-02F40C0F4EC3}" presName="parentLin" presStyleCnt="0"/>
      <dgm:spPr/>
    </dgm:pt>
    <dgm:pt modelId="{E4755B94-5E72-4C9F-A91A-56B0FCDA28F1}" type="pres">
      <dgm:prSet presAssocID="{A7E2548B-AC32-4B01-BBFA-02F40C0F4EC3}" presName="parentLeftMargin" presStyleLbl="node1" presStyleIdx="0" presStyleCnt="6"/>
      <dgm:spPr/>
      <dgm:t>
        <a:bodyPr/>
        <a:lstStyle/>
        <a:p>
          <a:endParaRPr lang="zh-CN" altLang="en-US"/>
        </a:p>
      </dgm:t>
    </dgm:pt>
    <dgm:pt modelId="{C385AF22-AC18-4DC8-9B28-602D0C637594}" type="pres">
      <dgm:prSet presAssocID="{A7E2548B-AC32-4B01-BBFA-02F40C0F4EC3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44720FB-B56E-4487-9420-26F63FDC8A92}" type="pres">
      <dgm:prSet presAssocID="{A7E2548B-AC32-4B01-BBFA-02F40C0F4EC3}" presName="negativeSpace" presStyleCnt="0"/>
      <dgm:spPr/>
    </dgm:pt>
    <dgm:pt modelId="{46544825-FBF5-4CDD-8C6C-17BDB8D6624D}" type="pres">
      <dgm:prSet presAssocID="{A7E2548B-AC32-4B01-BBFA-02F40C0F4EC3}" presName="childText" presStyleLbl="conFgAcc1" presStyleIdx="0" presStyleCnt="6">
        <dgm:presLayoutVars>
          <dgm:bulletEnabled val="1"/>
        </dgm:presLayoutVars>
      </dgm:prSet>
      <dgm:spPr/>
    </dgm:pt>
    <dgm:pt modelId="{4BCF71AD-8735-4E36-8AA7-859BE626CF89}" type="pres">
      <dgm:prSet presAssocID="{28DDF60F-4746-4323-950A-660C2ED12F4C}" presName="spaceBetweenRectangles" presStyleCnt="0"/>
      <dgm:spPr/>
    </dgm:pt>
    <dgm:pt modelId="{EED333AA-5EDE-462B-829D-585765A00D61}" type="pres">
      <dgm:prSet presAssocID="{6229A896-BA79-4F93-B4A4-52AF8D0E63B7}" presName="parentLin" presStyleCnt="0"/>
      <dgm:spPr/>
    </dgm:pt>
    <dgm:pt modelId="{75DA4DF2-046A-4C6A-8086-7C3E7861D4E7}" type="pres">
      <dgm:prSet presAssocID="{6229A896-BA79-4F93-B4A4-52AF8D0E63B7}" presName="parentLeftMargin" presStyleLbl="node1" presStyleIdx="0" presStyleCnt="6"/>
      <dgm:spPr/>
      <dgm:t>
        <a:bodyPr/>
        <a:lstStyle/>
        <a:p>
          <a:endParaRPr lang="zh-CN" altLang="en-US"/>
        </a:p>
      </dgm:t>
    </dgm:pt>
    <dgm:pt modelId="{FBD91DA6-F483-4103-904B-0A0489E1DCE7}" type="pres">
      <dgm:prSet presAssocID="{6229A896-BA79-4F93-B4A4-52AF8D0E63B7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8F65CE9-588F-481F-B88C-E3C4A9B9C782}" type="pres">
      <dgm:prSet presAssocID="{6229A896-BA79-4F93-B4A4-52AF8D0E63B7}" presName="negativeSpace" presStyleCnt="0"/>
      <dgm:spPr/>
    </dgm:pt>
    <dgm:pt modelId="{9A2FC35B-336D-4AB9-BE3B-E5A027415580}" type="pres">
      <dgm:prSet presAssocID="{6229A896-BA79-4F93-B4A4-52AF8D0E63B7}" presName="childText" presStyleLbl="conFgAcc1" presStyleIdx="1" presStyleCnt="6">
        <dgm:presLayoutVars>
          <dgm:bulletEnabled val="1"/>
        </dgm:presLayoutVars>
      </dgm:prSet>
      <dgm:spPr/>
    </dgm:pt>
    <dgm:pt modelId="{781EB76A-EEE2-4822-9A02-692FC3F6DBFE}" type="pres">
      <dgm:prSet presAssocID="{7165FF18-8236-4A4E-8431-4608C1BAE295}" presName="spaceBetweenRectangles" presStyleCnt="0"/>
      <dgm:spPr/>
    </dgm:pt>
    <dgm:pt modelId="{1A83AB0C-0313-42B2-AD86-7F1781B8A4B2}" type="pres">
      <dgm:prSet presAssocID="{730938A3-D819-41F7-BE39-9DDAA446A19F}" presName="parentLin" presStyleCnt="0"/>
      <dgm:spPr/>
    </dgm:pt>
    <dgm:pt modelId="{0B52D98E-03C2-4BD0-85E7-F52451A2A69F}" type="pres">
      <dgm:prSet presAssocID="{730938A3-D819-41F7-BE39-9DDAA446A19F}" presName="parentLeftMargin" presStyleLbl="node1" presStyleIdx="1" presStyleCnt="6"/>
      <dgm:spPr/>
      <dgm:t>
        <a:bodyPr/>
        <a:lstStyle/>
        <a:p>
          <a:endParaRPr lang="zh-CN" altLang="en-US"/>
        </a:p>
      </dgm:t>
    </dgm:pt>
    <dgm:pt modelId="{427123AE-6E68-4008-BD50-9CC20F57260E}" type="pres">
      <dgm:prSet presAssocID="{730938A3-D819-41F7-BE39-9DDAA446A19F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E45E6F7-D029-421E-9785-40AC3D5809F6}" type="pres">
      <dgm:prSet presAssocID="{730938A3-D819-41F7-BE39-9DDAA446A19F}" presName="negativeSpace" presStyleCnt="0"/>
      <dgm:spPr/>
    </dgm:pt>
    <dgm:pt modelId="{DC58CA3D-313C-426E-A0D6-37AFDA45F7F0}" type="pres">
      <dgm:prSet presAssocID="{730938A3-D819-41F7-BE39-9DDAA446A19F}" presName="childText" presStyleLbl="conFgAcc1" presStyleIdx="2" presStyleCnt="6">
        <dgm:presLayoutVars>
          <dgm:bulletEnabled val="1"/>
        </dgm:presLayoutVars>
      </dgm:prSet>
      <dgm:spPr/>
    </dgm:pt>
    <dgm:pt modelId="{97D0A409-687F-48B8-8F97-815DE1E84580}" type="pres">
      <dgm:prSet presAssocID="{F1FDF1A8-948A-4D3C-AA2E-BCB9DB7C421F}" presName="spaceBetweenRectangles" presStyleCnt="0"/>
      <dgm:spPr/>
    </dgm:pt>
    <dgm:pt modelId="{6C682417-E35E-4747-8277-8398315EE0A6}" type="pres">
      <dgm:prSet presAssocID="{ACC21E35-BE52-4B64-9CE3-EAFB2C2B911E}" presName="parentLin" presStyleCnt="0"/>
      <dgm:spPr/>
    </dgm:pt>
    <dgm:pt modelId="{3240125D-75FD-4A57-A758-6C50E602A37F}" type="pres">
      <dgm:prSet presAssocID="{ACC21E35-BE52-4B64-9CE3-EAFB2C2B911E}" presName="parentLeftMargin" presStyleLbl="node1" presStyleIdx="2" presStyleCnt="6"/>
      <dgm:spPr/>
      <dgm:t>
        <a:bodyPr/>
        <a:lstStyle/>
        <a:p>
          <a:endParaRPr lang="zh-CN" altLang="en-US"/>
        </a:p>
      </dgm:t>
    </dgm:pt>
    <dgm:pt modelId="{19E92E6E-C255-46EA-A296-4EEB24EE3A0F}" type="pres">
      <dgm:prSet presAssocID="{ACC21E35-BE52-4B64-9CE3-EAFB2C2B911E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5396BCF-9918-4D1E-8A96-750EB7B7FAF0}" type="pres">
      <dgm:prSet presAssocID="{ACC21E35-BE52-4B64-9CE3-EAFB2C2B911E}" presName="negativeSpace" presStyleCnt="0"/>
      <dgm:spPr/>
    </dgm:pt>
    <dgm:pt modelId="{F46CC245-10BE-4E19-B679-8FD2CCBD83C6}" type="pres">
      <dgm:prSet presAssocID="{ACC21E35-BE52-4B64-9CE3-EAFB2C2B911E}" presName="childText" presStyleLbl="conFgAcc1" presStyleIdx="3" presStyleCnt="6">
        <dgm:presLayoutVars>
          <dgm:bulletEnabled val="1"/>
        </dgm:presLayoutVars>
      </dgm:prSet>
      <dgm:spPr/>
    </dgm:pt>
    <dgm:pt modelId="{259E2F94-8223-4A49-9E41-02FF9C3E6DB7}" type="pres">
      <dgm:prSet presAssocID="{ED660174-D282-4491-8B21-ACACA759DF36}" presName="spaceBetweenRectangles" presStyleCnt="0"/>
      <dgm:spPr/>
    </dgm:pt>
    <dgm:pt modelId="{0582B587-2F69-4A4E-91D2-4D573939D386}" type="pres">
      <dgm:prSet presAssocID="{0FABB1E1-B967-41CD-8BD9-01EE970157FC}" presName="parentLin" presStyleCnt="0"/>
      <dgm:spPr/>
    </dgm:pt>
    <dgm:pt modelId="{5637D23C-C60D-4167-8816-BB9B9D431E0E}" type="pres">
      <dgm:prSet presAssocID="{0FABB1E1-B967-41CD-8BD9-01EE970157FC}" presName="parentLeftMargin" presStyleLbl="node1" presStyleIdx="3" presStyleCnt="6"/>
      <dgm:spPr/>
      <dgm:t>
        <a:bodyPr/>
        <a:lstStyle/>
        <a:p>
          <a:endParaRPr lang="zh-CN" altLang="en-US"/>
        </a:p>
      </dgm:t>
    </dgm:pt>
    <dgm:pt modelId="{1CC4936E-ED17-4D2F-9813-87EE95763F16}" type="pres">
      <dgm:prSet presAssocID="{0FABB1E1-B967-41CD-8BD9-01EE970157FC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E8ED095-A689-4B24-8673-40FB702F4F98}" type="pres">
      <dgm:prSet presAssocID="{0FABB1E1-B967-41CD-8BD9-01EE970157FC}" presName="negativeSpace" presStyleCnt="0"/>
      <dgm:spPr/>
    </dgm:pt>
    <dgm:pt modelId="{5AA363B9-8FB5-41E3-8B35-97BD2D191B34}" type="pres">
      <dgm:prSet presAssocID="{0FABB1E1-B967-41CD-8BD9-01EE970157FC}" presName="childText" presStyleLbl="conFgAcc1" presStyleIdx="4" presStyleCnt="6">
        <dgm:presLayoutVars>
          <dgm:bulletEnabled val="1"/>
        </dgm:presLayoutVars>
      </dgm:prSet>
      <dgm:spPr/>
    </dgm:pt>
    <dgm:pt modelId="{165391A6-F699-41AC-8B55-B5334317737C}" type="pres">
      <dgm:prSet presAssocID="{3CA35860-4109-4C87-9304-98F472AD5542}" presName="spaceBetweenRectangles" presStyleCnt="0"/>
      <dgm:spPr/>
    </dgm:pt>
    <dgm:pt modelId="{9922DA3E-3EF6-42FA-9CC9-86C6C0F10C5A}" type="pres">
      <dgm:prSet presAssocID="{5BA5075A-9611-40EC-B66E-1C50AF866171}" presName="parentLin" presStyleCnt="0"/>
      <dgm:spPr/>
    </dgm:pt>
    <dgm:pt modelId="{06CD99E7-5F6F-4B3A-B6AF-722345E5A49F}" type="pres">
      <dgm:prSet presAssocID="{5BA5075A-9611-40EC-B66E-1C50AF866171}" presName="parentLeftMargin" presStyleLbl="node1" presStyleIdx="4" presStyleCnt="6"/>
      <dgm:spPr/>
      <dgm:t>
        <a:bodyPr/>
        <a:lstStyle/>
        <a:p>
          <a:endParaRPr lang="zh-CN" altLang="en-US"/>
        </a:p>
      </dgm:t>
    </dgm:pt>
    <dgm:pt modelId="{ABF73B35-4281-4C64-B65F-D7E1D426DC52}" type="pres">
      <dgm:prSet presAssocID="{5BA5075A-9611-40EC-B66E-1C50AF866171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970D71D-ECBA-4E7B-8977-0075B3C64135}" type="pres">
      <dgm:prSet presAssocID="{5BA5075A-9611-40EC-B66E-1C50AF866171}" presName="negativeSpace" presStyleCnt="0"/>
      <dgm:spPr/>
    </dgm:pt>
    <dgm:pt modelId="{1EBF7F84-B88A-4276-8D3B-5221674D7BF1}" type="pres">
      <dgm:prSet presAssocID="{5BA5075A-9611-40EC-B66E-1C50AF866171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8E1CF39A-2C53-4078-B676-390FA42BD10D}" type="presOf" srcId="{6229A896-BA79-4F93-B4A4-52AF8D0E63B7}" destId="{75DA4DF2-046A-4C6A-8086-7C3E7861D4E7}" srcOrd="0" destOrd="0" presId="urn:microsoft.com/office/officeart/2005/8/layout/list1#1"/>
    <dgm:cxn modelId="{04D720C0-4218-4938-9515-27C87D79C1B0}" type="presOf" srcId="{730938A3-D819-41F7-BE39-9DDAA446A19F}" destId="{427123AE-6E68-4008-BD50-9CC20F57260E}" srcOrd="1" destOrd="0" presId="urn:microsoft.com/office/officeart/2005/8/layout/list1#1"/>
    <dgm:cxn modelId="{C0C92239-6F59-4A67-8B01-83B8CED33E59}" type="presOf" srcId="{5BA5075A-9611-40EC-B66E-1C50AF866171}" destId="{06CD99E7-5F6F-4B3A-B6AF-722345E5A49F}" srcOrd="0" destOrd="0" presId="urn:microsoft.com/office/officeart/2005/8/layout/list1#1"/>
    <dgm:cxn modelId="{A1FCD9D6-88FE-42F6-A005-7CB64FD4DF60}" type="presOf" srcId="{730938A3-D819-41F7-BE39-9DDAA446A19F}" destId="{0B52D98E-03C2-4BD0-85E7-F52451A2A69F}" srcOrd="0" destOrd="0" presId="urn:microsoft.com/office/officeart/2005/8/layout/list1#1"/>
    <dgm:cxn modelId="{74F191C9-5108-49CC-A7FB-DE006B0A1E5B}" srcId="{AA796176-FFEA-4453-B3C5-86FCA4C88052}" destId="{0FABB1E1-B967-41CD-8BD9-01EE970157FC}" srcOrd="4" destOrd="0" parTransId="{C7B9EA86-F8CF-4931-9277-55EE61494FC9}" sibTransId="{3CA35860-4109-4C87-9304-98F472AD5542}"/>
    <dgm:cxn modelId="{A98C5DC5-964A-4B38-9CEA-B18325772BEA}" srcId="{AA796176-FFEA-4453-B3C5-86FCA4C88052}" destId="{ACC21E35-BE52-4B64-9CE3-EAFB2C2B911E}" srcOrd="3" destOrd="0" parTransId="{5C958575-B741-4319-9217-20F3E98CD28B}" sibTransId="{ED660174-D282-4491-8B21-ACACA759DF36}"/>
    <dgm:cxn modelId="{F846AED5-C5CD-4945-9041-FB212C89E9C3}" type="presOf" srcId="{5BA5075A-9611-40EC-B66E-1C50AF866171}" destId="{ABF73B35-4281-4C64-B65F-D7E1D426DC52}" srcOrd="1" destOrd="0" presId="urn:microsoft.com/office/officeart/2005/8/layout/list1#1"/>
    <dgm:cxn modelId="{D8070E78-59F1-4513-9398-C426422CA6D2}" type="presOf" srcId="{A7E2548B-AC32-4B01-BBFA-02F40C0F4EC3}" destId="{E4755B94-5E72-4C9F-A91A-56B0FCDA28F1}" srcOrd="0" destOrd="0" presId="urn:microsoft.com/office/officeart/2005/8/layout/list1#1"/>
    <dgm:cxn modelId="{B85F9E25-C652-4B7F-8FD1-439B78BFFC09}" type="presOf" srcId="{A7E2548B-AC32-4B01-BBFA-02F40C0F4EC3}" destId="{C385AF22-AC18-4DC8-9B28-602D0C637594}" srcOrd="1" destOrd="0" presId="urn:microsoft.com/office/officeart/2005/8/layout/list1#1"/>
    <dgm:cxn modelId="{5DA8AC74-33F2-4C28-8300-0E50990216C1}" type="presOf" srcId="{AA796176-FFEA-4453-B3C5-86FCA4C88052}" destId="{5CB4522F-075B-43D2-9CCA-FF96AAAB0675}" srcOrd="0" destOrd="0" presId="urn:microsoft.com/office/officeart/2005/8/layout/list1#1"/>
    <dgm:cxn modelId="{6DA28C3E-4066-4121-A777-396E8AC56E95}" srcId="{AA796176-FFEA-4453-B3C5-86FCA4C88052}" destId="{A7E2548B-AC32-4B01-BBFA-02F40C0F4EC3}" srcOrd="0" destOrd="0" parTransId="{E4D0092D-1226-4D08-9799-2812B1B3A205}" sibTransId="{28DDF60F-4746-4323-950A-660C2ED12F4C}"/>
    <dgm:cxn modelId="{6812FF8E-3082-4F64-839F-77BEEBDD451D}" srcId="{AA796176-FFEA-4453-B3C5-86FCA4C88052}" destId="{5BA5075A-9611-40EC-B66E-1C50AF866171}" srcOrd="5" destOrd="0" parTransId="{752AA41A-2BAD-4D16-954A-DD9664E56ECB}" sibTransId="{A41368AE-CFFF-41C3-A83B-7C82DA837351}"/>
    <dgm:cxn modelId="{662F1812-AED3-4BAE-8542-D20165F5DAA1}" type="presOf" srcId="{6229A896-BA79-4F93-B4A4-52AF8D0E63B7}" destId="{FBD91DA6-F483-4103-904B-0A0489E1DCE7}" srcOrd="1" destOrd="0" presId="urn:microsoft.com/office/officeart/2005/8/layout/list1#1"/>
    <dgm:cxn modelId="{5746D370-F655-4369-9829-A3CB05B885AA}" type="presOf" srcId="{ACC21E35-BE52-4B64-9CE3-EAFB2C2B911E}" destId="{19E92E6E-C255-46EA-A296-4EEB24EE3A0F}" srcOrd="1" destOrd="0" presId="urn:microsoft.com/office/officeart/2005/8/layout/list1#1"/>
    <dgm:cxn modelId="{B7AC3EAD-C2E5-4EE1-AD67-1717C0B0AE79}" type="presOf" srcId="{ACC21E35-BE52-4B64-9CE3-EAFB2C2B911E}" destId="{3240125D-75FD-4A57-A758-6C50E602A37F}" srcOrd="0" destOrd="0" presId="urn:microsoft.com/office/officeart/2005/8/layout/list1#1"/>
    <dgm:cxn modelId="{5B67546E-5008-497C-A4CC-7BC7374777BD}" srcId="{AA796176-FFEA-4453-B3C5-86FCA4C88052}" destId="{730938A3-D819-41F7-BE39-9DDAA446A19F}" srcOrd="2" destOrd="0" parTransId="{EE78992F-1051-4CC8-911D-A5A310796546}" sibTransId="{F1FDF1A8-948A-4D3C-AA2E-BCB9DB7C421F}"/>
    <dgm:cxn modelId="{540F4AF6-C377-45C5-A590-7CA2DAF93499}" srcId="{AA796176-FFEA-4453-B3C5-86FCA4C88052}" destId="{6229A896-BA79-4F93-B4A4-52AF8D0E63B7}" srcOrd="1" destOrd="0" parTransId="{EDE61E28-8052-4A4A-BF9B-F66B384DF533}" sibTransId="{7165FF18-8236-4A4E-8431-4608C1BAE295}"/>
    <dgm:cxn modelId="{A0A139B8-C29C-4CF6-B01A-C9215FF29A1B}" type="presOf" srcId="{0FABB1E1-B967-41CD-8BD9-01EE970157FC}" destId="{1CC4936E-ED17-4D2F-9813-87EE95763F16}" srcOrd="1" destOrd="0" presId="urn:microsoft.com/office/officeart/2005/8/layout/list1#1"/>
    <dgm:cxn modelId="{AE945048-99BB-4E6F-831F-941A69103276}" type="presOf" srcId="{0FABB1E1-B967-41CD-8BD9-01EE970157FC}" destId="{5637D23C-C60D-4167-8816-BB9B9D431E0E}" srcOrd="0" destOrd="0" presId="urn:microsoft.com/office/officeart/2005/8/layout/list1#1"/>
    <dgm:cxn modelId="{E64F7986-A22F-4AFA-B479-79081A7B952B}" type="presParOf" srcId="{5CB4522F-075B-43D2-9CCA-FF96AAAB0675}" destId="{792D5933-AD40-45AE-8480-2968FCA8CAA1}" srcOrd="0" destOrd="0" presId="urn:microsoft.com/office/officeart/2005/8/layout/list1#1"/>
    <dgm:cxn modelId="{3C593DDB-6C1E-4F28-B97E-4C473646A717}" type="presParOf" srcId="{792D5933-AD40-45AE-8480-2968FCA8CAA1}" destId="{E4755B94-5E72-4C9F-A91A-56B0FCDA28F1}" srcOrd="0" destOrd="0" presId="urn:microsoft.com/office/officeart/2005/8/layout/list1#1"/>
    <dgm:cxn modelId="{53C2F299-254F-4955-8E1D-0975BFA29DEA}" type="presParOf" srcId="{792D5933-AD40-45AE-8480-2968FCA8CAA1}" destId="{C385AF22-AC18-4DC8-9B28-602D0C637594}" srcOrd="1" destOrd="0" presId="urn:microsoft.com/office/officeart/2005/8/layout/list1#1"/>
    <dgm:cxn modelId="{3A418ED2-15B8-43F7-9CB2-B8862013A2CF}" type="presParOf" srcId="{5CB4522F-075B-43D2-9CCA-FF96AAAB0675}" destId="{744720FB-B56E-4487-9420-26F63FDC8A92}" srcOrd="1" destOrd="0" presId="urn:microsoft.com/office/officeart/2005/8/layout/list1#1"/>
    <dgm:cxn modelId="{4B625579-78F4-45B2-9DFA-A7F13878CD9D}" type="presParOf" srcId="{5CB4522F-075B-43D2-9CCA-FF96AAAB0675}" destId="{46544825-FBF5-4CDD-8C6C-17BDB8D6624D}" srcOrd="2" destOrd="0" presId="urn:microsoft.com/office/officeart/2005/8/layout/list1#1"/>
    <dgm:cxn modelId="{2DFB4BE4-930E-4611-A053-82E8D625F27C}" type="presParOf" srcId="{5CB4522F-075B-43D2-9CCA-FF96AAAB0675}" destId="{4BCF71AD-8735-4E36-8AA7-859BE626CF89}" srcOrd="3" destOrd="0" presId="urn:microsoft.com/office/officeart/2005/8/layout/list1#1"/>
    <dgm:cxn modelId="{F4723558-B28C-40C9-B27F-72F9BE0AF3F5}" type="presParOf" srcId="{5CB4522F-075B-43D2-9CCA-FF96AAAB0675}" destId="{EED333AA-5EDE-462B-829D-585765A00D61}" srcOrd="4" destOrd="0" presId="urn:microsoft.com/office/officeart/2005/8/layout/list1#1"/>
    <dgm:cxn modelId="{3D31BDE9-49B2-47DF-A12F-0683BC775F18}" type="presParOf" srcId="{EED333AA-5EDE-462B-829D-585765A00D61}" destId="{75DA4DF2-046A-4C6A-8086-7C3E7861D4E7}" srcOrd="0" destOrd="0" presId="urn:microsoft.com/office/officeart/2005/8/layout/list1#1"/>
    <dgm:cxn modelId="{37B9B0F7-2467-4A73-A2F3-48AAF33F4ACD}" type="presParOf" srcId="{EED333AA-5EDE-462B-829D-585765A00D61}" destId="{FBD91DA6-F483-4103-904B-0A0489E1DCE7}" srcOrd="1" destOrd="0" presId="urn:microsoft.com/office/officeart/2005/8/layout/list1#1"/>
    <dgm:cxn modelId="{85C47340-8A9E-4592-AB66-216A17057F11}" type="presParOf" srcId="{5CB4522F-075B-43D2-9CCA-FF96AAAB0675}" destId="{48F65CE9-588F-481F-B88C-E3C4A9B9C782}" srcOrd="5" destOrd="0" presId="urn:microsoft.com/office/officeart/2005/8/layout/list1#1"/>
    <dgm:cxn modelId="{B514B097-DCDB-49D3-9A46-45A481532DCB}" type="presParOf" srcId="{5CB4522F-075B-43D2-9CCA-FF96AAAB0675}" destId="{9A2FC35B-336D-4AB9-BE3B-E5A027415580}" srcOrd="6" destOrd="0" presId="urn:microsoft.com/office/officeart/2005/8/layout/list1#1"/>
    <dgm:cxn modelId="{8445FA2B-93A1-4A85-A633-6C53B31E6640}" type="presParOf" srcId="{5CB4522F-075B-43D2-9CCA-FF96AAAB0675}" destId="{781EB76A-EEE2-4822-9A02-692FC3F6DBFE}" srcOrd="7" destOrd="0" presId="urn:microsoft.com/office/officeart/2005/8/layout/list1#1"/>
    <dgm:cxn modelId="{585724F5-D580-4123-A6B5-18BCB4B61298}" type="presParOf" srcId="{5CB4522F-075B-43D2-9CCA-FF96AAAB0675}" destId="{1A83AB0C-0313-42B2-AD86-7F1781B8A4B2}" srcOrd="8" destOrd="0" presId="urn:microsoft.com/office/officeart/2005/8/layout/list1#1"/>
    <dgm:cxn modelId="{D3A9A500-291D-4315-A0B5-48A11AFD7872}" type="presParOf" srcId="{1A83AB0C-0313-42B2-AD86-7F1781B8A4B2}" destId="{0B52D98E-03C2-4BD0-85E7-F52451A2A69F}" srcOrd="0" destOrd="0" presId="urn:microsoft.com/office/officeart/2005/8/layout/list1#1"/>
    <dgm:cxn modelId="{08FF2DFE-CF0C-4A40-BF76-5D8DF2A83E45}" type="presParOf" srcId="{1A83AB0C-0313-42B2-AD86-7F1781B8A4B2}" destId="{427123AE-6E68-4008-BD50-9CC20F57260E}" srcOrd="1" destOrd="0" presId="urn:microsoft.com/office/officeart/2005/8/layout/list1#1"/>
    <dgm:cxn modelId="{6BF98521-58EF-4718-94C0-86D18F889A8F}" type="presParOf" srcId="{5CB4522F-075B-43D2-9CCA-FF96AAAB0675}" destId="{3E45E6F7-D029-421E-9785-40AC3D5809F6}" srcOrd="9" destOrd="0" presId="urn:microsoft.com/office/officeart/2005/8/layout/list1#1"/>
    <dgm:cxn modelId="{05C125E2-B9C9-4C04-B36D-0D1E8CAE682E}" type="presParOf" srcId="{5CB4522F-075B-43D2-9CCA-FF96AAAB0675}" destId="{DC58CA3D-313C-426E-A0D6-37AFDA45F7F0}" srcOrd="10" destOrd="0" presId="urn:microsoft.com/office/officeart/2005/8/layout/list1#1"/>
    <dgm:cxn modelId="{E919EC92-820A-428D-99E1-2B124C1E1608}" type="presParOf" srcId="{5CB4522F-075B-43D2-9CCA-FF96AAAB0675}" destId="{97D0A409-687F-48B8-8F97-815DE1E84580}" srcOrd="11" destOrd="0" presId="urn:microsoft.com/office/officeart/2005/8/layout/list1#1"/>
    <dgm:cxn modelId="{5EF25026-603F-4335-9104-A837A384B12F}" type="presParOf" srcId="{5CB4522F-075B-43D2-9CCA-FF96AAAB0675}" destId="{6C682417-E35E-4747-8277-8398315EE0A6}" srcOrd="12" destOrd="0" presId="urn:microsoft.com/office/officeart/2005/8/layout/list1#1"/>
    <dgm:cxn modelId="{9C82A2E3-73F3-44C2-B38A-81C0C8565E9A}" type="presParOf" srcId="{6C682417-E35E-4747-8277-8398315EE0A6}" destId="{3240125D-75FD-4A57-A758-6C50E602A37F}" srcOrd="0" destOrd="0" presId="urn:microsoft.com/office/officeart/2005/8/layout/list1#1"/>
    <dgm:cxn modelId="{F376AE30-1079-4CDB-8E35-FE488DCEAD2D}" type="presParOf" srcId="{6C682417-E35E-4747-8277-8398315EE0A6}" destId="{19E92E6E-C255-46EA-A296-4EEB24EE3A0F}" srcOrd="1" destOrd="0" presId="urn:microsoft.com/office/officeart/2005/8/layout/list1#1"/>
    <dgm:cxn modelId="{F33726E3-490B-4D06-A525-1BA1AEBB1C8F}" type="presParOf" srcId="{5CB4522F-075B-43D2-9CCA-FF96AAAB0675}" destId="{B5396BCF-9918-4D1E-8A96-750EB7B7FAF0}" srcOrd="13" destOrd="0" presId="urn:microsoft.com/office/officeart/2005/8/layout/list1#1"/>
    <dgm:cxn modelId="{D7FFDA87-5839-4CB8-B744-1B7230101671}" type="presParOf" srcId="{5CB4522F-075B-43D2-9CCA-FF96AAAB0675}" destId="{F46CC245-10BE-4E19-B679-8FD2CCBD83C6}" srcOrd="14" destOrd="0" presId="urn:microsoft.com/office/officeart/2005/8/layout/list1#1"/>
    <dgm:cxn modelId="{771C0B25-5E8F-4FF8-B0F2-C6E7A9E26EB1}" type="presParOf" srcId="{5CB4522F-075B-43D2-9CCA-FF96AAAB0675}" destId="{259E2F94-8223-4A49-9E41-02FF9C3E6DB7}" srcOrd="15" destOrd="0" presId="urn:microsoft.com/office/officeart/2005/8/layout/list1#1"/>
    <dgm:cxn modelId="{51C24110-273A-445F-A797-AAB07E190C8A}" type="presParOf" srcId="{5CB4522F-075B-43D2-9CCA-FF96AAAB0675}" destId="{0582B587-2F69-4A4E-91D2-4D573939D386}" srcOrd="16" destOrd="0" presId="urn:microsoft.com/office/officeart/2005/8/layout/list1#1"/>
    <dgm:cxn modelId="{88995C75-011B-442D-B3B0-68C8AA231378}" type="presParOf" srcId="{0582B587-2F69-4A4E-91D2-4D573939D386}" destId="{5637D23C-C60D-4167-8816-BB9B9D431E0E}" srcOrd="0" destOrd="0" presId="urn:microsoft.com/office/officeart/2005/8/layout/list1#1"/>
    <dgm:cxn modelId="{E0066D49-5AF0-4005-90B5-6383B1A25CC7}" type="presParOf" srcId="{0582B587-2F69-4A4E-91D2-4D573939D386}" destId="{1CC4936E-ED17-4D2F-9813-87EE95763F16}" srcOrd="1" destOrd="0" presId="urn:microsoft.com/office/officeart/2005/8/layout/list1#1"/>
    <dgm:cxn modelId="{81049395-50FC-4BE5-999A-FA3A910C6AB6}" type="presParOf" srcId="{5CB4522F-075B-43D2-9CCA-FF96AAAB0675}" destId="{9E8ED095-A689-4B24-8673-40FB702F4F98}" srcOrd="17" destOrd="0" presId="urn:microsoft.com/office/officeart/2005/8/layout/list1#1"/>
    <dgm:cxn modelId="{3D70EB50-153F-4492-947D-EB83294A4E59}" type="presParOf" srcId="{5CB4522F-075B-43D2-9CCA-FF96AAAB0675}" destId="{5AA363B9-8FB5-41E3-8B35-97BD2D191B34}" srcOrd="18" destOrd="0" presId="urn:microsoft.com/office/officeart/2005/8/layout/list1#1"/>
    <dgm:cxn modelId="{B4FB1D32-D4A2-4494-BD76-A825F382590C}" type="presParOf" srcId="{5CB4522F-075B-43D2-9CCA-FF96AAAB0675}" destId="{165391A6-F699-41AC-8B55-B5334317737C}" srcOrd="19" destOrd="0" presId="urn:microsoft.com/office/officeart/2005/8/layout/list1#1"/>
    <dgm:cxn modelId="{393A8961-3DBD-4564-A6C2-813CA257BD58}" type="presParOf" srcId="{5CB4522F-075B-43D2-9CCA-FF96AAAB0675}" destId="{9922DA3E-3EF6-42FA-9CC9-86C6C0F10C5A}" srcOrd="20" destOrd="0" presId="urn:microsoft.com/office/officeart/2005/8/layout/list1#1"/>
    <dgm:cxn modelId="{87A52DF9-2C26-4E57-84A9-EEF8930BCF18}" type="presParOf" srcId="{9922DA3E-3EF6-42FA-9CC9-86C6C0F10C5A}" destId="{06CD99E7-5F6F-4B3A-B6AF-722345E5A49F}" srcOrd="0" destOrd="0" presId="urn:microsoft.com/office/officeart/2005/8/layout/list1#1"/>
    <dgm:cxn modelId="{D7C378C8-1B98-4734-835E-992B34B3F5DC}" type="presParOf" srcId="{9922DA3E-3EF6-42FA-9CC9-86C6C0F10C5A}" destId="{ABF73B35-4281-4C64-B65F-D7E1D426DC52}" srcOrd="1" destOrd="0" presId="urn:microsoft.com/office/officeart/2005/8/layout/list1#1"/>
    <dgm:cxn modelId="{32DA0E08-E2AD-4011-8E55-153870D66355}" type="presParOf" srcId="{5CB4522F-075B-43D2-9CCA-FF96AAAB0675}" destId="{E970D71D-ECBA-4E7B-8977-0075B3C64135}" srcOrd="21" destOrd="0" presId="urn:microsoft.com/office/officeart/2005/8/layout/list1#1"/>
    <dgm:cxn modelId="{74407CAF-1C80-44D2-BC80-84029926B96A}" type="presParOf" srcId="{5CB4522F-075B-43D2-9CCA-FF96AAAB0675}" destId="{1EBF7F84-B88A-4276-8D3B-5221674D7BF1}" srcOrd="22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6544825-FBF5-4CDD-8C6C-17BDB8D6624D}">
      <dsp:nvSpPr>
        <dsp:cNvPr id="0" name=""/>
        <dsp:cNvSpPr/>
      </dsp:nvSpPr>
      <dsp:spPr>
        <a:xfrm>
          <a:off x="0" y="204890"/>
          <a:ext cx="5271243" cy="302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85AF22-AC18-4DC8-9B28-602D0C637594}">
      <dsp:nvSpPr>
        <dsp:cNvPr id="0" name=""/>
        <dsp:cNvSpPr/>
      </dsp:nvSpPr>
      <dsp:spPr>
        <a:xfrm>
          <a:off x="263562" y="27770"/>
          <a:ext cx="3689870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468" tIns="0" rIns="139468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/>
            <a:t>案例目标</a:t>
          </a:r>
          <a:endParaRPr lang="zh-CN" altLang="en-US" sz="1600" kern="1200" dirty="0"/>
        </a:p>
      </dsp:txBody>
      <dsp:txXfrm>
        <a:off x="263562" y="27770"/>
        <a:ext cx="3689870" cy="354240"/>
      </dsp:txXfrm>
    </dsp:sp>
    <dsp:sp modelId="{9A2FC35B-336D-4AB9-BE3B-E5A027415580}">
      <dsp:nvSpPr>
        <dsp:cNvPr id="0" name=""/>
        <dsp:cNvSpPr/>
      </dsp:nvSpPr>
      <dsp:spPr>
        <a:xfrm>
          <a:off x="0" y="749210"/>
          <a:ext cx="5271243" cy="302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D91DA6-F483-4103-904B-0A0489E1DCE7}">
      <dsp:nvSpPr>
        <dsp:cNvPr id="0" name=""/>
        <dsp:cNvSpPr/>
      </dsp:nvSpPr>
      <dsp:spPr>
        <a:xfrm>
          <a:off x="263562" y="572090"/>
          <a:ext cx="3689870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468" tIns="0" rIns="139468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/>
            <a:t>案例关键词</a:t>
          </a:r>
          <a:endParaRPr lang="zh-CN" altLang="en-US" sz="1600" kern="1200" dirty="0"/>
        </a:p>
      </dsp:txBody>
      <dsp:txXfrm>
        <a:off x="263562" y="572090"/>
        <a:ext cx="3689870" cy="354240"/>
      </dsp:txXfrm>
    </dsp:sp>
    <dsp:sp modelId="{DC58CA3D-313C-426E-A0D6-37AFDA45F7F0}">
      <dsp:nvSpPr>
        <dsp:cNvPr id="0" name=""/>
        <dsp:cNvSpPr/>
      </dsp:nvSpPr>
      <dsp:spPr>
        <a:xfrm>
          <a:off x="0" y="1293530"/>
          <a:ext cx="5271243" cy="302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7123AE-6E68-4008-BD50-9CC20F57260E}">
      <dsp:nvSpPr>
        <dsp:cNvPr id="0" name=""/>
        <dsp:cNvSpPr/>
      </dsp:nvSpPr>
      <dsp:spPr>
        <a:xfrm>
          <a:off x="263562" y="1116410"/>
          <a:ext cx="3689870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468" tIns="0" rIns="139468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/>
            <a:t>案例概述（或运作流程）</a:t>
          </a:r>
          <a:endParaRPr lang="zh-CN" altLang="en-US" sz="1600" kern="1200" dirty="0"/>
        </a:p>
      </dsp:txBody>
      <dsp:txXfrm>
        <a:off x="263562" y="1116410"/>
        <a:ext cx="3689870" cy="354240"/>
      </dsp:txXfrm>
    </dsp:sp>
    <dsp:sp modelId="{F46CC245-10BE-4E19-B679-8FD2CCBD83C6}">
      <dsp:nvSpPr>
        <dsp:cNvPr id="0" name=""/>
        <dsp:cNvSpPr/>
      </dsp:nvSpPr>
      <dsp:spPr>
        <a:xfrm>
          <a:off x="0" y="1837850"/>
          <a:ext cx="5271243" cy="302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E92E6E-C255-46EA-A296-4EEB24EE3A0F}">
      <dsp:nvSpPr>
        <dsp:cNvPr id="0" name=""/>
        <dsp:cNvSpPr/>
      </dsp:nvSpPr>
      <dsp:spPr>
        <a:xfrm>
          <a:off x="263562" y="1660730"/>
          <a:ext cx="3689870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468" tIns="0" rIns="139468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dirty="0"/>
            <a:t>案例中亮点及可复用的点</a:t>
          </a:r>
        </a:p>
      </dsp:txBody>
      <dsp:txXfrm>
        <a:off x="263562" y="1660730"/>
        <a:ext cx="3689870" cy="354240"/>
      </dsp:txXfrm>
    </dsp:sp>
    <dsp:sp modelId="{5AA363B9-8FB5-41E3-8B35-97BD2D191B34}">
      <dsp:nvSpPr>
        <dsp:cNvPr id="0" name=""/>
        <dsp:cNvSpPr/>
      </dsp:nvSpPr>
      <dsp:spPr>
        <a:xfrm>
          <a:off x="0" y="2382170"/>
          <a:ext cx="5271243" cy="302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C4936E-ED17-4D2F-9813-87EE95763F16}">
      <dsp:nvSpPr>
        <dsp:cNvPr id="0" name=""/>
        <dsp:cNvSpPr/>
      </dsp:nvSpPr>
      <dsp:spPr>
        <a:xfrm>
          <a:off x="263562" y="2205050"/>
          <a:ext cx="3689870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468" tIns="0" rIns="139468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/>
            <a:t>案例中待优化点及改善方案</a:t>
          </a:r>
          <a:endParaRPr lang="zh-CN" altLang="en-US" sz="1600" kern="1200" dirty="0"/>
        </a:p>
      </dsp:txBody>
      <dsp:txXfrm>
        <a:off x="263562" y="2205050"/>
        <a:ext cx="3689870" cy="354240"/>
      </dsp:txXfrm>
    </dsp:sp>
    <dsp:sp modelId="{1EBF7F84-B88A-4276-8D3B-5221674D7BF1}">
      <dsp:nvSpPr>
        <dsp:cNvPr id="0" name=""/>
        <dsp:cNvSpPr/>
      </dsp:nvSpPr>
      <dsp:spPr>
        <a:xfrm>
          <a:off x="0" y="2926490"/>
          <a:ext cx="5271243" cy="302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F73B35-4281-4C64-B65F-D7E1D426DC52}">
      <dsp:nvSpPr>
        <dsp:cNvPr id="0" name=""/>
        <dsp:cNvSpPr/>
      </dsp:nvSpPr>
      <dsp:spPr>
        <a:xfrm>
          <a:off x="263562" y="2749370"/>
          <a:ext cx="3689870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468" tIns="0" rIns="139468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dirty="0"/>
            <a:t>针对案例的延伸思考</a:t>
          </a:r>
        </a:p>
      </dsp:txBody>
      <dsp:txXfrm>
        <a:off x="263562" y="2749370"/>
        <a:ext cx="3689870" cy="3542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0261" y="1143000"/>
            <a:ext cx="5497477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82591" y="942757"/>
            <a:ext cx="7695544" cy="2005523"/>
          </a:xfrm>
        </p:spPr>
        <p:txBody>
          <a:bodyPr anchor="b"/>
          <a:lstStyle>
            <a:lvl1pPr algn="ctr">
              <a:defRPr sz="503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82591" y="3025619"/>
            <a:ext cx="7695544" cy="1390797"/>
          </a:xfrm>
        </p:spPr>
        <p:txBody>
          <a:bodyPr/>
          <a:lstStyle>
            <a:lvl1pPr marL="0" indent="0" algn="ctr">
              <a:buNone/>
              <a:defRPr sz="2010"/>
            </a:lvl1pPr>
            <a:lvl2pPr marL="382905" indent="0" algn="ctr">
              <a:buNone/>
              <a:defRPr sz="1670"/>
            </a:lvl2pPr>
            <a:lvl3pPr marL="766445" indent="0" algn="ctr">
              <a:buNone/>
              <a:defRPr sz="1510"/>
            </a:lvl3pPr>
            <a:lvl4pPr marL="1148715" indent="0" algn="ctr">
              <a:buNone/>
              <a:defRPr sz="1340"/>
            </a:lvl4pPr>
            <a:lvl5pPr marL="1533525" indent="0" algn="ctr">
              <a:buNone/>
              <a:defRPr sz="1340"/>
            </a:lvl5pPr>
            <a:lvl6pPr marL="1915795" indent="0" algn="ctr">
              <a:buNone/>
              <a:defRPr sz="1340"/>
            </a:lvl6pPr>
            <a:lvl7pPr marL="2299970" indent="0" algn="ctr">
              <a:buNone/>
              <a:defRPr sz="1340"/>
            </a:lvl7pPr>
            <a:lvl8pPr marL="2682240" indent="0" algn="ctr">
              <a:buNone/>
              <a:defRPr sz="1340"/>
            </a:lvl8pPr>
            <a:lvl9pPr marL="3065780" indent="0" algn="ctr">
              <a:buNone/>
              <a:defRPr sz="134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42833" y="306697"/>
            <a:ext cx="2212469" cy="488179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05426" y="306697"/>
            <a:ext cx="6509148" cy="488179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0082" y="1436137"/>
            <a:ext cx="8849876" cy="2396226"/>
          </a:xfrm>
        </p:spPr>
        <p:txBody>
          <a:bodyPr anchor="b"/>
          <a:lstStyle>
            <a:lvl1pPr>
              <a:defRPr sz="503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0082" y="3855032"/>
            <a:ext cx="8849876" cy="1260118"/>
          </a:xfrm>
        </p:spPr>
        <p:txBody>
          <a:bodyPr/>
          <a:lstStyle>
            <a:lvl1pPr marL="0" indent="0">
              <a:buNone/>
              <a:defRPr sz="2010">
                <a:solidFill>
                  <a:schemeClr val="tx1">
                    <a:tint val="75000"/>
                  </a:schemeClr>
                </a:solidFill>
              </a:defRPr>
            </a:lvl1pPr>
            <a:lvl2pPr marL="382905" indent="0">
              <a:buNone/>
              <a:defRPr sz="1670">
                <a:solidFill>
                  <a:schemeClr val="tx1">
                    <a:tint val="75000"/>
                  </a:schemeClr>
                </a:solidFill>
              </a:defRPr>
            </a:lvl2pPr>
            <a:lvl3pPr marL="76644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3pPr>
            <a:lvl4pPr marL="114871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4pPr>
            <a:lvl5pPr marL="153352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5pPr>
            <a:lvl6pPr marL="191579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6pPr>
            <a:lvl7pPr marL="229997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7pPr>
            <a:lvl8pPr marL="268224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8pPr>
            <a:lvl9pPr marL="306578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05426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94493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06697"/>
            <a:ext cx="8849876" cy="111343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6762" y="1412135"/>
            <a:ext cx="4340767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06762" y="2104200"/>
            <a:ext cx="4340767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194493" y="1412135"/>
            <a:ext cx="4362145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194493" y="2104200"/>
            <a:ext cx="4362145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>
              <a:defRPr sz="2675"/>
            </a:lvl1pPr>
            <a:lvl2pPr>
              <a:defRPr sz="2345"/>
            </a:lvl2pPr>
            <a:lvl3pPr>
              <a:defRPr sz="2010"/>
            </a:lvl3pPr>
            <a:lvl4pPr>
              <a:defRPr sz="1670"/>
            </a:lvl4pPr>
            <a:lvl5pPr>
              <a:defRPr sz="1670"/>
            </a:lvl5pPr>
            <a:lvl6pPr>
              <a:defRPr sz="1670"/>
            </a:lvl6pPr>
            <a:lvl7pPr>
              <a:defRPr sz="1670"/>
            </a:lvl7pPr>
            <a:lvl8pPr>
              <a:defRPr sz="1670"/>
            </a:lvl8pPr>
            <a:lvl9pPr>
              <a:defRPr sz="167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 marL="0" indent="0">
              <a:buNone/>
              <a:defRPr sz="2675"/>
            </a:lvl1pPr>
            <a:lvl2pPr marL="382905" indent="0">
              <a:buNone/>
              <a:defRPr sz="2345"/>
            </a:lvl2pPr>
            <a:lvl3pPr marL="766445" indent="0">
              <a:buNone/>
              <a:defRPr sz="2010"/>
            </a:lvl3pPr>
            <a:lvl4pPr marL="1148715" indent="0">
              <a:buNone/>
              <a:defRPr sz="1670"/>
            </a:lvl4pPr>
            <a:lvl5pPr marL="1533525" indent="0">
              <a:buNone/>
              <a:defRPr sz="1670"/>
            </a:lvl5pPr>
            <a:lvl6pPr marL="1915795" indent="0">
              <a:buNone/>
              <a:defRPr sz="1670"/>
            </a:lvl6pPr>
            <a:lvl7pPr marL="2299970" indent="0">
              <a:buNone/>
              <a:defRPr sz="1670"/>
            </a:lvl7pPr>
            <a:lvl8pPr marL="2682240" indent="0">
              <a:buNone/>
              <a:defRPr sz="1670"/>
            </a:lvl8pPr>
            <a:lvl9pPr marL="3065780" indent="0">
              <a:buNone/>
              <a:defRPr sz="167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05425" y="306697"/>
            <a:ext cx="8849876" cy="1113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5425" y="1533478"/>
            <a:ext cx="8849876" cy="3655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05425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398866" y="5339170"/>
            <a:ext cx="3462995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246637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66445" rtl="0" eaLnBrk="1" latinLnBrk="0" hangingPunct="1">
        <a:lnSpc>
          <a:spcPct val="90000"/>
        </a:lnSpc>
        <a:spcBef>
          <a:spcPct val="0"/>
        </a:spcBef>
        <a:buNone/>
        <a:defRPr sz="36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1770" indent="-191770" algn="l" defTabSz="766445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2010" kern="1200">
          <a:solidFill>
            <a:schemeClr val="tx1"/>
          </a:solidFill>
          <a:latin typeface="+mn-lt"/>
          <a:ea typeface="+mn-ea"/>
          <a:cs typeface="+mn-cs"/>
        </a:defRPr>
      </a:lvl2pPr>
      <a:lvl3pPr marL="95885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670" kern="1200">
          <a:solidFill>
            <a:schemeClr val="tx1"/>
          </a:solidFill>
          <a:latin typeface="+mn-lt"/>
          <a:ea typeface="+mn-ea"/>
          <a:cs typeface="+mn-cs"/>
        </a:defRPr>
      </a:lvl3pPr>
      <a:lvl4pPr marL="134112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72466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210756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49110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87401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25818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1pPr>
      <a:lvl2pPr marL="38290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2pPr>
      <a:lvl3pPr marL="76644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3pPr>
      <a:lvl4pPr marL="114871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53352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191579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29997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68224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06578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sv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.png"/><Relationship Id="rId7" Type="http://schemas.openxmlformats.org/officeDocument/2006/relationships/image" Target="../media/image3.svg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2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openxmlformats.org/officeDocument/2006/relationships/image" Target="../media/image16.jpe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21.png"/><Relationship Id="rId10" Type="http://schemas.openxmlformats.org/officeDocument/2006/relationships/image" Target="../media/image20.png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image" Target="../media/image29.jpe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3.png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1.xml"/><Relationship Id="rId8" Type="http://schemas.openxmlformats.org/officeDocument/2006/relationships/diagramQuickStyle" Target="../diagrams/quickStyle1.xml"/><Relationship Id="rId7" Type="http://schemas.openxmlformats.org/officeDocument/2006/relationships/diagramLayout" Target="../diagrams/layout1.xml"/><Relationship Id="rId6" Type="http://schemas.openxmlformats.org/officeDocument/2006/relationships/diagramData" Target="../diagrams/data1.xml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1" Type="http://schemas.openxmlformats.org/officeDocument/2006/relationships/slideLayout" Target="../slideLayouts/slideLayout1.xml"/><Relationship Id="rId10" Type="http://schemas.microsoft.com/office/2007/relationships/diagramDrawing" Target="../diagrams/drawing1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GIF"/><Relationship Id="rId8" Type="http://schemas.openxmlformats.org/officeDocument/2006/relationships/image" Target="../media/image38.jpeg"/><Relationship Id="rId7" Type="http://schemas.openxmlformats.org/officeDocument/2006/relationships/image" Target="../media/image37.jpeg"/><Relationship Id="rId6" Type="http://schemas.openxmlformats.org/officeDocument/2006/relationships/image" Target="../media/image36.jpe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41.jpeg"/><Relationship Id="rId10" Type="http://schemas.openxmlformats.org/officeDocument/2006/relationships/image" Target="../media/image40.png"/><Relationship Id="rId1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6" Type="http://schemas.openxmlformats.org/officeDocument/2006/relationships/image" Target="../media/image42.pn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6.png"/><Relationship Id="rId7" Type="http://schemas.openxmlformats.org/officeDocument/2006/relationships/image" Target="../media/image45.GIF"/><Relationship Id="rId6" Type="http://schemas.openxmlformats.org/officeDocument/2006/relationships/image" Target="../media/image44.GIF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.svg"/><Relationship Id="rId6" Type="http://schemas.openxmlformats.org/officeDocument/2006/relationships/image" Target="../media/image50.png"/><Relationship Id="rId5" Type="http://schemas.openxmlformats.org/officeDocument/2006/relationships/image" Target="../media/image4.svg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6" Type="http://schemas.openxmlformats.org/officeDocument/2006/relationships/image" Target="../media/image9.jpe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577552" y="3941688"/>
            <a:ext cx="4990289" cy="8125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1200" b="1" dirty="0"/>
              <a:t>最专业的品牌私域运营服务商</a:t>
            </a:r>
            <a:endParaRPr lang="en-US" altLang="zh-CN" sz="1200" b="1" dirty="0"/>
          </a:p>
          <a:p>
            <a:pPr algn="dist">
              <a:lnSpc>
                <a:spcPct val="130000"/>
              </a:lnSpc>
            </a:pPr>
            <a:r>
              <a:rPr lang="zh-CN" altLang="zh-CN" sz="1200" b="1" dirty="0"/>
              <a:t>帮你管理最有价值的用户资产</a:t>
            </a:r>
            <a:endParaRPr lang="en-US" altLang="zh-CN" sz="1200" b="1" dirty="0"/>
          </a:p>
          <a:p>
            <a:pPr algn="dist">
              <a:lnSpc>
                <a:spcPct val="130000"/>
              </a:lnSpc>
            </a:pPr>
            <a:endParaRPr lang="zh-CN" altLang="en-US" sz="1200" b="1" dirty="0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H="1" flipV="1">
            <a:off x="7620" y="4621530"/>
            <a:ext cx="10130155" cy="762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3871753" y="663517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 dirty="0">
                  <a:solidFill>
                    <a:srgbClr val="FEA900"/>
                  </a:solidFill>
                  <a:sym typeface="+mn-ea"/>
                </a:rPr>
                <a:t>品牌私域运营中心</a:t>
              </a:r>
              <a:endParaRPr lang="zh-CN" altLang="en-US" sz="1600" b="1" dirty="0">
                <a:solidFill>
                  <a:srgbClr val="FEA900"/>
                </a:solidFill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2210381" y="1567122"/>
            <a:ext cx="5724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关</a:t>
            </a:r>
            <a:r>
              <a:rPr lang="zh-CN" altLang="en-US" sz="36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于</a:t>
            </a:r>
            <a:r>
              <a:rPr lang="zh-CN" altLang="en-US" sz="36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私域内容创作方向复盘</a:t>
            </a:r>
            <a:endParaRPr lang="en-US" altLang="zh-CN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88160" y="3066415"/>
            <a:ext cx="656844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部门：策划二部           姓名：卢嘉杰             花名：原力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1"/>
          <p:cNvSpPr txBox="1"/>
          <p:nvPr/>
        </p:nvSpPr>
        <p:spPr>
          <a:xfrm>
            <a:off x="1215925" y="1402921"/>
            <a:ext cx="38791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 dirty="0" smtClean="0">
                <a:solidFill>
                  <a:srgbClr val="F8A929"/>
                </a:solidFill>
              </a:rPr>
              <a:t>K</a:t>
            </a:r>
            <a:r>
              <a:rPr lang="en-US" altLang="zh-CN" sz="3200" b="1" dirty="0" smtClean="0">
                <a:solidFill>
                  <a:srgbClr val="F8A929"/>
                </a:solidFill>
              </a:rPr>
              <a:t>nowledge</a:t>
            </a:r>
            <a:endParaRPr lang="zh-CN" altLang="en-US" sz="3200" b="1" dirty="0">
              <a:solidFill>
                <a:srgbClr val="F8A929"/>
              </a:solidFill>
            </a:endParaRPr>
          </a:p>
        </p:txBody>
      </p:sp>
      <p:sp>
        <p:nvSpPr>
          <p:cNvPr id="17" name="文本框 6"/>
          <p:cNvSpPr txBox="1"/>
          <p:nvPr/>
        </p:nvSpPr>
        <p:spPr>
          <a:xfrm>
            <a:off x="4852585" y="1587251"/>
            <a:ext cx="4165772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强化突出信息点</a:t>
            </a:r>
            <a:r>
              <a:rPr lang="en-US" altLang="zh-CN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卖点</a:t>
            </a:r>
            <a:r>
              <a:rPr lang="en-US" altLang="zh-CN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利益点</a:t>
            </a:r>
            <a:endParaRPr lang="zh-CN" altLang="en-US" sz="2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文本框 12"/>
          <p:cNvSpPr txBox="1"/>
          <p:nvPr/>
        </p:nvSpPr>
        <p:spPr>
          <a:xfrm>
            <a:off x="4866545" y="2167947"/>
            <a:ext cx="3230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None/>
            </a:pP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表</a:t>
            </a: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述简介、清晰、有力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3" name="直接连接符 22"/>
          <p:cNvCxnSpPr/>
          <p:nvPr/>
        </p:nvCxnSpPr>
        <p:spPr>
          <a:xfrm flipV="1">
            <a:off x="4964268" y="2121966"/>
            <a:ext cx="3251372" cy="550"/>
          </a:xfrm>
          <a:prstGeom prst="line">
            <a:avLst/>
          </a:prstGeom>
          <a:ln>
            <a:solidFill>
              <a:srgbClr val="F8A9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17"/>
          <p:cNvSpPr txBox="1"/>
          <p:nvPr/>
        </p:nvSpPr>
        <p:spPr>
          <a:xfrm>
            <a:off x="2895817" y="971055"/>
            <a:ext cx="4031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实际运用到私域内容创作中的变形</a:t>
            </a:r>
            <a:endParaRPr kumimoji="1"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椭圆 4"/>
          <p:cNvSpPr/>
          <p:nvPr/>
        </p:nvSpPr>
        <p:spPr>
          <a:xfrm>
            <a:off x="4306678" y="3615720"/>
            <a:ext cx="1095884" cy="109588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355738" y="3843837"/>
            <a:ext cx="99794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00000"/>
              </a:lnSpc>
              <a:buClrTx/>
              <a:buSzTx/>
              <a:buNone/>
            </a:pPr>
            <a:r>
              <a:rPr lang="zh-CN" altLang="en-US" sz="2000" b="1" dirty="0" smtClean="0">
                <a:solidFill>
                  <a:schemeClr val="tx1"/>
                </a:solidFill>
              </a:rPr>
              <a:t>常用信息点</a:t>
            </a:r>
            <a:endParaRPr lang="zh-CN" altLang="en-US" sz="2000" b="1" dirty="0" smtClean="0">
              <a:solidFill>
                <a:schemeClr val="tx1"/>
              </a:soli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5423502" y="3273692"/>
            <a:ext cx="718956" cy="537472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5492140" y="4167152"/>
            <a:ext cx="768980" cy="5817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5415359" y="4570837"/>
            <a:ext cx="727099" cy="440913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H="1" flipV="1">
            <a:off x="3488837" y="3314409"/>
            <a:ext cx="718956" cy="537472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3452772" y="4165988"/>
            <a:ext cx="768980" cy="5817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>
            <a:off x="3494654" y="4569671"/>
            <a:ext cx="727099" cy="440913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H="1">
            <a:off x="2980448" y="3322553"/>
            <a:ext cx="516532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H="1">
            <a:off x="2951365" y="4172968"/>
            <a:ext cx="516532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H="1">
            <a:off x="2986265" y="5010585"/>
            <a:ext cx="516532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H="1">
            <a:off x="6127333" y="3279508"/>
            <a:ext cx="516532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H="1">
            <a:off x="6259956" y="4165988"/>
            <a:ext cx="516532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flipH="1">
            <a:off x="6127333" y="5010587"/>
            <a:ext cx="516532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圆角矩形 26"/>
          <p:cNvSpPr/>
          <p:nvPr/>
        </p:nvSpPr>
        <p:spPr>
          <a:xfrm>
            <a:off x="1626870" y="3099435"/>
            <a:ext cx="1242060" cy="44005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规格</a:t>
            </a: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/</a:t>
            </a: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成分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1626870" y="3956685"/>
            <a:ext cx="1247775" cy="44005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效果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7" name="圆角矩形 36"/>
          <p:cNvSpPr/>
          <p:nvPr/>
        </p:nvSpPr>
        <p:spPr>
          <a:xfrm>
            <a:off x="1626299" y="4794202"/>
            <a:ext cx="1255264" cy="43975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价格</a:t>
            </a: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/</a:t>
            </a: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优惠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6811645" y="3084195"/>
            <a:ext cx="1476375" cy="44005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干货</a:t>
            </a: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/</a:t>
            </a: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知识点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9" name="圆角矩形 38"/>
          <p:cNvSpPr/>
          <p:nvPr/>
        </p:nvSpPr>
        <p:spPr>
          <a:xfrm>
            <a:off x="6824345" y="3949065"/>
            <a:ext cx="1286510" cy="44005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外观</a:t>
            </a: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/</a:t>
            </a: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形象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0" name="圆角矩形 39"/>
          <p:cNvSpPr/>
          <p:nvPr/>
        </p:nvSpPr>
        <p:spPr>
          <a:xfrm>
            <a:off x="6824345" y="4772025"/>
            <a:ext cx="1278890" cy="44005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方式</a:t>
            </a: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/</a:t>
            </a: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流程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3" name="图片 12" descr="resource"/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16" name="对角圆角矩形 15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7" name="图片 16" descr="黑色ROI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18" name="矩形 17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1738103" y="2670840"/>
            <a:ext cx="1095884" cy="1095884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6"/>
          <p:cNvSpPr txBox="1"/>
          <p:nvPr/>
        </p:nvSpPr>
        <p:spPr>
          <a:xfrm>
            <a:off x="1773193" y="2823392"/>
            <a:ext cx="99794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00000"/>
              </a:lnSpc>
              <a:buClrTx/>
              <a:buSzTx/>
              <a:buNone/>
            </a:pPr>
            <a:r>
              <a:rPr lang="zh-CN" altLang="en-US" sz="2400" b="1" dirty="0" smtClean="0">
                <a:solidFill>
                  <a:srgbClr val="FFC000"/>
                </a:solidFill>
              </a:rPr>
              <a:t>常用形式</a:t>
            </a:r>
            <a:endParaRPr lang="zh-CN" altLang="en-US" sz="2400" b="1" dirty="0" smtClean="0">
              <a:solidFill>
                <a:srgbClr val="FFC000"/>
              </a:solidFill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1332230" y="1753870"/>
            <a:ext cx="792480" cy="76454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提问</a:t>
            </a:r>
            <a:endParaRPr lang="zh-CN" alt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631825" y="2837180"/>
            <a:ext cx="786765" cy="76454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文字列举</a:t>
            </a:r>
            <a:endParaRPr lang="zh-CN" alt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1332230" y="3903345"/>
            <a:ext cx="792480" cy="76454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对比</a:t>
            </a:r>
            <a:endParaRPr lang="zh-CN" alt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2580640" y="1753870"/>
            <a:ext cx="806450" cy="76454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卖家秀</a:t>
            </a:r>
            <a:endParaRPr lang="zh-CN" alt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3150870" y="2839720"/>
            <a:ext cx="811530" cy="76454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海报</a:t>
            </a:r>
            <a:endParaRPr lang="zh-CN" alt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2580640" y="3903345"/>
            <a:ext cx="806450" cy="76390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晒单</a:t>
            </a:r>
            <a:endParaRPr lang="zh-CN" alt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6"/>
          <a:srcRect t="13071" b="9205"/>
          <a:stretch>
            <a:fillRect/>
          </a:stretch>
        </p:blipFill>
        <p:spPr>
          <a:xfrm>
            <a:off x="5163820" y="884555"/>
            <a:ext cx="2133600" cy="3216910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7"/>
          <a:srcRect b="69426"/>
          <a:stretch>
            <a:fillRect/>
          </a:stretch>
        </p:blipFill>
        <p:spPr>
          <a:xfrm>
            <a:off x="5163820" y="4101465"/>
            <a:ext cx="2131695" cy="1185545"/>
          </a:xfrm>
          <a:prstGeom prst="rect">
            <a:avLst/>
          </a:prstGeom>
        </p:spPr>
      </p:pic>
      <p:sp>
        <p:nvSpPr>
          <p:cNvPr id="59" name="文本框 6"/>
          <p:cNvSpPr txBox="1"/>
          <p:nvPr/>
        </p:nvSpPr>
        <p:spPr>
          <a:xfrm>
            <a:off x="7607300" y="1366520"/>
            <a:ext cx="223774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常用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emoji</a:t>
            </a: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参照表</a:t>
            </a:r>
            <a:endParaRPr lang="zh-CN" altLang="en-US" sz="2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9" name="图片 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51125" y="3735070"/>
            <a:ext cx="2760980" cy="171577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05" y="2837180"/>
            <a:ext cx="1938655" cy="2613660"/>
          </a:xfrm>
          <a:prstGeom prst="rect">
            <a:avLst/>
          </a:prstGeom>
        </p:spPr>
      </p:pic>
      <p:sp>
        <p:nvSpPr>
          <p:cNvPr id="44" name="圆角矩形 43"/>
          <p:cNvSpPr/>
          <p:nvPr/>
        </p:nvSpPr>
        <p:spPr>
          <a:xfrm>
            <a:off x="3142615" y="883920"/>
            <a:ext cx="3840480" cy="44005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规格</a:t>
            </a: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/</a:t>
            </a: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成分   </a:t>
            </a: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+   </a:t>
            </a: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文字列举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文本框 6"/>
          <p:cNvSpPr txBox="1"/>
          <p:nvPr/>
        </p:nvSpPr>
        <p:spPr>
          <a:xfrm>
            <a:off x="1829435" y="1550670"/>
            <a:ext cx="2758440" cy="106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要点：</a:t>
            </a:r>
            <a:endParaRPr lang="zh-CN" altLang="en-US" sz="1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、版面整洁、对齐</a:t>
            </a:r>
            <a:endParaRPr lang="zh-CN" altLang="en-US" sz="1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、利用表情分段、提亮</a:t>
            </a:r>
            <a:endParaRPr lang="zh-CN" altLang="en-US" sz="1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6"/>
          <p:cNvSpPr txBox="1"/>
          <p:nvPr/>
        </p:nvSpPr>
        <p:spPr>
          <a:xfrm>
            <a:off x="7275195" y="1550670"/>
            <a:ext cx="1950720" cy="106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避免雷区：</a:t>
            </a:r>
            <a:endParaRPr lang="zh-CN" altLang="en-US" sz="1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、单句过长</a:t>
            </a:r>
            <a:endParaRPr lang="zh-CN" altLang="en-US" sz="1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、合理使用表情</a:t>
            </a:r>
            <a:endParaRPr lang="zh-CN" altLang="en-US" sz="1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345" y="2845435"/>
            <a:ext cx="2277745" cy="2605405"/>
          </a:xfrm>
          <a:prstGeom prst="rect">
            <a:avLst/>
          </a:prstGeom>
        </p:spPr>
      </p:pic>
      <p:sp>
        <p:nvSpPr>
          <p:cNvPr id="1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3" name="图片 12" descr="resource"/>
            <p:cNvPicPr>
              <a:picLocks noChangeAspect="1"/>
            </p:cNvPicPr>
            <p:nvPr/>
          </p:nvPicPr>
          <p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16" name="对角圆角矩形 15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 descr="黑色ROI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18" name="矩形 17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3" name="图片 12" descr="resource"/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16" name="对角圆角矩形 15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7" name="图片 16" descr="黑色ROI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18" name="矩形 17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4" name="圆角矩形 43"/>
          <p:cNvSpPr/>
          <p:nvPr/>
        </p:nvSpPr>
        <p:spPr>
          <a:xfrm>
            <a:off x="3142615" y="883920"/>
            <a:ext cx="3840480" cy="44005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效果展示   </a:t>
            </a: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+   </a:t>
            </a: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卖家秀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图片 3" descr="3c6e80b8f0b329644ef330af17f264b"/>
          <p:cNvPicPr>
            <a:picLocks noChangeAspect="1"/>
          </p:cNvPicPr>
          <p:nvPr/>
        </p:nvPicPr>
        <p:blipFill>
          <a:blip r:embed="rId6"/>
          <a:srcRect t="6933"/>
          <a:stretch>
            <a:fillRect/>
          </a:stretch>
        </p:blipFill>
        <p:spPr>
          <a:xfrm>
            <a:off x="384175" y="1666240"/>
            <a:ext cx="1711325" cy="29248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rcRect t="6842"/>
          <a:stretch>
            <a:fillRect/>
          </a:stretch>
        </p:blipFill>
        <p:spPr>
          <a:xfrm>
            <a:off x="2186940" y="1666240"/>
            <a:ext cx="1710690" cy="29248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rcRect t="6972"/>
          <a:stretch>
            <a:fillRect/>
          </a:stretch>
        </p:blipFill>
        <p:spPr>
          <a:xfrm>
            <a:off x="6336665" y="1666240"/>
            <a:ext cx="1729105" cy="29362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rcRect t="7450"/>
          <a:stretch>
            <a:fillRect/>
          </a:stretch>
        </p:blipFill>
        <p:spPr>
          <a:xfrm>
            <a:off x="8180070" y="1666240"/>
            <a:ext cx="1718310" cy="29362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47315" y="3081020"/>
            <a:ext cx="2055495" cy="23926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39030" y="3080385"/>
            <a:ext cx="2308860" cy="23933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3" name="图片 12" descr="resource"/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16" name="对角圆角矩形 15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7" name="图片 16" descr="黑色ROI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18" name="矩形 17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4" name="圆角矩形 43"/>
          <p:cNvSpPr/>
          <p:nvPr/>
        </p:nvSpPr>
        <p:spPr>
          <a:xfrm>
            <a:off x="3142615" y="883920"/>
            <a:ext cx="3840480" cy="44005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价格展示   </a:t>
            </a: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+   </a:t>
            </a: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对比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2475" y="3008630"/>
            <a:ext cx="2395855" cy="21253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905" y="1972310"/>
            <a:ext cx="3925570" cy="31616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6280" y="3386455"/>
            <a:ext cx="2996565" cy="1747520"/>
          </a:xfrm>
          <a:prstGeom prst="rect">
            <a:avLst/>
          </a:prstGeom>
        </p:spPr>
      </p:pic>
      <p:sp>
        <p:nvSpPr>
          <p:cNvPr id="5" name="文本框 6"/>
          <p:cNvSpPr txBox="1"/>
          <p:nvPr/>
        </p:nvSpPr>
        <p:spPr>
          <a:xfrm>
            <a:off x="7185660" y="2456815"/>
            <a:ext cx="275844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化整为零法：</a:t>
            </a:r>
            <a:endParaRPr lang="zh-CN" altLang="en-US" sz="1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单价看起来过高时换算成最小单元</a:t>
            </a:r>
            <a:endParaRPr lang="zh-CN" altLang="en-US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3" name="图片 12" descr="resource"/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16" name="对角圆角矩形 15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7" name="图片 16" descr="黑色ROI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18" name="矩形 17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4" name="圆角矩形 43"/>
          <p:cNvSpPr/>
          <p:nvPr/>
        </p:nvSpPr>
        <p:spPr>
          <a:xfrm>
            <a:off x="3142615" y="883920"/>
            <a:ext cx="3840480" cy="44005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干货知识   </a:t>
            </a: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+   </a:t>
            </a: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提问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640" y="1435735"/>
            <a:ext cx="2167255" cy="40900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rcRect t="20420" b="64392"/>
          <a:stretch>
            <a:fillRect/>
          </a:stretch>
        </p:blipFill>
        <p:spPr>
          <a:xfrm>
            <a:off x="6104890" y="1435100"/>
            <a:ext cx="1811655" cy="40900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rcRect t="35569" b="47445"/>
          <a:stretch>
            <a:fillRect/>
          </a:stretch>
        </p:blipFill>
        <p:spPr>
          <a:xfrm>
            <a:off x="8119745" y="1436370"/>
            <a:ext cx="1619250" cy="40894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20135" y="2797810"/>
            <a:ext cx="2174240" cy="1245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提问形式性</a:t>
            </a:r>
            <a:endParaRPr lang="zh-CN" altLang="en-US" sz="1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、社群有奖趣味互动</a:t>
            </a:r>
            <a:endParaRPr lang="zh-CN" altLang="en-US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加强印象</a:t>
            </a:r>
            <a:endParaRPr lang="zh-CN" altLang="en-US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、提高社群价值</a:t>
            </a:r>
            <a:endParaRPr lang="zh-CN" altLang="en-US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3" name="图片 12" descr="resource"/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16" name="对角圆角矩形 15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7" name="图片 16" descr="黑色ROI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18" name="矩形 17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4" name="圆角矩形 43"/>
          <p:cNvSpPr/>
          <p:nvPr/>
        </p:nvSpPr>
        <p:spPr>
          <a:xfrm>
            <a:off x="3142615" y="883920"/>
            <a:ext cx="3840480" cy="44005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外观形象   </a:t>
            </a: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+   </a:t>
            </a: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海报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9030" y="883920"/>
            <a:ext cx="2145030" cy="45777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7520" y="2322830"/>
            <a:ext cx="1943735" cy="31394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 descr="91b3c289a5ac383f87861527e8da8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8590" y="2322195"/>
            <a:ext cx="1829435" cy="3140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745" y="891540"/>
            <a:ext cx="2186940" cy="45618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6"/>
          <p:cNvSpPr txBox="1"/>
          <p:nvPr/>
        </p:nvSpPr>
        <p:spPr>
          <a:xfrm>
            <a:off x="3574415" y="1607820"/>
            <a:ext cx="275844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  <a:buClrTx/>
              <a:buSzTx/>
              <a:buNone/>
            </a:pP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外观展示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主题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利益点</a:t>
            </a:r>
            <a:endParaRPr lang="zh-CN" altLang="en-US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3" name="图片 12" descr="resource"/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16" name="对角圆角矩形 15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7" name="图片 16" descr="黑色ROI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18" name="矩形 17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4" name="圆角矩形 43"/>
          <p:cNvSpPr/>
          <p:nvPr/>
        </p:nvSpPr>
        <p:spPr>
          <a:xfrm>
            <a:off x="3142615" y="883920"/>
            <a:ext cx="3840480" cy="44005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方式</a:t>
            </a: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/</a:t>
            </a: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流程   </a:t>
            </a: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+   </a:t>
            </a: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文字列举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085" y="1630680"/>
            <a:ext cx="2534285" cy="25247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2615" y="2416175"/>
            <a:ext cx="2315845" cy="297878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407410" y="1630680"/>
            <a:ext cx="21742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、分段清晰，间隔适中</a:t>
            </a:r>
            <a:endParaRPr lang="zh-CN" altLang="en-US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、标明序号，顺序明显</a:t>
            </a:r>
            <a:endParaRPr lang="zh-CN" altLang="en-US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55345" y="4406900"/>
            <a:ext cx="21742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、尽量减少多彩表情的使用</a:t>
            </a:r>
            <a:endParaRPr lang="zh-CN" altLang="en-US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、文字尽量少</a:t>
            </a:r>
            <a:endParaRPr lang="zh-CN" altLang="en-US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5065" y="883920"/>
            <a:ext cx="2306955" cy="46196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551295" y="3135630"/>
            <a:ext cx="8204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避免雷区</a:t>
            </a:r>
            <a:endParaRPr lang="zh-CN" altLang="en-US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0295" y="1795780"/>
            <a:ext cx="2787015" cy="23990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477010" y="4308475"/>
            <a:ext cx="21742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、空喊口号，用户不明就里</a:t>
            </a:r>
            <a:endParaRPr lang="zh-CN" altLang="en-US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、用词精准到实际卖点上</a:t>
            </a:r>
            <a:endParaRPr lang="zh-CN" altLang="en-US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、每段文字聚焦一个重点</a:t>
            </a:r>
            <a:endParaRPr lang="zh-CN" altLang="en-US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3" name="图片 12" descr="resource"/>
            <p:cNvPicPr>
              <a:picLocks noChangeAspect="1"/>
            </p:cNvPicPr>
            <p:nvPr/>
          </p:nvPicPr>
          <p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16" name="对角圆角矩形 15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7" name="图片 16" descr="黑色ROI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18" name="矩形 17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右箭头 4"/>
          <p:cNvSpPr/>
          <p:nvPr/>
        </p:nvSpPr>
        <p:spPr>
          <a:xfrm>
            <a:off x="4493260" y="2569845"/>
            <a:ext cx="1263015" cy="62738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195445" y="992505"/>
            <a:ext cx="186880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常见文案雷区</a:t>
            </a:r>
            <a:endParaRPr lang="zh-CN" altLang="en-US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5390" y="1795780"/>
            <a:ext cx="3466465" cy="23990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11"/>
          <p:cNvSpPr txBox="1"/>
          <p:nvPr/>
        </p:nvSpPr>
        <p:spPr>
          <a:xfrm>
            <a:off x="1274980" y="1561671"/>
            <a:ext cx="38791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 dirty="0" smtClean="0">
                <a:solidFill>
                  <a:srgbClr val="F8A929"/>
                </a:solidFill>
              </a:rPr>
              <a:t>R</a:t>
            </a:r>
            <a:r>
              <a:rPr lang="en-US" altLang="zh-CN" sz="3200" b="1" dirty="0" smtClean="0">
                <a:solidFill>
                  <a:srgbClr val="F8A929"/>
                </a:solidFill>
              </a:rPr>
              <a:t>esonance</a:t>
            </a:r>
            <a:endParaRPr lang="zh-CN" altLang="en-US" sz="3200" b="1" dirty="0">
              <a:solidFill>
                <a:srgbClr val="F8A929"/>
              </a:solidFill>
            </a:endParaRPr>
          </a:p>
        </p:txBody>
      </p:sp>
      <p:sp>
        <p:nvSpPr>
          <p:cNvPr id="25" name="文本框 6"/>
          <p:cNvSpPr txBox="1"/>
          <p:nvPr/>
        </p:nvSpPr>
        <p:spPr>
          <a:xfrm>
            <a:off x="4911640" y="1746001"/>
            <a:ext cx="4165772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制造使用场景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文本框 12"/>
          <p:cNvSpPr txBox="1"/>
          <p:nvPr/>
        </p:nvSpPr>
        <p:spPr>
          <a:xfrm>
            <a:off x="4925601" y="2326697"/>
            <a:ext cx="4005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None/>
            </a:pP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冲动消费比理性消费更可怕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2" name="直接连接符 31"/>
          <p:cNvCxnSpPr/>
          <p:nvPr/>
        </p:nvCxnSpPr>
        <p:spPr>
          <a:xfrm flipV="1">
            <a:off x="5023323" y="2280716"/>
            <a:ext cx="3251372" cy="550"/>
          </a:xfrm>
          <a:prstGeom prst="line">
            <a:avLst/>
          </a:prstGeom>
          <a:ln>
            <a:solidFill>
              <a:srgbClr val="F8A9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7"/>
          <p:cNvSpPr txBox="1"/>
          <p:nvPr/>
        </p:nvSpPr>
        <p:spPr>
          <a:xfrm>
            <a:off x="2895817" y="971055"/>
            <a:ext cx="4031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实际运用到私域内容创作中的变形</a:t>
            </a:r>
            <a:endParaRPr kumimoji="1"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3" name="Group 54"/>
          <p:cNvGrpSpPr/>
          <p:nvPr/>
        </p:nvGrpSpPr>
        <p:grpSpPr>
          <a:xfrm>
            <a:off x="1099958" y="3598875"/>
            <a:ext cx="1726908" cy="1011718"/>
            <a:chOff x="952500" y="2470170"/>
            <a:chExt cx="1726908" cy="1011718"/>
          </a:xfrm>
        </p:grpSpPr>
        <p:sp>
          <p:nvSpPr>
            <p:cNvPr id="9" name="Rounded Rectangle 55"/>
            <p:cNvSpPr/>
            <p:nvPr/>
          </p:nvSpPr>
          <p:spPr>
            <a:xfrm>
              <a:off x="952500" y="2470170"/>
              <a:ext cx="1726905" cy="27432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900">
                  <a:solidFill>
                    <a:schemeClr val="bg1"/>
                  </a:solidFill>
                  <a:cs typeface="+mn-ea"/>
                  <a:sym typeface="+mn-lt"/>
                </a:rPr>
                <a:t>ONE</a:t>
              </a:r>
              <a:endParaRPr lang="en-US" altLang="zh-CN" sz="9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0" name="Folded Corner 56"/>
            <p:cNvSpPr/>
            <p:nvPr/>
          </p:nvSpPr>
          <p:spPr>
            <a:xfrm>
              <a:off x="952503" y="2710417"/>
              <a:ext cx="1726905" cy="771471"/>
            </a:xfrm>
            <a:prstGeom prst="foldedCorner">
              <a:avLst>
                <a:gd name="adj" fmla="val 22096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1" name="Rectangle 57"/>
            <p:cNvSpPr/>
            <p:nvPr/>
          </p:nvSpPr>
          <p:spPr>
            <a:xfrm>
              <a:off x="952500" y="2917477"/>
              <a:ext cx="1726905" cy="398780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/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sym typeface="+mn-ea"/>
                </a:rPr>
                <a:t>戳中痛点</a:t>
              </a:r>
              <a:endParaRPr lang="zh-CN" altLang="en-US" sz="2000" b="1" dirty="0" smtClean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2" name="Group 54"/>
          <p:cNvGrpSpPr/>
          <p:nvPr/>
        </p:nvGrpSpPr>
        <p:grpSpPr>
          <a:xfrm>
            <a:off x="3198633" y="3598875"/>
            <a:ext cx="1726908" cy="1011718"/>
            <a:chOff x="952500" y="2470170"/>
            <a:chExt cx="1726908" cy="1011718"/>
          </a:xfrm>
        </p:grpSpPr>
        <p:sp>
          <p:nvSpPr>
            <p:cNvPr id="13" name="Rounded Rectangle 55"/>
            <p:cNvSpPr/>
            <p:nvPr/>
          </p:nvSpPr>
          <p:spPr>
            <a:xfrm>
              <a:off x="952500" y="2470170"/>
              <a:ext cx="1726905" cy="27432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900">
                  <a:solidFill>
                    <a:schemeClr val="bg1"/>
                  </a:solidFill>
                  <a:cs typeface="+mn-ea"/>
                  <a:sym typeface="+mn-lt"/>
                </a:rPr>
                <a:t>TWO</a:t>
              </a:r>
              <a:endParaRPr lang="en-US" altLang="zh-CN" sz="9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4" name="Folded Corner 56"/>
            <p:cNvSpPr/>
            <p:nvPr/>
          </p:nvSpPr>
          <p:spPr>
            <a:xfrm>
              <a:off x="952503" y="2710417"/>
              <a:ext cx="1726905" cy="771471"/>
            </a:xfrm>
            <a:prstGeom prst="foldedCorner">
              <a:avLst>
                <a:gd name="adj" fmla="val 22096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5" name="Rectangle 57"/>
            <p:cNvSpPr/>
            <p:nvPr/>
          </p:nvSpPr>
          <p:spPr>
            <a:xfrm>
              <a:off x="952500" y="2917477"/>
              <a:ext cx="1726905" cy="398780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/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sym typeface="+mn-ea"/>
                </a:rPr>
                <a:t>制造美好</a:t>
              </a:r>
              <a:endParaRPr lang="zh-CN" altLang="en-US" sz="2000" b="1" dirty="0" smtClean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6" name="Group 54"/>
          <p:cNvGrpSpPr/>
          <p:nvPr/>
        </p:nvGrpSpPr>
        <p:grpSpPr>
          <a:xfrm>
            <a:off x="5247778" y="3598875"/>
            <a:ext cx="1726908" cy="1011718"/>
            <a:chOff x="952500" y="2470170"/>
            <a:chExt cx="1726908" cy="1011718"/>
          </a:xfrm>
        </p:grpSpPr>
        <p:sp>
          <p:nvSpPr>
            <p:cNvPr id="18" name="Rounded Rectangle 55"/>
            <p:cNvSpPr/>
            <p:nvPr/>
          </p:nvSpPr>
          <p:spPr>
            <a:xfrm>
              <a:off x="952500" y="2470170"/>
              <a:ext cx="1726905" cy="27432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900">
                  <a:solidFill>
                    <a:schemeClr val="bg1"/>
                  </a:solidFill>
                  <a:cs typeface="+mn-ea"/>
                  <a:sym typeface="+mn-lt"/>
                </a:rPr>
                <a:t>THREE</a:t>
              </a:r>
              <a:endParaRPr lang="en-US" altLang="zh-CN" sz="9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9" name="Folded Corner 56"/>
            <p:cNvSpPr/>
            <p:nvPr/>
          </p:nvSpPr>
          <p:spPr>
            <a:xfrm>
              <a:off x="952503" y="2710417"/>
              <a:ext cx="1726905" cy="771471"/>
            </a:xfrm>
            <a:prstGeom prst="foldedCorner">
              <a:avLst>
                <a:gd name="adj" fmla="val 22096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20" name="Rectangle 57"/>
            <p:cNvSpPr/>
            <p:nvPr/>
          </p:nvSpPr>
          <p:spPr>
            <a:xfrm>
              <a:off x="952500" y="2917477"/>
              <a:ext cx="1726905" cy="398780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/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sym typeface="+mn-ea"/>
                </a:rPr>
                <a:t>颠覆认知</a:t>
              </a:r>
              <a:endParaRPr lang="zh-CN" altLang="en-US" sz="2000" b="1" dirty="0" smtClean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1" name="Group 54"/>
          <p:cNvGrpSpPr/>
          <p:nvPr/>
        </p:nvGrpSpPr>
        <p:grpSpPr>
          <a:xfrm>
            <a:off x="7366773" y="3598875"/>
            <a:ext cx="1726908" cy="1011718"/>
            <a:chOff x="952500" y="2470170"/>
            <a:chExt cx="1726908" cy="1011718"/>
          </a:xfrm>
        </p:grpSpPr>
        <p:sp>
          <p:nvSpPr>
            <p:cNvPr id="22" name="Rounded Rectangle 55"/>
            <p:cNvSpPr/>
            <p:nvPr/>
          </p:nvSpPr>
          <p:spPr>
            <a:xfrm>
              <a:off x="952500" y="2470170"/>
              <a:ext cx="1726905" cy="27432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900">
                  <a:solidFill>
                    <a:schemeClr val="bg1"/>
                  </a:solidFill>
                  <a:cs typeface="+mn-ea"/>
                  <a:sym typeface="+mn-lt"/>
                </a:rPr>
                <a:t>FOUR</a:t>
              </a:r>
              <a:endParaRPr lang="en-US" altLang="zh-CN" sz="9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8" name="Folded Corner 56"/>
            <p:cNvSpPr/>
            <p:nvPr/>
          </p:nvSpPr>
          <p:spPr>
            <a:xfrm>
              <a:off x="952503" y="2710417"/>
              <a:ext cx="1726905" cy="771471"/>
            </a:xfrm>
            <a:prstGeom prst="foldedCorner">
              <a:avLst>
                <a:gd name="adj" fmla="val 22096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29" name="Rectangle 57"/>
            <p:cNvSpPr/>
            <p:nvPr/>
          </p:nvSpPr>
          <p:spPr>
            <a:xfrm>
              <a:off x="952500" y="2917477"/>
              <a:ext cx="1726905" cy="398780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/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sym typeface="+mn-ea"/>
                </a:rPr>
                <a:t>身份象征</a:t>
              </a:r>
              <a:endParaRPr lang="zh-CN" altLang="en-US" sz="2000" b="1" dirty="0" smtClean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0284" y="406062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目录</a:t>
            </a:r>
            <a:endParaRPr lang="zh-CN" altLang="en-US" sz="1600" b="1" dirty="0"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aphicFrame>
        <p:nvGraphicFramePr>
          <p:cNvPr id="5" name="图示 4"/>
          <p:cNvGraphicFramePr/>
          <p:nvPr/>
        </p:nvGraphicFramePr>
        <p:xfrm>
          <a:off x="1606635" y="1458463"/>
          <a:ext cx="5271243" cy="3256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5" name="对角圆角矩形 4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7" name="矩形 6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17"/>
          <p:cNvSpPr txBox="1"/>
          <p:nvPr/>
        </p:nvSpPr>
        <p:spPr>
          <a:xfrm>
            <a:off x="889177" y="1145980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戳中痛点</a:t>
            </a:r>
            <a:endParaRPr kumimoji="1"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92785" y="1184275"/>
            <a:ext cx="137160" cy="34671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 descr="86c335ddf02342ea186c2a4d41f00b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785" y="1818005"/>
            <a:ext cx="1524000" cy="960755"/>
          </a:xfrm>
          <a:prstGeom prst="rect">
            <a:avLst/>
          </a:prstGeom>
        </p:spPr>
      </p:pic>
      <p:pic>
        <p:nvPicPr>
          <p:cNvPr id="10" name="图片 9" descr="e5be5a060bbb417491a2ab3cb1e7d5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4950" y="1819910"/>
            <a:ext cx="1589405" cy="958850"/>
          </a:xfrm>
          <a:prstGeom prst="rect">
            <a:avLst/>
          </a:prstGeom>
        </p:spPr>
      </p:pic>
      <p:pic>
        <p:nvPicPr>
          <p:cNvPr id="14" name="图片 13" descr="1c39226a9e37a3af84bca62d0d0749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7750" y="1818640"/>
            <a:ext cx="1621790" cy="960120"/>
          </a:xfrm>
          <a:prstGeom prst="rect">
            <a:avLst/>
          </a:prstGeom>
        </p:spPr>
      </p:pic>
      <p:pic>
        <p:nvPicPr>
          <p:cNvPr id="15" name="图片 14" descr="QQ图片2021071615025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785" y="3128645"/>
            <a:ext cx="3246755" cy="184467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2300" y="808355"/>
            <a:ext cx="2249805" cy="2359660"/>
          </a:xfrm>
          <a:prstGeom prst="rect">
            <a:avLst/>
          </a:prstGeom>
        </p:spPr>
      </p:pic>
      <p:pic>
        <p:nvPicPr>
          <p:cNvPr id="18" name="图片 17" descr="dcd6b1017f3dfb2c32150104616ed6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2300" y="3296285"/>
            <a:ext cx="2217420" cy="191008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4345940" y="3499485"/>
            <a:ext cx="23266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、结合现实生活中存在的场景进行提炼和具象化描述；</a:t>
            </a:r>
            <a:endParaRPr lang="zh-CN" altLang="en-US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、直击用户实际存在的问题直击痛点让其感同身受</a:t>
            </a:r>
            <a:endParaRPr lang="zh-CN" altLang="en-US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5" name="对角圆角矩形 4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7" name="矩形 6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7"/>
          <p:cNvSpPr txBox="1"/>
          <p:nvPr/>
        </p:nvSpPr>
        <p:spPr>
          <a:xfrm>
            <a:off x="889177" y="1145980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颠覆认知</a:t>
            </a:r>
            <a:endParaRPr kumimoji="1"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692785" y="1184275"/>
            <a:ext cx="137160" cy="34671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785" y="2039620"/>
            <a:ext cx="4545330" cy="30810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1690" y="2673985"/>
            <a:ext cx="3281680" cy="24466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5901690" y="1313180"/>
            <a:ext cx="39439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营造强烈反差感冲击原有固化思维或认知</a:t>
            </a:r>
            <a:endParaRPr lang="zh-CN" altLang="en-US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5" name="对角圆角矩形 4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7" name="矩形 6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17"/>
          <p:cNvSpPr txBox="1"/>
          <p:nvPr/>
        </p:nvSpPr>
        <p:spPr>
          <a:xfrm>
            <a:off x="889177" y="1054540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制造美好</a:t>
            </a:r>
            <a:endParaRPr kumimoji="1"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92785" y="1092835"/>
            <a:ext cx="137160" cy="34671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QQ图片202107161744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785" y="1603375"/>
            <a:ext cx="3413760" cy="1835150"/>
          </a:xfrm>
          <a:prstGeom prst="rect">
            <a:avLst/>
          </a:prstGeom>
        </p:spPr>
      </p:pic>
      <p:pic>
        <p:nvPicPr>
          <p:cNvPr id="9" name="图片 8" descr="微信图片_202107161805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785" y="3574415"/>
            <a:ext cx="3414395" cy="190055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rcRect t="45254"/>
          <a:stretch>
            <a:fillRect/>
          </a:stretch>
        </p:blipFill>
        <p:spPr>
          <a:xfrm>
            <a:off x="6901180" y="2916555"/>
            <a:ext cx="2489200" cy="253936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rcRect t="901" b="62460"/>
          <a:stretch>
            <a:fillRect/>
          </a:stretch>
        </p:blipFill>
        <p:spPr>
          <a:xfrm>
            <a:off x="6901180" y="1092835"/>
            <a:ext cx="2488565" cy="169926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4360545" y="2730500"/>
            <a:ext cx="23971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营造美好的理想化场景</a:t>
            </a:r>
            <a:endParaRPr lang="zh-CN" altLang="en-US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激发用户的想象力与代入感</a:t>
            </a:r>
            <a:endParaRPr lang="zh-CN" altLang="en-US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收获对产品的认同感</a:t>
            </a:r>
            <a:endParaRPr lang="zh-CN" altLang="en-US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0284" y="406062"/>
            <a:ext cx="2646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CN" altLang="en-US" sz="1600" b="1" dirty="0">
                <a:solidFill>
                  <a:schemeClr val="tx1"/>
                </a:solidFill>
              </a:rPr>
              <a:t>案例中待优化点及改善方案</a:t>
            </a:r>
            <a:endParaRPr lang="zh-CN" altLang="en-US" sz="1600" b="1" dirty="0">
              <a:solidFill>
                <a:schemeClr val="tx1"/>
              </a:solidFill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365268" y="1652565"/>
            <a:ext cx="3855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FEA900"/>
                </a:solidFill>
                <a:latin typeface="微软雅黑" panose="020B0503020204020204" charset="-122"/>
                <a:ea typeface="微软雅黑" panose="020B0503020204020204" charset="-122"/>
              </a:rPr>
              <a:t>海报呈现力不足</a:t>
            </a:r>
            <a:endParaRPr lang="zh-CN" altLang="en-US" b="1" dirty="0">
              <a:solidFill>
                <a:srgbClr val="FEA9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65250" y="2020570"/>
            <a:ext cx="672020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对于海报的布局、标题和主要内容的相辅相成、核心内容的聚焦程度、颜色搭配方案都略显不足。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363961" y="3444419"/>
            <a:ext cx="41008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FEA900"/>
                </a:solidFill>
                <a:latin typeface="微软雅黑" panose="020B0503020204020204" charset="-122"/>
                <a:ea typeface="微软雅黑" panose="020B0503020204020204" charset="-122"/>
              </a:rPr>
              <a:t>场景氛围营造不足</a:t>
            </a:r>
            <a:endParaRPr lang="zh-CN" altLang="en-US" b="1" dirty="0">
              <a:solidFill>
                <a:srgbClr val="FEA9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365250" y="3899535"/>
            <a:ext cx="67221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能表达场景和氛围的图片素材和视频素材相对缺乏和单一，应在平时多搜集和积累。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991854" y="3101460"/>
            <a:ext cx="8076623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192936" y="453560"/>
            <a:ext cx="2031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</a:rPr>
              <a:t>针对案例的延伸思考</a:t>
            </a:r>
            <a:endParaRPr lang="zh-CN" altLang="en-US" sz="1600" b="1" dirty="0">
              <a:solidFill>
                <a:schemeClr val="tx1"/>
              </a:solidFill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957778" y="1561919"/>
            <a:ext cx="803763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EA9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话术</a:t>
            </a:r>
            <a:r>
              <a:rPr lang="en-US" altLang="zh-CN" sz="2400" b="1" dirty="0">
                <a:solidFill>
                  <a:srgbClr val="FEA9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&amp;</a:t>
            </a:r>
            <a:r>
              <a:rPr lang="zh-CN" altLang="en-US" sz="2400" b="1" dirty="0">
                <a:solidFill>
                  <a:srgbClr val="FEA9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海报模板  素材库</a:t>
            </a:r>
            <a:endParaRPr lang="zh-CN" altLang="en-US" sz="2400" b="1" dirty="0">
              <a:solidFill>
                <a:srgbClr val="FEA9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1026144" y="2295645"/>
            <a:ext cx="8076623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957778" y="2448315"/>
            <a:ext cx="8144989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dirty="0" smtClean="0">
                <a:latin typeface="+mn-ea"/>
              </a:rPr>
              <a:t>正在整理建立针对不同地区人群、不同年龄层、不同职业身份的敏感话术，包括：口头禅、关键词、</a:t>
            </a:r>
            <a:r>
              <a:rPr kumimoji="1" lang="en-US" altLang="zh-CN" dirty="0" smtClean="0">
                <a:latin typeface="+mn-ea"/>
              </a:rPr>
              <a:t>slogan</a:t>
            </a:r>
            <a:r>
              <a:rPr kumimoji="1" lang="zh-CN" altLang="en-US" dirty="0" smtClean="0">
                <a:latin typeface="+mn-ea"/>
              </a:rPr>
              <a:t>、</a:t>
            </a:r>
            <a:r>
              <a:rPr kumimoji="1" lang="zh-CN" altLang="en-US" dirty="0" smtClean="0">
                <a:latin typeface="+mn-ea"/>
              </a:rPr>
              <a:t>关注的热点方向、明星等，形成系统的话术库。</a:t>
            </a:r>
            <a:endParaRPr kumimoji="1" lang="zh-CN" altLang="en-US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kumimoji="1" lang="zh-CN" altLang="en-US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zh-CN" altLang="en-US" dirty="0" smtClean="0">
                <a:latin typeface="+mn-ea"/>
                <a:sym typeface="+mn-ea"/>
              </a:rPr>
              <a:t>正在整理建立针对不同地区人群、不同年龄层、不同职业身份的数据差异效果，包括：配色偏好、元素偏好、风格偏好、排版偏好、字体字号偏好等，形成系统的海报模板库。</a:t>
            </a:r>
            <a:endParaRPr kumimoji="1" lang="zh-CN" altLang="en-US" dirty="0"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3886835" y="1041400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rgbClr val="FEA900"/>
                  </a:solidFill>
                  <a:sym typeface="+mn-ea"/>
                </a:rPr>
                <a:t>品牌私域运营中心</a:t>
              </a:r>
              <a:endParaRPr lang="zh-CN" altLang="en-US" sz="1600" b="1">
                <a:solidFill>
                  <a:srgbClr val="FEA900"/>
                </a:solidFill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42035" y="1943735"/>
            <a:ext cx="82061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chemeClr val="tx1"/>
                </a:solidFill>
              </a:rPr>
              <a:t>最专业的品牌私域运营服务商</a:t>
            </a:r>
            <a:endParaRPr lang="zh-CN" altLang="en-US" sz="3600" b="1">
              <a:solidFill>
                <a:schemeClr val="tx1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688840" y="3872865"/>
            <a:ext cx="737870" cy="749300"/>
            <a:chOff x="6602" y="7573"/>
            <a:chExt cx="1162" cy="1180"/>
          </a:xfrm>
        </p:grpSpPr>
        <p:pic>
          <p:nvPicPr>
            <p:cNvPr id="3" name="图片 2" descr="015d8b6baa35987936daeba60c0d12a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14" y="7591"/>
              <a:ext cx="1139" cy="1144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33" y="8016"/>
              <a:ext cx="300" cy="295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6602" y="7573"/>
              <a:ext cx="1162" cy="1180"/>
            </a:xfrm>
            <a:prstGeom prst="rect">
              <a:avLst/>
            </a:prstGeom>
            <a:noFill/>
            <a:ln w="12700" cmpd="sng">
              <a:solidFill>
                <a:srgbClr val="120C16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 descr="resource"/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98395" y="3971608"/>
            <a:ext cx="475615" cy="4756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" name="文本框 46"/>
          <p:cNvSpPr txBox="1"/>
          <p:nvPr/>
        </p:nvSpPr>
        <p:spPr>
          <a:xfrm>
            <a:off x="2013585" y="4518660"/>
            <a:ext cx="1244600" cy="394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Wei Zi Jun</a:t>
            </a:r>
            <a:endParaRPr lang="en-US" altLang="zh-CN" sz="900" b="1">
              <a:latin typeface="+mj-lt"/>
              <a:ea typeface="微软雅黑" panose="020B0503020204020204" charset="-122"/>
              <a:cs typeface="+mj-lt"/>
            </a:endParaRPr>
          </a:p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+86   139  0227  0098</a:t>
            </a:r>
            <a:endParaRPr lang="en-US" altLang="zh-CN" sz="900" b="1">
              <a:latin typeface="+mj-lt"/>
              <a:ea typeface="微软雅黑" panose="020B0503020204020204" charset="-122"/>
              <a:cs typeface="+mj-lt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6908165" y="4670425"/>
            <a:ext cx="1186815" cy="243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510970969@qq.com</a:t>
            </a:r>
            <a:endParaRPr lang="en-US" altLang="zh-CN" sz="900" b="1">
              <a:latin typeface="+mj-lt"/>
              <a:ea typeface="微软雅黑" panose="020B0503020204020204" charset="-122"/>
              <a:cs typeface="+mj-lt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4628515" y="4670425"/>
            <a:ext cx="840740" cy="243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WeChat</a:t>
            </a:r>
            <a:endParaRPr lang="en-US" altLang="zh-CN" sz="900" b="1">
              <a:latin typeface="+mj-lt"/>
              <a:ea typeface="微软雅黑" panose="020B0503020204020204" charset="-122"/>
              <a:cs typeface="+mj-lt"/>
            </a:endParaRPr>
          </a:p>
        </p:txBody>
      </p:sp>
      <p:pic>
        <p:nvPicPr>
          <p:cNvPr id="11" name="图片 10" descr="resource"/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41540" y="4093845"/>
            <a:ext cx="454660" cy="3073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1594168" y="2640965"/>
            <a:ext cx="71018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600" b="1">
                <a:solidFill>
                  <a:schemeClr val="tx1"/>
                </a:solidFill>
              </a:rPr>
              <a:t>帮你管理最有价值的用户资产</a:t>
            </a:r>
            <a:endParaRPr lang="en-US" altLang="zh-CN" sz="36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61709" y="43815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  <a:sym typeface="+mn-ea"/>
              </a:rPr>
              <a:t>案例目标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634490" y="3411855"/>
            <a:ext cx="523252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提高私域内容受关注度，提高内容互动性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&amp;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记忆点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999230" y="1370965"/>
            <a:ext cx="2218690" cy="1145540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C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362325" y="1666240"/>
            <a:ext cx="3524250" cy="555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584897" y="1481869"/>
            <a:ext cx="5346440" cy="83099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创作高关注度的私域内容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 flipV="1">
            <a:off x="1717040" y="3976370"/>
            <a:ext cx="7082155" cy="15875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V="1">
            <a:off x="8799195" y="3500755"/>
            <a:ext cx="262255" cy="475615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1634490" y="2951480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目标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38661" y="438150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tx1"/>
                </a:solidFill>
                <a:sym typeface="+mn-ea"/>
              </a:rPr>
              <a:t>关键词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5" name="对角圆角矩形 4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7" name="矩形 6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2"/>
          <p:cNvSpPr txBox="1"/>
          <p:nvPr/>
        </p:nvSpPr>
        <p:spPr>
          <a:xfrm>
            <a:off x="1712772" y="2355385"/>
            <a:ext cx="6625547" cy="905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b="1" dirty="0" smtClean="0">
                <a:solidFill>
                  <a:srgbClr val="FEA900"/>
                </a:solidFill>
                <a:latin typeface="+mj-ea"/>
                <a:ea typeface="+mj-ea"/>
              </a:rPr>
              <a:t>算准人心</a:t>
            </a:r>
            <a:endParaRPr lang="en-US" sz="40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16138" y="1588672"/>
            <a:ext cx="726261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 dirty="0" smtClean="0">
                <a:solidFill>
                  <a:srgbClr val="FEA900"/>
                </a:solidFill>
              </a:rPr>
              <a:t>在信息快餐时代，用户基本都已经具备了快速过滤和筛选信息的能力</a:t>
            </a:r>
            <a:endParaRPr lang="zh-CN" altLang="en-US" b="1" dirty="0">
              <a:solidFill>
                <a:srgbClr val="FEA900"/>
              </a:solidFill>
            </a:endParaRPr>
          </a:p>
        </p:txBody>
      </p:sp>
      <p:sp>
        <p:nvSpPr>
          <p:cNvPr id="9" name="TextBox 22"/>
          <p:cNvSpPr txBox="1"/>
          <p:nvPr/>
        </p:nvSpPr>
        <p:spPr>
          <a:xfrm>
            <a:off x="4086460" y="3902537"/>
            <a:ext cx="17235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存在感</a:t>
            </a:r>
            <a:endParaRPr lang="zh-CN" altLang="en-US" sz="4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TextBox 22"/>
          <p:cNvSpPr txBox="1"/>
          <p:nvPr/>
        </p:nvSpPr>
        <p:spPr>
          <a:xfrm>
            <a:off x="1618708" y="107441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现状：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allAtOnce"/>
      <p:bldP spid="9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5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6" name="图片 5" descr="resource"/>
            <p:cNvPicPr>
              <a:picLocks noChangeAspect="1"/>
            </p:cNvPicPr>
            <p:nvPr/>
          </p:nvPicPr>
          <p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7" name="图片 6" descr="resource"/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9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10" name="对角圆角矩形 9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 descr="黑色ROI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12" name="矩形 1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373707" y="1549289"/>
            <a:ext cx="66255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6600" b="1" dirty="0" smtClean="0">
                <a:solidFill>
                  <a:srgbClr val="FEA900"/>
                </a:solidFill>
                <a:latin typeface="+mn-ea"/>
              </a:rPr>
              <a:t>H — K — R</a:t>
            </a:r>
            <a:endParaRPr lang="en-US" altLang="zh-CN" sz="6600" b="1" dirty="0" smtClean="0">
              <a:solidFill>
                <a:srgbClr val="FEA900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69138" y="4059861"/>
            <a:ext cx="304334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H</a:t>
            </a: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——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容易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吸引住目光</a:t>
            </a:r>
            <a:endParaRPr lang="en-US" altLang="zh-CN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K</a:t>
            </a: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——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容易让人深入探索</a:t>
            </a:r>
            <a:endParaRPr lang="en-US" altLang="zh-CN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R——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让更多人付诸行动</a:t>
            </a:r>
            <a:endParaRPr lang="en-US" altLang="zh-CN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7" name="文本框 12"/>
          <p:cNvSpPr txBox="1"/>
          <p:nvPr/>
        </p:nvSpPr>
        <p:spPr>
          <a:xfrm>
            <a:off x="1442345" y="1024614"/>
            <a:ext cx="6625547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FEA900"/>
                </a:solidFill>
                <a:latin typeface="+mn-ea"/>
              </a:rPr>
              <a:t>内容创作遵循“</a:t>
            </a:r>
            <a:r>
              <a:rPr lang="en-US" altLang="zh-CN" sz="2000" b="1" dirty="0" smtClean="0">
                <a:solidFill>
                  <a:srgbClr val="FEA900"/>
                </a:solidFill>
                <a:latin typeface="+mn-ea"/>
              </a:rPr>
              <a:t>HKR</a:t>
            </a:r>
            <a:r>
              <a:rPr lang="zh-CN" altLang="en-US" sz="2000" b="1" dirty="0" smtClean="0">
                <a:solidFill>
                  <a:srgbClr val="FEA900"/>
                </a:solidFill>
                <a:latin typeface="+mn-ea"/>
              </a:rPr>
              <a:t>”三要素</a:t>
            </a:r>
            <a:endParaRPr lang="en-US" altLang="zh-CN" sz="2000" b="1" dirty="0" smtClean="0">
              <a:solidFill>
                <a:srgbClr val="FEA900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45185" y="2910724"/>
            <a:ext cx="1503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F8A929"/>
                </a:solidFill>
              </a:rPr>
              <a:t>Happiness</a:t>
            </a:r>
            <a:endParaRPr lang="zh-CN" altLang="en-US" sz="2400" b="1" dirty="0">
              <a:solidFill>
                <a:srgbClr val="F8A929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90322" y="2936318"/>
            <a:ext cx="1602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F8A929"/>
                </a:solidFill>
              </a:rPr>
              <a:t>Knowledge</a:t>
            </a:r>
            <a:endParaRPr lang="zh-CN" altLang="en-US" sz="2400" b="1" dirty="0" smtClean="0">
              <a:solidFill>
                <a:srgbClr val="F8A929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90185" y="2921195"/>
            <a:ext cx="1563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F8A929"/>
                </a:solidFill>
              </a:rPr>
              <a:t>Resonance</a:t>
            </a:r>
            <a:endParaRPr lang="zh-CN" altLang="en-US" sz="2400" b="1" dirty="0" smtClean="0">
              <a:solidFill>
                <a:srgbClr val="F8A929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13969" y="330743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愉快</a:t>
            </a:r>
            <a:endParaRPr lang="zh-CN" alt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81208" y="331324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知识点</a:t>
            </a:r>
            <a:endParaRPr lang="zh-CN" alt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03175" y="332022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共鸣</a:t>
            </a:r>
            <a:endParaRPr lang="zh-CN" alt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4094" y="43587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174044" y="1193516"/>
            <a:ext cx="38791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 dirty="0" smtClean="0">
                <a:solidFill>
                  <a:srgbClr val="F8A929"/>
                </a:solidFill>
              </a:rPr>
              <a:t>H</a:t>
            </a:r>
            <a:r>
              <a:rPr lang="en-US" altLang="zh-CN" sz="3200" b="1" dirty="0" smtClean="0">
                <a:solidFill>
                  <a:srgbClr val="F8A929"/>
                </a:solidFill>
              </a:rPr>
              <a:t>appiness</a:t>
            </a:r>
            <a:endParaRPr lang="zh-CN" altLang="en-US" sz="3200" b="1" dirty="0">
              <a:solidFill>
                <a:srgbClr val="F8A929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915408" y="1735179"/>
            <a:ext cx="3809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None/>
            </a:pP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一切容易调动用户情绪和氛围的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7" name="直接连接符 26"/>
          <p:cNvCxnSpPr/>
          <p:nvPr/>
        </p:nvCxnSpPr>
        <p:spPr>
          <a:xfrm flipV="1">
            <a:off x="4957288" y="2219689"/>
            <a:ext cx="3614339" cy="550"/>
          </a:xfrm>
          <a:prstGeom prst="line">
            <a:avLst/>
          </a:prstGeom>
          <a:ln>
            <a:solidFill>
              <a:srgbClr val="F8A9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17"/>
          <p:cNvSpPr txBox="1"/>
          <p:nvPr/>
        </p:nvSpPr>
        <p:spPr>
          <a:xfrm>
            <a:off x="2895817" y="971055"/>
            <a:ext cx="4031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实际运用到私域内容创作中的变形</a:t>
            </a:r>
            <a:endParaRPr kumimoji="1"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3" name="Group 54"/>
          <p:cNvGrpSpPr/>
          <p:nvPr/>
        </p:nvGrpSpPr>
        <p:grpSpPr>
          <a:xfrm>
            <a:off x="1269503" y="2848305"/>
            <a:ext cx="1726908" cy="1011718"/>
            <a:chOff x="952500" y="2470170"/>
            <a:chExt cx="1726908" cy="1011718"/>
          </a:xfrm>
        </p:grpSpPr>
        <p:sp>
          <p:nvSpPr>
            <p:cNvPr id="24" name="Rounded Rectangle 55"/>
            <p:cNvSpPr/>
            <p:nvPr/>
          </p:nvSpPr>
          <p:spPr>
            <a:xfrm>
              <a:off x="952500" y="2470170"/>
              <a:ext cx="1726905" cy="27432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900">
                  <a:solidFill>
                    <a:schemeClr val="bg1"/>
                  </a:solidFill>
                  <a:cs typeface="+mn-ea"/>
                  <a:sym typeface="+mn-lt"/>
                </a:rPr>
                <a:t>ONE</a:t>
              </a:r>
              <a:endParaRPr lang="en-US" altLang="zh-CN" sz="9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5" name="Folded Corner 56"/>
            <p:cNvSpPr/>
            <p:nvPr/>
          </p:nvSpPr>
          <p:spPr>
            <a:xfrm>
              <a:off x="952503" y="2710417"/>
              <a:ext cx="1726905" cy="771471"/>
            </a:xfrm>
            <a:prstGeom prst="foldedCorner">
              <a:avLst>
                <a:gd name="adj" fmla="val 22096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26" name="Rectangle 57"/>
            <p:cNvSpPr/>
            <p:nvPr/>
          </p:nvSpPr>
          <p:spPr>
            <a:xfrm>
              <a:off x="952500" y="2917477"/>
              <a:ext cx="1726905" cy="3987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cs typeface="+mn-ea"/>
                  <a:sym typeface="+mn-lt"/>
                </a:rPr>
                <a:t>关怀</a:t>
              </a:r>
              <a:endParaRPr lang="zh-CN" altLang="en-US" sz="2000" b="1" dirty="0" smtClean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9" name="Group 54"/>
          <p:cNvGrpSpPr/>
          <p:nvPr/>
        </p:nvGrpSpPr>
        <p:grpSpPr>
          <a:xfrm>
            <a:off x="4158123" y="2847142"/>
            <a:ext cx="1726908" cy="1011718"/>
            <a:chOff x="952500" y="2470170"/>
            <a:chExt cx="1726908" cy="1011718"/>
          </a:xfrm>
        </p:grpSpPr>
        <p:sp>
          <p:nvSpPr>
            <p:cNvPr id="40" name="Rounded Rectangle 55"/>
            <p:cNvSpPr/>
            <p:nvPr/>
          </p:nvSpPr>
          <p:spPr>
            <a:xfrm>
              <a:off x="952500" y="2470170"/>
              <a:ext cx="1726905" cy="27432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smtClean="0">
                  <a:solidFill>
                    <a:schemeClr val="bg1"/>
                  </a:solidFill>
                  <a:cs typeface="+mn-ea"/>
                  <a:sym typeface="+mn-lt"/>
                </a:rPr>
                <a:t>TWO</a:t>
              </a:r>
              <a:endParaRPr lang="en-US" sz="9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1" name="Folded Corner 56"/>
            <p:cNvSpPr/>
            <p:nvPr/>
          </p:nvSpPr>
          <p:spPr>
            <a:xfrm>
              <a:off x="952503" y="2710417"/>
              <a:ext cx="1726905" cy="771471"/>
            </a:xfrm>
            <a:prstGeom prst="foldedCorner">
              <a:avLst>
                <a:gd name="adj" fmla="val 22096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42" name="Rectangle 57"/>
            <p:cNvSpPr/>
            <p:nvPr/>
          </p:nvSpPr>
          <p:spPr>
            <a:xfrm>
              <a:off x="952500" y="2917477"/>
              <a:ext cx="1726905" cy="3987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cs typeface="+mn-ea"/>
                  <a:sym typeface="+mn-lt"/>
                </a:rPr>
                <a:t>福利</a:t>
              </a:r>
              <a:endParaRPr lang="zh-CN" altLang="en-US" sz="2000" b="1" dirty="0" smtClean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3" name="Group 54"/>
          <p:cNvGrpSpPr/>
          <p:nvPr/>
        </p:nvGrpSpPr>
        <p:grpSpPr>
          <a:xfrm>
            <a:off x="6922264" y="2854121"/>
            <a:ext cx="1726908" cy="1011718"/>
            <a:chOff x="952500" y="2470170"/>
            <a:chExt cx="1726908" cy="1011718"/>
          </a:xfrm>
        </p:grpSpPr>
        <p:sp>
          <p:nvSpPr>
            <p:cNvPr id="44" name="Rounded Rectangle 55"/>
            <p:cNvSpPr/>
            <p:nvPr/>
          </p:nvSpPr>
          <p:spPr>
            <a:xfrm>
              <a:off x="952500" y="2470170"/>
              <a:ext cx="1726905" cy="27432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smtClean="0">
                  <a:solidFill>
                    <a:schemeClr val="bg1"/>
                  </a:solidFill>
                  <a:cs typeface="+mn-ea"/>
                  <a:sym typeface="+mn-lt"/>
                </a:rPr>
                <a:t>THREE</a:t>
              </a:r>
              <a:endParaRPr lang="en-US" sz="9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5" name="Folded Corner 56"/>
            <p:cNvSpPr/>
            <p:nvPr/>
          </p:nvSpPr>
          <p:spPr>
            <a:xfrm>
              <a:off x="952503" y="2710417"/>
              <a:ext cx="1726905" cy="771471"/>
            </a:xfrm>
            <a:prstGeom prst="foldedCorner">
              <a:avLst>
                <a:gd name="adj" fmla="val 22096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46" name="Rectangle 57"/>
            <p:cNvSpPr/>
            <p:nvPr/>
          </p:nvSpPr>
          <p:spPr>
            <a:xfrm>
              <a:off x="952500" y="2917477"/>
              <a:ext cx="172690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cs typeface="+mn-ea"/>
                  <a:sym typeface="+mn-lt"/>
                </a:rPr>
                <a:t>赞美</a:t>
              </a:r>
              <a:endParaRPr lang="en-US" sz="2000" b="1" dirty="0" smtClean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7" name="Group 54"/>
          <p:cNvGrpSpPr/>
          <p:nvPr/>
        </p:nvGrpSpPr>
        <p:grpSpPr>
          <a:xfrm>
            <a:off x="1275320" y="4145450"/>
            <a:ext cx="1726908" cy="1011718"/>
            <a:chOff x="952500" y="2470170"/>
            <a:chExt cx="1726908" cy="1011718"/>
          </a:xfrm>
        </p:grpSpPr>
        <p:sp>
          <p:nvSpPr>
            <p:cNvPr id="48" name="Rounded Rectangle 55"/>
            <p:cNvSpPr/>
            <p:nvPr/>
          </p:nvSpPr>
          <p:spPr>
            <a:xfrm>
              <a:off x="952500" y="2470170"/>
              <a:ext cx="1726905" cy="27432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smtClean="0">
                  <a:solidFill>
                    <a:schemeClr val="bg1"/>
                  </a:solidFill>
                  <a:cs typeface="+mn-ea"/>
                  <a:sym typeface="+mn-lt"/>
                </a:rPr>
                <a:t>FOUR</a:t>
              </a:r>
              <a:endParaRPr lang="en-US" sz="9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9" name="Folded Corner 56"/>
            <p:cNvSpPr/>
            <p:nvPr/>
          </p:nvSpPr>
          <p:spPr>
            <a:xfrm>
              <a:off x="952503" y="2710417"/>
              <a:ext cx="1726905" cy="771471"/>
            </a:xfrm>
            <a:prstGeom prst="foldedCorner">
              <a:avLst>
                <a:gd name="adj" fmla="val 22096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50" name="Rectangle 57"/>
            <p:cNvSpPr/>
            <p:nvPr/>
          </p:nvSpPr>
          <p:spPr>
            <a:xfrm>
              <a:off x="952500" y="2917477"/>
              <a:ext cx="1726905" cy="3987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cs typeface="+mn-ea"/>
                  <a:sym typeface="+mn-lt"/>
                </a:rPr>
                <a:t>惊讶</a:t>
              </a:r>
              <a:r>
                <a:rPr lang="en-US" altLang="zh-CN" sz="2000" b="1" dirty="0" smtClean="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 b="1" dirty="0" smtClean="0">
                  <a:solidFill>
                    <a:schemeClr val="bg1"/>
                  </a:solidFill>
                  <a:cs typeface="+mn-ea"/>
                  <a:sym typeface="+mn-lt"/>
                </a:rPr>
                <a:t>好奇</a:t>
              </a:r>
              <a:endParaRPr lang="zh-CN" altLang="en-US" sz="2000" b="1" dirty="0" smtClean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1" name="Group 54"/>
          <p:cNvGrpSpPr/>
          <p:nvPr/>
        </p:nvGrpSpPr>
        <p:grpSpPr>
          <a:xfrm>
            <a:off x="4144163" y="4180350"/>
            <a:ext cx="1726908" cy="1011718"/>
            <a:chOff x="952500" y="2470170"/>
            <a:chExt cx="1726908" cy="1011718"/>
          </a:xfrm>
        </p:grpSpPr>
        <p:sp>
          <p:nvSpPr>
            <p:cNvPr id="52" name="Rounded Rectangle 55"/>
            <p:cNvSpPr/>
            <p:nvPr/>
          </p:nvSpPr>
          <p:spPr>
            <a:xfrm>
              <a:off x="952500" y="2470170"/>
              <a:ext cx="1726905" cy="27432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smtClean="0">
                  <a:solidFill>
                    <a:schemeClr val="bg1"/>
                  </a:solidFill>
                  <a:cs typeface="+mn-ea"/>
                  <a:sym typeface="+mn-lt"/>
                </a:rPr>
                <a:t>FIVE</a:t>
              </a:r>
              <a:endParaRPr lang="en-US" sz="9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3" name="Folded Corner 56"/>
            <p:cNvSpPr/>
            <p:nvPr/>
          </p:nvSpPr>
          <p:spPr>
            <a:xfrm>
              <a:off x="952503" y="2710417"/>
              <a:ext cx="1726905" cy="771471"/>
            </a:xfrm>
            <a:prstGeom prst="foldedCorner">
              <a:avLst>
                <a:gd name="adj" fmla="val 22096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54" name="Rectangle 57"/>
            <p:cNvSpPr/>
            <p:nvPr/>
          </p:nvSpPr>
          <p:spPr>
            <a:xfrm>
              <a:off x="952500" y="2917477"/>
              <a:ext cx="1726905" cy="3987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cs typeface="+mn-ea"/>
                  <a:sym typeface="+mn-lt"/>
                </a:rPr>
                <a:t>紧迫</a:t>
              </a:r>
              <a:r>
                <a:rPr lang="en-US" altLang="zh-CN" sz="2000" b="1" dirty="0" smtClean="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 b="1" dirty="0" smtClean="0">
                  <a:solidFill>
                    <a:schemeClr val="bg1"/>
                  </a:solidFill>
                  <a:cs typeface="+mn-ea"/>
                  <a:sym typeface="+mn-lt"/>
                </a:rPr>
                <a:t>遗憾</a:t>
              </a:r>
              <a:endParaRPr lang="zh-CN" altLang="en-US" sz="2000" b="1" dirty="0" smtClean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6922264" y="4173371"/>
            <a:ext cx="1726908" cy="1011718"/>
            <a:chOff x="952500" y="2470170"/>
            <a:chExt cx="1726908" cy="1011718"/>
          </a:xfrm>
        </p:grpSpPr>
        <p:sp>
          <p:nvSpPr>
            <p:cNvPr id="56" name="Rounded Rectangle 55"/>
            <p:cNvSpPr/>
            <p:nvPr/>
          </p:nvSpPr>
          <p:spPr>
            <a:xfrm>
              <a:off x="952500" y="2470170"/>
              <a:ext cx="1726905" cy="27432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smtClean="0">
                  <a:solidFill>
                    <a:schemeClr val="bg1"/>
                  </a:solidFill>
                  <a:cs typeface="+mn-ea"/>
                  <a:sym typeface="+mn-lt"/>
                </a:rPr>
                <a:t>SIX</a:t>
              </a:r>
              <a:endParaRPr lang="en-US" sz="9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7" name="Folded Corner 56"/>
            <p:cNvSpPr/>
            <p:nvPr/>
          </p:nvSpPr>
          <p:spPr>
            <a:xfrm>
              <a:off x="952503" y="2710417"/>
              <a:ext cx="1726905" cy="771471"/>
            </a:xfrm>
            <a:prstGeom prst="foldedCorner">
              <a:avLst>
                <a:gd name="adj" fmla="val 22096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952500" y="2917477"/>
              <a:ext cx="1726905" cy="3987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cs typeface="+mn-ea"/>
                  <a:sym typeface="+mn-lt"/>
                </a:rPr>
                <a:t>热点</a:t>
              </a:r>
              <a:r>
                <a:rPr lang="en-US" altLang="zh-CN" sz="2000" b="1" dirty="0" smtClean="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 b="1" dirty="0" smtClean="0">
                  <a:solidFill>
                    <a:schemeClr val="bg1"/>
                  </a:solidFill>
                  <a:cs typeface="+mn-ea"/>
                  <a:sym typeface="+mn-lt"/>
                </a:rPr>
                <a:t>趋同</a:t>
              </a:r>
              <a:endParaRPr lang="en-US" sz="2000" b="1" dirty="0" smtClean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17"/>
          <p:cNvSpPr txBox="1"/>
          <p:nvPr/>
        </p:nvSpPr>
        <p:spPr>
          <a:xfrm>
            <a:off x="8231713" y="2866482"/>
            <a:ext cx="690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福利</a:t>
            </a:r>
            <a:endParaRPr kumimoji="1"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文本框 17"/>
          <p:cNvSpPr txBox="1"/>
          <p:nvPr/>
        </p:nvSpPr>
        <p:spPr>
          <a:xfrm>
            <a:off x="957753" y="1297657"/>
            <a:ext cx="690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关怀</a:t>
            </a:r>
            <a:endParaRPr kumimoji="1"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3" name="图片 12" descr="resource"/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16" name="对角圆角矩形 15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7" name="图片 16" descr="黑色ROI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18" name="矩形 17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761365" y="1336040"/>
            <a:ext cx="137160" cy="34671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9093835" y="2892425"/>
            <a:ext cx="137160" cy="34671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9" name="图片 18" descr="add23e4172d63635ee16ccbc138387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7535" y="1336040"/>
            <a:ext cx="3733800" cy="27908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6630" y="2892425"/>
            <a:ext cx="3371850" cy="2438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7" grpId="0" animBg="1"/>
      <p:bldP spid="21" grpId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文本框 29"/>
          <p:cNvSpPr txBox="1"/>
          <p:nvPr/>
        </p:nvSpPr>
        <p:spPr>
          <a:xfrm>
            <a:off x="1094094" y="4066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5" name="对角圆角矩形 4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7" name="矩形 6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17"/>
          <p:cNvSpPr txBox="1"/>
          <p:nvPr/>
        </p:nvSpPr>
        <p:spPr>
          <a:xfrm>
            <a:off x="957757" y="1164395"/>
            <a:ext cx="690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赞美</a:t>
            </a:r>
            <a:endParaRPr kumimoji="1"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761365" y="1202690"/>
            <a:ext cx="137160" cy="34671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17"/>
          <p:cNvSpPr txBox="1"/>
          <p:nvPr/>
        </p:nvSpPr>
        <p:spPr>
          <a:xfrm>
            <a:off x="7947833" y="3523332"/>
            <a:ext cx="130810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惊讶</a:t>
            </a:r>
            <a:r>
              <a:rPr kumimoji="1"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kumimoji="1"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好奇</a:t>
            </a:r>
            <a:endParaRPr kumimoji="1"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255760" y="3551555"/>
            <a:ext cx="137160" cy="34671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7990" y="1202690"/>
            <a:ext cx="3326130" cy="29813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 descr="bedc6f7242edb4fa59d6673ed8cac04"/>
          <p:cNvPicPr>
            <a:picLocks noChangeAspect="1"/>
          </p:cNvPicPr>
          <p:nvPr/>
        </p:nvPicPr>
        <p:blipFill>
          <a:blip r:embed="rId7"/>
          <a:srcRect l="4596"/>
          <a:stretch>
            <a:fillRect/>
          </a:stretch>
        </p:blipFill>
        <p:spPr>
          <a:xfrm>
            <a:off x="4665345" y="3551555"/>
            <a:ext cx="3195320" cy="16579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0" grpId="1"/>
      <p:bldP spid="1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文本框 29"/>
          <p:cNvSpPr txBox="1"/>
          <p:nvPr/>
        </p:nvSpPr>
        <p:spPr>
          <a:xfrm>
            <a:off x="1094094" y="4066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5" name="对角圆角矩形 4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7" name="矩形 6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17"/>
          <p:cNvSpPr txBox="1"/>
          <p:nvPr/>
        </p:nvSpPr>
        <p:spPr>
          <a:xfrm>
            <a:off x="889177" y="1145980"/>
            <a:ext cx="130810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紧迫</a:t>
            </a:r>
            <a:r>
              <a:rPr kumimoji="1"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kumimoji="1"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遗憾</a:t>
            </a:r>
            <a:endParaRPr kumimoji="1"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92785" y="1184275"/>
            <a:ext cx="137160" cy="34671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7"/>
          <p:cNvSpPr txBox="1"/>
          <p:nvPr/>
        </p:nvSpPr>
        <p:spPr>
          <a:xfrm>
            <a:off x="7687487" y="2840160"/>
            <a:ext cx="130810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热点</a:t>
            </a:r>
            <a:r>
              <a:rPr kumimoji="1"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kumimoji="1"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趋同</a:t>
            </a:r>
            <a:endParaRPr kumimoji="1"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985885" y="2878455"/>
            <a:ext cx="137160" cy="34671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 descr="bcecebdbb699997c5019f73eb132ec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7900" y="1184275"/>
            <a:ext cx="2971800" cy="22618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0395" y="2840355"/>
            <a:ext cx="3211195" cy="23456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1374</Words>
  <Application>WPS 演示</Application>
  <PresentationFormat>自定义</PresentationFormat>
  <Paragraphs>287</Paragraphs>
  <Slides>25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2" baseType="lpstr">
      <vt:lpstr>Arial</vt:lpstr>
      <vt:lpstr>宋体</vt:lpstr>
      <vt:lpstr>Wingdings</vt:lpstr>
      <vt:lpstr>微软雅黑</vt:lpstr>
      <vt:lpstr>Calibri</vt:lpstr>
      <vt:lpstr>Arial Unicode MS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Ivan' J</cp:lastModifiedBy>
  <cp:revision>471</cp:revision>
  <dcterms:created xsi:type="dcterms:W3CDTF">2019-12-22T05:53:00Z</dcterms:created>
  <dcterms:modified xsi:type="dcterms:W3CDTF">2021-07-16T10:52:16Z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2052-11.1.0.10214</vt:lpwstr>
  </property>
</Properties>
</file>