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46" r:id="rId8"/>
    <p:sldId id="2652" r:id="rId9"/>
    <p:sldId id="2657" r:id="rId10"/>
    <p:sldId id="2658" r:id="rId11"/>
    <p:sldId id="2659" r:id="rId12"/>
    <p:sldId id="2660" r:id="rId13"/>
    <p:sldId id="2647" r:id="rId14"/>
    <p:sldId id="2648" r:id="rId15"/>
    <p:sldId id="2649" r:id="rId16"/>
    <p:sldId id="2634" r:id="rId17"/>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5F74"/>
    <a:srgbClr val="FEA900"/>
    <a:srgbClr val="F8F8F8"/>
    <a:srgbClr val="120C16"/>
    <a:srgbClr val="6DF5ED"/>
    <a:srgbClr val="E93252"/>
    <a:srgbClr val="0358B2"/>
    <a:srgbClr val="0358B1"/>
    <a:srgbClr val="03589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jpe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868043" y="1567122"/>
            <a:ext cx="8409305" cy="645160"/>
          </a:xfrm>
          <a:prstGeom prst="rect">
            <a:avLst/>
          </a:prstGeom>
          <a:noFill/>
        </p:spPr>
        <p:txBody>
          <a:bodyPr wrap="none" rtlCol="0">
            <a:spAutoFit/>
          </a:bodyPr>
          <a:lstStyle/>
          <a:p>
            <a:pPr algn="ct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关于碧翠园真人</a:t>
            </a:r>
            <a:r>
              <a:rPr lang="en-US" altLang="zh-CN" sz="3600" b="1" dirty="0">
                <a:solidFill>
                  <a:schemeClr val="tx1"/>
                </a:solidFill>
                <a:latin typeface="微软雅黑" panose="020B0503020204020204" charset="-122"/>
                <a:ea typeface="微软雅黑" panose="020B0503020204020204" charset="-122"/>
                <a:cs typeface="微软雅黑" panose="020B0503020204020204" charset="-122"/>
              </a:rPr>
              <a:t>IP</a:t>
            </a: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及社群定位</a:t>
            </a:r>
            <a:r>
              <a:rPr lang="zh-CN" altLang="en-US" sz="3600" b="1" dirty="0">
                <a:latin typeface="微软雅黑" panose="020B0503020204020204" charset="-122"/>
                <a:ea typeface="微软雅黑" panose="020B0503020204020204" charset="-122"/>
                <a:cs typeface="微软雅黑" panose="020B0503020204020204" charset="-122"/>
              </a:rPr>
              <a:t>案例的复盘</a:t>
            </a:r>
            <a:endParaRPr lang="en-US" altLang="zh-CN"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788160" y="3066415"/>
            <a:ext cx="6568440" cy="398780"/>
          </a:xfrm>
          <a:prstGeom prst="rect">
            <a:avLst/>
          </a:prstGeom>
          <a:noFill/>
        </p:spPr>
        <p:txBody>
          <a:bodyPr wrap="none" rtlCol="0">
            <a:spAutoFit/>
          </a:bodyPr>
          <a:p>
            <a:pPr algn="l"/>
            <a:r>
              <a:rPr lang="zh-CN" altLang="en-US" sz="2000" b="1" dirty="0">
                <a:latin typeface="微软雅黑" panose="020B0503020204020204" charset="-122"/>
                <a:ea typeface="微软雅黑" panose="020B0503020204020204" charset="-122"/>
                <a:cs typeface="微软雅黑" panose="020B0503020204020204" charset="-122"/>
                <a:sym typeface="+mn-ea"/>
              </a:rPr>
              <a:t>部门：策划二部           姓名：卢嘉杰             花名：原力</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5" name="组合 4"/>
          <p:cNvGrpSpPr/>
          <p:nvPr/>
        </p:nvGrpSpPr>
        <p:grpSpPr>
          <a:xfrm>
            <a:off x="8995410" y="375920"/>
            <a:ext cx="628650" cy="266700"/>
            <a:chOff x="12515" y="1472"/>
            <a:chExt cx="990" cy="420"/>
          </a:xfrm>
        </p:grpSpPr>
        <p:sp>
          <p:nvSpPr>
            <p:cNvPr id="6" name="对角圆角矩形 5"/>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黑色ROI"/>
            <p:cNvPicPr>
              <a:picLocks noChangeAspect="1"/>
            </p:cNvPicPr>
            <p:nvPr/>
          </p:nvPicPr>
          <p:blipFill>
            <a:blip r:embed="rId5"/>
            <a:stretch>
              <a:fillRect/>
            </a:stretch>
          </p:blipFill>
          <p:spPr>
            <a:xfrm>
              <a:off x="12670" y="1476"/>
              <a:ext cx="680" cy="411"/>
            </a:xfrm>
            <a:prstGeom prst="rect">
              <a:avLst/>
            </a:prstGeom>
          </p:spPr>
        </p:pic>
      </p:grpSp>
      <p:sp>
        <p:nvSpPr>
          <p:cNvPr id="8" name="矩形 7"/>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f776697bbd382979d5856b8dd3ee45a"/>
          <p:cNvPicPr>
            <a:picLocks noChangeAspect="1"/>
          </p:cNvPicPr>
          <p:nvPr/>
        </p:nvPicPr>
        <p:blipFill>
          <a:blip r:embed="rId6"/>
          <a:stretch>
            <a:fillRect/>
          </a:stretch>
        </p:blipFill>
        <p:spPr>
          <a:xfrm>
            <a:off x="2538730" y="1468755"/>
            <a:ext cx="1838960" cy="3981450"/>
          </a:xfrm>
          <a:prstGeom prst="rect">
            <a:avLst/>
          </a:prstGeom>
          <a:effectLst>
            <a:outerShdw blurRad="50800" dist="38100" dir="2700000" algn="tl" rotWithShape="0">
              <a:prstClr val="black">
                <a:alpha val="40000"/>
              </a:prstClr>
            </a:outerShdw>
          </a:effectLst>
        </p:spPr>
      </p:pic>
      <p:pic>
        <p:nvPicPr>
          <p:cNvPr id="9" name="图片 8" descr="c81531cfc6d24c69204b16fa175d696"/>
          <p:cNvPicPr>
            <a:picLocks noChangeAspect="1"/>
          </p:cNvPicPr>
          <p:nvPr/>
        </p:nvPicPr>
        <p:blipFill>
          <a:blip r:embed="rId7"/>
          <a:stretch>
            <a:fillRect/>
          </a:stretch>
        </p:blipFill>
        <p:spPr>
          <a:xfrm>
            <a:off x="531495" y="1468755"/>
            <a:ext cx="1837690" cy="3981450"/>
          </a:xfrm>
          <a:prstGeom prst="rect">
            <a:avLst/>
          </a:prstGeom>
          <a:effectLst>
            <a:outerShdw blurRad="50800" dist="38100" dir="2700000" algn="tl" rotWithShape="0">
              <a:prstClr val="black">
                <a:alpha val="40000"/>
              </a:prstClr>
            </a:outerShdw>
          </a:effectLst>
        </p:spPr>
      </p:pic>
      <p:sp>
        <p:nvSpPr>
          <p:cNvPr id="10" name="矩形 9"/>
          <p:cNvSpPr/>
          <p:nvPr/>
        </p:nvSpPr>
        <p:spPr>
          <a:xfrm>
            <a:off x="2762885" y="3571875"/>
            <a:ext cx="670560" cy="787400"/>
          </a:xfrm>
          <a:prstGeom prst="rect">
            <a:avLst/>
          </a:prstGeom>
          <a:noFill/>
          <a:ln w="38100">
            <a:solidFill>
              <a:srgbClr val="EC5F7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3513455" y="3968750"/>
            <a:ext cx="1349375" cy="93980"/>
          </a:xfrm>
          <a:prstGeom prst="rightArrow">
            <a:avLst/>
          </a:prstGeom>
          <a:solidFill>
            <a:srgbClr val="EC5F74"/>
          </a:solidFill>
          <a:ln>
            <a:solidFill>
              <a:srgbClr val="EC5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4906010" y="3775710"/>
            <a:ext cx="1054735" cy="58356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引出话题</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种草产品</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627380" y="1073785"/>
            <a:ext cx="1646555" cy="337185"/>
          </a:xfrm>
          <a:prstGeom prst="rect">
            <a:avLst/>
          </a:prstGeom>
          <a:noFill/>
        </p:spPr>
        <p:txBody>
          <a:bodyPr wrap="square" rtlCol="0">
            <a:spAutoFit/>
          </a:bodyPr>
          <a:p>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Mia</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朋友圈内容</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2567940" y="1073785"/>
            <a:ext cx="1779905" cy="337185"/>
          </a:xfrm>
          <a:prstGeom prst="rect">
            <a:avLst/>
          </a:prstGeom>
          <a:noFill/>
        </p:spPr>
        <p:txBody>
          <a:bodyPr wrap="square" rtlCol="0">
            <a:spAutoFit/>
          </a:bodyPr>
          <a:p>
            <a:r>
              <a:rPr lang="en-US"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Mia</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社群话题带动</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6" name="图片 15" descr="53a8abcf1d1a87de5c543bc03452cd6"/>
          <p:cNvPicPr>
            <a:picLocks noChangeAspect="1"/>
          </p:cNvPicPr>
          <p:nvPr/>
        </p:nvPicPr>
        <p:blipFill>
          <a:blip r:embed="rId8"/>
          <a:stretch>
            <a:fillRect/>
          </a:stretch>
        </p:blipFill>
        <p:spPr>
          <a:xfrm>
            <a:off x="6082665" y="1468755"/>
            <a:ext cx="1885315" cy="3981450"/>
          </a:xfrm>
          <a:prstGeom prst="rect">
            <a:avLst/>
          </a:prstGeom>
        </p:spPr>
      </p:pic>
      <p:pic>
        <p:nvPicPr>
          <p:cNvPr id="17" name="图片 16"/>
          <p:cNvPicPr>
            <a:picLocks noChangeAspect="1"/>
          </p:cNvPicPr>
          <p:nvPr/>
        </p:nvPicPr>
        <p:blipFill>
          <a:blip r:embed="rId9"/>
          <a:stretch>
            <a:fillRect/>
          </a:stretch>
        </p:blipFill>
        <p:spPr>
          <a:xfrm>
            <a:off x="8091805" y="1468755"/>
            <a:ext cx="1885315" cy="3982085"/>
          </a:xfrm>
          <a:prstGeom prst="rect">
            <a:avLst/>
          </a:prstGeom>
        </p:spPr>
      </p:pic>
      <p:sp>
        <p:nvSpPr>
          <p:cNvPr id="18" name="文本框 17"/>
          <p:cNvSpPr txBox="1"/>
          <p:nvPr/>
        </p:nvSpPr>
        <p:spPr>
          <a:xfrm>
            <a:off x="6082665" y="1073785"/>
            <a:ext cx="1885315" cy="33718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小助手朋友圈内容</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8031480" y="1073785"/>
            <a:ext cx="2114550" cy="33718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小助手社群活动公告</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369060" y="1236980"/>
            <a:ext cx="1885950" cy="368300"/>
          </a:xfrm>
          <a:prstGeom prst="rect">
            <a:avLst/>
          </a:prstGeom>
          <a:noFill/>
        </p:spPr>
        <p:txBody>
          <a:bodyPr wrap="square" rtlCol="0">
            <a:spAutoFit/>
          </a:bodyPr>
          <a:lstStyle/>
          <a:p>
            <a:r>
              <a:rPr lang="zh-CN" altLang="en-US" dirty="0">
                <a:solidFill>
                  <a:srgbClr val="FF0000"/>
                </a:solidFill>
                <a:latin typeface="微软雅黑" panose="020B0503020204020204" charset="-122"/>
                <a:ea typeface="微软雅黑" panose="020B0503020204020204" charset="-122"/>
              </a:rPr>
              <a:t>社群内容定位</a:t>
            </a:r>
            <a:endParaRPr lang="zh-CN" altLang="en-US" dirty="0">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1369060" y="4121785"/>
            <a:ext cx="3003550" cy="368300"/>
          </a:xfrm>
          <a:prstGeom prst="rect">
            <a:avLst/>
          </a:prstGeom>
          <a:noFill/>
        </p:spPr>
        <p:txBody>
          <a:bodyPr wrap="square" rtlCol="0">
            <a:spAutoFit/>
          </a:bodyPr>
          <a:p>
            <a:r>
              <a:rPr lang="zh-CN" altLang="en-US" dirty="0">
                <a:solidFill>
                  <a:srgbClr val="FF0000"/>
                </a:solidFill>
                <a:latin typeface="微软雅黑" panose="020B0503020204020204" charset="-122"/>
                <a:ea typeface="微软雅黑" panose="020B0503020204020204" charset="-122"/>
                <a:cs typeface="微软雅黑" panose="020B0503020204020204" charset="-122"/>
              </a:rPr>
              <a:t>真人</a:t>
            </a:r>
            <a:r>
              <a:rPr lang="en-US" altLang="zh-CN"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日常生活场景分享</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369060" y="2741930"/>
            <a:ext cx="1885950" cy="368300"/>
          </a:xfrm>
          <a:prstGeom prst="rect">
            <a:avLst/>
          </a:prstGeom>
          <a:noFill/>
        </p:spPr>
        <p:txBody>
          <a:bodyPr wrap="square" rtlCol="0">
            <a:spAutoFit/>
          </a:bodyPr>
          <a:p>
            <a:r>
              <a:rPr lang="en-US" altLang="zh-CN"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分工定位</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369060" y="1605280"/>
            <a:ext cx="7521575" cy="737235"/>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社群内容的定位除了要结合品牌和产品外，还要调研主力客群的日常生活习性，围绕客群的喜好去打造内容是固然重要。但如果运用真人</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，可以从客群内心向往的方向去打造</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和内容方向，把</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形象包装成主力客群</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希望成为的样子</a:t>
            </a:r>
            <a:r>
              <a:rPr lang="en-US" altLang="zh-CN" sz="1400" dirty="0">
                <a:solidFill>
                  <a:srgbClr val="FF0000"/>
                </a:solidFill>
                <a:latin typeface="微软雅黑" panose="020B0503020204020204" charset="-122"/>
                <a:ea typeface="微软雅黑" panose="020B0503020204020204" charset="-122"/>
              </a:rPr>
              <a:t>”</a:t>
            </a:r>
            <a:r>
              <a:rPr lang="zh-CN" altLang="en-US" sz="1400" dirty="0">
                <a:solidFill>
                  <a:srgbClr val="FF0000"/>
                </a:solidFill>
                <a:latin typeface="微软雅黑" panose="020B0503020204020204" charset="-122"/>
                <a:ea typeface="微软雅黑" panose="020B0503020204020204" charset="-122"/>
              </a:rPr>
              <a:t>，在运营过程中将具备更多可能性。</a:t>
            </a:r>
            <a:endParaRPr lang="zh-CN" altLang="en-US" sz="1400" dirty="0">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1369060" y="3168015"/>
            <a:ext cx="7521575" cy="521970"/>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多个</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同时存在时，建议合理分配</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之间的职责与分工，不然除了运营和客户双方会乱，</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的调性也很难体现出来。建议真人主</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主要</a:t>
            </a:r>
            <a:r>
              <a:rPr lang="zh-CN" altLang="en-US" sz="1400" dirty="0">
                <a:solidFill>
                  <a:srgbClr val="FF0000"/>
                </a:solidFill>
                <a:latin typeface="微软雅黑" panose="020B0503020204020204" charset="-122"/>
                <a:ea typeface="微软雅黑" panose="020B0503020204020204" charset="-122"/>
              </a:rPr>
              <a:t>用作社群内容、活动和话题的节奏带动。</a:t>
            </a:r>
            <a:endParaRPr lang="zh-CN" altLang="en-US" sz="1400" dirty="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1369060" y="4543425"/>
            <a:ext cx="7521575" cy="521970"/>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如果使用真人</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，需要多展示真人的生活场景、细节（包括工作、家里、个人活动等维度）要尽量还原真实生活给粉丝更立体的人设感觉。还可以通过生活场景的分享结合产品宣导。</a:t>
            </a:r>
            <a:endParaRPr lang="zh-CN" altLang="en-US" sz="1400"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93190" y="1380490"/>
            <a:ext cx="2463165" cy="368300"/>
          </a:xfrm>
          <a:prstGeom prst="rect">
            <a:avLst/>
          </a:prstGeom>
          <a:noFill/>
        </p:spPr>
        <p:txBody>
          <a:bodyPr wrap="square" rtlCol="0">
            <a:spAutoFit/>
          </a:bodyPr>
          <a:p>
            <a:r>
              <a:rPr lang="en-US" altLang="zh-CN" dirty="0">
                <a:solidFill>
                  <a:srgbClr val="FF0000"/>
                </a:solidFill>
                <a:latin typeface="微软雅黑" panose="020B0503020204020204" charset="-122"/>
                <a:ea typeface="微软雅黑" panose="020B0503020204020204" charset="-122"/>
              </a:rPr>
              <a:t>IP</a:t>
            </a:r>
            <a:r>
              <a:rPr lang="zh-CN" altLang="en-US" dirty="0">
                <a:solidFill>
                  <a:srgbClr val="FF0000"/>
                </a:solidFill>
                <a:latin typeface="微软雅黑" panose="020B0503020204020204" charset="-122"/>
                <a:ea typeface="微软雅黑" panose="020B0503020204020204" charset="-122"/>
              </a:rPr>
              <a:t>生活</a:t>
            </a:r>
            <a:r>
              <a:rPr lang="zh-CN" altLang="en-US" dirty="0">
                <a:solidFill>
                  <a:srgbClr val="FF0000"/>
                </a:solidFill>
                <a:latin typeface="微软雅黑" panose="020B0503020204020204" charset="-122"/>
                <a:ea typeface="微软雅黑" panose="020B0503020204020204" charset="-122"/>
              </a:rPr>
              <a:t>场景不够丰富</a:t>
            </a:r>
            <a:endParaRPr lang="zh-CN" altLang="en-US" dirty="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1393190" y="4135755"/>
            <a:ext cx="5493385" cy="368300"/>
          </a:xfrm>
          <a:prstGeom prst="rect">
            <a:avLst/>
          </a:prstGeom>
          <a:noFill/>
        </p:spPr>
        <p:txBody>
          <a:bodyPr wrap="square" rtlCol="0">
            <a:spAutoFit/>
          </a:bodyPr>
          <a:p>
            <a:r>
              <a:rPr lang="zh-CN" altLang="en-US" dirty="0">
                <a:solidFill>
                  <a:srgbClr val="FF0000"/>
                </a:solidFill>
                <a:latin typeface="微软雅黑" panose="020B0503020204020204" charset="-122"/>
                <a:ea typeface="微软雅黑" panose="020B0503020204020204" charset="-122"/>
                <a:cs typeface="微软雅黑" panose="020B0503020204020204" charset="-122"/>
              </a:rPr>
              <a:t>围绕</a:t>
            </a:r>
            <a:r>
              <a:rPr lang="en-US" altLang="zh-CN"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跟产品的结合度和联合营销还有提升空间</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393190" y="2635250"/>
            <a:ext cx="2625090" cy="368300"/>
          </a:xfrm>
          <a:prstGeom prst="rect">
            <a:avLst/>
          </a:prstGeom>
          <a:noFill/>
        </p:spPr>
        <p:txBody>
          <a:bodyPr wrap="square" rtlCol="0">
            <a:spAutoFit/>
          </a:bodyPr>
          <a:p>
            <a:r>
              <a:rPr lang="en-US" altLang="zh-CN"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社群内容专业度欠缺</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393190" y="1748790"/>
            <a:ext cx="7521575" cy="306705"/>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目前主</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的生活场景还相对单一，之后会设定剧本在真实生活场景中即及时取材，以作应用。</a:t>
            </a:r>
            <a:endParaRPr lang="zh-CN" altLang="en-US" sz="1400" dirty="0">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1393190" y="3052445"/>
            <a:ext cx="7521575" cy="521970"/>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面对不同行业的专业只是相对还十分欠缺，之后需要与品牌方多加对接尽量获取更多有价值的专业知识或参与相关专业进修课程学习。</a:t>
            </a:r>
            <a:endParaRPr lang="zh-CN" altLang="en-US" sz="1400" dirty="0">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1393190" y="4579620"/>
            <a:ext cx="7521575" cy="521970"/>
          </a:xfrm>
          <a:prstGeom prst="rect">
            <a:avLst/>
          </a:prstGeom>
          <a:noFill/>
        </p:spPr>
        <p:txBody>
          <a:bodyPr wrap="square" rtlCol="0">
            <a:spAutoFit/>
          </a:bodyPr>
          <a:p>
            <a:r>
              <a:rPr lang="zh-CN" altLang="en-US" sz="1400" dirty="0">
                <a:solidFill>
                  <a:srgbClr val="FF0000"/>
                </a:solidFill>
                <a:latin typeface="微软雅黑" panose="020B0503020204020204" charset="-122"/>
                <a:ea typeface="微软雅黑" panose="020B0503020204020204" charset="-122"/>
              </a:rPr>
              <a:t>真人</a:t>
            </a:r>
            <a:r>
              <a:rPr lang="en-US" altLang="zh-CN" sz="1400" dirty="0">
                <a:solidFill>
                  <a:srgbClr val="FF0000"/>
                </a:solidFill>
                <a:latin typeface="微软雅黑" panose="020B0503020204020204" charset="-122"/>
                <a:ea typeface="微软雅黑" panose="020B0503020204020204" charset="-122"/>
              </a:rPr>
              <a:t>IP</a:t>
            </a:r>
            <a:r>
              <a:rPr lang="zh-CN" altLang="en-US" sz="1400" dirty="0">
                <a:solidFill>
                  <a:srgbClr val="FF0000"/>
                </a:solidFill>
                <a:latin typeface="微软雅黑" panose="020B0503020204020204" charset="-122"/>
                <a:ea typeface="微软雅黑" panose="020B0503020204020204" charset="-122"/>
              </a:rPr>
              <a:t>可发挥的内容输出上限较高，目前还仅最多停留在图片素材上，可尝试更多的内容表达形式，如：短视频等，需要及时补强视频的拍摄和制作能力</a:t>
            </a:r>
            <a:endParaRPr lang="zh-CN" altLang="en-US" sz="1400"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91870" y="1616075"/>
            <a:ext cx="8534400" cy="2999740"/>
          </a:xfrm>
          <a:prstGeom prst="rect">
            <a:avLst/>
          </a:prstGeom>
          <a:noFill/>
        </p:spPr>
        <p:txBody>
          <a:bodyPr wrap="square" rtlCol="0">
            <a:spAutoFit/>
          </a:bodyPr>
          <a:p>
            <a:pPr>
              <a:lnSpc>
                <a:spcPct val="150000"/>
              </a:lnSpc>
            </a:pPr>
            <a:r>
              <a:rPr lang="zh-CN" altLang="en-US" dirty="0">
                <a:solidFill>
                  <a:srgbClr val="FF0000"/>
                </a:solidFill>
              </a:rPr>
              <a:t>私域运营的核心就是建立更强的品牌与消费者之间的关联，从</a:t>
            </a:r>
            <a:r>
              <a:rPr lang="en-US" altLang="zh-CN" dirty="0">
                <a:solidFill>
                  <a:srgbClr val="FF0000"/>
                </a:solidFill>
              </a:rPr>
              <a:t>1.0</a:t>
            </a:r>
            <a:r>
              <a:rPr lang="zh-CN" altLang="en-US" dirty="0">
                <a:solidFill>
                  <a:srgbClr val="FF0000"/>
                </a:solidFill>
              </a:rPr>
              <a:t>时代到</a:t>
            </a:r>
            <a:r>
              <a:rPr lang="en-US" altLang="zh-CN" dirty="0">
                <a:solidFill>
                  <a:srgbClr val="FF0000"/>
                </a:solidFill>
              </a:rPr>
              <a:t>3.0</a:t>
            </a:r>
            <a:r>
              <a:rPr lang="zh-CN" altLang="en-US" dirty="0">
                <a:solidFill>
                  <a:srgbClr val="FF0000"/>
                </a:solidFill>
              </a:rPr>
              <a:t>时代在不断加强的就是</a:t>
            </a:r>
            <a:r>
              <a:rPr lang="en-US" altLang="zh-CN" dirty="0">
                <a:solidFill>
                  <a:srgbClr val="FF0000"/>
                </a:solidFill>
              </a:rPr>
              <a:t>“</a:t>
            </a:r>
            <a:r>
              <a:rPr lang="zh-CN" altLang="en-US" dirty="0">
                <a:solidFill>
                  <a:srgbClr val="FF0000"/>
                </a:solidFill>
              </a:rPr>
              <a:t>沟通连接</a:t>
            </a:r>
            <a:r>
              <a:rPr lang="en-US" altLang="zh-CN" dirty="0">
                <a:solidFill>
                  <a:srgbClr val="FF0000"/>
                </a:solidFill>
              </a:rPr>
              <a:t>”</a:t>
            </a:r>
            <a:r>
              <a:rPr lang="zh-CN" altLang="en-US" dirty="0">
                <a:solidFill>
                  <a:srgbClr val="FF0000"/>
                </a:solidFill>
              </a:rPr>
              <a:t>。因此输出内容是核心的关键，除了不断丢产品链接还能做很多培养粉丝的事情。</a:t>
            </a:r>
            <a:endParaRPr lang="zh-CN" altLang="en-US" dirty="0">
              <a:solidFill>
                <a:srgbClr val="FF0000"/>
              </a:solidFill>
            </a:endParaRPr>
          </a:p>
          <a:p>
            <a:pPr>
              <a:lnSpc>
                <a:spcPct val="150000"/>
              </a:lnSpc>
            </a:pPr>
            <a:endParaRPr lang="zh-CN" altLang="en-US" dirty="0">
              <a:solidFill>
                <a:srgbClr val="FF0000"/>
              </a:solidFill>
            </a:endParaRPr>
          </a:p>
          <a:p>
            <a:pPr>
              <a:lnSpc>
                <a:spcPct val="150000"/>
              </a:lnSpc>
            </a:pPr>
            <a:r>
              <a:rPr lang="zh-CN" altLang="en-US" dirty="0">
                <a:solidFill>
                  <a:srgbClr val="FF0000"/>
                </a:solidFill>
              </a:rPr>
              <a:t>而真人</a:t>
            </a:r>
            <a:r>
              <a:rPr lang="en-US" altLang="zh-CN" dirty="0">
                <a:solidFill>
                  <a:srgbClr val="FF0000"/>
                </a:solidFill>
              </a:rPr>
              <a:t>IP</a:t>
            </a:r>
            <a:r>
              <a:rPr lang="zh-CN" altLang="en-US" dirty="0">
                <a:solidFill>
                  <a:srgbClr val="FF0000"/>
                </a:solidFill>
              </a:rPr>
              <a:t>在这方面有天然的优势，</a:t>
            </a:r>
            <a:r>
              <a:rPr lang="zh-CN" altLang="en-US" dirty="0">
                <a:solidFill>
                  <a:srgbClr val="FF0000"/>
                </a:solidFill>
                <a:sym typeface="+mn-ea"/>
              </a:rPr>
              <a:t>整体的可塑造上限更高，且</a:t>
            </a:r>
            <a:r>
              <a:rPr lang="zh-CN" altLang="en-US" dirty="0">
                <a:solidFill>
                  <a:srgbClr val="FF0000"/>
                </a:solidFill>
              </a:rPr>
              <a:t>相比起来更有温度和亲切感，可以尝试去围绕真人</a:t>
            </a:r>
            <a:r>
              <a:rPr lang="en-US" altLang="zh-CN" dirty="0">
                <a:solidFill>
                  <a:srgbClr val="FF0000"/>
                </a:solidFill>
              </a:rPr>
              <a:t>IP</a:t>
            </a:r>
            <a:r>
              <a:rPr lang="zh-CN" altLang="en-US" dirty="0">
                <a:solidFill>
                  <a:srgbClr val="FF0000"/>
                </a:solidFill>
              </a:rPr>
              <a:t>去打造更多互动、产品种草的内容。例如：视频形式、粉丝线下真人宠粉活动（见面会、生产基地观光等）</a:t>
            </a:r>
            <a:endParaRPr lang="zh-CN" alt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844813" y="1591034"/>
            <a:ext cx="6242050" cy="2584450"/>
          </a:xfrm>
          <a:prstGeom prst="rect">
            <a:avLst/>
          </a:prstGeom>
          <a:noFill/>
        </p:spPr>
        <p:txBody>
          <a:bodyPr wrap="none" rtlCol="0">
            <a:spAutoFit/>
          </a:bodyPr>
          <a:lstStyle/>
          <a:p>
            <a:pPr>
              <a:lnSpc>
                <a:spcPct val="150000"/>
              </a:lnSpc>
            </a:pPr>
            <a:r>
              <a:rPr lang="zh-CN" altLang="en-US" b="1" dirty="0">
                <a:solidFill>
                  <a:srgbClr val="FF0000"/>
                </a:solidFill>
              </a:rPr>
              <a:t>社群定位与</a:t>
            </a:r>
            <a:r>
              <a:rPr lang="en-US" altLang="zh-CN" b="1" dirty="0">
                <a:solidFill>
                  <a:srgbClr val="FF0000"/>
                </a:solidFill>
              </a:rPr>
              <a:t>IP</a:t>
            </a:r>
            <a:r>
              <a:rPr lang="zh-CN" altLang="en-US" b="1" dirty="0">
                <a:solidFill>
                  <a:srgbClr val="FF0000"/>
                </a:solidFill>
              </a:rPr>
              <a:t>打造</a:t>
            </a:r>
            <a:endParaRPr lang="zh-CN" altLang="en-US" dirty="0">
              <a:solidFill>
                <a:srgbClr val="FF0000"/>
              </a:solidFill>
            </a:endParaRPr>
          </a:p>
          <a:p>
            <a:pPr>
              <a:lnSpc>
                <a:spcPct val="150000"/>
              </a:lnSpc>
            </a:pPr>
            <a:endParaRPr lang="zh-CN" altLang="en-US" dirty="0">
              <a:solidFill>
                <a:srgbClr val="FF0000"/>
              </a:solidFill>
            </a:endParaRPr>
          </a:p>
          <a:p>
            <a:pPr>
              <a:lnSpc>
                <a:spcPct val="150000"/>
              </a:lnSpc>
            </a:pPr>
            <a:r>
              <a:rPr lang="zh-CN" altLang="en-US" dirty="0">
                <a:solidFill>
                  <a:srgbClr val="FF0000"/>
                </a:solidFill>
              </a:rPr>
              <a:t>目标：</a:t>
            </a:r>
            <a:endParaRPr lang="zh-CN" altLang="en-US" dirty="0">
              <a:solidFill>
                <a:srgbClr val="FF0000"/>
              </a:solidFill>
            </a:endParaRPr>
          </a:p>
          <a:p>
            <a:pPr>
              <a:lnSpc>
                <a:spcPct val="150000"/>
              </a:lnSpc>
            </a:pPr>
            <a:r>
              <a:rPr lang="en-US" altLang="zh-CN" dirty="0">
                <a:solidFill>
                  <a:srgbClr val="FF0000"/>
                </a:solidFill>
              </a:rPr>
              <a:t>1</a:t>
            </a:r>
            <a:r>
              <a:rPr lang="zh-CN" altLang="en-US" dirty="0">
                <a:solidFill>
                  <a:srgbClr val="FF0000"/>
                </a:solidFill>
              </a:rPr>
              <a:t>、</a:t>
            </a:r>
            <a:r>
              <a:rPr lang="zh-CN" altLang="en-US" dirty="0">
                <a:solidFill>
                  <a:srgbClr val="FF0000"/>
                </a:solidFill>
              </a:rPr>
              <a:t>为碧翠园项目日后社群的运营及内容输出定下方向与调性</a:t>
            </a:r>
            <a:endParaRPr lang="zh-CN" altLang="en-US" dirty="0">
              <a:solidFill>
                <a:srgbClr val="FF0000"/>
              </a:solidFill>
            </a:endParaRPr>
          </a:p>
          <a:p>
            <a:pPr>
              <a:lnSpc>
                <a:spcPct val="150000"/>
              </a:lnSpc>
            </a:pPr>
            <a:r>
              <a:rPr lang="en-US" altLang="zh-CN" dirty="0">
                <a:solidFill>
                  <a:srgbClr val="FF0000"/>
                </a:solidFill>
              </a:rPr>
              <a:t>2</a:t>
            </a:r>
            <a:r>
              <a:rPr lang="zh-CN" altLang="en-US" dirty="0">
                <a:solidFill>
                  <a:srgbClr val="FF0000"/>
                </a:solidFill>
              </a:rPr>
              <a:t>、统一本项目的加粉承接和社群运营人设的调性和话术类型</a:t>
            </a:r>
            <a:endParaRPr lang="zh-CN" altLang="en-US" dirty="0">
              <a:solidFill>
                <a:srgbClr val="FF0000"/>
              </a:solidFill>
            </a:endParaRPr>
          </a:p>
          <a:p>
            <a:pPr>
              <a:lnSpc>
                <a:spcPct val="150000"/>
              </a:lnSpc>
            </a:pPr>
            <a:r>
              <a:rPr lang="en-US" altLang="zh-CN" dirty="0">
                <a:solidFill>
                  <a:srgbClr val="FF0000"/>
                </a:solidFill>
              </a:rPr>
              <a:t>3</a:t>
            </a:r>
            <a:r>
              <a:rPr lang="zh-CN" altLang="en-US" dirty="0">
                <a:solidFill>
                  <a:srgbClr val="FF0000"/>
                </a:solidFill>
              </a:rPr>
              <a:t>、打造与粉丝沟通距离更贴近的真人</a:t>
            </a:r>
            <a:r>
              <a:rPr lang="en-US" altLang="zh-CN" dirty="0">
                <a:solidFill>
                  <a:srgbClr val="FF0000"/>
                </a:solidFill>
              </a:rPr>
              <a:t>IP</a:t>
            </a:r>
            <a:r>
              <a:rPr lang="zh-CN" altLang="en-US" dirty="0">
                <a:solidFill>
                  <a:srgbClr val="FF0000"/>
                </a:solidFill>
              </a:rPr>
              <a:t>形象</a:t>
            </a:r>
            <a:endParaRPr lang="zh-CN" alt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549663" y="2560044"/>
            <a:ext cx="5314950" cy="368300"/>
          </a:xfrm>
          <a:prstGeom prst="rect">
            <a:avLst/>
          </a:prstGeom>
          <a:noFill/>
        </p:spPr>
        <p:txBody>
          <a:bodyPr wrap="none" rtlCol="0">
            <a:spAutoFit/>
          </a:bodyPr>
          <a:lstStyle/>
          <a:p>
            <a:r>
              <a:rPr lang="zh-CN" altLang="en-US" dirty="0">
                <a:solidFill>
                  <a:srgbClr val="FF0000"/>
                </a:solidFill>
              </a:rPr>
              <a:t>关键词：  想象力、真实合理、客群分析、人物属性</a:t>
            </a:r>
            <a:endParaRPr lang="zh-CN" alt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6"/>
          <a:stretch>
            <a:fillRect/>
          </a:stretch>
        </p:blipFill>
        <p:spPr>
          <a:xfrm>
            <a:off x="752475" y="3210560"/>
            <a:ext cx="1835785" cy="1890395"/>
          </a:xfrm>
          <a:prstGeom prst="rect">
            <a:avLst/>
          </a:prstGeom>
        </p:spPr>
      </p:pic>
      <p:pic>
        <p:nvPicPr>
          <p:cNvPr id="7" name="图片 6"/>
          <p:cNvPicPr>
            <a:picLocks noChangeAspect="1"/>
          </p:cNvPicPr>
          <p:nvPr/>
        </p:nvPicPr>
        <p:blipFill>
          <a:blip r:embed="rId7"/>
          <a:stretch>
            <a:fillRect/>
          </a:stretch>
        </p:blipFill>
        <p:spPr>
          <a:xfrm>
            <a:off x="2854325" y="3210560"/>
            <a:ext cx="1664335" cy="1891030"/>
          </a:xfrm>
          <a:prstGeom prst="rect">
            <a:avLst/>
          </a:prstGeom>
        </p:spPr>
      </p:pic>
      <p:sp>
        <p:nvSpPr>
          <p:cNvPr id="12" name="文本框 11"/>
          <p:cNvSpPr txBox="1"/>
          <p:nvPr/>
        </p:nvSpPr>
        <p:spPr>
          <a:xfrm>
            <a:off x="1047253" y="1027789"/>
            <a:ext cx="7091680" cy="891540"/>
          </a:xfrm>
          <a:prstGeom prst="rect">
            <a:avLst/>
          </a:prstGeom>
          <a:noFill/>
        </p:spPr>
        <p:txBody>
          <a:bodyPr wrap="none" rtlCol="0">
            <a:spAutoFit/>
          </a:bodyPr>
          <a:p>
            <a:r>
              <a:rPr lang="zh-CN" altLang="en-US" dirty="0">
                <a:solidFill>
                  <a:srgbClr val="FF0000"/>
                </a:solidFill>
              </a:rPr>
              <a:t>第一步：客群分析</a:t>
            </a:r>
            <a:endParaRPr lang="zh-CN" altLang="en-US" dirty="0">
              <a:solidFill>
                <a:srgbClr val="FF0000"/>
              </a:solidFill>
            </a:endParaRPr>
          </a:p>
          <a:p>
            <a:endParaRPr lang="zh-CN" altLang="en-US" dirty="0">
              <a:solidFill>
                <a:srgbClr val="FF0000"/>
              </a:solidFill>
            </a:endParaRPr>
          </a:p>
          <a:p>
            <a:r>
              <a:rPr lang="zh-CN" altLang="en-US" sz="1600" dirty="0">
                <a:solidFill>
                  <a:srgbClr val="FF0000"/>
                </a:solidFill>
              </a:rPr>
              <a:t>从品牌的消费客群可以看出主要有两大类人群：大学生、都市白领、运动达人</a:t>
            </a:r>
            <a:endParaRPr lang="zh-CN" altLang="en-US" sz="1600" dirty="0">
              <a:solidFill>
                <a:srgbClr val="FF0000"/>
              </a:solidFill>
            </a:endParaRPr>
          </a:p>
        </p:txBody>
      </p:sp>
      <p:sp>
        <p:nvSpPr>
          <p:cNvPr id="8" name="文本框 7"/>
          <p:cNvSpPr txBox="1"/>
          <p:nvPr/>
        </p:nvSpPr>
        <p:spPr>
          <a:xfrm>
            <a:off x="1047253" y="1986004"/>
            <a:ext cx="8704580" cy="829945"/>
          </a:xfrm>
          <a:prstGeom prst="rect">
            <a:avLst/>
          </a:prstGeom>
          <a:noFill/>
        </p:spPr>
        <p:txBody>
          <a:bodyPr wrap="none" rtlCol="0">
            <a:spAutoFit/>
          </a:bodyPr>
          <a:lstStyle/>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那么，从这两个主要客群里提取关键共同点：</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、年轻化；</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、注重外形；</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、热爱健身运动；</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4</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、向往和追求更高品质的生活质量；</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5</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、高学历</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9" name="图片 8" descr="1"/>
          <p:cNvPicPr>
            <a:picLocks noChangeAspect="1"/>
          </p:cNvPicPr>
          <p:nvPr/>
        </p:nvPicPr>
        <p:blipFill>
          <a:blip r:embed="rId8"/>
          <a:stretch>
            <a:fillRect/>
          </a:stretch>
        </p:blipFill>
        <p:spPr>
          <a:xfrm>
            <a:off x="4839970" y="3210560"/>
            <a:ext cx="2130425" cy="1890395"/>
          </a:xfrm>
          <a:prstGeom prst="rect">
            <a:avLst/>
          </a:prstGeom>
        </p:spPr>
      </p:pic>
      <p:pic>
        <p:nvPicPr>
          <p:cNvPr id="10" name="图片 9"/>
          <p:cNvPicPr>
            <a:picLocks noChangeAspect="1"/>
          </p:cNvPicPr>
          <p:nvPr/>
        </p:nvPicPr>
        <p:blipFill>
          <a:blip r:embed="rId9"/>
          <a:stretch>
            <a:fillRect/>
          </a:stretch>
        </p:blipFill>
        <p:spPr>
          <a:xfrm>
            <a:off x="7294245" y="3210560"/>
            <a:ext cx="2329815" cy="18903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90295" y="1198880"/>
            <a:ext cx="2660650" cy="368300"/>
          </a:xfrm>
          <a:prstGeom prst="rect">
            <a:avLst/>
          </a:prstGeom>
          <a:noFill/>
        </p:spPr>
        <p:txBody>
          <a:bodyPr wrap="square" rtlCol="0">
            <a:spAutoFit/>
          </a:bodyPr>
          <a:p>
            <a:r>
              <a:rPr lang="zh-CN" altLang="en-US" dirty="0">
                <a:solidFill>
                  <a:srgbClr val="FF0000"/>
                </a:solidFill>
              </a:rPr>
              <a:t>第二步：内容</a:t>
            </a:r>
            <a:r>
              <a:rPr lang="en-US" altLang="zh-CN" dirty="0">
                <a:solidFill>
                  <a:srgbClr val="FF0000"/>
                </a:solidFill>
              </a:rPr>
              <a:t>&amp;</a:t>
            </a:r>
            <a:r>
              <a:rPr lang="zh-CN" altLang="en-US" dirty="0">
                <a:solidFill>
                  <a:srgbClr val="FF0000"/>
                </a:solidFill>
              </a:rPr>
              <a:t>人设</a:t>
            </a:r>
            <a:endParaRPr lang="zh-CN" altLang="en-US" dirty="0">
              <a:solidFill>
                <a:srgbClr val="FF0000"/>
              </a:solidFill>
            </a:endParaRPr>
          </a:p>
        </p:txBody>
      </p:sp>
      <p:sp>
        <p:nvSpPr>
          <p:cNvPr id="8" name="文本框 7"/>
          <p:cNvSpPr txBox="1"/>
          <p:nvPr/>
        </p:nvSpPr>
        <p:spPr>
          <a:xfrm>
            <a:off x="1090433" y="1769469"/>
            <a:ext cx="7904480" cy="337185"/>
          </a:xfrm>
          <a:prstGeom prst="rect">
            <a:avLst/>
          </a:prstGeom>
          <a:noFill/>
        </p:spPr>
        <p:txBody>
          <a:bodyPr wrap="none" rtlCol="0">
            <a:spAutoFit/>
          </a:bodyPr>
          <a:lstStyle/>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明确客群关键共同属性后，就要投其所好，想象这类人群对什么内容或对什么人感兴趣</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6"/>
          <a:stretch>
            <a:fillRect/>
          </a:stretch>
        </p:blipFill>
        <p:spPr>
          <a:xfrm>
            <a:off x="991870" y="3144520"/>
            <a:ext cx="4250055" cy="2009140"/>
          </a:xfrm>
          <a:prstGeom prst="rect">
            <a:avLst/>
          </a:prstGeom>
        </p:spPr>
      </p:pic>
      <p:sp>
        <p:nvSpPr>
          <p:cNvPr id="10" name="文本框 9"/>
          <p:cNvSpPr txBox="1"/>
          <p:nvPr/>
        </p:nvSpPr>
        <p:spPr>
          <a:xfrm>
            <a:off x="1908313" y="2580999"/>
            <a:ext cx="2418080" cy="337185"/>
          </a:xfrm>
          <a:prstGeom prst="rect">
            <a:avLst/>
          </a:prstGeom>
          <a:noFill/>
        </p:spPr>
        <p:txBody>
          <a:bodyPr wrap="non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初步社群内容方向和定位</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711453" y="2580999"/>
            <a:ext cx="2214880" cy="337185"/>
          </a:xfrm>
          <a:prstGeom prst="rect">
            <a:avLst/>
          </a:prstGeom>
          <a:noFill/>
        </p:spPr>
        <p:txBody>
          <a:bodyPr wrap="non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人设定位也就呼之欲出</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5945505" y="3181985"/>
            <a:ext cx="3929380" cy="1985010"/>
          </a:xfrm>
          <a:prstGeom prst="rect">
            <a:avLst/>
          </a:prstGeom>
          <a:noFill/>
          <a:ln>
            <a:solidFill>
              <a:srgbClr val="EC5F7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048513" y="3285214"/>
            <a:ext cx="792480"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关键词：</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048513" y="3611604"/>
            <a:ext cx="3826510"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女性（客群还是以女性居多，女性</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能起到模范作用）</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6041528" y="3873224"/>
            <a:ext cx="2174875"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       （女性感觉更具亲和力）</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6048513" y="4162784"/>
            <a:ext cx="3698875"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       （女性对品质生活的要求相对较高，且爱分享）</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6048513" y="4489174"/>
            <a:ext cx="2468880"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年轻、身材匀称、线条感、运动感</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6048513" y="4764764"/>
            <a:ext cx="3230880" cy="275590"/>
          </a:xfrm>
          <a:prstGeom prst="rect">
            <a:avLst/>
          </a:prstGeom>
          <a:noFill/>
        </p:spPr>
        <p:txBody>
          <a:bodyPr wrap="non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高学历、高生活品味、爱拍照、爱分享、自律</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90295" y="1198880"/>
            <a:ext cx="2660650" cy="368300"/>
          </a:xfrm>
          <a:prstGeom prst="rect">
            <a:avLst/>
          </a:prstGeom>
          <a:noFill/>
        </p:spPr>
        <p:txBody>
          <a:bodyPr wrap="square" rtlCol="0">
            <a:spAutoFit/>
          </a:bodyPr>
          <a:p>
            <a:r>
              <a:rPr lang="zh-CN" altLang="en-US" dirty="0">
                <a:solidFill>
                  <a:srgbClr val="FF0000"/>
                </a:solidFill>
              </a:rPr>
              <a:t>第三步：人设定位打造</a:t>
            </a:r>
            <a:endParaRPr lang="zh-CN" altLang="en-US" dirty="0">
              <a:solidFill>
                <a:srgbClr val="FF0000"/>
              </a:solidFill>
            </a:endParaRPr>
          </a:p>
        </p:txBody>
      </p:sp>
      <p:sp>
        <p:nvSpPr>
          <p:cNvPr id="8" name="文本框 7"/>
          <p:cNvSpPr txBox="1"/>
          <p:nvPr/>
        </p:nvSpPr>
        <p:spPr>
          <a:xfrm>
            <a:off x="1090433" y="1769469"/>
            <a:ext cx="7479030" cy="337185"/>
          </a:xfrm>
          <a:prstGeom prst="rect">
            <a:avLst/>
          </a:prstGeom>
          <a:noFill/>
        </p:spPr>
        <p:txBody>
          <a:bodyPr wrap="none" rtlCol="0">
            <a:spAutoFit/>
          </a:bodyPr>
          <a:lstStyle/>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按照上述的关键词，设定真人</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个人资料、背景故事、性格，以便日后统一调性。</a:t>
            </a:r>
            <a:endParaRPr lang="en-US" altLang="zh-CN" sz="16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8" name="图片 17"/>
          <p:cNvPicPr>
            <a:picLocks noChangeAspect="1"/>
          </p:cNvPicPr>
          <p:nvPr/>
        </p:nvPicPr>
        <p:blipFill>
          <a:blip r:embed="rId6"/>
          <a:stretch>
            <a:fillRect/>
          </a:stretch>
        </p:blipFill>
        <p:spPr>
          <a:xfrm>
            <a:off x="241935" y="2374265"/>
            <a:ext cx="6028690" cy="3062605"/>
          </a:xfrm>
          <a:prstGeom prst="rect">
            <a:avLst/>
          </a:prstGeom>
        </p:spPr>
      </p:pic>
      <p:pic>
        <p:nvPicPr>
          <p:cNvPr id="19" name="图片 18"/>
          <p:cNvPicPr>
            <a:picLocks noChangeAspect="1"/>
          </p:cNvPicPr>
          <p:nvPr/>
        </p:nvPicPr>
        <p:blipFill>
          <a:blip r:embed="rId7"/>
          <a:stretch>
            <a:fillRect/>
          </a:stretch>
        </p:blipFill>
        <p:spPr>
          <a:xfrm>
            <a:off x="5871210" y="3071495"/>
            <a:ext cx="4113530" cy="23583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62890" y="1787525"/>
            <a:ext cx="6829425" cy="3594100"/>
          </a:xfrm>
          <a:prstGeom prst="rect">
            <a:avLst/>
          </a:prstGeom>
        </p:spPr>
      </p:pic>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5" name="组合 4"/>
          <p:cNvGrpSpPr/>
          <p:nvPr/>
        </p:nvGrpSpPr>
        <p:grpSpPr>
          <a:xfrm>
            <a:off x="8995410" y="375920"/>
            <a:ext cx="628650" cy="266700"/>
            <a:chOff x="12515" y="1472"/>
            <a:chExt cx="990" cy="420"/>
          </a:xfrm>
        </p:grpSpPr>
        <p:sp>
          <p:nvSpPr>
            <p:cNvPr id="6" name="对角圆角矩形 5"/>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黑色ROI"/>
            <p:cNvPicPr>
              <a:picLocks noChangeAspect="1"/>
            </p:cNvPicPr>
            <p:nvPr/>
          </p:nvPicPr>
          <p:blipFill>
            <a:blip r:embed="rId6"/>
            <a:stretch>
              <a:fillRect/>
            </a:stretch>
          </p:blipFill>
          <p:spPr>
            <a:xfrm>
              <a:off x="12670" y="1476"/>
              <a:ext cx="680" cy="411"/>
            </a:xfrm>
            <a:prstGeom prst="rect">
              <a:avLst/>
            </a:prstGeom>
          </p:spPr>
        </p:pic>
      </p:grpSp>
      <p:sp>
        <p:nvSpPr>
          <p:cNvPr id="8" name="矩形 7"/>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592593" y="1211304"/>
            <a:ext cx="6056630" cy="337185"/>
          </a:xfrm>
          <a:prstGeom prst="rect">
            <a:avLst/>
          </a:prstGeom>
          <a:noFill/>
        </p:spPr>
        <p:txBody>
          <a:bodyPr wrap="non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背景故事：把主</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的经历概述出来，使人设的格调和性格更立体化</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7216140" y="1211580"/>
            <a:ext cx="1256665" cy="33718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避免雷区：</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7295515" y="1787525"/>
            <a:ext cx="2672080" cy="3594100"/>
          </a:xfrm>
          <a:prstGeom prst="rect">
            <a:avLst/>
          </a:prstGeom>
          <a:noFill/>
          <a:ln>
            <a:solidFill>
              <a:srgbClr val="EC5F7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7446010" y="2051050"/>
            <a:ext cx="2370455" cy="645160"/>
          </a:xfrm>
          <a:prstGeom prst="rect">
            <a:avLst/>
          </a:prstGeom>
          <a:noFill/>
        </p:spPr>
        <p:txBody>
          <a:bodyPr wrap="squar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真人主</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一般代表品牌的形象和品牌的理念、风格和调性，因此人选的形象需要符合。</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7446645" y="2977515"/>
            <a:ext cx="2370455" cy="829945"/>
          </a:xfrm>
          <a:prstGeom prst="rect">
            <a:avLst/>
          </a:prstGeom>
          <a:noFill/>
        </p:spPr>
        <p:txBody>
          <a:bodyPr wrap="squar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真人主</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应该具备</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核心化内容，比如：轻食专家、减脂专家、营养师等专业身份更有说服力和社群带动性。</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7446645" y="4017645"/>
            <a:ext cx="2370455" cy="1198880"/>
          </a:xfrm>
          <a:prstGeom prst="rect">
            <a:avLst/>
          </a:prstGeom>
          <a:noFill/>
        </p:spPr>
        <p:txBody>
          <a:bodyPr wrap="square" rtlCol="0">
            <a:spAutoFit/>
          </a:bodyPr>
          <a:p>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正确梳理真人主</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的性质、身份和定位后，一般不建议用主</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处理关于运营方面的客诉等问题，与专业形象有出入，一般会搭配副</a:t>
            </a:r>
            <a:r>
              <a:rPr lang="en-US" altLang="zh-CN" sz="12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200" dirty="0">
                <a:solidFill>
                  <a:srgbClr val="FF0000"/>
                </a:solidFill>
                <a:latin typeface="微软雅黑" panose="020B0503020204020204" charset="-122"/>
                <a:ea typeface="微软雅黑" panose="020B0503020204020204" charset="-122"/>
                <a:cs typeface="微软雅黑" panose="020B0503020204020204" charset="-122"/>
              </a:rPr>
              <a:t>，以小助手、宠粉官的形象出现</a:t>
            </a:r>
            <a:endParaRPr lang="zh-CN" altLang="en-US" sz="1200"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5" name="组合 4"/>
          <p:cNvGrpSpPr/>
          <p:nvPr/>
        </p:nvGrpSpPr>
        <p:grpSpPr>
          <a:xfrm>
            <a:off x="8995410" y="375920"/>
            <a:ext cx="628650" cy="266700"/>
            <a:chOff x="12515" y="1472"/>
            <a:chExt cx="990" cy="420"/>
          </a:xfrm>
        </p:grpSpPr>
        <p:sp>
          <p:nvSpPr>
            <p:cNvPr id="6" name="对角圆角矩形 5"/>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黑色ROI"/>
            <p:cNvPicPr>
              <a:picLocks noChangeAspect="1"/>
            </p:cNvPicPr>
            <p:nvPr/>
          </p:nvPicPr>
          <p:blipFill>
            <a:blip r:embed="rId5"/>
            <a:stretch>
              <a:fillRect/>
            </a:stretch>
          </p:blipFill>
          <p:spPr>
            <a:xfrm>
              <a:off x="12670" y="1476"/>
              <a:ext cx="680" cy="411"/>
            </a:xfrm>
            <a:prstGeom prst="rect">
              <a:avLst/>
            </a:prstGeom>
          </p:spPr>
        </p:pic>
      </p:grpSp>
      <p:sp>
        <p:nvSpPr>
          <p:cNvPr id="8" name="矩形 7"/>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07695" y="1798320"/>
            <a:ext cx="1256665" cy="33718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真人主</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IP</a:t>
            </a:r>
            <a:endParaRPr lang="en-US" altLang="zh-CN"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673100" y="2210435"/>
            <a:ext cx="4465955" cy="3209290"/>
          </a:xfrm>
          <a:prstGeom prst="rect">
            <a:avLst/>
          </a:prstGeom>
          <a:noFill/>
          <a:ln>
            <a:solidFill>
              <a:srgbClr val="EC5F7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1090295" y="1198880"/>
            <a:ext cx="2660650" cy="368300"/>
          </a:xfrm>
          <a:prstGeom prst="rect">
            <a:avLst/>
          </a:prstGeom>
          <a:noFill/>
        </p:spPr>
        <p:txBody>
          <a:bodyPr wrap="square" rtlCol="0">
            <a:spAutoFit/>
          </a:bodyPr>
          <a:p>
            <a:r>
              <a:rPr lang="zh-CN" altLang="en-US" dirty="0">
                <a:solidFill>
                  <a:srgbClr val="FF0000"/>
                </a:solidFill>
              </a:rPr>
              <a:t>第四步：</a:t>
            </a:r>
            <a:r>
              <a:rPr lang="en-US" altLang="zh-CN" dirty="0">
                <a:solidFill>
                  <a:srgbClr val="FF0000"/>
                </a:solidFill>
              </a:rPr>
              <a:t>IP</a:t>
            </a:r>
            <a:r>
              <a:rPr lang="zh-CN" altLang="en-US" dirty="0">
                <a:solidFill>
                  <a:srgbClr val="FF0000"/>
                </a:solidFill>
              </a:rPr>
              <a:t>分工</a:t>
            </a:r>
            <a:endParaRPr lang="zh-CN" altLang="en-US" dirty="0">
              <a:solidFill>
                <a:srgbClr val="FF0000"/>
              </a:solidFill>
            </a:endParaRPr>
          </a:p>
        </p:txBody>
      </p:sp>
      <p:sp>
        <p:nvSpPr>
          <p:cNvPr id="14" name="文本框 13"/>
          <p:cNvSpPr txBox="1"/>
          <p:nvPr/>
        </p:nvSpPr>
        <p:spPr>
          <a:xfrm>
            <a:off x="775970" y="3346450"/>
            <a:ext cx="4507865" cy="2030095"/>
          </a:xfrm>
          <a:prstGeom prst="rect">
            <a:avLst/>
          </a:prstGeom>
          <a:noFill/>
        </p:spPr>
        <p:txBody>
          <a:bodyPr wrap="square" rtlCol="0" anchor="t">
            <a:spAutoFit/>
          </a:bodyPr>
          <a:p>
            <a:pPr>
              <a:lnSpc>
                <a:spcPct val="150000"/>
              </a:lnSpc>
            </a:pPr>
            <a:r>
              <a:rPr sz="1200">
                <a:latin typeface="微软雅黑" panose="020B0503020204020204" charset="-122"/>
                <a:ea typeface="微软雅黑" panose="020B0503020204020204" charset="-122"/>
                <a:cs typeface="微软雅黑" panose="020B0503020204020204" charset="-122"/>
                <a:sym typeface="+mn-ea"/>
              </a:rPr>
              <a:t>主要职责：</a:t>
            </a:r>
            <a:endParaRPr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sz="1200">
                <a:latin typeface="微软雅黑" panose="020B0503020204020204" charset="-122"/>
                <a:ea typeface="微软雅黑" panose="020B0503020204020204" charset="-122"/>
                <a:cs typeface="微软雅黑" panose="020B0503020204020204" charset="-122"/>
                <a:sym typeface="+mn-ea"/>
              </a:rPr>
              <a:t>1</a:t>
            </a:r>
            <a:r>
              <a:rPr lang="zh-CN" altLang="en-US" sz="1200">
                <a:latin typeface="微软雅黑" panose="020B0503020204020204" charset="-122"/>
                <a:ea typeface="微软雅黑" panose="020B0503020204020204" charset="-122"/>
                <a:cs typeface="微软雅黑" panose="020B0503020204020204" charset="-122"/>
                <a:sym typeface="+mn-ea"/>
              </a:rPr>
              <a:t>、负责宣导轻食健康生活概念，与品牌理念结合</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2</a:t>
            </a:r>
            <a:r>
              <a:rPr lang="zh-CN" altLang="en-US" sz="1200">
                <a:latin typeface="微软雅黑" panose="020B0503020204020204" charset="-122"/>
                <a:ea typeface="微软雅黑" panose="020B0503020204020204" charset="-122"/>
                <a:cs typeface="微软雅黑" panose="020B0503020204020204" charset="-122"/>
                <a:sym typeface="+mn-ea"/>
              </a:rPr>
              <a:t>、分享自己的生活日常，打造健康生活与高品质生活的典范和模板，刺激带动社群其他粉丝</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3</a:t>
            </a:r>
            <a:r>
              <a:rPr lang="zh-CN" altLang="en-US" sz="1200">
                <a:latin typeface="微软雅黑" panose="020B0503020204020204" charset="-122"/>
                <a:ea typeface="微软雅黑" panose="020B0503020204020204" charset="-122"/>
                <a:cs typeface="微软雅黑" panose="020B0503020204020204" charset="-122"/>
                <a:sym typeface="+mn-ea"/>
              </a:rPr>
              <a:t>、活跃社群氛围，主导社群话题节奏，输出产品使用场景照片</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4</a:t>
            </a:r>
            <a:r>
              <a:rPr lang="zh-CN" altLang="en-US" sz="1200">
                <a:latin typeface="微软雅黑" panose="020B0503020204020204" charset="-122"/>
                <a:ea typeface="微软雅黑" panose="020B0503020204020204" charset="-122"/>
                <a:cs typeface="微软雅黑" panose="020B0503020204020204" charset="-122"/>
                <a:sym typeface="+mn-ea"/>
              </a:rPr>
              <a:t>、分享健康轻食的专业知识</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5</a:t>
            </a:r>
            <a:r>
              <a:rPr lang="zh-CN" altLang="en-US" sz="1200">
                <a:latin typeface="微软雅黑" panose="020B0503020204020204" charset="-122"/>
                <a:ea typeface="微软雅黑" panose="020B0503020204020204" charset="-122"/>
                <a:cs typeface="微软雅黑" panose="020B0503020204020204" charset="-122"/>
                <a:sym typeface="+mn-ea"/>
              </a:rPr>
              <a:t>、与粉丝打成一片，引导粉丝购物，为粉丝争取福利</a:t>
            </a:r>
            <a:endParaRPr lang="zh-CN" altLang="en-US" sz="1200">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5359400" y="1798320"/>
            <a:ext cx="1256665" cy="337185"/>
          </a:xfrm>
          <a:prstGeom prst="rect">
            <a:avLst/>
          </a:prstGeom>
          <a:noFill/>
        </p:spPr>
        <p:txBody>
          <a:bodyPr wrap="squar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小助手副</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IP</a:t>
            </a:r>
            <a:endParaRPr lang="en-US" altLang="zh-CN" sz="16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5407025" y="2210435"/>
            <a:ext cx="4316730" cy="3209290"/>
          </a:xfrm>
          <a:prstGeom prst="rect">
            <a:avLst/>
          </a:prstGeom>
          <a:noFill/>
          <a:ln>
            <a:solidFill>
              <a:srgbClr val="EC5F7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p:cNvPicPr>
            <a:picLocks noChangeAspect="1"/>
          </p:cNvPicPr>
          <p:nvPr/>
        </p:nvPicPr>
        <p:blipFill>
          <a:blip r:embed="rId6"/>
          <a:stretch>
            <a:fillRect/>
          </a:stretch>
        </p:blipFill>
        <p:spPr>
          <a:xfrm>
            <a:off x="5525770" y="2354580"/>
            <a:ext cx="924560" cy="924560"/>
          </a:xfrm>
          <a:prstGeom prst="rect">
            <a:avLst/>
          </a:prstGeom>
          <a:effectLst>
            <a:outerShdw blurRad="50800" dist="38100" dir="2700000" algn="tl" rotWithShape="0">
              <a:prstClr val="black">
                <a:alpha val="40000"/>
              </a:prstClr>
            </a:outerShdw>
          </a:effectLst>
        </p:spPr>
      </p:pic>
      <p:sp>
        <p:nvSpPr>
          <p:cNvPr id="18" name="文本框 17"/>
          <p:cNvSpPr txBox="1"/>
          <p:nvPr/>
        </p:nvSpPr>
        <p:spPr>
          <a:xfrm>
            <a:off x="3422788" y="1214479"/>
            <a:ext cx="3415030" cy="337185"/>
          </a:xfrm>
          <a:prstGeom prst="rect">
            <a:avLst/>
          </a:prstGeom>
          <a:noFill/>
        </p:spPr>
        <p:txBody>
          <a:bodyPr wrap="none"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明确清晰各</a:t>
            </a:r>
            <a:r>
              <a:rPr lang="en-US" altLang="zh-CN" sz="1600" dirty="0">
                <a:solidFill>
                  <a:srgbClr val="FF0000"/>
                </a:solidFill>
                <a:latin typeface="微软雅黑" panose="020B0503020204020204" charset="-122"/>
                <a:ea typeface="微软雅黑" panose="020B0503020204020204" charset="-122"/>
                <a:cs typeface="微软雅黑" panose="020B0503020204020204" charset="-122"/>
              </a:rPr>
              <a:t>IP</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rPr>
              <a:t>的调性和职责以免混淆</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9" name="图片 18"/>
          <p:cNvPicPr>
            <a:picLocks noChangeAspect="1"/>
          </p:cNvPicPr>
          <p:nvPr/>
        </p:nvPicPr>
        <p:blipFill>
          <a:blip r:embed="rId7"/>
          <a:srcRect b="16689"/>
          <a:stretch>
            <a:fillRect/>
          </a:stretch>
        </p:blipFill>
        <p:spPr>
          <a:xfrm>
            <a:off x="809625" y="2354580"/>
            <a:ext cx="897890" cy="909320"/>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864360" y="2440305"/>
            <a:ext cx="2288540" cy="368300"/>
          </a:xfrm>
          <a:prstGeom prst="rect">
            <a:avLst/>
          </a:prstGeom>
          <a:noFill/>
        </p:spPr>
        <p:txBody>
          <a:bodyPr wrap="square" rtlCol="0" anchor="t">
            <a:spAutoFit/>
          </a:bodyPr>
          <a:p>
            <a:pPr>
              <a:lnSpc>
                <a:spcPct val="150000"/>
              </a:lnSpc>
            </a:pPr>
            <a:r>
              <a:rPr lang="en-US" sz="1200">
                <a:latin typeface="微软雅黑" panose="020B0503020204020204" charset="-122"/>
                <a:ea typeface="微软雅黑" panose="020B0503020204020204" charset="-122"/>
                <a:cs typeface="微软雅黑" panose="020B0503020204020204" charset="-122"/>
                <a:sym typeface="+mn-ea"/>
              </a:rPr>
              <a:t>Mia</a:t>
            </a:r>
            <a:endParaRPr lang="en-US" sz="120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627495" y="2440305"/>
            <a:ext cx="2288540" cy="368300"/>
          </a:xfrm>
          <a:prstGeom prst="rect">
            <a:avLst/>
          </a:prstGeom>
          <a:noFill/>
        </p:spPr>
        <p:txBody>
          <a:bodyPr wrap="square" rtlCol="0" anchor="t">
            <a:spAutoFit/>
          </a:bodyPr>
          <a:p>
            <a:pPr>
              <a:lnSpc>
                <a:spcPct val="150000"/>
              </a:lnSpc>
            </a:pPr>
            <a:r>
              <a:rPr lang="zh-CN" altLang="en-US" sz="1200">
                <a:latin typeface="微软雅黑" panose="020B0503020204020204" charset="-122"/>
                <a:ea typeface="微软雅黑" panose="020B0503020204020204" charset="-122"/>
                <a:cs typeface="微软雅黑" panose="020B0503020204020204" charset="-122"/>
              </a:rPr>
              <a:t>控卡君</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nvSpPr>
        <p:spPr>
          <a:xfrm>
            <a:off x="1864360" y="2755900"/>
            <a:ext cx="2288540" cy="368300"/>
          </a:xfrm>
          <a:prstGeom prst="rect">
            <a:avLst/>
          </a:prstGeom>
          <a:noFill/>
        </p:spPr>
        <p:txBody>
          <a:bodyPr wrap="square" rtlCol="0" anchor="t">
            <a:spAutoFit/>
          </a:bodyPr>
          <a:p>
            <a:pPr>
              <a:lnSpc>
                <a:spcPct val="150000"/>
              </a:lnSpc>
            </a:pPr>
            <a:r>
              <a:rPr lang="zh-CN" altLang="en-US" sz="1200">
                <a:latin typeface="微软雅黑" panose="020B0503020204020204" charset="-122"/>
                <a:ea typeface="微软雅黑" panose="020B0503020204020204" charset="-122"/>
                <a:cs typeface="微软雅黑" panose="020B0503020204020204" charset="-122"/>
              </a:rPr>
              <a:t>碧翠园产品体验师</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5" name="文本框 24"/>
          <p:cNvSpPr txBox="1"/>
          <p:nvPr/>
        </p:nvSpPr>
        <p:spPr>
          <a:xfrm>
            <a:off x="6627495" y="2755900"/>
            <a:ext cx="2288540" cy="368300"/>
          </a:xfrm>
          <a:prstGeom prst="rect">
            <a:avLst/>
          </a:prstGeom>
          <a:noFill/>
        </p:spPr>
        <p:txBody>
          <a:bodyPr wrap="square" rtlCol="0" anchor="t">
            <a:spAutoFit/>
          </a:bodyPr>
          <a:p>
            <a:pPr>
              <a:lnSpc>
                <a:spcPct val="150000"/>
              </a:lnSpc>
            </a:pPr>
            <a:r>
              <a:rPr lang="zh-CN" altLang="en-US" sz="1200">
                <a:latin typeface="微软雅黑" panose="020B0503020204020204" charset="-122"/>
                <a:ea typeface="微软雅黑" panose="020B0503020204020204" charset="-122"/>
                <a:cs typeface="微软雅黑" panose="020B0503020204020204" charset="-122"/>
              </a:rPr>
              <a:t>碧翠园宠粉官</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5577205" y="3346450"/>
            <a:ext cx="3869055" cy="1753235"/>
          </a:xfrm>
          <a:prstGeom prst="rect">
            <a:avLst/>
          </a:prstGeom>
          <a:noFill/>
        </p:spPr>
        <p:txBody>
          <a:bodyPr wrap="square" rtlCol="0" anchor="t">
            <a:spAutoFit/>
          </a:bodyPr>
          <a:p>
            <a:pPr>
              <a:lnSpc>
                <a:spcPct val="150000"/>
              </a:lnSpc>
            </a:pPr>
            <a:r>
              <a:rPr sz="1200">
                <a:latin typeface="微软雅黑" panose="020B0503020204020204" charset="-122"/>
                <a:ea typeface="微软雅黑" panose="020B0503020204020204" charset="-122"/>
                <a:cs typeface="微软雅黑" panose="020B0503020204020204" charset="-122"/>
                <a:sym typeface="+mn-ea"/>
              </a:rPr>
              <a:t>主要职责：</a:t>
            </a:r>
            <a:endParaRPr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sz="1200">
                <a:latin typeface="微软雅黑" panose="020B0503020204020204" charset="-122"/>
                <a:ea typeface="微软雅黑" panose="020B0503020204020204" charset="-122"/>
                <a:cs typeface="微软雅黑" panose="020B0503020204020204" charset="-122"/>
                <a:sym typeface="+mn-ea"/>
              </a:rPr>
              <a:t>1</a:t>
            </a:r>
            <a:r>
              <a:rPr lang="zh-CN" altLang="en-US" sz="1200">
                <a:latin typeface="微软雅黑" panose="020B0503020204020204" charset="-122"/>
                <a:ea typeface="微软雅黑" panose="020B0503020204020204" charset="-122"/>
                <a:cs typeface="微软雅黑" panose="020B0503020204020204" charset="-122"/>
                <a:sym typeface="+mn-ea"/>
              </a:rPr>
              <a:t>、协助</a:t>
            </a:r>
            <a:r>
              <a:rPr lang="en-US" altLang="zh-CN" sz="1200">
                <a:latin typeface="微软雅黑" panose="020B0503020204020204" charset="-122"/>
                <a:ea typeface="微软雅黑" panose="020B0503020204020204" charset="-122"/>
                <a:cs typeface="微软雅黑" panose="020B0503020204020204" charset="-122"/>
                <a:sym typeface="+mn-ea"/>
              </a:rPr>
              <a:t>Mia</a:t>
            </a:r>
            <a:r>
              <a:rPr lang="zh-CN" altLang="en-US" sz="1200">
                <a:latin typeface="微软雅黑" panose="020B0503020204020204" charset="-122"/>
                <a:ea typeface="微软雅黑" panose="020B0503020204020204" charset="-122"/>
                <a:cs typeface="微软雅黑" panose="020B0503020204020204" charset="-122"/>
                <a:sym typeface="+mn-ea"/>
              </a:rPr>
              <a:t>活跃社群氛围，制定并管理社群秩序</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2</a:t>
            </a:r>
            <a:r>
              <a:rPr lang="zh-CN" altLang="en-US" sz="1200">
                <a:latin typeface="微软雅黑" panose="020B0503020204020204" charset="-122"/>
                <a:ea typeface="微软雅黑" panose="020B0503020204020204" charset="-122"/>
                <a:cs typeface="微软雅黑" panose="020B0503020204020204" charset="-122"/>
                <a:sym typeface="+mn-ea"/>
              </a:rPr>
              <a:t>、发布活动公告并协助引导粉丝积极参与</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3</a:t>
            </a:r>
            <a:r>
              <a:rPr lang="zh-CN" altLang="en-US" sz="1200">
                <a:latin typeface="微软雅黑" panose="020B0503020204020204" charset="-122"/>
                <a:ea typeface="微软雅黑" panose="020B0503020204020204" charset="-122"/>
                <a:cs typeface="微软雅黑" panose="020B0503020204020204" charset="-122"/>
                <a:sym typeface="+mn-ea"/>
              </a:rPr>
              <a:t>、解答粉丝疑问和客诉</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4</a:t>
            </a:r>
            <a:r>
              <a:rPr lang="zh-CN" altLang="en-US" sz="1200">
                <a:latin typeface="微软雅黑" panose="020B0503020204020204" charset="-122"/>
                <a:ea typeface="微软雅黑" panose="020B0503020204020204" charset="-122"/>
                <a:cs typeface="微软雅黑" panose="020B0503020204020204" charset="-122"/>
                <a:sym typeface="+mn-ea"/>
              </a:rPr>
              <a:t>、收集粉丝建议和发起问卷调查了解粉丝意愿</a:t>
            </a:r>
            <a:endParaRPr lang="zh-CN" altLang="en-US" sz="12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a:latin typeface="微软雅黑" panose="020B0503020204020204" charset="-122"/>
                <a:ea typeface="微软雅黑" panose="020B0503020204020204" charset="-122"/>
                <a:cs typeface="微软雅黑" panose="020B0503020204020204" charset="-122"/>
                <a:sym typeface="+mn-ea"/>
              </a:rPr>
              <a:t>5</a:t>
            </a:r>
            <a:r>
              <a:rPr lang="zh-CN" altLang="en-US" sz="1200">
                <a:latin typeface="微软雅黑" panose="020B0503020204020204" charset="-122"/>
                <a:ea typeface="微软雅黑" panose="020B0503020204020204" charset="-122"/>
                <a:cs typeface="微软雅黑" panose="020B0503020204020204" charset="-122"/>
                <a:sym typeface="+mn-ea"/>
              </a:rPr>
              <a:t>、发布更多关于产品的介绍和种草图片</a:t>
            </a:r>
            <a:endParaRPr lang="zh-CN" altLang="en-US" sz="12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1930</Words>
  <Application>WPS 演示</Application>
  <PresentationFormat>自定义</PresentationFormat>
  <Paragraphs>171</Paragraphs>
  <Slides>14</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Arial</vt:lpstr>
      <vt:lpstr>宋体</vt:lpstr>
      <vt:lpstr>Wingdings</vt:lpstr>
      <vt:lpstr>微软雅黑</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Ivan' J</cp:lastModifiedBy>
  <cp:revision>403</cp:revision>
  <dcterms:created xsi:type="dcterms:W3CDTF">2019-12-22T05:53:00Z</dcterms:created>
  <dcterms:modified xsi:type="dcterms:W3CDTF">2021-04-23T01:09:25Z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2052-11.1.0.10214</vt:lpwstr>
  </property>
</Properties>
</file>