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283" r:id="rId2"/>
    <p:sldId id="2635" r:id="rId3"/>
    <p:sldId id="2644" r:id="rId4"/>
    <p:sldId id="2657" r:id="rId5"/>
    <p:sldId id="2658" r:id="rId6"/>
    <p:sldId id="2646" r:id="rId7"/>
    <p:sldId id="2651" r:id="rId8"/>
    <p:sldId id="2647" r:id="rId9"/>
    <p:sldId id="2648" r:id="rId10"/>
    <p:sldId id="2649" r:id="rId11"/>
    <p:sldId id="2634" r:id="rId12"/>
  </p:sldIdLst>
  <p:sldSz cx="10260013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929"/>
    <a:srgbClr val="F8CE2C"/>
    <a:srgbClr val="F8EE4A"/>
    <a:srgbClr val="F8EE96"/>
    <a:srgbClr val="F8EFC4"/>
    <a:srgbClr val="FEA900"/>
    <a:srgbClr val="FFC000"/>
    <a:srgbClr val="F8F8F8"/>
    <a:srgbClr val="120C16"/>
    <a:srgbClr val="6DF5E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77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-486" y="-78"/>
      </p:cViewPr>
      <p:guideLst>
        <p:guide orient="horz" pos="1814"/>
        <p:guide pos="32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1" loCatId="list" qsTypeId="urn:microsoft.com/office/officeart/2005/8/quickstyle/simple1#1" qsCatId="simple" csTypeId="urn:microsoft.com/office/officeart/2005/8/colors/accent0_1#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type="par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type="sib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type="par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type="sib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type="par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type="sib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type="par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type="sib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type="par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type="sib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type="par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type="sib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  <dgm:t>
        <a:bodyPr/>
        <a:lstStyle/>
        <a:p>
          <a:endParaRPr lang="zh-CN" altLang="en-US"/>
        </a:p>
      </dgm:t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  <dgm:t>
        <a:bodyPr/>
        <a:lstStyle/>
        <a:p>
          <a:endParaRPr lang="zh-CN" altLang="en-US"/>
        </a:p>
      </dgm:t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  <dgm:t>
        <a:bodyPr/>
        <a:lstStyle/>
        <a:p>
          <a:endParaRPr lang="zh-CN" altLang="en-US"/>
        </a:p>
      </dgm:t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  <dgm:t>
        <a:bodyPr/>
        <a:lstStyle/>
        <a:p>
          <a:endParaRPr lang="zh-CN" altLang="en-US"/>
        </a:p>
      </dgm:t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  <dgm:t>
        <a:bodyPr/>
        <a:lstStyle/>
        <a:p>
          <a:endParaRPr lang="zh-CN" altLang="en-US"/>
        </a:p>
      </dgm:t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  <dgm:t>
        <a:bodyPr/>
        <a:lstStyle/>
        <a:p>
          <a:endParaRPr lang="zh-CN" altLang="en-US"/>
        </a:p>
      </dgm:t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8E1CF39A-2C53-4078-B676-390FA42BD10D}" type="presOf" srcId="{6229A896-BA79-4F93-B4A4-52AF8D0E63B7}" destId="{75DA4DF2-046A-4C6A-8086-7C3E7861D4E7}" srcOrd="0" destOrd="0" presId="urn:microsoft.com/office/officeart/2005/8/layout/list1#1"/>
    <dgm:cxn modelId="{04D720C0-4218-4938-9515-27C87D79C1B0}" type="presOf" srcId="{730938A3-D819-41F7-BE39-9DDAA446A19F}" destId="{427123AE-6E68-4008-BD50-9CC20F57260E}" srcOrd="1" destOrd="0" presId="urn:microsoft.com/office/officeart/2005/8/layout/list1#1"/>
    <dgm:cxn modelId="{C0C92239-6F59-4A67-8B01-83B8CED33E59}" type="presOf" srcId="{5BA5075A-9611-40EC-B66E-1C50AF866171}" destId="{06CD99E7-5F6F-4B3A-B6AF-722345E5A49F}" srcOrd="0" destOrd="0" presId="urn:microsoft.com/office/officeart/2005/8/layout/list1#1"/>
    <dgm:cxn modelId="{A1FCD9D6-88FE-42F6-A005-7CB64FD4DF60}" type="presOf" srcId="{730938A3-D819-41F7-BE39-9DDAA446A19F}" destId="{0B52D98E-03C2-4BD0-85E7-F52451A2A69F}" srcOrd="0" destOrd="0" presId="urn:microsoft.com/office/officeart/2005/8/layout/list1#1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F846AED5-C5CD-4945-9041-FB212C89E9C3}" type="presOf" srcId="{5BA5075A-9611-40EC-B66E-1C50AF866171}" destId="{ABF73B35-4281-4C64-B65F-D7E1D426DC52}" srcOrd="1" destOrd="0" presId="urn:microsoft.com/office/officeart/2005/8/layout/list1#1"/>
    <dgm:cxn modelId="{D8070E78-59F1-4513-9398-C426422CA6D2}" type="presOf" srcId="{A7E2548B-AC32-4B01-BBFA-02F40C0F4EC3}" destId="{E4755B94-5E72-4C9F-A91A-56B0FCDA28F1}" srcOrd="0" destOrd="0" presId="urn:microsoft.com/office/officeart/2005/8/layout/list1#1"/>
    <dgm:cxn modelId="{B85F9E25-C652-4B7F-8FD1-439B78BFFC09}" type="presOf" srcId="{A7E2548B-AC32-4B01-BBFA-02F40C0F4EC3}" destId="{C385AF22-AC18-4DC8-9B28-602D0C637594}" srcOrd="1" destOrd="0" presId="urn:microsoft.com/office/officeart/2005/8/layout/list1#1"/>
    <dgm:cxn modelId="{5DA8AC74-33F2-4C28-8300-0E50990216C1}" type="presOf" srcId="{AA796176-FFEA-4453-B3C5-86FCA4C88052}" destId="{5CB4522F-075B-43D2-9CCA-FF96AAAB0675}" srcOrd="0" destOrd="0" presId="urn:microsoft.com/office/officeart/2005/8/layout/list1#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662F1812-AED3-4BAE-8542-D20165F5DAA1}" type="presOf" srcId="{6229A896-BA79-4F93-B4A4-52AF8D0E63B7}" destId="{FBD91DA6-F483-4103-904B-0A0489E1DCE7}" srcOrd="1" destOrd="0" presId="urn:microsoft.com/office/officeart/2005/8/layout/list1#1"/>
    <dgm:cxn modelId="{5746D370-F655-4369-9829-A3CB05B885AA}" type="presOf" srcId="{ACC21E35-BE52-4B64-9CE3-EAFB2C2B911E}" destId="{19E92E6E-C255-46EA-A296-4EEB24EE3A0F}" srcOrd="1" destOrd="0" presId="urn:microsoft.com/office/officeart/2005/8/layout/list1#1"/>
    <dgm:cxn modelId="{B7AC3EAD-C2E5-4EE1-AD67-1717C0B0AE79}" type="presOf" srcId="{ACC21E35-BE52-4B64-9CE3-EAFB2C2B911E}" destId="{3240125D-75FD-4A57-A758-6C50E602A37F}" srcOrd="0" destOrd="0" presId="urn:microsoft.com/office/officeart/2005/8/layout/list1#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A0A139B8-C29C-4CF6-B01A-C9215FF29A1B}" type="presOf" srcId="{0FABB1E1-B967-41CD-8BD9-01EE970157FC}" destId="{1CC4936E-ED17-4D2F-9813-87EE95763F16}" srcOrd="1" destOrd="0" presId="urn:microsoft.com/office/officeart/2005/8/layout/list1#1"/>
    <dgm:cxn modelId="{AE945048-99BB-4E6F-831F-941A69103276}" type="presOf" srcId="{0FABB1E1-B967-41CD-8BD9-01EE970157FC}" destId="{5637D23C-C60D-4167-8816-BB9B9D431E0E}" srcOrd="0" destOrd="0" presId="urn:microsoft.com/office/officeart/2005/8/layout/list1#1"/>
    <dgm:cxn modelId="{E64F7986-A22F-4AFA-B479-79081A7B952B}" type="presParOf" srcId="{5CB4522F-075B-43D2-9CCA-FF96AAAB0675}" destId="{792D5933-AD40-45AE-8480-2968FCA8CAA1}" srcOrd="0" destOrd="0" presId="urn:microsoft.com/office/officeart/2005/8/layout/list1#1"/>
    <dgm:cxn modelId="{3C593DDB-6C1E-4F28-B97E-4C473646A717}" type="presParOf" srcId="{792D5933-AD40-45AE-8480-2968FCA8CAA1}" destId="{E4755B94-5E72-4C9F-A91A-56B0FCDA28F1}" srcOrd="0" destOrd="0" presId="urn:microsoft.com/office/officeart/2005/8/layout/list1#1"/>
    <dgm:cxn modelId="{53C2F299-254F-4955-8E1D-0975BFA29DEA}" type="presParOf" srcId="{792D5933-AD40-45AE-8480-2968FCA8CAA1}" destId="{C385AF22-AC18-4DC8-9B28-602D0C637594}" srcOrd="1" destOrd="0" presId="urn:microsoft.com/office/officeart/2005/8/layout/list1#1"/>
    <dgm:cxn modelId="{3A418ED2-15B8-43F7-9CB2-B8862013A2CF}" type="presParOf" srcId="{5CB4522F-075B-43D2-9CCA-FF96AAAB0675}" destId="{744720FB-B56E-4487-9420-26F63FDC8A92}" srcOrd="1" destOrd="0" presId="urn:microsoft.com/office/officeart/2005/8/layout/list1#1"/>
    <dgm:cxn modelId="{4B625579-78F4-45B2-9DFA-A7F13878CD9D}" type="presParOf" srcId="{5CB4522F-075B-43D2-9CCA-FF96AAAB0675}" destId="{46544825-FBF5-4CDD-8C6C-17BDB8D6624D}" srcOrd="2" destOrd="0" presId="urn:microsoft.com/office/officeart/2005/8/layout/list1#1"/>
    <dgm:cxn modelId="{2DFB4BE4-930E-4611-A053-82E8D625F27C}" type="presParOf" srcId="{5CB4522F-075B-43D2-9CCA-FF96AAAB0675}" destId="{4BCF71AD-8735-4E36-8AA7-859BE626CF89}" srcOrd="3" destOrd="0" presId="urn:microsoft.com/office/officeart/2005/8/layout/list1#1"/>
    <dgm:cxn modelId="{F4723558-B28C-40C9-B27F-72F9BE0AF3F5}" type="presParOf" srcId="{5CB4522F-075B-43D2-9CCA-FF96AAAB0675}" destId="{EED333AA-5EDE-462B-829D-585765A00D61}" srcOrd="4" destOrd="0" presId="urn:microsoft.com/office/officeart/2005/8/layout/list1#1"/>
    <dgm:cxn modelId="{3D31BDE9-49B2-47DF-A12F-0683BC775F18}" type="presParOf" srcId="{EED333AA-5EDE-462B-829D-585765A00D61}" destId="{75DA4DF2-046A-4C6A-8086-7C3E7861D4E7}" srcOrd="0" destOrd="0" presId="urn:microsoft.com/office/officeart/2005/8/layout/list1#1"/>
    <dgm:cxn modelId="{37B9B0F7-2467-4A73-A2F3-48AAF33F4ACD}" type="presParOf" srcId="{EED333AA-5EDE-462B-829D-585765A00D61}" destId="{FBD91DA6-F483-4103-904B-0A0489E1DCE7}" srcOrd="1" destOrd="0" presId="urn:microsoft.com/office/officeart/2005/8/layout/list1#1"/>
    <dgm:cxn modelId="{85C47340-8A9E-4592-AB66-216A17057F11}" type="presParOf" srcId="{5CB4522F-075B-43D2-9CCA-FF96AAAB0675}" destId="{48F65CE9-588F-481F-B88C-E3C4A9B9C782}" srcOrd="5" destOrd="0" presId="urn:microsoft.com/office/officeart/2005/8/layout/list1#1"/>
    <dgm:cxn modelId="{B514B097-DCDB-49D3-9A46-45A481532DCB}" type="presParOf" srcId="{5CB4522F-075B-43D2-9CCA-FF96AAAB0675}" destId="{9A2FC35B-336D-4AB9-BE3B-E5A027415580}" srcOrd="6" destOrd="0" presId="urn:microsoft.com/office/officeart/2005/8/layout/list1#1"/>
    <dgm:cxn modelId="{8445FA2B-93A1-4A85-A633-6C53B31E6640}" type="presParOf" srcId="{5CB4522F-075B-43D2-9CCA-FF96AAAB0675}" destId="{781EB76A-EEE2-4822-9A02-692FC3F6DBFE}" srcOrd="7" destOrd="0" presId="urn:microsoft.com/office/officeart/2005/8/layout/list1#1"/>
    <dgm:cxn modelId="{585724F5-D580-4123-A6B5-18BCB4B61298}" type="presParOf" srcId="{5CB4522F-075B-43D2-9CCA-FF96AAAB0675}" destId="{1A83AB0C-0313-42B2-AD86-7F1781B8A4B2}" srcOrd="8" destOrd="0" presId="urn:microsoft.com/office/officeart/2005/8/layout/list1#1"/>
    <dgm:cxn modelId="{D3A9A500-291D-4315-A0B5-48A11AFD7872}" type="presParOf" srcId="{1A83AB0C-0313-42B2-AD86-7F1781B8A4B2}" destId="{0B52D98E-03C2-4BD0-85E7-F52451A2A69F}" srcOrd="0" destOrd="0" presId="urn:microsoft.com/office/officeart/2005/8/layout/list1#1"/>
    <dgm:cxn modelId="{08FF2DFE-CF0C-4A40-BF76-5D8DF2A83E45}" type="presParOf" srcId="{1A83AB0C-0313-42B2-AD86-7F1781B8A4B2}" destId="{427123AE-6E68-4008-BD50-9CC20F57260E}" srcOrd="1" destOrd="0" presId="urn:microsoft.com/office/officeart/2005/8/layout/list1#1"/>
    <dgm:cxn modelId="{6BF98521-58EF-4718-94C0-86D18F889A8F}" type="presParOf" srcId="{5CB4522F-075B-43D2-9CCA-FF96AAAB0675}" destId="{3E45E6F7-D029-421E-9785-40AC3D5809F6}" srcOrd="9" destOrd="0" presId="urn:microsoft.com/office/officeart/2005/8/layout/list1#1"/>
    <dgm:cxn modelId="{05C125E2-B9C9-4C04-B36D-0D1E8CAE682E}" type="presParOf" srcId="{5CB4522F-075B-43D2-9CCA-FF96AAAB0675}" destId="{DC58CA3D-313C-426E-A0D6-37AFDA45F7F0}" srcOrd="10" destOrd="0" presId="urn:microsoft.com/office/officeart/2005/8/layout/list1#1"/>
    <dgm:cxn modelId="{E919EC92-820A-428D-99E1-2B124C1E1608}" type="presParOf" srcId="{5CB4522F-075B-43D2-9CCA-FF96AAAB0675}" destId="{97D0A409-687F-48B8-8F97-815DE1E84580}" srcOrd="11" destOrd="0" presId="urn:microsoft.com/office/officeart/2005/8/layout/list1#1"/>
    <dgm:cxn modelId="{5EF25026-603F-4335-9104-A837A384B12F}" type="presParOf" srcId="{5CB4522F-075B-43D2-9CCA-FF96AAAB0675}" destId="{6C682417-E35E-4747-8277-8398315EE0A6}" srcOrd="12" destOrd="0" presId="urn:microsoft.com/office/officeart/2005/8/layout/list1#1"/>
    <dgm:cxn modelId="{9C82A2E3-73F3-44C2-B38A-81C0C8565E9A}" type="presParOf" srcId="{6C682417-E35E-4747-8277-8398315EE0A6}" destId="{3240125D-75FD-4A57-A758-6C50E602A37F}" srcOrd="0" destOrd="0" presId="urn:microsoft.com/office/officeart/2005/8/layout/list1#1"/>
    <dgm:cxn modelId="{F376AE30-1079-4CDB-8E35-FE488DCEAD2D}" type="presParOf" srcId="{6C682417-E35E-4747-8277-8398315EE0A6}" destId="{19E92E6E-C255-46EA-A296-4EEB24EE3A0F}" srcOrd="1" destOrd="0" presId="urn:microsoft.com/office/officeart/2005/8/layout/list1#1"/>
    <dgm:cxn modelId="{F33726E3-490B-4D06-A525-1BA1AEBB1C8F}" type="presParOf" srcId="{5CB4522F-075B-43D2-9CCA-FF96AAAB0675}" destId="{B5396BCF-9918-4D1E-8A96-750EB7B7FAF0}" srcOrd="13" destOrd="0" presId="urn:microsoft.com/office/officeart/2005/8/layout/list1#1"/>
    <dgm:cxn modelId="{D7FFDA87-5839-4CB8-B744-1B7230101671}" type="presParOf" srcId="{5CB4522F-075B-43D2-9CCA-FF96AAAB0675}" destId="{F46CC245-10BE-4E19-B679-8FD2CCBD83C6}" srcOrd="14" destOrd="0" presId="urn:microsoft.com/office/officeart/2005/8/layout/list1#1"/>
    <dgm:cxn modelId="{771C0B25-5E8F-4FF8-B0F2-C6E7A9E26EB1}" type="presParOf" srcId="{5CB4522F-075B-43D2-9CCA-FF96AAAB0675}" destId="{259E2F94-8223-4A49-9E41-02FF9C3E6DB7}" srcOrd="15" destOrd="0" presId="urn:microsoft.com/office/officeart/2005/8/layout/list1#1"/>
    <dgm:cxn modelId="{51C24110-273A-445F-A797-AAB07E190C8A}" type="presParOf" srcId="{5CB4522F-075B-43D2-9CCA-FF96AAAB0675}" destId="{0582B587-2F69-4A4E-91D2-4D573939D386}" srcOrd="16" destOrd="0" presId="urn:microsoft.com/office/officeart/2005/8/layout/list1#1"/>
    <dgm:cxn modelId="{88995C75-011B-442D-B3B0-68C8AA231378}" type="presParOf" srcId="{0582B587-2F69-4A4E-91D2-4D573939D386}" destId="{5637D23C-C60D-4167-8816-BB9B9D431E0E}" srcOrd="0" destOrd="0" presId="urn:microsoft.com/office/officeart/2005/8/layout/list1#1"/>
    <dgm:cxn modelId="{E0066D49-5AF0-4005-90B5-6383B1A25CC7}" type="presParOf" srcId="{0582B587-2F69-4A4E-91D2-4D573939D386}" destId="{1CC4936E-ED17-4D2F-9813-87EE95763F16}" srcOrd="1" destOrd="0" presId="urn:microsoft.com/office/officeart/2005/8/layout/list1#1"/>
    <dgm:cxn modelId="{81049395-50FC-4BE5-999A-FA3A910C6AB6}" type="presParOf" srcId="{5CB4522F-075B-43D2-9CCA-FF96AAAB0675}" destId="{9E8ED095-A689-4B24-8673-40FB702F4F98}" srcOrd="17" destOrd="0" presId="urn:microsoft.com/office/officeart/2005/8/layout/list1#1"/>
    <dgm:cxn modelId="{3D70EB50-153F-4492-947D-EB83294A4E59}" type="presParOf" srcId="{5CB4522F-075B-43D2-9CCA-FF96AAAB0675}" destId="{5AA363B9-8FB5-41E3-8B35-97BD2D191B34}" srcOrd="18" destOrd="0" presId="urn:microsoft.com/office/officeart/2005/8/layout/list1#1"/>
    <dgm:cxn modelId="{B4FB1D32-D4A2-4494-BD76-A825F382590C}" type="presParOf" srcId="{5CB4522F-075B-43D2-9CCA-FF96AAAB0675}" destId="{165391A6-F699-41AC-8B55-B5334317737C}" srcOrd="19" destOrd="0" presId="urn:microsoft.com/office/officeart/2005/8/layout/list1#1"/>
    <dgm:cxn modelId="{393A8961-3DBD-4564-A6C2-813CA257BD58}" type="presParOf" srcId="{5CB4522F-075B-43D2-9CCA-FF96AAAB0675}" destId="{9922DA3E-3EF6-42FA-9CC9-86C6C0F10C5A}" srcOrd="20" destOrd="0" presId="urn:microsoft.com/office/officeart/2005/8/layout/list1#1"/>
    <dgm:cxn modelId="{87A52DF9-2C26-4E57-84A9-EEF8930BCF18}" type="presParOf" srcId="{9922DA3E-3EF6-42FA-9CC9-86C6C0F10C5A}" destId="{06CD99E7-5F6F-4B3A-B6AF-722345E5A49F}" srcOrd="0" destOrd="0" presId="urn:microsoft.com/office/officeart/2005/8/layout/list1#1"/>
    <dgm:cxn modelId="{D7C378C8-1B98-4734-835E-992B34B3F5DC}" type="presParOf" srcId="{9922DA3E-3EF6-42FA-9CC9-86C6C0F10C5A}" destId="{ABF73B35-4281-4C64-B65F-D7E1D426DC52}" srcOrd="1" destOrd="0" presId="urn:microsoft.com/office/officeart/2005/8/layout/list1#1"/>
    <dgm:cxn modelId="{32DA0E08-E2AD-4011-8E55-153870D66355}" type="presParOf" srcId="{5CB4522F-075B-43D2-9CCA-FF96AAAB0675}" destId="{E970D71D-ECBA-4E7B-8977-0075B3C64135}" srcOrd="21" destOrd="0" presId="urn:microsoft.com/office/officeart/2005/8/layout/list1#1"/>
    <dgm:cxn modelId="{74407CAF-1C80-44D2-BC80-84029926B96A}" type="presParOf" srcId="{5CB4522F-075B-43D2-9CCA-FF96AAAB0675}" destId="{1EBF7F84-B88A-4276-8D3B-5221674D7BF1}" srcOrd="22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63562" y="27770"/>
        <a:ext cx="3689870" cy="354240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63562" y="572090"/>
        <a:ext cx="3689870" cy="354240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63562" y="1116410"/>
        <a:ext cx="3689870" cy="354240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/>
            <a:t>案例中亮点及可复用的点</a:t>
          </a:r>
        </a:p>
      </dsp:txBody>
      <dsp:txXfrm>
        <a:off x="263562" y="1660730"/>
        <a:ext cx="3689870" cy="354240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63562" y="2205050"/>
        <a:ext cx="3689870" cy="354240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/>
            <a:t>针对案例的延伸思考</a:t>
          </a:r>
        </a:p>
      </dsp:txBody>
      <dsp:txXfrm>
        <a:off x="263562" y="2749370"/>
        <a:ext cx="3689870" cy="354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2021/6/24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2.svg"/><Relationship Id="rId7" Type="http://schemas.openxmlformats.org/officeDocument/2006/relationships/diagramData" Target="../diagrams/data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diagramDrawing" Target="../diagrams/drawing1.xml"/><Relationship Id="rId5" Type="http://schemas.openxmlformats.org/officeDocument/2006/relationships/image" Target="../media/image3.svg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 cstate="print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210381" y="1567122"/>
            <a:ext cx="5724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</a:t>
            </a:r>
            <a:r>
              <a:rPr lang="zh-CN" altLang="en-US" sz="36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于</a:t>
            </a:r>
            <a:r>
              <a:rPr lang="zh-CN" altLang="en-US" sz="36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私</a:t>
            </a:r>
            <a:r>
              <a:rPr lang="zh-CN" altLang="en-US" sz="36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域</a:t>
            </a:r>
            <a:r>
              <a:rPr lang="zh-CN" altLang="en-US" sz="36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内</a:t>
            </a:r>
            <a:r>
              <a:rPr lang="zh-CN" altLang="en-US" sz="36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容创作</a:t>
            </a:r>
            <a:r>
              <a:rPr lang="zh-CN" altLang="en-US" sz="36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方向</a:t>
            </a:r>
            <a:r>
              <a:rPr lang="zh-CN" altLang="en-US" sz="36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复</a:t>
            </a:r>
            <a:r>
              <a:rPr lang="zh-CN" altLang="en-US" sz="36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盘</a:t>
            </a:r>
            <a:endParaRPr lang="en-US" altLang="zh-CN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88160" y="3066415"/>
            <a:ext cx="656844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部门：策划二部           姓名：卢嘉杰             花名：原力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92936" y="45356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针对案例的延伸思考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57778" y="1561919"/>
            <a:ext cx="8037632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内容为王</a:t>
            </a:r>
            <a:endParaRPr lang="zh-CN" altLang="en-US" sz="2400" b="1" dirty="0">
              <a:solidFill>
                <a:srgbClr val="FEA9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026144" y="2295645"/>
            <a:ext cx="8076623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957778" y="2448315"/>
            <a:ext cx="81449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 smtClean="0">
                <a:latin typeface="+mn-ea"/>
              </a:rPr>
              <a:t>任何用户运营都离不开内容，目前多个项目处于信息频繁轰炸的运营模式，在这种模式下，提高内容的含金量对维持用户的留存和提高销售转化有极大帮助，目前市面上还是千篇一律的广告式公告文案，如何能让广告内容更有趣是一个值得研究和提高的点。</a:t>
            </a:r>
            <a:endParaRPr kumimoji="1" lang="zh-CN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 cstate="print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 cstate="print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634490" y="3411855"/>
            <a:ext cx="523252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提高私域内容受关注度，提高内容互动性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&amp;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记忆点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99230" y="1370965"/>
            <a:ext cx="2218690" cy="1145540"/>
          </a:xfrm>
          <a:prstGeom prst="rect">
            <a:avLst/>
          </a:prstGeom>
          <a:noFill/>
          <a:ln w="28575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C0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362325" y="1666240"/>
            <a:ext cx="3524250" cy="555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584897" y="1481869"/>
            <a:ext cx="5346440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创作高关注度的私域内容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1717040" y="3976370"/>
            <a:ext cx="7082155" cy="15875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8799195" y="3500755"/>
            <a:ext cx="262255" cy="475615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634490" y="295148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目标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5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6" name="图片 5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7" name="图片 6" descr="resource"/>
            <p:cNvPicPr>
              <a:picLocks noChangeAspect="1"/>
            </p:cNvPicPr>
            <p:nvPr/>
          </p:nvPicPr>
          <p:blipFill>
            <a:blip r:embed="rId4" cstate="print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8" name="图片 7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9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10" name="对角圆角矩形 9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 descr="黑色ROI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12" name="矩形 1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1373707" y="1549289"/>
            <a:ext cx="66255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600" b="1" dirty="0" smtClean="0">
                <a:solidFill>
                  <a:srgbClr val="FEA900"/>
                </a:solidFill>
                <a:latin typeface="+mn-ea"/>
              </a:rPr>
              <a:t>H — K — R</a:t>
            </a:r>
            <a:endParaRPr lang="en-US" altLang="zh-CN" sz="6600" b="1" dirty="0" smtClean="0">
              <a:solidFill>
                <a:srgbClr val="FEA900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93379" y="3926445"/>
            <a:ext cx="2908168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H——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让更多人愿意看</a:t>
            </a:r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K——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让更多人看完后记住</a:t>
            </a:r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R——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让更多人付诸行动</a:t>
            </a:r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17" name="文本框 12"/>
          <p:cNvSpPr txBox="1"/>
          <p:nvPr/>
        </p:nvSpPr>
        <p:spPr>
          <a:xfrm>
            <a:off x="1442345" y="1024614"/>
            <a:ext cx="6625547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EA900"/>
                </a:solidFill>
                <a:latin typeface="+mn-ea"/>
              </a:rPr>
              <a:t>内容创作遵循“</a:t>
            </a:r>
            <a:r>
              <a:rPr lang="en-US" altLang="zh-CN" sz="2000" b="1" dirty="0" smtClean="0">
                <a:solidFill>
                  <a:srgbClr val="FEA900"/>
                </a:solidFill>
                <a:latin typeface="+mn-ea"/>
              </a:rPr>
              <a:t>HKR</a:t>
            </a:r>
            <a:r>
              <a:rPr lang="zh-CN" altLang="en-US" sz="2000" b="1" dirty="0" smtClean="0">
                <a:solidFill>
                  <a:srgbClr val="FEA900"/>
                </a:solidFill>
                <a:latin typeface="+mn-ea"/>
              </a:rPr>
              <a:t>”三要素</a:t>
            </a:r>
            <a:endParaRPr lang="en-US" altLang="zh-CN" sz="2000" b="1" dirty="0" smtClean="0">
              <a:solidFill>
                <a:srgbClr val="FEA900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45185" y="2910724"/>
            <a:ext cx="1503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F8A929"/>
                </a:solidFill>
              </a:rPr>
              <a:t>Happiness</a:t>
            </a:r>
            <a:endParaRPr lang="zh-CN" altLang="en-US" sz="2400" b="1" dirty="0">
              <a:solidFill>
                <a:srgbClr val="F8A929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90322" y="2936318"/>
            <a:ext cx="1602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F8A929"/>
                </a:solidFill>
              </a:rPr>
              <a:t>Knowledge</a:t>
            </a:r>
            <a:endParaRPr lang="zh-CN" altLang="en-US" sz="2400" b="1" dirty="0" smtClean="0">
              <a:solidFill>
                <a:srgbClr val="F8A92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0185" y="2921195"/>
            <a:ext cx="1563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F8A929"/>
                </a:solidFill>
              </a:rPr>
              <a:t>R</a:t>
            </a:r>
            <a:r>
              <a:rPr lang="en-US" altLang="zh-CN" sz="2400" b="1" dirty="0" smtClean="0">
                <a:solidFill>
                  <a:srgbClr val="F8A929"/>
                </a:solidFill>
              </a:rPr>
              <a:t>esonance</a:t>
            </a:r>
            <a:endParaRPr lang="zh-CN" altLang="en-US" sz="2400" b="1" dirty="0" smtClean="0">
              <a:solidFill>
                <a:srgbClr val="F8A92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13969" y="330743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愉快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81208" y="331324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知识点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03175" y="332022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共鸣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 cstate="print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15925" y="1402921"/>
            <a:ext cx="38791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 smtClean="0">
                <a:solidFill>
                  <a:srgbClr val="F8A929"/>
                </a:solidFill>
              </a:rPr>
              <a:t>H</a:t>
            </a:r>
            <a:r>
              <a:rPr lang="en-US" altLang="zh-CN" sz="3200" b="1" dirty="0" smtClean="0">
                <a:solidFill>
                  <a:srgbClr val="F8A929"/>
                </a:solidFill>
              </a:rPr>
              <a:t>appiness</a:t>
            </a:r>
            <a:endParaRPr lang="zh-CN" altLang="en-US" sz="3200" b="1" dirty="0">
              <a:solidFill>
                <a:srgbClr val="F8A929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52585" y="1587251"/>
            <a:ext cx="41657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让用户不会感到对内容的抗拒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866546" y="2167947"/>
            <a:ext cx="2781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None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更自愿性地接受内容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264788" y="3995788"/>
            <a:ext cx="4746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开局 </a:t>
            </a:r>
            <a:r>
              <a:rPr kumimoji="1"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—— </a:t>
            </a:r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标题（标题党的来源）、问候形式</a:t>
            </a:r>
            <a:endParaRPr kumimoji="1"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264788" y="4434580"/>
            <a:ext cx="774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内容 </a:t>
            </a:r>
            <a:r>
              <a:rPr kumimoji="1"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—— </a:t>
            </a:r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选材趣味性（冷知识）、表达方式（散文式、幽默式、甩卖式）</a:t>
            </a:r>
            <a:endParaRPr kumimoji="1"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264788" y="4866389"/>
            <a:ext cx="4054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形式 </a:t>
            </a:r>
            <a:r>
              <a:rPr kumimoji="1"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——</a:t>
            </a:r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问答、竞猜、游戏、抽奖等</a:t>
            </a:r>
            <a:endParaRPr kumimoji="1"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1" name="文本框 17"/>
          <p:cNvSpPr txBox="1"/>
          <p:nvPr/>
        </p:nvSpPr>
        <p:spPr>
          <a:xfrm>
            <a:off x="1249664" y="3471113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常见体现形式</a:t>
            </a:r>
            <a:endParaRPr kumimoji="1"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7" name="直接连接符 26"/>
          <p:cNvCxnSpPr/>
          <p:nvPr/>
        </p:nvCxnSpPr>
        <p:spPr>
          <a:xfrm flipV="1">
            <a:off x="4964268" y="2121966"/>
            <a:ext cx="3251372" cy="550"/>
          </a:xfrm>
          <a:prstGeom prst="line">
            <a:avLst/>
          </a:prstGeom>
          <a:ln>
            <a:solidFill>
              <a:srgbClr val="F8A9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 cstate="print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1"/>
          <p:cNvSpPr txBox="1"/>
          <p:nvPr/>
        </p:nvSpPr>
        <p:spPr>
          <a:xfrm>
            <a:off x="1215925" y="1402921"/>
            <a:ext cx="38791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 smtClean="0">
                <a:solidFill>
                  <a:srgbClr val="F8A929"/>
                </a:solidFill>
              </a:rPr>
              <a:t>K</a:t>
            </a:r>
            <a:r>
              <a:rPr lang="en-US" altLang="zh-CN" sz="3200" b="1" dirty="0" smtClean="0">
                <a:solidFill>
                  <a:srgbClr val="F8A929"/>
                </a:solidFill>
              </a:rPr>
              <a:t>nowledge</a:t>
            </a:r>
            <a:endParaRPr lang="zh-CN" altLang="en-US" sz="3200" b="1" dirty="0">
              <a:solidFill>
                <a:srgbClr val="F8A929"/>
              </a:solidFill>
            </a:endParaRPr>
          </a:p>
        </p:txBody>
      </p:sp>
      <p:sp>
        <p:nvSpPr>
          <p:cNvPr id="17" name="文本框 6"/>
          <p:cNvSpPr txBox="1"/>
          <p:nvPr/>
        </p:nvSpPr>
        <p:spPr>
          <a:xfrm>
            <a:off x="4852585" y="1587251"/>
            <a:ext cx="41657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增加用户记忆点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文本框 12"/>
          <p:cNvSpPr txBox="1"/>
          <p:nvPr/>
        </p:nvSpPr>
        <p:spPr>
          <a:xfrm>
            <a:off x="4866545" y="2167947"/>
            <a:ext cx="3230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None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提高内容权威性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&amp;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可信度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文本框 17"/>
          <p:cNvSpPr txBox="1"/>
          <p:nvPr/>
        </p:nvSpPr>
        <p:spPr>
          <a:xfrm>
            <a:off x="1264788" y="3995788"/>
            <a:ext cx="5439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知识科普 </a:t>
            </a:r>
            <a:r>
              <a:rPr kumimoji="1"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—— </a:t>
            </a:r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内容具有科学性、学术性知识科普点</a:t>
            </a:r>
            <a:endParaRPr kumimoji="1"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0" name="文本框 18"/>
          <p:cNvSpPr txBox="1"/>
          <p:nvPr/>
        </p:nvSpPr>
        <p:spPr>
          <a:xfrm>
            <a:off x="1264788" y="4434580"/>
            <a:ext cx="890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重点讲解 </a:t>
            </a:r>
            <a:r>
              <a:rPr kumimoji="1"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—— </a:t>
            </a:r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针</a:t>
            </a:r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对自身某个特点展开深入有理据有案例的讲解（最好从独特的角度）</a:t>
            </a:r>
            <a:endParaRPr kumimoji="1"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1" name="文本框 19"/>
          <p:cNvSpPr txBox="1"/>
          <p:nvPr/>
        </p:nvSpPr>
        <p:spPr>
          <a:xfrm>
            <a:off x="1264788" y="4866389"/>
            <a:ext cx="4977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名人引用 </a:t>
            </a:r>
            <a:r>
              <a:rPr kumimoji="1"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——</a:t>
            </a:r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代言、同款、曾用、经验、讲述</a:t>
            </a:r>
            <a:endParaRPr kumimoji="1"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2" name="文本框 17"/>
          <p:cNvSpPr txBox="1"/>
          <p:nvPr/>
        </p:nvSpPr>
        <p:spPr>
          <a:xfrm>
            <a:off x="1249664" y="3471113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常见体现形式</a:t>
            </a:r>
            <a:endParaRPr kumimoji="1"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3" name="直接连接符 22"/>
          <p:cNvCxnSpPr/>
          <p:nvPr/>
        </p:nvCxnSpPr>
        <p:spPr>
          <a:xfrm flipV="1">
            <a:off x="4964268" y="2121966"/>
            <a:ext cx="3251372" cy="550"/>
          </a:xfrm>
          <a:prstGeom prst="line">
            <a:avLst/>
          </a:prstGeom>
          <a:ln>
            <a:solidFill>
              <a:srgbClr val="F8A9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 cstate="print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8585" y="117475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11"/>
          <p:cNvSpPr txBox="1"/>
          <p:nvPr/>
        </p:nvSpPr>
        <p:spPr>
          <a:xfrm>
            <a:off x="1215925" y="1402921"/>
            <a:ext cx="38791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 smtClean="0">
                <a:solidFill>
                  <a:srgbClr val="F8A929"/>
                </a:solidFill>
              </a:rPr>
              <a:t>R</a:t>
            </a:r>
            <a:r>
              <a:rPr lang="en-US" altLang="zh-CN" sz="3200" b="1" dirty="0" smtClean="0">
                <a:solidFill>
                  <a:srgbClr val="F8A929"/>
                </a:solidFill>
              </a:rPr>
              <a:t>esonance</a:t>
            </a:r>
            <a:endParaRPr lang="zh-CN" altLang="en-US" sz="3200" b="1" dirty="0">
              <a:solidFill>
                <a:srgbClr val="F8A929"/>
              </a:solidFill>
            </a:endParaRPr>
          </a:p>
        </p:txBody>
      </p:sp>
      <p:sp>
        <p:nvSpPr>
          <p:cNvPr id="25" name="文本框 6"/>
          <p:cNvSpPr txBox="1"/>
          <p:nvPr/>
        </p:nvSpPr>
        <p:spPr>
          <a:xfrm>
            <a:off x="4852585" y="1587251"/>
            <a:ext cx="41657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让用户感同身受，代入自身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文本框 12"/>
          <p:cNvSpPr txBox="1"/>
          <p:nvPr/>
        </p:nvSpPr>
        <p:spPr>
          <a:xfrm>
            <a:off x="4866546" y="2167947"/>
            <a:ext cx="4005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None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冲动消费比理性消费更可怕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文本框 17"/>
          <p:cNvSpPr txBox="1"/>
          <p:nvPr/>
        </p:nvSpPr>
        <p:spPr>
          <a:xfrm>
            <a:off x="1264788" y="3995788"/>
            <a:ext cx="44085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制造场景 ，调动情绪，抓住人性的脆弱点</a:t>
            </a:r>
            <a:endParaRPr kumimoji="1"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r>
              <a:rPr kumimoji="1"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逐渐引导用户代入自身，自我反思</a:t>
            </a:r>
            <a:endParaRPr kumimoji="1"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31" name="文本框 17"/>
          <p:cNvSpPr txBox="1"/>
          <p:nvPr/>
        </p:nvSpPr>
        <p:spPr>
          <a:xfrm>
            <a:off x="1249664" y="3471113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常见体现形式</a:t>
            </a:r>
            <a:endParaRPr kumimoji="1"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2" name="直接连接符 31"/>
          <p:cNvCxnSpPr/>
          <p:nvPr/>
        </p:nvCxnSpPr>
        <p:spPr>
          <a:xfrm flipV="1">
            <a:off x="4964268" y="2121966"/>
            <a:ext cx="3251372" cy="550"/>
          </a:xfrm>
          <a:prstGeom prst="line">
            <a:avLst/>
          </a:prstGeom>
          <a:ln>
            <a:solidFill>
              <a:srgbClr val="F8A9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369060" y="1605280"/>
            <a:ext cx="7521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此前很多项目用过的</a:t>
            </a:r>
            <a:r>
              <a:rPr lang="en-US" altLang="zh-CN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emoji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竞猜，知识问答能互动形式用户接受程度高，可继续沿用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69060" y="3063875"/>
            <a:ext cx="75215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同类目同性质项目之间的知识点可相互借鉴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369060" y="4275455"/>
            <a:ext cx="7521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种草产品除了优质的介绍讲解外，更多消费决策来源于与自身使用场景的结合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369060" y="3907155"/>
            <a:ext cx="3390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</a:rPr>
              <a:t>种草场景要坚持</a:t>
            </a:r>
            <a:endParaRPr lang="zh-CN" altLang="en-US" b="1" dirty="0">
              <a:solidFill>
                <a:srgbClr val="FEA9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369060" y="1236980"/>
            <a:ext cx="18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</a:rPr>
              <a:t>趣味内容形式</a:t>
            </a:r>
            <a:endParaRPr lang="zh-CN" altLang="en-US" b="1" dirty="0">
              <a:solidFill>
                <a:srgbClr val="FEA9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369060" y="2695575"/>
            <a:ext cx="3733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</a:rPr>
              <a:t>硬核知识点相互借鉴</a:t>
            </a:r>
            <a:endParaRPr lang="zh-CN" altLang="en-US" b="1" dirty="0">
              <a:solidFill>
                <a:srgbClr val="FEA9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案例中待优化点及改善方案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365268" y="1652565"/>
            <a:ext cx="385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</a:rPr>
              <a:t>行业了解欠缺，垂直深入程度不足</a:t>
            </a:r>
            <a:endParaRPr lang="zh-CN" altLang="en-US" b="1" dirty="0">
              <a:solidFill>
                <a:srgbClr val="FEA9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65269" y="2020865"/>
            <a:ext cx="7521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个别项目由于行业的冷门性和稀缺性，存在对用户和专业知识程度的了解不足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93190" y="2703830"/>
            <a:ext cx="4100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</a:rPr>
              <a:t>IP</a:t>
            </a:r>
            <a:r>
              <a:rPr lang="zh-CN" altLang="en-US" b="1" dirty="0" smtClean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</a:rPr>
              <a:t>的个性利用不足</a:t>
            </a:r>
            <a:endParaRPr lang="zh-CN" altLang="en-US" b="1" dirty="0">
              <a:solidFill>
                <a:srgbClr val="FEA9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393190" y="3072130"/>
            <a:ext cx="7521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一个立体的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IP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能在一定程度上提高内容的输出质量，结合一个形象立体有个性的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IP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输出的内容更引人入胜，目前的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IP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尚偏机器人化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21111" y="3986074"/>
            <a:ext cx="4100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</a:rPr>
              <a:t>场景结合有</a:t>
            </a:r>
            <a:r>
              <a:rPr lang="zh-CN" altLang="en-US" b="1" dirty="0">
                <a:solidFill>
                  <a:srgbClr val="FEA900"/>
                </a:solidFill>
                <a:latin typeface="微软雅黑" panose="020B0503020204020204" charset="-122"/>
                <a:ea typeface="微软雅黑" panose="020B0503020204020204" charset="-122"/>
              </a:rPr>
              <a:t>待提高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421111" y="4354374"/>
            <a:ext cx="7521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场景结合往往伴随着更多多样化的内容表现形式，如原创视频、图片、音乐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948</Words>
  <Application>Microsoft Office PowerPoint</Application>
  <PresentationFormat>自定义</PresentationFormat>
  <Paragraphs>78</Paragraphs>
  <Slides>11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Administrator</cp:lastModifiedBy>
  <cp:revision>438</cp:revision>
  <dcterms:created xsi:type="dcterms:W3CDTF">2019-12-22T05:53:00Z</dcterms:created>
  <dcterms:modified xsi:type="dcterms:W3CDTF">2021-06-24T15:25:12Z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2052-11.1.0.10214</vt:lpwstr>
  </property>
</Properties>
</file>