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1.svg" ContentType="image/svg+xml"/>
  <Override PartName="/ppt/media/image2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964" r:id="rId3"/>
    <p:sldId id="3122" r:id="rId4"/>
    <p:sldId id="3181" r:id="rId6"/>
    <p:sldId id="3209" r:id="rId7"/>
    <p:sldId id="3237" r:id="rId8"/>
    <p:sldId id="3238" r:id="rId9"/>
    <p:sldId id="3239" r:id="rId10"/>
    <p:sldId id="3267" r:id="rId11"/>
    <p:sldId id="3268" r:id="rId12"/>
    <p:sldId id="3269" r:id="rId13"/>
    <p:sldId id="3297" r:id="rId14"/>
    <p:sldId id="3356" r:id="rId15"/>
    <p:sldId id="3357" r:id="rId16"/>
    <p:sldId id="3325" r:id="rId17"/>
    <p:sldId id="3326" r:id="rId18"/>
    <p:sldId id="3328" r:id="rId19"/>
    <p:sldId id="3388" r:id="rId20"/>
    <p:sldId id="3389" r:id="rId21"/>
    <p:sldId id="3390" r:id="rId22"/>
    <p:sldId id="3080" r:id="rId23"/>
  </p:sldIdLst>
  <p:sldSz cx="10259695" cy="575945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A900"/>
    <a:srgbClr val="FFA900"/>
    <a:srgbClr val="FFD47F"/>
    <a:srgbClr val="F2AB3C"/>
    <a:srgbClr val="030061"/>
    <a:srgbClr val="4472C4"/>
    <a:srgbClr val="BA986F"/>
    <a:srgbClr val="B9976F"/>
    <a:srgbClr val="3C82BD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64" autoAdjust="0"/>
    <p:restoredTop sz="94660"/>
  </p:normalViewPr>
  <p:slideViewPr>
    <p:cSldViewPr snapToGrid="0">
      <p:cViewPr>
        <p:scale>
          <a:sx n="132" d="100"/>
          <a:sy n="132" d="100"/>
        </p:scale>
        <p:origin x="104" y="6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0261" y="1143000"/>
            <a:ext cx="5497477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1038" y="1143000"/>
            <a:ext cx="54959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1038" y="1143000"/>
            <a:ext cx="5495925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82591" y="942757"/>
            <a:ext cx="7695544" cy="2005523"/>
          </a:xfrm>
        </p:spPr>
        <p:txBody>
          <a:bodyPr anchor="b"/>
          <a:lstStyle>
            <a:lvl1pPr algn="ctr">
              <a:defRPr sz="503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282591" y="3025619"/>
            <a:ext cx="7695544" cy="1390797"/>
          </a:xfrm>
        </p:spPr>
        <p:txBody>
          <a:bodyPr/>
          <a:lstStyle>
            <a:lvl1pPr marL="0" indent="0" algn="ctr">
              <a:buNone/>
              <a:defRPr sz="2010"/>
            </a:lvl1pPr>
            <a:lvl2pPr marL="382905" indent="0" algn="ctr">
              <a:buNone/>
              <a:defRPr sz="1670"/>
            </a:lvl2pPr>
            <a:lvl3pPr marL="766445" indent="0" algn="ctr">
              <a:buNone/>
              <a:defRPr sz="1510"/>
            </a:lvl3pPr>
            <a:lvl4pPr marL="1148715" indent="0" algn="ctr">
              <a:buNone/>
              <a:defRPr sz="1340"/>
            </a:lvl4pPr>
            <a:lvl5pPr marL="1533525" indent="0" algn="ctr">
              <a:buNone/>
              <a:defRPr sz="1340"/>
            </a:lvl5pPr>
            <a:lvl6pPr marL="1915795" indent="0" algn="ctr">
              <a:buNone/>
              <a:defRPr sz="1340"/>
            </a:lvl6pPr>
            <a:lvl7pPr marL="2299970" indent="0" algn="ctr">
              <a:buNone/>
              <a:defRPr sz="1340"/>
            </a:lvl7pPr>
            <a:lvl8pPr marL="2682240" indent="0" algn="ctr">
              <a:buNone/>
              <a:defRPr sz="1340"/>
            </a:lvl8pPr>
            <a:lvl9pPr marL="3065780" indent="0" algn="ctr">
              <a:buNone/>
              <a:defRPr sz="134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342833" y="306697"/>
            <a:ext cx="2212469" cy="488179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05426" y="306697"/>
            <a:ext cx="6509148" cy="488179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/>
          </p:cNvSpPr>
          <p:nvPr>
            <p:ph type="pic" idx="13"/>
          </p:nvPr>
        </p:nvSpPr>
        <p:spPr>
          <a:xfrm>
            <a:off x="1408684" y="-1"/>
            <a:ext cx="8851330" cy="5219040"/>
          </a:xfrm>
          <a:prstGeom prst="rect">
            <a:avLst/>
          </a:prstGeom>
        </p:spPr>
        <p:txBody>
          <a:bodyPr lIns="95051" rIns="95051"/>
          <a:lstStyle/>
          <a:p/>
        </p:txBody>
      </p:sp>
      <p:sp>
        <p:nvSpPr>
          <p:cNvPr id="124" name="Shape 1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3000">
        <p14:glitter pattern="hexagon"/>
      </p:transition>
    </mc:Choice>
    <mc:Fallback>
      <p:transition spd="slow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833817" y="2166193"/>
            <a:ext cx="2719527" cy="168943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75"/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3799506" y="2166193"/>
            <a:ext cx="2719527" cy="168943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75"/>
            </a:lvl1pPr>
          </a:lstStyle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6765196" y="2166193"/>
            <a:ext cx="2719527" cy="168943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75"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1100">
        <p:pull/>
      </p:transition>
    </mc:Choice>
    <mc:Fallback>
      <p:transition spd="slow" advTm="1100">
        <p:pull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0082" y="1436137"/>
            <a:ext cx="8849876" cy="2396226"/>
          </a:xfrm>
        </p:spPr>
        <p:txBody>
          <a:bodyPr anchor="b"/>
          <a:lstStyle>
            <a:lvl1pPr>
              <a:defRPr sz="503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0082" y="3855032"/>
            <a:ext cx="8849876" cy="1260118"/>
          </a:xfrm>
        </p:spPr>
        <p:txBody>
          <a:bodyPr/>
          <a:lstStyle>
            <a:lvl1pPr marL="0" indent="0">
              <a:buNone/>
              <a:defRPr sz="2010">
                <a:solidFill>
                  <a:schemeClr val="tx1">
                    <a:tint val="75000"/>
                  </a:schemeClr>
                </a:solidFill>
              </a:defRPr>
            </a:lvl1pPr>
            <a:lvl2pPr marL="382905" indent="0">
              <a:buNone/>
              <a:defRPr sz="1670">
                <a:solidFill>
                  <a:schemeClr val="tx1">
                    <a:tint val="75000"/>
                  </a:schemeClr>
                </a:solidFill>
              </a:defRPr>
            </a:lvl2pPr>
            <a:lvl3pPr marL="76644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3pPr>
            <a:lvl4pPr marL="1148715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4pPr>
            <a:lvl5pPr marL="1533525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5pPr>
            <a:lvl6pPr marL="1915795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6pPr>
            <a:lvl7pPr marL="229997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7pPr>
            <a:lvl8pPr marL="268224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8pPr>
            <a:lvl9pPr marL="306578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05426" y="1533478"/>
            <a:ext cx="4360808" cy="365501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194493" y="1533478"/>
            <a:ext cx="4360808" cy="365501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6762" y="306697"/>
            <a:ext cx="8849876" cy="111343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6762" y="1412135"/>
            <a:ext cx="4340767" cy="692065"/>
          </a:xfrm>
        </p:spPr>
        <p:txBody>
          <a:bodyPr anchor="b"/>
          <a:lstStyle>
            <a:lvl1pPr marL="0" indent="0">
              <a:buNone/>
              <a:defRPr sz="2010" b="1"/>
            </a:lvl1pPr>
            <a:lvl2pPr marL="382905" indent="0">
              <a:buNone/>
              <a:defRPr sz="1670" b="1"/>
            </a:lvl2pPr>
            <a:lvl3pPr marL="766445" indent="0">
              <a:buNone/>
              <a:defRPr sz="1510" b="1"/>
            </a:lvl3pPr>
            <a:lvl4pPr marL="1148715" indent="0">
              <a:buNone/>
              <a:defRPr sz="1340" b="1"/>
            </a:lvl4pPr>
            <a:lvl5pPr marL="1533525" indent="0">
              <a:buNone/>
              <a:defRPr sz="1340" b="1"/>
            </a:lvl5pPr>
            <a:lvl6pPr marL="1915795" indent="0">
              <a:buNone/>
              <a:defRPr sz="1340" b="1"/>
            </a:lvl6pPr>
            <a:lvl7pPr marL="2299970" indent="0">
              <a:buNone/>
              <a:defRPr sz="1340" b="1"/>
            </a:lvl7pPr>
            <a:lvl8pPr marL="2682240" indent="0">
              <a:buNone/>
              <a:defRPr sz="1340" b="1"/>
            </a:lvl8pPr>
            <a:lvl9pPr marL="3065780" indent="0">
              <a:buNone/>
              <a:defRPr sz="134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06762" y="2104200"/>
            <a:ext cx="4340767" cy="30949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194493" y="1412135"/>
            <a:ext cx="4362145" cy="692065"/>
          </a:xfrm>
        </p:spPr>
        <p:txBody>
          <a:bodyPr anchor="b"/>
          <a:lstStyle>
            <a:lvl1pPr marL="0" indent="0">
              <a:buNone/>
              <a:defRPr sz="2010" b="1"/>
            </a:lvl1pPr>
            <a:lvl2pPr marL="382905" indent="0">
              <a:buNone/>
              <a:defRPr sz="1670" b="1"/>
            </a:lvl2pPr>
            <a:lvl3pPr marL="766445" indent="0">
              <a:buNone/>
              <a:defRPr sz="1510" b="1"/>
            </a:lvl3pPr>
            <a:lvl4pPr marL="1148715" indent="0">
              <a:buNone/>
              <a:defRPr sz="1340" b="1"/>
            </a:lvl4pPr>
            <a:lvl5pPr marL="1533525" indent="0">
              <a:buNone/>
              <a:defRPr sz="1340" b="1"/>
            </a:lvl5pPr>
            <a:lvl6pPr marL="1915795" indent="0">
              <a:buNone/>
              <a:defRPr sz="1340" b="1"/>
            </a:lvl6pPr>
            <a:lvl7pPr marL="2299970" indent="0">
              <a:buNone/>
              <a:defRPr sz="1340" b="1"/>
            </a:lvl7pPr>
            <a:lvl8pPr marL="2682240" indent="0">
              <a:buNone/>
              <a:defRPr sz="1340" b="1"/>
            </a:lvl8pPr>
            <a:lvl9pPr marL="3065780" indent="0">
              <a:buNone/>
              <a:defRPr sz="134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194493" y="2104200"/>
            <a:ext cx="4362145" cy="30949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6762" y="384036"/>
            <a:ext cx="3309351" cy="1344127"/>
          </a:xfrm>
        </p:spPr>
        <p:txBody>
          <a:bodyPr anchor="b"/>
          <a:lstStyle>
            <a:lvl1pPr>
              <a:defRPr sz="267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362145" y="829413"/>
            <a:ext cx="5194492" cy="4093720"/>
          </a:xfrm>
        </p:spPr>
        <p:txBody>
          <a:bodyPr/>
          <a:lstStyle>
            <a:lvl1pPr>
              <a:defRPr sz="2675"/>
            </a:lvl1pPr>
            <a:lvl2pPr>
              <a:defRPr sz="2345"/>
            </a:lvl2pPr>
            <a:lvl3pPr>
              <a:defRPr sz="2010"/>
            </a:lvl3pPr>
            <a:lvl4pPr>
              <a:defRPr sz="1670"/>
            </a:lvl4pPr>
            <a:lvl5pPr>
              <a:defRPr sz="1670"/>
            </a:lvl5pPr>
            <a:lvl6pPr>
              <a:defRPr sz="1670"/>
            </a:lvl6pPr>
            <a:lvl7pPr>
              <a:defRPr sz="1670"/>
            </a:lvl7pPr>
            <a:lvl8pPr>
              <a:defRPr sz="1670"/>
            </a:lvl8pPr>
            <a:lvl9pPr>
              <a:defRPr sz="167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06762" y="1728163"/>
            <a:ext cx="3309351" cy="3201636"/>
          </a:xfrm>
        </p:spPr>
        <p:txBody>
          <a:bodyPr/>
          <a:lstStyle>
            <a:lvl1pPr marL="0" indent="0">
              <a:buNone/>
              <a:defRPr sz="1340"/>
            </a:lvl1pPr>
            <a:lvl2pPr marL="382905" indent="0">
              <a:buNone/>
              <a:defRPr sz="1175"/>
            </a:lvl2pPr>
            <a:lvl3pPr marL="766445" indent="0">
              <a:buNone/>
              <a:defRPr sz="1005"/>
            </a:lvl3pPr>
            <a:lvl4pPr marL="1148715" indent="0">
              <a:buNone/>
              <a:defRPr sz="840"/>
            </a:lvl4pPr>
            <a:lvl5pPr marL="1533525" indent="0">
              <a:buNone/>
              <a:defRPr sz="840"/>
            </a:lvl5pPr>
            <a:lvl6pPr marL="1915795" indent="0">
              <a:buNone/>
              <a:defRPr sz="840"/>
            </a:lvl6pPr>
            <a:lvl7pPr marL="2299970" indent="0">
              <a:buNone/>
              <a:defRPr sz="840"/>
            </a:lvl7pPr>
            <a:lvl8pPr marL="2682240" indent="0">
              <a:buNone/>
              <a:defRPr sz="840"/>
            </a:lvl8pPr>
            <a:lvl9pPr marL="3065780" indent="0">
              <a:buNone/>
              <a:defRPr sz="84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6762" y="384036"/>
            <a:ext cx="3309351" cy="1344127"/>
          </a:xfrm>
        </p:spPr>
        <p:txBody>
          <a:bodyPr anchor="b"/>
          <a:lstStyle>
            <a:lvl1pPr>
              <a:defRPr sz="267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362145" y="829413"/>
            <a:ext cx="5194492" cy="4093720"/>
          </a:xfrm>
        </p:spPr>
        <p:txBody>
          <a:bodyPr/>
          <a:lstStyle>
            <a:lvl1pPr marL="0" indent="0">
              <a:buNone/>
              <a:defRPr sz="2675"/>
            </a:lvl1pPr>
            <a:lvl2pPr marL="382905" indent="0">
              <a:buNone/>
              <a:defRPr sz="2345"/>
            </a:lvl2pPr>
            <a:lvl3pPr marL="766445" indent="0">
              <a:buNone/>
              <a:defRPr sz="2010"/>
            </a:lvl3pPr>
            <a:lvl4pPr marL="1148715" indent="0">
              <a:buNone/>
              <a:defRPr sz="1670"/>
            </a:lvl4pPr>
            <a:lvl5pPr marL="1533525" indent="0">
              <a:buNone/>
              <a:defRPr sz="1670"/>
            </a:lvl5pPr>
            <a:lvl6pPr marL="1915795" indent="0">
              <a:buNone/>
              <a:defRPr sz="1670"/>
            </a:lvl6pPr>
            <a:lvl7pPr marL="2299970" indent="0">
              <a:buNone/>
              <a:defRPr sz="1670"/>
            </a:lvl7pPr>
            <a:lvl8pPr marL="2682240" indent="0">
              <a:buNone/>
              <a:defRPr sz="1670"/>
            </a:lvl8pPr>
            <a:lvl9pPr marL="3065780" indent="0">
              <a:buNone/>
              <a:defRPr sz="167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06762" y="1728163"/>
            <a:ext cx="3309351" cy="3201636"/>
          </a:xfrm>
        </p:spPr>
        <p:txBody>
          <a:bodyPr/>
          <a:lstStyle>
            <a:lvl1pPr marL="0" indent="0">
              <a:buNone/>
              <a:defRPr sz="1340"/>
            </a:lvl1pPr>
            <a:lvl2pPr marL="382905" indent="0">
              <a:buNone/>
              <a:defRPr sz="1175"/>
            </a:lvl2pPr>
            <a:lvl3pPr marL="766445" indent="0">
              <a:buNone/>
              <a:defRPr sz="1005"/>
            </a:lvl3pPr>
            <a:lvl4pPr marL="1148715" indent="0">
              <a:buNone/>
              <a:defRPr sz="840"/>
            </a:lvl4pPr>
            <a:lvl5pPr marL="1533525" indent="0">
              <a:buNone/>
              <a:defRPr sz="840"/>
            </a:lvl5pPr>
            <a:lvl6pPr marL="1915795" indent="0">
              <a:buNone/>
              <a:defRPr sz="840"/>
            </a:lvl6pPr>
            <a:lvl7pPr marL="2299970" indent="0">
              <a:buNone/>
              <a:defRPr sz="840"/>
            </a:lvl7pPr>
            <a:lvl8pPr marL="2682240" indent="0">
              <a:buNone/>
              <a:defRPr sz="840"/>
            </a:lvl8pPr>
            <a:lvl9pPr marL="3065780" indent="0">
              <a:buNone/>
              <a:defRPr sz="84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image" Target="../media/image2.png"/><Relationship Id="rId16" Type="http://schemas.openxmlformats.org/officeDocument/2006/relationships/image" Target="../media/image1.png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05425" y="306697"/>
            <a:ext cx="8849876" cy="11134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5425" y="1533478"/>
            <a:ext cx="8849876" cy="3655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05425" y="5339170"/>
            <a:ext cx="2308663" cy="306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398866" y="5339170"/>
            <a:ext cx="3462995" cy="306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246637" y="5339170"/>
            <a:ext cx="2308663" cy="306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8607425" y="167640"/>
            <a:ext cx="1358900" cy="520065"/>
            <a:chOff x="13503" y="400"/>
            <a:chExt cx="2140" cy="819"/>
          </a:xfrm>
        </p:grpSpPr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3503" y="400"/>
              <a:ext cx="768" cy="74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10" name="组合 9"/>
            <p:cNvGrpSpPr/>
            <p:nvPr/>
          </p:nvGrpSpPr>
          <p:grpSpPr>
            <a:xfrm>
              <a:off x="13945" y="507"/>
              <a:ext cx="1698" cy="713"/>
              <a:chOff x="13273" y="518"/>
              <a:chExt cx="1698" cy="713"/>
            </a:xfrm>
          </p:grpSpPr>
          <p:sp>
            <p:nvSpPr>
              <p:cNvPr id="13" name="文本框 12"/>
              <p:cNvSpPr txBox="1"/>
              <p:nvPr/>
            </p:nvSpPr>
            <p:spPr>
              <a:xfrm>
                <a:off x="13273" y="919"/>
                <a:ext cx="1698" cy="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altLang="zh-CN" sz="700" b="1">
                    <a:solidFill>
                      <a:schemeClr val="bg1"/>
                    </a:solidFill>
                    <a:latin typeface="Arial Unicode MS" panose="020B0604020202020204" charset="-122"/>
                    <a:ea typeface="Arial Unicode MS" panose="020B0604020202020204" charset="-122"/>
                  </a:rPr>
                  <a:t>START-UP  PRIVATE</a:t>
                </a:r>
                <a:endParaRPr lang="en-US" altLang="zh-CN" sz="700" b="1">
                  <a:solidFill>
                    <a:schemeClr val="bg1"/>
                  </a:solidFill>
                  <a:latin typeface="Arial Unicode MS" panose="020B0604020202020204" charset="-122"/>
                  <a:ea typeface="Arial Unicode MS" panose="020B0604020202020204" charset="-122"/>
                </a:endParaRPr>
              </a:p>
            </p:txBody>
          </p:sp>
          <p:sp>
            <p:nvSpPr>
              <p:cNvPr id="8" name="文本框 7"/>
              <p:cNvSpPr txBox="1"/>
              <p:nvPr/>
            </p:nvSpPr>
            <p:spPr>
              <a:xfrm>
                <a:off x="13278" y="518"/>
                <a:ext cx="1688" cy="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1600" b="1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点燃私域</a:t>
                </a:r>
                <a:endParaRPr lang="zh-CN" altLang="en-US" sz="16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</p:grp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766445" rtl="0" eaLnBrk="1" latinLnBrk="0" hangingPunct="1">
        <a:lnSpc>
          <a:spcPct val="90000"/>
        </a:lnSpc>
        <a:spcBef>
          <a:spcPct val="0"/>
        </a:spcBef>
        <a:buNone/>
        <a:defRPr sz="36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1770" indent="-191770" algn="l" defTabSz="766445" rtl="0" eaLnBrk="1" latinLnBrk="0" hangingPunct="1">
        <a:lnSpc>
          <a:spcPct val="90000"/>
        </a:lnSpc>
        <a:spcBef>
          <a:spcPts val="840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1pPr>
      <a:lvl2pPr marL="57467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2010" kern="1200">
          <a:solidFill>
            <a:schemeClr val="tx1"/>
          </a:solidFill>
          <a:latin typeface="+mn-lt"/>
          <a:ea typeface="+mn-ea"/>
          <a:cs typeface="+mn-cs"/>
        </a:defRPr>
      </a:lvl2pPr>
      <a:lvl3pPr marL="95885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670" kern="1200">
          <a:solidFill>
            <a:schemeClr val="tx1"/>
          </a:solidFill>
          <a:latin typeface="+mn-lt"/>
          <a:ea typeface="+mn-ea"/>
          <a:cs typeface="+mn-cs"/>
        </a:defRPr>
      </a:lvl3pPr>
      <a:lvl4pPr marL="134112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4pPr>
      <a:lvl5pPr marL="172466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5pPr>
      <a:lvl6pPr marL="210756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6pPr>
      <a:lvl7pPr marL="249110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7pPr>
      <a:lvl8pPr marL="287401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8pPr>
      <a:lvl9pPr marL="325818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1pPr>
      <a:lvl2pPr marL="38290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2pPr>
      <a:lvl3pPr marL="76644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3pPr>
      <a:lvl4pPr marL="114871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4pPr>
      <a:lvl5pPr marL="153352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5pPr>
      <a:lvl6pPr marL="191579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6pPr>
      <a:lvl7pPr marL="229997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7pPr>
      <a:lvl8pPr marL="268224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8pPr>
      <a:lvl9pPr marL="306578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.xml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1.jpe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1" Type="http://schemas.openxmlformats.org/officeDocument/2006/relationships/tags" Target="../tags/tag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GIF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7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.svg"/><Relationship Id="rId5" Type="http://schemas.openxmlformats.org/officeDocument/2006/relationships/image" Target="../media/image38.png"/><Relationship Id="rId4" Type="http://schemas.openxmlformats.org/officeDocument/2006/relationships/image" Target="../media/image1.sv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ags" Target="../tags/tag2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4"/>
          <p:cNvSpPr txBox="1"/>
          <p:nvPr/>
        </p:nvSpPr>
        <p:spPr>
          <a:xfrm>
            <a:off x="2700442" y="1851515"/>
            <a:ext cx="6535420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</a:t>
            </a:r>
            <a:r>
              <a:rPr lang="zh-CN" altLang="en-US" sz="4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个内容创作方向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文本框 4"/>
          <p:cNvSpPr txBox="1"/>
          <p:nvPr/>
        </p:nvSpPr>
        <p:spPr>
          <a:xfrm>
            <a:off x="2872740" y="2938145"/>
            <a:ext cx="6901180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4000" b="1">
                <a:solidFill>
                  <a:schemeClr val="bg1"/>
                </a:solidFill>
                <a:sym typeface="+mn-ea"/>
              </a:rPr>
              <a:t>让你化身千万级内容大佬【中】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6" name="直线连接符 5"/>
          <p:cNvCxnSpPr/>
          <p:nvPr/>
        </p:nvCxnSpPr>
        <p:spPr>
          <a:xfrm>
            <a:off x="2926458" y="2715972"/>
            <a:ext cx="608372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2"/>
    </p:custData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" name="图片 9" descr="微信图片_2021111518293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6545" y="1247775"/>
            <a:ext cx="1881505" cy="382587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0775" y="1247140"/>
            <a:ext cx="2390140" cy="38258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5415" y="1247775"/>
            <a:ext cx="2150110" cy="38246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 descr="1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3640" y="1247140"/>
            <a:ext cx="2559050" cy="382587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296545" y="463550"/>
            <a:ext cx="70110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EA900"/>
                </a:solidFill>
              </a:rPr>
              <a:t>不同的群体，所感兴趣的东西具有天壤之别</a:t>
            </a:r>
            <a:endParaRPr lang="zh-CN" altLang="en-US" sz="2800" b="1">
              <a:solidFill>
                <a:srgbClr val="FEA9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638175" y="331470"/>
            <a:ext cx="76168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sz="3200" b="1" dirty="0" err="1">
                <a:solidFill>
                  <a:srgbClr val="FFA9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数据策略：</a:t>
            </a:r>
            <a:r>
              <a:rPr lang="zh-CN" sz="3200" b="1" dirty="0" err="1">
                <a:solidFill>
                  <a:srgbClr val="FFA9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说</a:t>
            </a:r>
            <a:r>
              <a:rPr lang="en-US" altLang="zh-CN" sz="3200" b="1" dirty="0" err="1">
                <a:solidFill>
                  <a:srgbClr val="FFA9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sz="3200" b="1" dirty="0" err="1">
                <a:solidFill>
                  <a:srgbClr val="FFA9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说</a:t>
            </a:r>
            <a:r>
              <a:rPr lang="en-US" altLang="zh-CN" sz="3200" b="1" dirty="0" err="1">
                <a:solidFill>
                  <a:srgbClr val="FFA9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 sz="3200" b="1" dirty="0" err="1">
                <a:solidFill>
                  <a:srgbClr val="FFA9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，不说三说四</a:t>
            </a:r>
            <a:endParaRPr lang="zh-CN" altLang="en-US" sz="3200" b="1" dirty="0" err="1">
              <a:solidFill>
                <a:srgbClr val="FFA9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38175" y="988060"/>
            <a:ext cx="61575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>
                <a:solidFill>
                  <a:schemeClr val="bg1"/>
                </a:solidFill>
              </a:rPr>
              <a:t>数字的优先级一直比文字高，底层逻辑是数字能够让用户形成更为具体的认知</a:t>
            </a:r>
            <a:endParaRPr lang="zh-CN" altLang="en-US" sz="140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38175" y="2059940"/>
            <a:ext cx="4185285" cy="35229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Font typeface="Wingdings" panose="05000000000000000000" charset="0"/>
              <a:buNone/>
            </a:pPr>
            <a:r>
              <a:rPr lang="zh-CN" altLang="en-US" sz="2000" b="1">
                <a:solidFill>
                  <a:srgbClr val="FEA900"/>
                </a:solidFill>
              </a:rPr>
              <a:t>为什么数字比文案描述好？</a:t>
            </a:r>
            <a:endParaRPr lang="zh-CN" altLang="en-US" sz="2000" b="1">
              <a:solidFill>
                <a:srgbClr val="FEA900"/>
              </a:solidFill>
            </a:endParaRPr>
          </a:p>
          <a:p>
            <a:pPr indent="0">
              <a:buFont typeface="Wingdings" panose="05000000000000000000" charset="0"/>
              <a:buNone/>
            </a:pPr>
            <a:endParaRPr lang="zh-CN" altLang="en-US" sz="140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n"/>
            </a:pPr>
            <a:r>
              <a:rPr lang="zh-CN" altLang="en-US" sz="1400">
                <a:solidFill>
                  <a:schemeClr val="bg1"/>
                </a:solidFill>
              </a:rPr>
              <a:t>突出：在一堆汉字中，数字能够最大程度突出</a:t>
            </a:r>
            <a:endParaRPr lang="zh-CN" altLang="en-US" sz="140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n"/>
            </a:pPr>
            <a:r>
              <a:rPr lang="zh-CN" altLang="en-US" sz="1400">
                <a:solidFill>
                  <a:schemeClr val="bg1"/>
                </a:solidFill>
              </a:rPr>
              <a:t>精准：文案具备想象空间，具备温度，但是数字则冰冷，且准确</a:t>
            </a:r>
            <a:endParaRPr lang="zh-CN" altLang="en-US" sz="140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n"/>
            </a:pPr>
            <a:r>
              <a:rPr lang="zh-CN" altLang="en-US" sz="1400">
                <a:solidFill>
                  <a:schemeClr val="bg1"/>
                </a:solidFill>
                <a:sym typeface="+mn-ea"/>
              </a:rPr>
              <a:t>可视化：数字能让画面相对可视，画面感会比文案传递来的更直接。</a:t>
            </a:r>
            <a:endParaRPr lang="zh-CN" altLang="en-US" sz="1400">
              <a:solidFill>
                <a:schemeClr val="bg1"/>
              </a:solidFill>
              <a:sym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n"/>
            </a:pPr>
            <a:r>
              <a:rPr lang="zh-CN" altLang="en-US" sz="1400">
                <a:solidFill>
                  <a:schemeClr val="bg1"/>
                </a:solidFill>
              </a:rPr>
              <a:t>对比：数据对比能够给用户更加强烈的冲击，同时将对比感拉高</a:t>
            </a:r>
            <a:endParaRPr lang="zh-CN" altLang="en-US" sz="1400">
              <a:solidFill>
                <a:schemeClr val="bg1"/>
              </a:solidFill>
            </a:endParaRPr>
          </a:p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1400" b="1">
                <a:solidFill>
                  <a:srgbClr val="FEA900"/>
                </a:solidFill>
              </a:rPr>
              <a:t>数字在万以内用阿拉伯数字，万以上用</a:t>
            </a:r>
            <a:r>
              <a:rPr lang="en-US" altLang="zh-CN" sz="1400" b="1">
                <a:solidFill>
                  <a:srgbClr val="FEA900"/>
                </a:solidFill>
              </a:rPr>
              <a:t>5</a:t>
            </a:r>
            <a:r>
              <a:rPr lang="zh-CN" altLang="en-US" sz="1400" b="1">
                <a:solidFill>
                  <a:srgbClr val="FEA900"/>
                </a:solidFill>
              </a:rPr>
              <a:t>万，千万，</a:t>
            </a:r>
            <a:r>
              <a:rPr lang="en-US" altLang="zh-CN" sz="1400" b="1">
                <a:solidFill>
                  <a:srgbClr val="FEA900"/>
                </a:solidFill>
              </a:rPr>
              <a:t>1</a:t>
            </a:r>
            <a:r>
              <a:rPr lang="zh-CN" altLang="en-US" sz="1400" b="1">
                <a:solidFill>
                  <a:srgbClr val="FEA900"/>
                </a:solidFill>
              </a:rPr>
              <a:t>亿等方式呈现</a:t>
            </a:r>
            <a:endParaRPr lang="zh-CN" altLang="en-US" sz="1400" b="1">
              <a:solidFill>
                <a:srgbClr val="FEA900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146040" y="2051050"/>
            <a:ext cx="4533265" cy="267017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988685" y="4866640"/>
            <a:ext cx="284734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solidFill>
                  <a:schemeClr val="bg1"/>
                </a:solidFill>
              </a:rPr>
              <a:t>苹果很甜，比普通苹果甜很多</a:t>
            </a:r>
            <a:endParaRPr lang="zh-CN" altLang="en-US" sz="16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99895" y="1050290"/>
            <a:ext cx="6971665" cy="414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准备工作：需要提前研究产品，收集数据，提炼数据，然后从各个维度进行结合。</a:t>
            </a:r>
            <a:endParaRPr sz="14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sp>
        <p:nvSpPr>
          <p:cNvPr id="115" name="文本框 114"/>
          <p:cNvSpPr txBox="1"/>
          <p:nvPr/>
        </p:nvSpPr>
        <p:spPr>
          <a:xfrm>
            <a:off x="1906270" y="712470"/>
            <a:ext cx="66154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单纯的数字没有</a:t>
            </a:r>
            <a:r>
              <a:rPr lang="zh-CN" altLang="en-US" sz="2400" b="1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意义，那么应该从那些维度</a:t>
            </a:r>
            <a:r>
              <a:rPr lang="zh-CN" altLang="en-US" sz="2400" b="1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呈现？</a:t>
            </a:r>
            <a:endParaRPr lang="zh-CN" altLang="en-US" sz="2400" b="1" dirty="0">
              <a:solidFill>
                <a:schemeClr val="bg1"/>
              </a:solidFill>
              <a:latin typeface="+mn-ea"/>
              <a:cs typeface="+mn-ea"/>
              <a:sym typeface="+mn-ea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1655445" y="1926590"/>
            <a:ext cx="3333750" cy="1407160"/>
            <a:chOff x="2019" y="3082"/>
            <a:chExt cx="5250" cy="2216"/>
          </a:xfrm>
        </p:grpSpPr>
        <p:grpSp>
          <p:nvGrpSpPr>
            <p:cNvPr id="40" name="组合 39"/>
            <p:cNvGrpSpPr/>
            <p:nvPr/>
          </p:nvGrpSpPr>
          <p:grpSpPr>
            <a:xfrm>
              <a:off x="2019" y="3354"/>
              <a:ext cx="5250" cy="1944"/>
              <a:chOff x="2019" y="3354"/>
              <a:chExt cx="5250" cy="1944"/>
            </a:xfrm>
          </p:grpSpPr>
          <p:sp>
            <p:nvSpPr>
              <p:cNvPr id="4" name="矩形 3"/>
              <p:cNvSpPr/>
              <p:nvPr/>
            </p:nvSpPr>
            <p:spPr>
              <a:xfrm>
                <a:off x="2019" y="3354"/>
                <a:ext cx="5250" cy="1944"/>
              </a:xfrm>
              <a:prstGeom prst="rect">
                <a:avLst/>
              </a:prstGeom>
              <a:noFill/>
              <a:ln w="15875">
                <a:solidFill>
                  <a:srgbClr val="FFA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latin typeface="+mn-ea"/>
                </a:endParaRPr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2019" y="3651"/>
                <a:ext cx="5249" cy="14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en-US" sz="1000" dirty="0" err="1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将时间维度具化出来，让用户能调动对时间的感官。比如：早年间中国的形象广告《1分钟中国发生了什么事情》，再比如标题党常用的收费，《1分钟卖出3万件衣服，他靠一个字颠覆了整个零售业》</a:t>
                </a:r>
                <a:endParaRPr lang="en-US" sz="1000" dirty="0" err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endParaRPr>
              </a:p>
            </p:txBody>
          </p:sp>
        </p:grpSp>
        <p:grpSp>
          <p:nvGrpSpPr>
            <p:cNvPr id="39" name="组合 38"/>
            <p:cNvGrpSpPr/>
            <p:nvPr/>
          </p:nvGrpSpPr>
          <p:grpSpPr>
            <a:xfrm>
              <a:off x="3485" y="3082"/>
              <a:ext cx="2318" cy="445"/>
              <a:chOff x="3617" y="3082"/>
              <a:chExt cx="2318" cy="445"/>
            </a:xfrm>
          </p:grpSpPr>
          <p:sp>
            <p:nvSpPr>
              <p:cNvPr id="7" name="圆角矩形 6"/>
              <p:cNvSpPr/>
              <p:nvPr/>
            </p:nvSpPr>
            <p:spPr>
              <a:xfrm>
                <a:off x="3659" y="3082"/>
                <a:ext cx="2235" cy="445"/>
              </a:xfrm>
              <a:prstGeom prst="roundRect">
                <a:avLst>
                  <a:gd name="adj" fmla="val 7640"/>
                </a:avLst>
              </a:prstGeom>
              <a:solidFill>
                <a:srgbClr val="FFA900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latin typeface="+mn-ea"/>
                </a:endParaRPr>
              </a:p>
            </p:txBody>
          </p:sp>
          <p:sp>
            <p:nvSpPr>
              <p:cNvPr id="8" name="文本框 7"/>
              <p:cNvSpPr txBox="1"/>
              <p:nvPr/>
            </p:nvSpPr>
            <p:spPr>
              <a:xfrm>
                <a:off x="3617" y="3121"/>
                <a:ext cx="2318" cy="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0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  <a:sym typeface="+mn-ea"/>
                  </a:rPr>
                  <a:t>时间维度</a:t>
                </a:r>
                <a:endParaRPr lang="en-US" altLang="zh-CN" sz="1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sym typeface="+mn-ea"/>
                </a:endParaRPr>
              </a:p>
            </p:txBody>
          </p:sp>
        </p:grpSp>
      </p:grpSp>
      <p:grpSp>
        <p:nvGrpSpPr>
          <p:cNvPr id="42" name="组合 41"/>
          <p:cNvGrpSpPr/>
          <p:nvPr/>
        </p:nvGrpSpPr>
        <p:grpSpPr>
          <a:xfrm>
            <a:off x="5229860" y="1926590"/>
            <a:ext cx="3333750" cy="1407160"/>
            <a:chOff x="2019" y="3082"/>
            <a:chExt cx="5250" cy="2216"/>
          </a:xfrm>
        </p:grpSpPr>
        <p:grpSp>
          <p:nvGrpSpPr>
            <p:cNvPr id="43" name="组合 42"/>
            <p:cNvGrpSpPr/>
            <p:nvPr/>
          </p:nvGrpSpPr>
          <p:grpSpPr>
            <a:xfrm>
              <a:off x="2019" y="3354"/>
              <a:ext cx="5250" cy="1944"/>
              <a:chOff x="2019" y="3354"/>
              <a:chExt cx="5250" cy="1944"/>
            </a:xfrm>
          </p:grpSpPr>
          <p:sp>
            <p:nvSpPr>
              <p:cNvPr id="44" name="矩形 43"/>
              <p:cNvSpPr/>
              <p:nvPr/>
            </p:nvSpPr>
            <p:spPr>
              <a:xfrm>
                <a:off x="2019" y="3354"/>
                <a:ext cx="5250" cy="1944"/>
              </a:xfrm>
              <a:prstGeom prst="rect">
                <a:avLst/>
              </a:prstGeom>
              <a:noFill/>
              <a:ln w="15875">
                <a:solidFill>
                  <a:srgbClr val="FFA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latin typeface="+mn-ea"/>
                </a:endParaRPr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2019" y="3651"/>
                <a:ext cx="5249" cy="14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en-US" sz="1000" dirty="0" err="1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这一招在品牌塑造上用的非常多，用历史来沉淀品牌的厚重感,用于产品角度的话，则是侧面强化产品</a:t>
                </a:r>
                <a:endParaRPr lang="en-US" sz="1000" dirty="0" err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endParaRPr>
              </a:p>
              <a:p>
                <a:pPr algn="just">
                  <a:lnSpc>
                    <a:spcPct val="130000"/>
                  </a:lnSpc>
                </a:pPr>
                <a:r>
                  <a:rPr lang="en-US" sz="1000" dirty="0" err="1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比如：美食常用的：《火了10年的串串店》，再比如白酒的：国窖1573</a:t>
                </a:r>
                <a:endParaRPr lang="en-US" sz="1000" dirty="0" err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endParaRPr>
              </a:p>
            </p:txBody>
          </p:sp>
        </p:grpSp>
        <p:grpSp>
          <p:nvGrpSpPr>
            <p:cNvPr id="46" name="组合 45"/>
            <p:cNvGrpSpPr/>
            <p:nvPr/>
          </p:nvGrpSpPr>
          <p:grpSpPr>
            <a:xfrm>
              <a:off x="3485" y="3082"/>
              <a:ext cx="2318" cy="445"/>
              <a:chOff x="3617" y="3082"/>
              <a:chExt cx="2318" cy="445"/>
            </a:xfrm>
          </p:grpSpPr>
          <p:sp>
            <p:nvSpPr>
              <p:cNvPr id="47" name="圆角矩形 46"/>
              <p:cNvSpPr/>
              <p:nvPr/>
            </p:nvSpPr>
            <p:spPr>
              <a:xfrm>
                <a:off x="3659" y="3082"/>
                <a:ext cx="2235" cy="445"/>
              </a:xfrm>
              <a:prstGeom prst="roundRect">
                <a:avLst>
                  <a:gd name="adj" fmla="val 7640"/>
                </a:avLst>
              </a:prstGeom>
              <a:solidFill>
                <a:srgbClr val="FFA900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latin typeface="+mn-ea"/>
                </a:endParaRPr>
              </a:p>
            </p:txBody>
          </p:sp>
          <p:sp>
            <p:nvSpPr>
              <p:cNvPr id="48" name="文本框 47"/>
              <p:cNvSpPr txBox="1"/>
              <p:nvPr/>
            </p:nvSpPr>
            <p:spPr>
              <a:xfrm>
                <a:off x="3617" y="3108"/>
                <a:ext cx="2318" cy="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0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  <a:sym typeface="+mn-ea"/>
                  </a:rPr>
                  <a:t>历史维度</a:t>
                </a:r>
                <a:endParaRPr lang="zh-CN" altLang="en-US" sz="1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sym typeface="+mn-ea"/>
                </a:endParaRPr>
              </a:p>
            </p:txBody>
          </p:sp>
        </p:grpSp>
      </p:grpSp>
      <p:grpSp>
        <p:nvGrpSpPr>
          <p:cNvPr id="49" name="组合 48"/>
          <p:cNvGrpSpPr/>
          <p:nvPr/>
        </p:nvGrpSpPr>
        <p:grpSpPr>
          <a:xfrm>
            <a:off x="1655445" y="3608070"/>
            <a:ext cx="3333750" cy="1407160"/>
            <a:chOff x="2019" y="3082"/>
            <a:chExt cx="5250" cy="2216"/>
          </a:xfrm>
        </p:grpSpPr>
        <p:grpSp>
          <p:nvGrpSpPr>
            <p:cNvPr id="50" name="组合 49"/>
            <p:cNvGrpSpPr/>
            <p:nvPr/>
          </p:nvGrpSpPr>
          <p:grpSpPr>
            <a:xfrm>
              <a:off x="2019" y="3354"/>
              <a:ext cx="5250" cy="1944"/>
              <a:chOff x="2019" y="3354"/>
              <a:chExt cx="5250" cy="1944"/>
            </a:xfrm>
          </p:grpSpPr>
          <p:sp>
            <p:nvSpPr>
              <p:cNvPr id="51" name="矩形 50"/>
              <p:cNvSpPr/>
              <p:nvPr/>
            </p:nvSpPr>
            <p:spPr>
              <a:xfrm>
                <a:off x="2019" y="3354"/>
                <a:ext cx="5250" cy="1944"/>
              </a:xfrm>
              <a:prstGeom prst="rect">
                <a:avLst/>
              </a:prstGeom>
              <a:noFill/>
              <a:ln w="15875">
                <a:solidFill>
                  <a:srgbClr val="FFA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latin typeface="+mn-ea"/>
                </a:endParaRPr>
              </a:p>
            </p:txBody>
          </p:sp>
          <p:sp>
            <p:nvSpPr>
              <p:cNvPr id="52" name="文本框 51"/>
              <p:cNvSpPr txBox="1"/>
              <p:nvPr/>
            </p:nvSpPr>
            <p:spPr>
              <a:xfrm>
                <a:off x="2019" y="3651"/>
                <a:ext cx="5249" cy="14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en-US" sz="1000" dirty="0" err="1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工资是多少？年薪超过多少？股份涨了多少？估值突破了多少？烧钱烧了多少？融资又融了多少？……凡是涉及金钱的字眼，统统放进金句里就对了。</a:t>
                </a:r>
                <a:endParaRPr lang="en-US" sz="1000" dirty="0" err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endParaRPr>
              </a:p>
              <a:p>
                <a:pPr algn="just">
                  <a:lnSpc>
                    <a:spcPct val="130000"/>
                  </a:lnSpc>
                </a:pPr>
                <a:r>
                  <a:rPr lang="en-US" sz="1000" dirty="0" err="1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例子：《月薪3000跟月薪30000的文案差别究竟在哪里》</a:t>
                </a:r>
                <a:endParaRPr lang="en-US" sz="1000" dirty="0" err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endParaRPr>
              </a:p>
            </p:txBody>
          </p:sp>
        </p:grpSp>
        <p:grpSp>
          <p:nvGrpSpPr>
            <p:cNvPr id="53" name="组合 52"/>
            <p:cNvGrpSpPr/>
            <p:nvPr/>
          </p:nvGrpSpPr>
          <p:grpSpPr>
            <a:xfrm>
              <a:off x="3485" y="3082"/>
              <a:ext cx="2318" cy="445"/>
              <a:chOff x="3617" y="3082"/>
              <a:chExt cx="2318" cy="445"/>
            </a:xfrm>
          </p:grpSpPr>
          <p:sp>
            <p:nvSpPr>
              <p:cNvPr id="54" name="圆角矩形 53"/>
              <p:cNvSpPr/>
              <p:nvPr/>
            </p:nvSpPr>
            <p:spPr>
              <a:xfrm>
                <a:off x="3659" y="3082"/>
                <a:ext cx="2235" cy="445"/>
              </a:xfrm>
              <a:prstGeom prst="roundRect">
                <a:avLst>
                  <a:gd name="adj" fmla="val 7640"/>
                </a:avLst>
              </a:prstGeom>
              <a:solidFill>
                <a:srgbClr val="FFA900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latin typeface="+mn-ea"/>
                </a:endParaRPr>
              </a:p>
            </p:txBody>
          </p:sp>
          <p:sp>
            <p:nvSpPr>
              <p:cNvPr id="55" name="文本框 54"/>
              <p:cNvSpPr txBox="1"/>
              <p:nvPr/>
            </p:nvSpPr>
            <p:spPr>
              <a:xfrm>
                <a:off x="3617" y="3099"/>
                <a:ext cx="2318" cy="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0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  <a:sym typeface="+mn-ea"/>
                  </a:rPr>
                  <a:t>金钱维度</a:t>
                </a:r>
                <a:endParaRPr lang="zh-CN" altLang="en-US" sz="1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sym typeface="+mn-ea"/>
                </a:endParaRPr>
              </a:p>
            </p:txBody>
          </p:sp>
        </p:grpSp>
      </p:grpSp>
      <p:grpSp>
        <p:nvGrpSpPr>
          <p:cNvPr id="56" name="组合 55"/>
          <p:cNvGrpSpPr/>
          <p:nvPr/>
        </p:nvGrpSpPr>
        <p:grpSpPr>
          <a:xfrm>
            <a:off x="5229860" y="3608070"/>
            <a:ext cx="3333750" cy="1452880"/>
            <a:chOff x="2019" y="3082"/>
            <a:chExt cx="5250" cy="2288"/>
          </a:xfrm>
        </p:grpSpPr>
        <p:grpSp>
          <p:nvGrpSpPr>
            <p:cNvPr id="57" name="组合 56"/>
            <p:cNvGrpSpPr/>
            <p:nvPr/>
          </p:nvGrpSpPr>
          <p:grpSpPr>
            <a:xfrm>
              <a:off x="2019" y="3354"/>
              <a:ext cx="5250" cy="2016"/>
              <a:chOff x="2019" y="3354"/>
              <a:chExt cx="5250" cy="2016"/>
            </a:xfrm>
          </p:grpSpPr>
          <p:sp>
            <p:nvSpPr>
              <p:cNvPr id="58" name="矩形 57"/>
              <p:cNvSpPr/>
              <p:nvPr/>
            </p:nvSpPr>
            <p:spPr>
              <a:xfrm>
                <a:off x="2019" y="3354"/>
                <a:ext cx="5250" cy="1944"/>
              </a:xfrm>
              <a:prstGeom prst="rect">
                <a:avLst/>
              </a:prstGeom>
              <a:noFill/>
              <a:ln w="15875">
                <a:solidFill>
                  <a:srgbClr val="FFA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latin typeface="+mn-ea"/>
                </a:endParaRPr>
              </a:p>
            </p:txBody>
          </p:sp>
          <p:sp>
            <p:nvSpPr>
              <p:cNvPr id="59" name="文本框 58"/>
              <p:cNvSpPr txBox="1"/>
              <p:nvPr/>
            </p:nvSpPr>
            <p:spPr>
              <a:xfrm>
                <a:off x="2019" y="3651"/>
                <a:ext cx="5249" cy="17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en-US" sz="1000" dirty="0" err="1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回归产品，将产品的细节、销售数据，用户反馈等展现出来，将产品用数字维度来呈现，</a:t>
                </a:r>
                <a:endParaRPr lang="en-US" sz="1000" dirty="0" err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endParaRPr>
              </a:p>
              <a:p>
                <a:pPr algn="just">
                  <a:lnSpc>
                    <a:spcPct val="130000"/>
                  </a:lnSpc>
                </a:pPr>
                <a:r>
                  <a:rPr lang="en-US" sz="1000" dirty="0" err="1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专业机构的认证数据，这一项产品获得了多少专利，每一个功能是否捶打了多少千次……</a:t>
                </a:r>
                <a:endParaRPr lang="en-US" sz="1000" dirty="0" err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endParaRPr>
              </a:p>
              <a:p>
                <a:pPr algn="just">
                  <a:lnSpc>
                    <a:spcPct val="130000"/>
                  </a:lnSpc>
                </a:pPr>
                <a:r>
                  <a:rPr lang="en-US" sz="1000" dirty="0" err="1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比如蒙牛的：0.3%甄选奶源</a:t>
                </a:r>
                <a:endParaRPr lang="en-US" sz="1000" dirty="0" err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endParaRPr>
              </a:p>
            </p:txBody>
          </p:sp>
        </p:grpSp>
        <p:grpSp>
          <p:nvGrpSpPr>
            <p:cNvPr id="60" name="组合 59"/>
            <p:cNvGrpSpPr/>
            <p:nvPr/>
          </p:nvGrpSpPr>
          <p:grpSpPr>
            <a:xfrm>
              <a:off x="3485" y="3082"/>
              <a:ext cx="2318" cy="445"/>
              <a:chOff x="3617" y="3082"/>
              <a:chExt cx="2318" cy="445"/>
            </a:xfrm>
          </p:grpSpPr>
          <p:sp>
            <p:nvSpPr>
              <p:cNvPr id="61" name="圆角矩形 60"/>
              <p:cNvSpPr/>
              <p:nvPr/>
            </p:nvSpPr>
            <p:spPr>
              <a:xfrm>
                <a:off x="3659" y="3082"/>
                <a:ext cx="2235" cy="445"/>
              </a:xfrm>
              <a:prstGeom prst="roundRect">
                <a:avLst>
                  <a:gd name="adj" fmla="val 7640"/>
                </a:avLst>
              </a:prstGeom>
              <a:solidFill>
                <a:srgbClr val="FFA900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latin typeface="+mn-ea"/>
                </a:endParaRPr>
              </a:p>
            </p:txBody>
          </p:sp>
          <p:sp>
            <p:nvSpPr>
              <p:cNvPr id="62" name="文本框 61"/>
              <p:cNvSpPr txBox="1"/>
              <p:nvPr/>
            </p:nvSpPr>
            <p:spPr>
              <a:xfrm>
                <a:off x="3617" y="3099"/>
                <a:ext cx="2318" cy="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0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  <a:sym typeface="+mn-ea"/>
                  </a:rPr>
                  <a:t>产品维度</a:t>
                </a:r>
                <a:endParaRPr lang="zh-CN" altLang="en-US" sz="1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sym typeface="+mn-ea"/>
                </a:endParaRPr>
              </a:p>
            </p:txBody>
          </p:sp>
        </p:grpSp>
      </p:grpSp>
      <p:sp>
        <p:nvSpPr>
          <p:cNvPr id="3" name="文本框 2"/>
          <p:cNvSpPr txBox="1"/>
          <p:nvPr userDrawn="1"/>
        </p:nvSpPr>
        <p:spPr>
          <a:xfrm>
            <a:off x="3936365" y="5514340"/>
            <a:ext cx="2096135" cy="245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dist"/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charset="-122"/>
                <a:ea typeface="微软雅黑 Light" panose="020B0502040204020203" charset="-122"/>
              </a:rPr>
              <a:t>点燃私域，品牌私域专家</a:t>
            </a:r>
            <a:endParaRPr lang="zh-CN" altLang="en-US" sz="1000" dirty="0">
              <a:solidFill>
                <a:schemeClr val="bg1"/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cxnSp>
        <p:nvCxnSpPr>
          <p:cNvPr id="5" name="直线连接符 5"/>
          <p:cNvCxnSpPr/>
          <p:nvPr/>
        </p:nvCxnSpPr>
        <p:spPr>
          <a:xfrm>
            <a:off x="0" y="5514340"/>
            <a:ext cx="10253980" cy="0"/>
          </a:xfrm>
          <a:prstGeom prst="line">
            <a:avLst/>
          </a:prstGeom>
          <a:ln w="15875"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351530" y="1050290"/>
            <a:ext cx="3657600" cy="414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用数字的角度去深挖你的产品数据</a:t>
            </a:r>
            <a:endParaRPr sz="14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sp>
        <p:nvSpPr>
          <p:cNvPr id="115" name="文本框 114"/>
          <p:cNvSpPr txBox="1"/>
          <p:nvPr/>
        </p:nvSpPr>
        <p:spPr>
          <a:xfrm>
            <a:off x="1906270" y="712470"/>
            <a:ext cx="66154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0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数字很简单，那如何玩出花儿？</a:t>
            </a:r>
            <a:endParaRPr lang="zh-CN" altLang="en-US" sz="2400" b="1" dirty="0">
              <a:solidFill>
                <a:schemeClr val="bg1"/>
              </a:solidFill>
              <a:latin typeface="+mn-ea"/>
              <a:cs typeface="+mn-ea"/>
              <a:sym typeface="+mn-ea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1655445" y="1926590"/>
            <a:ext cx="3333750" cy="1452880"/>
            <a:chOff x="2019" y="3082"/>
            <a:chExt cx="5250" cy="2288"/>
          </a:xfrm>
        </p:grpSpPr>
        <p:grpSp>
          <p:nvGrpSpPr>
            <p:cNvPr id="40" name="组合 39"/>
            <p:cNvGrpSpPr/>
            <p:nvPr/>
          </p:nvGrpSpPr>
          <p:grpSpPr>
            <a:xfrm>
              <a:off x="2019" y="3354"/>
              <a:ext cx="5250" cy="2016"/>
              <a:chOff x="2019" y="3354"/>
              <a:chExt cx="5250" cy="2016"/>
            </a:xfrm>
          </p:grpSpPr>
          <p:sp>
            <p:nvSpPr>
              <p:cNvPr id="4" name="矩形 3"/>
              <p:cNvSpPr/>
              <p:nvPr/>
            </p:nvSpPr>
            <p:spPr>
              <a:xfrm>
                <a:off x="2019" y="3354"/>
                <a:ext cx="5250" cy="1944"/>
              </a:xfrm>
              <a:prstGeom prst="rect">
                <a:avLst/>
              </a:prstGeom>
              <a:noFill/>
              <a:ln w="15875">
                <a:solidFill>
                  <a:srgbClr val="FFA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b="1">
                  <a:latin typeface="+mn-ea"/>
                </a:endParaRPr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2019" y="3651"/>
                <a:ext cx="5249" cy="17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just">
                  <a:lnSpc>
                    <a:spcPct val="130000"/>
                  </a:lnSpc>
                </a:pPr>
                <a:r>
                  <a:rPr lang="en-US" sz="1000" b="1" dirty="0" err="1">
                    <a:solidFill>
                      <a:srgbClr val="FFA9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公式：【排列数字+结果】</a:t>
                </a:r>
                <a:endParaRPr lang="en-US" sz="1000" b="1" dirty="0" err="1">
                  <a:solidFill>
                    <a:srgbClr val="FFA9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endParaRPr>
              </a:p>
              <a:p>
                <a:pPr algn="just">
                  <a:lnSpc>
                    <a:spcPct val="130000"/>
                  </a:lnSpc>
                </a:pPr>
                <a:r>
                  <a:rPr lang="en-US" sz="1000" dirty="0" err="1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将数字层层递进，造成紧迫感，就算是毫无特色的数字，使用排比的方式，呈现最终得到的结果。</a:t>
                </a:r>
                <a:endParaRPr lang="en-US" sz="1000" dirty="0" err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endParaRPr>
              </a:p>
              <a:p>
                <a:pPr algn="just">
                  <a:lnSpc>
                    <a:spcPct val="130000"/>
                  </a:lnSpc>
                </a:pPr>
                <a:r>
                  <a:rPr lang="en-US" sz="1000" b="1" dirty="0" err="1">
                    <a:solidFill>
                      <a:srgbClr val="FFA9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100个日夜，150名工人打磨，花费100万打造，只剪裁出这1件衣服</a:t>
                </a:r>
                <a:endParaRPr lang="en-US" sz="1000" b="1" dirty="0" err="1">
                  <a:solidFill>
                    <a:srgbClr val="FFA9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endParaRPr>
              </a:p>
            </p:txBody>
          </p:sp>
        </p:grpSp>
        <p:grpSp>
          <p:nvGrpSpPr>
            <p:cNvPr id="39" name="组合 38"/>
            <p:cNvGrpSpPr/>
            <p:nvPr/>
          </p:nvGrpSpPr>
          <p:grpSpPr>
            <a:xfrm>
              <a:off x="3485" y="3082"/>
              <a:ext cx="2318" cy="445"/>
              <a:chOff x="3617" y="3082"/>
              <a:chExt cx="2318" cy="445"/>
            </a:xfrm>
          </p:grpSpPr>
          <p:sp>
            <p:nvSpPr>
              <p:cNvPr id="7" name="圆角矩形 6"/>
              <p:cNvSpPr/>
              <p:nvPr/>
            </p:nvSpPr>
            <p:spPr>
              <a:xfrm>
                <a:off x="3659" y="3082"/>
                <a:ext cx="2235" cy="445"/>
              </a:xfrm>
              <a:prstGeom prst="roundRect">
                <a:avLst>
                  <a:gd name="adj" fmla="val 7640"/>
                </a:avLst>
              </a:prstGeom>
              <a:solidFill>
                <a:srgbClr val="FFA900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b="1">
                  <a:latin typeface="+mn-ea"/>
                </a:endParaRPr>
              </a:p>
            </p:txBody>
          </p:sp>
          <p:sp>
            <p:nvSpPr>
              <p:cNvPr id="8" name="文本框 7"/>
              <p:cNvSpPr txBox="1"/>
              <p:nvPr/>
            </p:nvSpPr>
            <p:spPr>
              <a:xfrm>
                <a:off x="3617" y="3121"/>
                <a:ext cx="2318" cy="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0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  <a:sym typeface="+mn-ea"/>
                  </a:rPr>
                  <a:t>波浪式</a:t>
                </a:r>
                <a:endParaRPr lang="zh-CN" altLang="en-US" sz="1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sym typeface="+mn-ea"/>
                </a:endParaRPr>
              </a:p>
            </p:txBody>
          </p:sp>
        </p:grpSp>
      </p:grpSp>
      <p:grpSp>
        <p:nvGrpSpPr>
          <p:cNvPr id="42" name="组合 41"/>
          <p:cNvGrpSpPr/>
          <p:nvPr/>
        </p:nvGrpSpPr>
        <p:grpSpPr>
          <a:xfrm>
            <a:off x="5229860" y="1926590"/>
            <a:ext cx="3333750" cy="1407160"/>
            <a:chOff x="2019" y="3082"/>
            <a:chExt cx="5250" cy="2216"/>
          </a:xfrm>
        </p:grpSpPr>
        <p:grpSp>
          <p:nvGrpSpPr>
            <p:cNvPr id="43" name="组合 42"/>
            <p:cNvGrpSpPr/>
            <p:nvPr/>
          </p:nvGrpSpPr>
          <p:grpSpPr>
            <a:xfrm>
              <a:off x="2019" y="3354"/>
              <a:ext cx="5250" cy="1944"/>
              <a:chOff x="2019" y="3354"/>
              <a:chExt cx="5250" cy="1944"/>
            </a:xfrm>
          </p:grpSpPr>
          <p:sp>
            <p:nvSpPr>
              <p:cNvPr id="44" name="矩形 43"/>
              <p:cNvSpPr/>
              <p:nvPr/>
            </p:nvSpPr>
            <p:spPr>
              <a:xfrm>
                <a:off x="2019" y="3354"/>
                <a:ext cx="5250" cy="1944"/>
              </a:xfrm>
              <a:prstGeom prst="rect">
                <a:avLst/>
              </a:prstGeom>
              <a:noFill/>
              <a:ln w="15875">
                <a:solidFill>
                  <a:srgbClr val="FFA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b="1">
                  <a:latin typeface="+mn-ea"/>
                </a:endParaRPr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2019" y="3651"/>
                <a:ext cx="5249" cy="14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just">
                  <a:lnSpc>
                    <a:spcPct val="130000"/>
                  </a:lnSpc>
                </a:pPr>
                <a:r>
                  <a:rPr lang="en-US" sz="1000" b="1" dirty="0" err="1">
                    <a:solidFill>
                      <a:srgbClr val="FFA9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公式：【两个数字+两种事实】</a:t>
                </a:r>
                <a:endParaRPr lang="en-US" sz="1000" b="1" dirty="0" err="1">
                  <a:solidFill>
                    <a:srgbClr val="FFA9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endParaRPr>
              </a:p>
              <a:p>
                <a:pPr algn="just">
                  <a:lnSpc>
                    <a:spcPct val="130000"/>
                  </a:lnSpc>
                </a:pPr>
                <a:r>
                  <a:rPr lang="en-US" sz="1000" dirty="0" err="1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同一件事的两个不同方面并举出来，相互比较凸显事实的反差感，错位越大，打动读者效果越大。</a:t>
                </a:r>
                <a:endParaRPr lang="en-US" sz="1000" dirty="0" err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endParaRPr>
              </a:p>
              <a:p>
                <a:pPr algn="just">
                  <a:lnSpc>
                    <a:spcPct val="130000"/>
                  </a:lnSpc>
                </a:pPr>
                <a:r>
                  <a:rPr lang="en-US" sz="1000" b="1" dirty="0" err="1">
                    <a:solidFill>
                      <a:srgbClr val="FFA9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18岁的人，60岁的心态</a:t>
                </a:r>
                <a:endParaRPr lang="en-US" sz="1000" b="1" dirty="0" err="1">
                  <a:solidFill>
                    <a:srgbClr val="FFA9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endParaRPr>
              </a:p>
            </p:txBody>
          </p:sp>
        </p:grpSp>
        <p:grpSp>
          <p:nvGrpSpPr>
            <p:cNvPr id="46" name="组合 45"/>
            <p:cNvGrpSpPr/>
            <p:nvPr/>
          </p:nvGrpSpPr>
          <p:grpSpPr>
            <a:xfrm>
              <a:off x="3485" y="3082"/>
              <a:ext cx="2318" cy="445"/>
              <a:chOff x="3617" y="3082"/>
              <a:chExt cx="2318" cy="445"/>
            </a:xfrm>
          </p:grpSpPr>
          <p:sp>
            <p:nvSpPr>
              <p:cNvPr id="47" name="圆角矩形 46"/>
              <p:cNvSpPr/>
              <p:nvPr/>
            </p:nvSpPr>
            <p:spPr>
              <a:xfrm>
                <a:off x="3659" y="3082"/>
                <a:ext cx="2235" cy="445"/>
              </a:xfrm>
              <a:prstGeom prst="roundRect">
                <a:avLst>
                  <a:gd name="adj" fmla="val 7640"/>
                </a:avLst>
              </a:prstGeom>
              <a:solidFill>
                <a:srgbClr val="FFA900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b="1">
                  <a:latin typeface="+mn-ea"/>
                </a:endParaRPr>
              </a:p>
            </p:txBody>
          </p:sp>
          <p:sp>
            <p:nvSpPr>
              <p:cNvPr id="48" name="文本框 47"/>
              <p:cNvSpPr txBox="1"/>
              <p:nvPr/>
            </p:nvSpPr>
            <p:spPr>
              <a:xfrm>
                <a:off x="3617" y="3108"/>
                <a:ext cx="2318" cy="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0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  <a:sym typeface="+mn-ea"/>
                  </a:rPr>
                  <a:t>对比式</a:t>
                </a:r>
                <a:endParaRPr lang="zh-CN" altLang="en-US" sz="1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sym typeface="+mn-ea"/>
                </a:endParaRPr>
              </a:p>
            </p:txBody>
          </p:sp>
        </p:grpSp>
      </p:grpSp>
      <p:grpSp>
        <p:nvGrpSpPr>
          <p:cNvPr id="49" name="组合 48"/>
          <p:cNvGrpSpPr/>
          <p:nvPr/>
        </p:nvGrpSpPr>
        <p:grpSpPr>
          <a:xfrm>
            <a:off x="1655445" y="3608070"/>
            <a:ext cx="3333750" cy="1407160"/>
            <a:chOff x="2019" y="3082"/>
            <a:chExt cx="5250" cy="2216"/>
          </a:xfrm>
        </p:grpSpPr>
        <p:grpSp>
          <p:nvGrpSpPr>
            <p:cNvPr id="50" name="组合 49"/>
            <p:cNvGrpSpPr/>
            <p:nvPr/>
          </p:nvGrpSpPr>
          <p:grpSpPr>
            <a:xfrm>
              <a:off x="2019" y="3354"/>
              <a:ext cx="5250" cy="1944"/>
              <a:chOff x="2019" y="3354"/>
              <a:chExt cx="5250" cy="1944"/>
            </a:xfrm>
          </p:grpSpPr>
          <p:sp>
            <p:nvSpPr>
              <p:cNvPr id="51" name="矩形 50"/>
              <p:cNvSpPr/>
              <p:nvPr/>
            </p:nvSpPr>
            <p:spPr>
              <a:xfrm>
                <a:off x="2019" y="3354"/>
                <a:ext cx="5250" cy="1944"/>
              </a:xfrm>
              <a:prstGeom prst="rect">
                <a:avLst/>
              </a:prstGeom>
              <a:noFill/>
              <a:ln w="15875">
                <a:solidFill>
                  <a:srgbClr val="FFA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b="1">
                  <a:latin typeface="+mn-ea"/>
                </a:endParaRPr>
              </a:p>
            </p:txBody>
          </p:sp>
          <p:sp>
            <p:nvSpPr>
              <p:cNvPr id="52" name="文本框 51"/>
              <p:cNvSpPr txBox="1"/>
              <p:nvPr/>
            </p:nvSpPr>
            <p:spPr>
              <a:xfrm>
                <a:off x="2019" y="3651"/>
                <a:ext cx="5249" cy="14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just">
                  <a:lnSpc>
                    <a:spcPct val="130000"/>
                  </a:lnSpc>
                </a:pPr>
                <a:r>
                  <a:rPr lang="en-US" sz="1000" b="1" dirty="0" err="1">
                    <a:solidFill>
                      <a:srgbClr val="FFA9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公式：【数量词+有共鸣的名词】</a:t>
                </a:r>
                <a:endParaRPr lang="en-US" sz="1000" b="1" dirty="0" err="1">
                  <a:solidFill>
                    <a:srgbClr val="FFA9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endParaRPr>
              </a:p>
              <a:p>
                <a:pPr algn="just">
                  <a:lnSpc>
                    <a:spcPct val="130000"/>
                  </a:lnSpc>
                </a:pPr>
                <a:r>
                  <a:rPr lang="en-US" sz="1000" dirty="0" err="1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总结或精选能引起读者共鸣的话题+</a:t>
                </a:r>
                <a:r>
                  <a:rPr lang="zh-CN" altLang="en-US" sz="1000" dirty="0" err="1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词</a:t>
                </a:r>
                <a:r>
                  <a:rPr lang="en-US" sz="1000" dirty="0" err="1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，然后集合起来，如同给了读者一本地图。</a:t>
                </a:r>
                <a:endParaRPr lang="en-US" sz="1000" dirty="0" err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endParaRPr>
              </a:p>
              <a:p>
                <a:pPr algn="just">
                  <a:lnSpc>
                    <a:spcPct val="130000"/>
                  </a:lnSpc>
                </a:pPr>
                <a:r>
                  <a:rPr lang="en-US" sz="1000" b="1" dirty="0" err="1">
                    <a:solidFill>
                      <a:srgbClr val="FFA9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广州人吵架，吵来吵去就这10句话……</a:t>
                </a:r>
                <a:endParaRPr lang="en-US" sz="1000" b="1" dirty="0" err="1">
                  <a:solidFill>
                    <a:srgbClr val="FFA9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endParaRPr>
              </a:p>
            </p:txBody>
          </p:sp>
        </p:grpSp>
        <p:grpSp>
          <p:nvGrpSpPr>
            <p:cNvPr id="53" name="组合 52"/>
            <p:cNvGrpSpPr/>
            <p:nvPr/>
          </p:nvGrpSpPr>
          <p:grpSpPr>
            <a:xfrm>
              <a:off x="3485" y="3082"/>
              <a:ext cx="2318" cy="445"/>
              <a:chOff x="3617" y="3082"/>
              <a:chExt cx="2318" cy="445"/>
            </a:xfrm>
          </p:grpSpPr>
          <p:sp>
            <p:nvSpPr>
              <p:cNvPr id="54" name="圆角矩形 53"/>
              <p:cNvSpPr/>
              <p:nvPr/>
            </p:nvSpPr>
            <p:spPr>
              <a:xfrm>
                <a:off x="3659" y="3082"/>
                <a:ext cx="2235" cy="445"/>
              </a:xfrm>
              <a:prstGeom prst="roundRect">
                <a:avLst>
                  <a:gd name="adj" fmla="val 7640"/>
                </a:avLst>
              </a:prstGeom>
              <a:solidFill>
                <a:srgbClr val="FFA900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b="1">
                  <a:latin typeface="+mn-ea"/>
                </a:endParaRPr>
              </a:p>
            </p:txBody>
          </p:sp>
          <p:sp>
            <p:nvSpPr>
              <p:cNvPr id="55" name="文本框 54"/>
              <p:cNvSpPr txBox="1"/>
              <p:nvPr/>
            </p:nvSpPr>
            <p:spPr>
              <a:xfrm>
                <a:off x="3617" y="3099"/>
                <a:ext cx="2318" cy="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0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  <a:sym typeface="+mn-ea"/>
                  </a:rPr>
                  <a:t>地图式</a:t>
                </a:r>
                <a:endParaRPr lang="zh-CN" altLang="en-US" sz="1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sym typeface="+mn-ea"/>
                </a:endParaRPr>
              </a:p>
            </p:txBody>
          </p:sp>
        </p:grpSp>
      </p:grpSp>
      <p:grpSp>
        <p:nvGrpSpPr>
          <p:cNvPr id="56" name="组合 55"/>
          <p:cNvGrpSpPr/>
          <p:nvPr/>
        </p:nvGrpSpPr>
        <p:grpSpPr>
          <a:xfrm>
            <a:off x="5229860" y="3608070"/>
            <a:ext cx="3333750" cy="1407160"/>
            <a:chOff x="2019" y="3082"/>
            <a:chExt cx="5250" cy="2216"/>
          </a:xfrm>
        </p:grpSpPr>
        <p:grpSp>
          <p:nvGrpSpPr>
            <p:cNvPr id="57" name="组合 56"/>
            <p:cNvGrpSpPr/>
            <p:nvPr/>
          </p:nvGrpSpPr>
          <p:grpSpPr>
            <a:xfrm>
              <a:off x="2019" y="3354"/>
              <a:ext cx="5250" cy="1944"/>
              <a:chOff x="2019" y="3354"/>
              <a:chExt cx="5250" cy="1944"/>
            </a:xfrm>
          </p:grpSpPr>
          <p:sp>
            <p:nvSpPr>
              <p:cNvPr id="58" name="矩形 57"/>
              <p:cNvSpPr/>
              <p:nvPr/>
            </p:nvSpPr>
            <p:spPr>
              <a:xfrm>
                <a:off x="2019" y="3354"/>
                <a:ext cx="5250" cy="1944"/>
              </a:xfrm>
              <a:prstGeom prst="rect">
                <a:avLst/>
              </a:prstGeom>
              <a:noFill/>
              <a:ln w="15875">
                <a:solidFill>
                  <a:srgbClr val="FFA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b="1">
                  <a:latin typeface="+mn-ea"/>
                </a:endParaRPr>
              </a:p>
            </p:txBody>
          </p:sp>
          <p:sp>
            <p:nvSpPr>
              <p:cNvPr id="59" name="文本框 58"/>
              <p:cNvSpPr txBox="1"/>
              <p:nvPr/>
            </p:nvSpPr>
            <p:spPr>
              <a:xfrm>
                <a:off x="2019" y="3651"/>
                <a:ext cx="5249" cy="14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just">
                  <a:lnSpc>
                    <a:spcPct val="130000"/>
                  </a:lnSpc>
                </a:pPr>
                <a:r>
                  <a:rPr lang="zh-CN" altLang="en-US" sz="1000" b="1" dirty="0" err="1">
                    <a:solidFill>
                      <a:srgbClr val="FFA9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公式：【场景</a:t>
                </a:r>
                <a:r>
                  <a:rPr lang="en-US" altLang="zh-CN" sz="1000" b="1" dirty="0" err="1">
                    <a:solidFill>
                      <a:srgbClr val="FFA9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+</a:t>
                </a:r>
                <a:r>
                  <a:rPr lang="zh-CN" altLang="en-US" sz="1000" b="1" dirty="0" err="1">
                    <a:solidFill>
                      <a:srgbClr val="FFA9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对比】</a:t>
                </a:r>
                <a:endParaRPr lang="en-US" sz="1000" b="1" dirty="0" err="1">
                  <a:solidFill>
                    <a:srgbClr val="FFA9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endParaRPr>
              </a:p>
              <a:p>
                <a:pPr algn="just">
                  <a:lnSpc>
                    <a:spcPct val="130000"/>
                  </a:lnSpc>
                </a:pPr>
                <a:r>
                  <a:rPr lang="en-US" sz="1000" dirty="0" err="1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假定你的对象处在哪一种场景，或者你为他打造梦想的场景，制造读者对你的内容的向往。</a:t>
                </a:r>
                <a:endParaRPr lang="en-US" sz="1000" dirty="0" err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endParaRPr>
              </a:p>
              <a:p>
                <a:pPr algn="just">
                  <a:lnSpc>
                    <a:spcPct val="130000"/>
                  </a:lnSpc>
                </a:pPr>
                <a:r>
                  <a:rPr lang="en-US" sz="1000" b="1" dirty="0" err="1">
                    <a:solidFill>
                      <a:srgbClr val="FFA9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每天3分钟，我教你用这一招日赚100万</a:t>
                </a:r>
                <a:endParaRPr lang="en-US" sz="1000" b="1" dirty="0" err="1">
                  <a:solidFill>
                    <a:srgbClr val="FFA9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endParaRPr>
              </a:p>
            </p:txBody>
          </p:sp>
        </p:grpSp>
        <p:grpSp>
          <p:nvGrpSpPr>
            <p:cNvPr id="60" name="组合 59"/>
            <p:cNvGrpSpPr/>
            <p:nvPr/>
          </p:nvGrpSpPr>
          <p:grpSpPr>
            <a:xfrm>
              <a:off x="3485" y="3082"/>
              <a:ext cx="2318" cy="445"/>
              <a:chOff x="3617" y="3082"/>
              <a:chExt cx="2318" cy="445"/>
            </a:xfrm>
          </p:grpSpPr>
          <p:sp>
            <p:nvSpPr>
              <p:cNvPr id="61" name="圆角矩形 60"/>
              <p:cNvSpPr/>
              <p:nvPr/>
            </p:nvSpPr>
            <p:spPr>
              <a:xfrm>
                <a:off x="3659" y="3082"/>
                <a:ext cx="2235" cy="445"/>
              </a:xfrm>
              <a:prstGeom prst="roundRect">
                <a:avLst>
                  <a:gd name="adj" fmla="val 7640"/>
                </a:avLst>
              </a:prstGeom>
              <a:solidFill>
                <a:srgbClr val="FFA900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b="1">
                  <a:latin typeface="+mn-ea"/>
                </a:endParaRPr>
              </a:p>
            </p:txBody>
          </p:sp>
          <p:sp>
            <p:nvSpPr>
              <p:cNvPr id="62" name="文本框 61"/>
              <p:cNvSpPr txBox="1"/>
              <p:nvPr/>
            </p:nvSpPr>
            <p:spPr>
              <a:xfrm>
                <a:off x="3617" y="3099"/>
                <a:ext cx="2318" cy="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0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  <a:sym typeface="+mn-ea"/>
                  </a:rPr>
                  <a:t>场景方式</a:t>
                </a:r>
                <a:endParaRPr lang="zh-CN" altLang="en-US" sz="1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sym typeface="+mn-ea"/>
                </a:endParaRPr>
              </a:p>
            </p:txBody>
          </p:sp>
        </p:grpSp>
      </p:grpSp>
      <p:sp>
        <p:nvSpPr>
          <p:cNvPr id="3" name="文本框 2"/>
          <p:cNvSpPr txBox="1"/>
          <p:nvPr userDrawn="1"/>
        </p:nvSpPr>
        <p:spPr>
          <a:xfrm>
            <a:off x="3936365" y="5514340"/>
            <a:ext cx="2096135" cy="245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dist"/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charset="-122"/>
                <a:ea typeface="微软雅黑 Light" panose="020B0502040204020203" charset="-122"/>
              </a:rPr>
              <a:t>点燃私域，品牌私域专家</a:t>
            </a:r>
            <a:endParaRPr lang="zh-CN" altLang="en-US" sz="1000" dirty="0">
              <a:solidFill>
                <a:schemeClr val="bg1"/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cxnSp>
        <p:nvCxnSpPr>
          <p:cNvPr id="5" name="直线连接符 5"/>
          <p:cNvCxnSpPr/>
          <p:nvPr/>
        </p:nvCxnSpPr>
        <p:spPr>
          <a:xfrm>
            <a:off x="0" y="5514340"/>
            <a:ext cx="10253980" cy="0"/>
          </a:xfrm>
          <a:prstGeom prst="line">
            <a:avLst/>
          </a:prstGeom>
          <a:ln w="15875"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27495" y="892810"/>
            <a:ext cx="2092325" cy="453453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040" y="892810"/>
            <a:ext cx="2091055" cy="453517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88340" y="149225"/>
            <a:ext cx="5206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800" b="1">
                <a:solidFill>
                  <a:srgbClr val="FEA900"/>
                </a:solidFill>
              </a:rPr>
              <a:t>关于一万亿究竟有多少问题</a:t>
            </a:r>
            <a:endParaRPr lang="zh-CN" sz="2800" b="1">
              <a:solidFill>
                <a:srgbClr val="FEA9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5895" y="892810"/>
            <a:ext cx="2082800" cy="451675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638175" y="326390"/>
            <a:ext cx="76168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sz="3200" b="1" dirty="0" err="1">
                <a:solidFill>
                  <a:srgbClr val="FFA9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行为诱导：OMG，买它，买它！</a:t>
            </a:r>
            <a:endParaRPr lang="zh-CN" altLang="en-US" sz="3200" b="1" dirty="0" err="1">
              <a:solidFill>
                <a:srgbClr val="FFA9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38175" y="988060"/>
            <a:ext cx="61575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>
                <a:solidFill>
                  <a:schemeClr val="bg1"/>
                </a:solidFill>
              </a:rPr>
              <a:t>用户都是小可爱，在活动中，基本上不会做思考。不设置行为引导，那么整个活动，则就没有闭环链路</a:t>
            </a:r>
            <a:endParaRPr lang="zh-CN" altLang="en-US" sz="140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38175" y="1926590"/>
            <a:ext cx="4185285" cy="28765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Font typeface="Wingdings" panose="05000000000000000000" charset="0"/>
              <a:buNone/>
            </a:pPr>
            <a:r>
              <a:rPr lang="zh-CN" altLang="en-US" sz="2000" b="1">
                <a:solidFill>
                  <a:srgbClr val="FEA900"/>
                </a:solidFill>
              </a:rPr>
              <a:t>行为引导的标准</a:t>
            </a:r>
            <a:r>
              <a:rPr lang="en-US" altLang="zh-CN" sz="2000" b="1">
                <a:solidFill>
                  <a:srgbClr val="FEA900"/>
                </a:solidFill>
              </a:rPr>
              <a:t>——</a:t>
            </a:r>
            <a:r>
              <a:rPr lang="zh-CN" altLang="en-US" sz="2000" b="1">
                <a:solidFill>
                  <a:srgbClr val="FEA900"/>
                </a:solidFill>
              </a:rPr>
              <a:t>福格模型</a:t>
            </a:r>
            <a:endParaRPr lang="zh-CN" altLang="en-US" sz="2000" b="1">
              <a:solidFill>
                <a:srgbClr val="FEA900"/>
              </a:solidFill>
            </a:endParaRPr>
          </a:p>
          <a:p>
            <a:pPr indent="0">
              <a:buFont typeface="Wingdings" panose="05000000000000000000" charset="0"/>
              <a:buNone/>
            </a:pPr>
            <a:endParaRPr lang="zh-CN" altLang="en-US" sz="1400">
              <a:solidFill>
                <a:schemeClr val="bg1"/>
              </a:solidFill>
            </a:endParaRPr>
          </a:p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1400">
                <a:solidFill>
                  <a:schemeClr val="bg1"/>
                </a:solidFill>
              </a:rPr>
              <a:t>任何一个行为的发生，都需要满足</a:t>
            </a:r>
            <a:r>
              <a:rPr lang="en-US" altLang="zh-CN" sz="1400">
                <a:solidFill>
                  <a:schemeClr val="bg1"/>
                </a:solidFill>
              </a:rPr>
              <a:t>3</a:t>
            </a:r>
            <a:r>
              <a:rPr lang="zh-CN" altLang="en-US" sz="1400">
                <a:solidFill>
                  <a:schemeClr val="bg1"/>
                </a:solidFill>
              </a:rPr>
              <a:t>个要素</a:t>
            </a:r>
            <a:endParaRPr lang="zh-CN" altLang="en-US" sz="140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n"/>
            </a:pPr>
            <a:r>
              <a:rPr lang="zh-CN" altLang="en-US" sz="1400">
                <a:solidFill>
                  <a:schemeClr val="bg1"/>
                </a:solidFill>
              </a:rPr>
              <a:t>动机：这个行为动作后面的潜在需求，吃饭</a:t>
            </a:r>
            <a:r>
              <a:rPr lang="en-US" altLang="zh-CN" sz="1400">
                <a:solidFill>
                  <a:schemeClr val="bg1"/>
                </a:solidFill>
              </a:rPr>
              <a:t>——</a:t>
            </a:r>
            <a:r>
              <a:rPr lang="zh-CN" altLang="en-US" sz="1400">
                <a:solidFill>
                  <a:schemeClr val="bg1"/>
                </a:solidFill>
              </a:rPr>
              <a:t>不想挨饿</a:t>
            </a:r>
            <a:r>
              <a:rPr lang="en-US" altLang="zh-CN" sz="1400">
                <a:solidFill>
                  <a:schemeClr val="bg1"/>
                </a:solidFill>
              </a:rPr>
              <a:t>——</a:t>
            </a:r>
            <a:r>
              <a:rPr lang="zh-CN" altLang="en-US" sz="1400">
                <a:solidFill>
                  <a:schemeClr val="bg1"/>
                </a:solidFill>
              </a:rPr>
              <a:t>要活着</a:t>
            </a:r>
            <a:endParaRPr lang="zh-CN" altLang="en-US" sz="140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n"/>
            </a:pPr>
            <a:r>
              <a:rPr lang="zh-CN" altLang="en-US" sz="1400">
                <a:solidFill>
                  <a:schemeClr val="bg1"/>
                </a:solidFill>
              </a:rPr>
              <a:t>能力：有没有能力满足这个动机：我吃饭，每天都想吃满汉全席</a:t>
            </a:r>
            <a:endParaRPr lang="zh-CN" altLang="en-US" sz="140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n"/>
            </a:pPr>
            <a:r>
              <a:rPr lang="zh-CN" altLang="en-US" sz="1400">
                <a:solidFill>
                  <a:schemeClr val="bg1"/>
                </a:solidFill>
              </a:rPr>
              <a:t>导火索：某一个条件出现后，降低行为成本，或者大程度满足动机。满汉全席一次一块钱。</a:t>
            </a:r>
            <a:endParaRPr lang="en-US" altLang="zh-CN" sz="1400">
              <a:solidFill>
                <a:schemeClr val="bg1"/>
              </a:solidFill>
            </a:endParaRPr>
          </a:p>
        </p:txBody>
      </p:sp>
      <p:pic>
        <p:nvPicPr>
          <p:cNvPr id="100" name="图片 99"/>
          <p:cNvPicPr/>
          <p:nvPr/>
        </p:nvPicPr>
        <p:blipFill>
          <a:blip r:embed="rId1"/>
          <a:stretch>
            <a:fillRect/>
          </a:stretch>
        </p:blipFill>
        <p:spPr>
          <a:xfrm>
            <a:off x="5012690" y="1926590"/>
            <a:ext cx="4871720" cy="28809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5" name="组合 14"/>
          <p:cNvGrpSpPr/>
          <p:nvPr/>
        </p:nvGrpSpPr>
        <p:grpSpPr>
          <a:xfrm rot="0">
            <a:off x="1363980" y="2081530"/>
            <a:ext cx="1877060" cy="2491740"/>
            <a:chOff x="2019" y="3354"/>
            <a:chExt cx="5250" cy="1944"/>
          </a:xfrm>
        </p:grpSpPr>
        <p:sp>
          <p:nvSpPr>
            <p:cNvPr id="16" name="矩形 15"/>
            <p:cNvSpPr/>
            <p:nvPr/>
          </p:nvSpPr>
          <p:spPr>
            <a:xfrm>
              <a:off x="2019" y="3354"/>
              <a:ext cx="5250" cy="1944"/>
            </a:xfrm>
            <a:prstGeom prst="rect">
              <a:avLst/>
            </a:prstGeom>
            <a:noFill/>
            <a:ln w="15875">
              <a:solidFill>
                <a:srgbClr val="FFA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2020" y="4051"/>
              <a:ext cx="5249" cy="1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altLang="zh-CN" sz="1000" b="1" dirty="0" err="1">
                  <a:solidFill>
                    <a:srgbClr val="FEA90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愉悦或痛苦：</a:t>
              </a:r>
              <a:r>
                <a:rPr lang="en-US" altLang="zh-CN" sz="1000" dirty="0" err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强有力的动机来源；</a:t>
              </a:r>
              <a:endParaRPr lang="en-US" altLang="zh-CN" sz="1000" dirty="0" err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altLang="zh-CN" sz="1000" b="1" dirty="0" err="1">
                  <a:solidFill>
                    <a:srgbClr val="FEA90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希望或恐惧：</a:t>
              </a:r>
              <a:r>
                <a:rPr lang="en-US" altLang="zh-CN" sz="1000" dirty="0" err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基于对结果的预期或评估；</a:t>
              </a:r>
              <a:endParaRPr lang="en-US" altLang="zh-CN" sz="1000" dirty="0" err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altLang="zh-CN" sz="1000" b="1" dirty="0" err="1">
                  <a:solidFill>
                    <a:srgbClr val="FEA90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社会认同：</a:t>
              </a:r>
              <a:r>
                <a:rPr lang="en-US" altLang="zh-CN" sz="1000" dirty="0" err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期望得到社会/他人认同，有社会地位</a:t>
              </a:r>
              <a:endParaRPr lang="en-US" altLang="zh-CN" sz="1000" dirty="0" err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1174750" y="918845"/>
            <a:ext cx="759777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+mn-ea"/>
                <a:sym typeface="+mn-ea"/>
              </a:rPr>
              <a:t>动机多体现欲望，能力成本尽量降低，行为越直接越好</a:t>
            </a:r>
            <a:endParaRPr lang="zh-CN" altLang="en-US" sz="2400" b="1" dirty="0">
              <a:solidFill>
                <a:schemeClr val="bg1"/>
              </a:solidFill>
              <a:latin typeface="+mn-ea"/>
              <a:sym typeface="+mn-ea"/>
            </a:endParaRPr>
          </a:p>
        </p:txBody>
      </p:sp>
      <p:pic>
        <p:nvPicPr>
          <p:cNvPr id="43" name="图片 42" descr="六角形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31530" y="1653354"/>
            <a:ext cx="735965" cy="79248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650365" y="2352040"/>
            <a:ext cx="1244600" cy="414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n-ea"/>
                <a:sym typeface="+mn-ea"/>
              </a:rPr>
              <a:t>动机因素</a:t>
            </a:r>
            <a:endParaRPr lang="zh-CN" altLang="en-US" sz="1400" dirty="0">
              <a:solidFill>
                <a:schemeClr val="bg1"/>
              </a:solidFill>
              <a:latin typeface="+mn-ea"/>
              <a:sym typeface="+mn-ea"/>
            </a:endParaRPr>
          </a:p>
        </p:txBody>
      </p:sp>
      <p:cxnSp>
        <p:nvCxnSpPr>
          <p:cNvPr id="13" name="直线连接符 5"/>
          <p:cNvCxnSpPr/>
          <p:nvPr/>
        </p:nvCxnSpPr>
        <p:spPr>
          <a:xfrm flipV="1">
            <a:off x="1908810" y="2809240"/>
            <a:ext cx="781050" cy="889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图片 26" descr="用户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045" y="1896745"/>
            <a:ext cx="305435" cy="305435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 rot="0">
            <a:off x="4030345" y="2081530"/>
            <a:ext cx="1885950" cy="2491740"/>
            <a:chOff x="2019" y="3354"/>
            <a:chExt cx="5250" cy="1944"/>
          </a:xfrm>
        </p:grpSpPr>
        <p:sp>
          <p:nvSpPr>
            <p:cNvPr id="6" name="矩形 5"/>
            <p:cNvSpPr/>
            <p:nvPr/>
          </p:nvSpPr>
          <p:spPr>
            <a:xfrm>
              <a:off x="2019" y="3354"/>
              <a:ext cx="5250" cy="1944"/>
            </a:xfrm>
            <a:prstGeom prst="rect">
              <a:avLst/>
            </a:prstGeom>
            <a:noFill/>
            <a:ln w="15875">
              <a:solidFill>
                <a:srgbClr val="FFA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b="1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2020" y="4051"/>
              <a:ext cx="5249" cy="1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150000"/>
                </a:lnSpc>
              </a:pPr>
              <a:r>
                <a:rPr lang="en-US" altLang="zh-CN" sz="1000" dirty="0" err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福格模型中能力成本有以下6类：时间</a:t>
              </a:r>
              <a:r>
                <a:rPr lang="zh-CN" altLang="en-US" sz="1000" dirty="0" err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；</a:t>
              </a:r>
              <a:r>
                <a:rPr lang="en-US" altLang="zh-CN" sz="1000" dirty="0" err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金钱</a:t>
              </a:r>
              <a:r>
                <a:rPr lang="zh-CN" altLang="en-US" sz="1000" dirty="0" err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；</a:t>
              </a:r>
              <a:r>
                <a:rPr lang="en-US" altLang="zh-CN" sz="1000" dirty="0" err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 体力劳动</a:t>
              </a:r>
              <a:r>
                <a:rPr lang="zh-CN" altLang="en-US" sz="1000" dirty="0" err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；</a:t>
              </a:r>
              <a:r>
                <a:rPr lang="en-US" altLang="zh-CN" sz="1000" dirty="0" err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 脑力劳动</a:t>
              </a:r>
              <a:r>
                <a:rPr lang="zh-CN" altLang="en-US" sz="1000" dirty="0" err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；</a:t>
              </a:r>
              <a:r>
                <a:rPr lang="en-US" altLang="zh-CN" sz="1000" dirty="0" err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社会偏好</a:t>
              </a:r>
              <a:r>
                <a:rPr lang="zh-CN" altLang="en-US" sz="1000" dirty="0" err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；</a:t>
              </a:r>
              <a:r>
                <a:rPr lang="en-US" altLang="zh-CN" sz="1000" dirty="0" err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反日常</a:t>
              </a:r>
              <a:endParaRPr lang="en-US" altLang="zh-CN" sz="1000" dirty="0" err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just">
                <a:lnSpc>
                  <a:spcPct val="150000"/>
                </a:lnSpc>
              </a:pPr>
              <a:endParaRPr lang="en-US" altLang="zh-CN" sz="1000" dirty="0" err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altLang="zh-CN" sz="1000" dirty="0" err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增加诱惑提高动机，不如减低能力成本</a:t>
              </a:r>
              <a:endParaRPr lang="en-US" altLang="zh-CN" sz="1000" dirty="0" err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pic>
        <p:nvPicPr>
          <p:cNvPr id="9" name="图片 8" descr="六角形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04880" y="1653354"/>
            <a:ext cx="735965" cy="79248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342130" y="2352040"/>
            <a:ext cx="1244600" cy="414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n-ea"/>
                <a:sym typeface="+mn-ea"/>
              </a:rPr>
              <a:t>能力成本</a:t>
            </a:r>
            <a:endParaRPr lang="zh-CN" altLang="en-US" sz="1400" dirty="0">
              <a:solidFill>
                <a:schemeClr val="bg1"/>
              </a:solidFill>
              <a:latin typeface="+mn-ea"/>
              <a:sym typeface="+mn-ea"/>
            </a:endParaRPr>
          </a:p>
        </p:txBody>
      </p:sp>
      <p:cxnSp>
        <p:nvCxnSpPr>
          <p:cNvPr id="7" name="直线连接符 5"/>
          <p:cNvCxnSpPr/>
          <p:nvPr/>
        </p:nvCxnSpPr>
        <p:spPr>
          <a:xfrm flipV="1">
            <a:off x="4580255" y="2809240"/>
            <a:ext cx="781050" cy="889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组合 18"/>
          <p:cNvGrpSpPr/>
          <p:nvPr/>
        </p:nvGrpSpPr>
        <p:grpSpPr>
          <a:xfrm rot="0">
            <a:off x="6365240" y="2081530"/>
            <a:ext cx="1975485" cy="2491999"/>
            <a:chOff x="2019" y="3354"/>
            <a:chExt cx="5250" cy="1944"/>
          </a:xfrm>
        </p:grpSpPr>
        <p:sp>
          <p:nvSpPr>
            <p:cNvPr id="20" name="矩形 19"/>
            <p:cNvSpPr/>
            <p:nvPr/>
          </p:nvSpPr>
          <p:spPr>
            <a:xfrm>
              <a:off x="2019" y="3354"/>
              <a:ext cx="5250" cy="1944"/>
            </a:xfrm>
            <a:prstGeom prst="rect">
              <a:avLst/>
            </a:prstGeom>
            <a:noFill/>
            <a:ln w="15875">
              <a:solidFill>
                <a:srgbClr val="FFA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2020" y="4051"/>
              <a:ext cx="5249" cy="1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en-US" altLang="zh-CN" sz="1000" b="1" dirty="0" err="1">
                  <a:solidFill>
                    <a:srgbClr val="FEA90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刺激：</a:t>
              </a:r>
              <a:r>
                <a:rPr lang="en-US" altLang="zh-CN" sz="1000" dirty="0" err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在用户动机不足的情况下，给予利益、结果、价格等刺激</a:t>
              </a:r>
              <a:endParaRPr lang="en-US" altLang="zh-CN" sz="1000" dirty="0" err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l">
                <a:lnSpc>
                  <a:spcPct val="150000"/>
                </a:lnSpc>
              </a:pPr>
              <a:r>
                <a:rPr lang="en-US" altLang="zh-CN" sz="1000" b="1" dirty="0" err="1">
                  <a:solidFill>
                    <a:srgbClr val="FEA90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引导辅助：</a:t>
              </a:r>
              <a:r>
                <a:rPr lang="en-US" altLang="zh-CN" sz="1000" dirty="0" err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用户动机明确但是却不知道怎么做的时候做引导</a:t>
              </a:r>
              <a:endParaRPr lang="en-US" altLang="zh-CN" sz="1000" dirty="0" err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l">
                <a:lnSpc>
                  <a:spcPct val="150000"/>
                </a:lnSpc>
              </a:pPr>
              <a:r>
                <a:rPr lang="en-US" altLang="zh-CN" sz="1000" b="1" dirty="0" err="1">
                  <a:solidFill>
                    <a:srgbClr val="FEA90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信号：</a:t>
              </a:r>
              <a:r>
                <a:rPr lang="en-US" altLang="zh-CN" sz="1000" dirty="0" err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有动机又能顺利玩出，则需要借助时机来传达信号</a:t>
              </a:r>
              <a:endParaRPr lang="en-US" altLang="zh-CN" sz="1000" dirty="0" err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pic>
        <p:nvPicPr>
          <p:cNvPr id="25" name="图片 24" descr="六角形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07213" y="1653354"/>
            <a:ext cx="735965" cy="79248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6652895" y="2352040"/>
            <a:ext cx="1244600" cy="414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n-ea"/>
                <a:sym typeface="+mn-ea"/>
              </a:rPr>
              <a:t>行为触发</a:t>
            </a:r>
            <a:endParaRPr lang="zh-CN" altLang="en-US" sz="1400" dirty="0">
              <a:solidFill>
                <a:schemeClr val="bg1"/>
              </a:solidFill>
              <a:latin typeface="+mn-ea"/>
              <a:sym typeface="+mn-ea"/>
            </a:endParaRPr>
          </a:p>
        </p:txBody>
      </p:sp>
      <p:cxnSp>
        <p:nvCxnSpPr>
          <p:cNvPr id="29" name="直线连接符 5"/>
          <p:cNvCxnSpPr/>
          <p:nvPr/>
        </p:nvCxnSpPr>
        <p:spPr>
          <a:xfrm flipV="1">
            <a:off x="6884670" y="2809240"/>
            <a:ext cx="781050" cy="889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图片 27" descr="设置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0125" y="1910080"/>
            <a:ext cx="308610" cy="308610"/>
          </a:xfrm>
          <a:prstGeom prst="rect">
            <a:avLst/>
          </a:prstGeom>
        </p:spPr>
      </p:pic>
      <p:pic>
        <p:nvPicPr>
          <p:cNvPr id="33" name="图片 32" descr="电脑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4700" y="1936115"/>
            <a:ext cx="295275" cy="25844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49575" y="946150"/>
            <a:ext cx="2309495" cy="41592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180" y="968375"/>
            <a:ext cx="2150745" cy="41592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6720" y="946150"/>
            <a:ext cx="4245610" cy="415988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638175" y="326390"/>
            <a:ext cx="76168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en-US" altLang="zh-CN" sz="3200" b="1" dirty="0" err="1">
                <a:solidFill>
                  <a:srgbClr val="FFA900"/>
                </a:solidFill>
                <a:latin typeface="微软雅黑" panose="020B0503020204020204" charset="-122"/>
                <a:sym typeface="+mn-ea"/>
              </a:rPr>
              <a:t>利益权衡：不买，亏裤衩</a:t>
            </a:r>
            <a:endParaRPr lang="zh-CN" altLang="en-US" sz="3200" b="1" dirty="0" err="1">
              <a:solidFill>
                <a:srgbClr val="FFA9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38175" y="988060"/>
            <a:ext cx="61575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>
                <a:solidFill>
                  <a:schemeClr val="bg1"/>
                </a:solidFill>
              </a:rPr>
              <a:t>运营策略中常见的手法，决定了用户的成本考虑的时间，只要利益点不拉胯，转化卡卡上</a:t>
            </a:r>
            <a:endParaRPr lang="zh-CN" altLang="en-US" sz="140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38175" y="1926590"/>
            <a:ext cx="4046855" cy="269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Font typeface="Wingdings" panose="05000000000000000000" charset="0"/>
              <a:buNone/>
            </a:pPr>
            <a:r>
              <a:rPr lang="zh-CN" altLang="en-US" b="1">
                <a:solidFill>
                  <a:srgbClr val="FEA900"/>
                </a:solidFill>
              </a:rPr>
              <a:t>常见的利益诱导</a:t>
            </a:r>
            <a:endParaRPr lang="zh-CN" altLang="en-US" b="1">
              <a:solidFill>
                <a:srgbClr val="FEA900"/>
              </a:solidFill>
            </a:endParaRPr>
          </a:p>
          <a:p>
            <a:pPr indent="0">
              <a:buFont typeface="Wingdings" panose="05000000000000000000" charset="0"/>
              <a:buNone/>
            </a:pPr>
            <a:r>
              <a:rPr lang="zh-CN" altLang="en-US" sz="1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免单、返现、满减、折扣等</a:t>
            </a:r>
            <a:r>
              <a:rPr lang="en-US" altLang="zh-CN" sz="1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……</a:t>
            </a:r>
            <a:endParaRPr lang="en-US" altLang="zh-CN" sz="16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>
              <a:buFont typeface="Wingdings" panose="05000000000000000000" charset="0"/>
              <a:buNone/>
            </a:pPr>
            <a:endParaRPr lang="zh-CN" altLang="en-US" sz="1400">
              <a:solidFill>
                <a:schemeClr val="bg1"/>
              </a:solidFill>
            </a:endParaRPr>
          </a:p>
          <a:p>
            <a:pPr indent="0">
              <a:buFont typeface="Wingdings" panose="05000000000000000000" charset="0"/>
              <a:buNone/>
            </a:pPr>
            <a:r>
              <a:rPr lang="zh-CN" altLang="en-US" b="1">
                <a:solidFill>
                  <a:srgbClr val="FEA900"/>
                </a:solidFill>
              </a:rPr>
              <a:t>利益诱导可以从</a:t>
            </a:r>
            <a:r>
              <a:rPr lang="en-US" altLang="zh-CN" b="1">
                <a:solidFill>
                  <a:srgbClr val="FEA900"/>
                </a:solidFill>
              </a:rPr>
              <a:t>8</a:t>
            </a:r>
            <a:r>
              <a:rPr lang="zh-CN" altLang="en-US" b="1">
                <a:solidFill>
                  <a:srgbClr val="FEA900"/>
                </a:solidFill>
              </a:rPr>
              <a:t>个维度去设置：</a:t>
            </a:r>
            <a:endParaRPr lang="zh-CN" altLang="en-US" sz="1400">
              <a:solidFill>
                <a:schemeClr val="bg1"/>
              </a:solidFill>
            </a:endParaRPr>
          </a:p>
          <a:p>
            <a:pPr indent="0">
              <a:buFont typeface="Wingdings" panose="05000000000000000000" charset="0"/>
              <a:buNone/>
            </a:pPr>
            <a:endParaRPr lang="zh-CN" altLang="en-US" sz="1400" b="1">
              <a:solidFill>
                <a:srgbClr val="FEA9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>
              <a:lnSpc>
                <a:spcPct val="160000"/>
              </a:lnSpc>
              <a:buFont typeface="Wingdings" panose="05000000000000000000" charset="0"/>
              <a:buChar char="n"/>
            </a:pPr>
            <a:r>
              <a:rPr lang="zh-CN" altLang="en-US"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找乐子、免痛苦、</a:t>
            </a:r>
            <a:endParaRPr lang="zh-CN" altLang="en-US" sz="14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85750" indent="-285750">
              <a:lnSpc>
                <a:spcPct val="160000"/>
              </a:lnSpc>
              <a:buFont typeface="Wingdings" panose="05000000000000000000" charset="0"/>
              <a:buChar char="n"/>
            </a:pPr>
            <a:r>
              <a:rPr lang="zh-CN" altLang="en-US"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找希望、免恐惧、</a:t>
            </a:r>
            <a:endParaRPr lang="zh-CN" altLang="en-US" sz="14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85750" indent="-285750">
              <a:lnSpc>
                <a:spcPct val="160000"/>
              </a:lnSpc>
              <a:buFont typeface="Wingdings" panose="05000000000000000000" charset="0"/>
              <a:buChar char="n"/>
            </a:pPr>
            <a:r>
              <a:rPr lang="zh-CN" altLang="en-US"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找归属、免偏见、</a:t>
            </a:r>
            <a:endParaRPr lang="zh-CN" altLang="en-US" sz="14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85750" indent="-285750">
              <a:lnSpc>
                <a:spcPct val="160000"/>
              </a:lnSpc>
              <a:buFont typeface="Wingdings" panose="05000000000000000000" charset="0"/>
              <a:buChar char="n"/>
            </a:pPr>
            <a:r>
              <a:rPr lang="zh-CN" altLang="en-US"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找福利、免焦虑。</a:t>
            </a:r>
            <a:endParaRPr lang="en-US" altLang="zh-CN" sz="140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83075" y="1977390"/>
            <a:ext cx="5640070" cy="277558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1495" y="1006475"/>
            <a:ext cx="3025140" cy="4149725"/>
          </a:xfrm>
          <a:prstGeom prst="rect">
            <a:avLst/>
          </a:prstGeom>
        </p:spPr>
      </p:pic>
      <p:pic>
        <p:nvPicPr>
          <p:cNvPr id="5" name="图片 4" descr="198504b3-73eb-4845-b083-c3233d1946e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3695" y="1006475"/>
            <a:ext cx="2959100" cy="4186555"/>
          </a:xfrm>
          <a:prstGeom prst="rect">
            <a:avLst/>
          </a:prstGeom>
        </p:spPr>
      </p:pic>
      <p:pic>
        <p:nvPicPr>
          <p:cNvPr id="7" name="图片 6" descr="src=http_%2F%2Fimg.aiimg.com%2Fuploads%2Fallimg%2F200615%2F1-200615115P9.jpg&amp;refer=http_%2F%2Fimg.aiim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1890" y="1006475"/>
            <a:ext cx="2876550" cy="418719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65455" y="353060"/>
            <a:ext cx="75393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EA900"/>
                </a:solidFill>
              </a:rPr>
              <a:t>促销类的利益点是优惠，品牌类的利益点事美好生活</a:t>
            </a:r>
            <a:endParaRPr lang="zh-CN" altLang="en-US" sz="2400" b="1">
              <a:solidFill>
                <a:srgbClr val="FEA9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80325" y="2112361"/>
            <a:ext cx="1715323" cy="10584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6567" tIns="36567" rIns="36567" bIns="36567" numCol="1" spcCol="38100" rtlCol="0" anchor="t">
            <a:spAutoFit/>
          </a:bodyPr>
          <a:lstStyle/>
          <a:p>
            <a:pPr defTabSz="731520" hangingPunct="0"/>
            <a:r>
              <a:rPr lang="zh-CN" altLang="en-US" sz="6400" b="1" dirty="0">
                <a:solidFill>
                  <a:schemeClr val="bg1"/>
                </a:solidFill>
              </a:rPr>
              <a:t>目录</a:t>
            </a:r>
            <a:endParaRPr lang="zh-CN" altLang="en-US" sz="6400" b="1" dirty="0">
              <a:solidFill>
                <a:schemeClr val="bg1"/>
              </a:solidFill>
              <a:sym typeface="Calibri" panose="020F050202020403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75498" y="3157889"/>
            <a:ext cx="1620150" cy="3200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567" tIns="36567" rIns="36567" bIns="36567" numCol="1" spcCol="38100" rtlCol="0" anchor="t">
            <a:spAutoFit/>
          </a:bodyPr>
          <a:lstStyle/>
          <a:p>
            <a:pPr algn="dist" defTabSz="731520" hangingPunct="0"/>
            <a:r>
              <a:rPr lang="en-US" altLang="zh-CN" sz="1600" b="1" spc="48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Calibri" panose="020F0502020204030204"/>
              </a:rPr>
              <a:t>CONTENTS</a:t>
            </a:r>
            <a:endParaRPr lang="zh-CN" altLang="en-US" sz="1600" b="1" spc="480" dirty="0">
              <a:solidFill>
                <a:schemeClr val="bg1"/>
              </a:solidFill>
              <a:latin typeface="+mj-lt"/>
              <a:ea typeface="+mj-ea"/>
              <a:cs typeface="+mj-cs"/>
              <a:sym typeface="Calibri" panose="020F0502020204030204"/>
            </a:endParaRPr>
          </a:p>
        </p:txBody>
      </p:sp>
      <p:pic>
        <p:nvPicPr>
          <p:cNvPr id="44" name="图片 43" descr="六角形"/>
          <p:cNvPicPr>
            <a:picLocks noChangeAspect="1"/>
          </p:cNvPicPr>
          <p:nvPr/>
        </p:nvPicPr>
        <p:blipFill>
          <a:blip r:embed="rId1">
            <a:biLevel thresh="25000"/>
          </a:blip>
          <a:stretch>
            <a:fillRect/>
          </a:stretch>
        </p:blipFill>
        <p:spPr>
          <a:xfrm>
            <a:off x="4418330" y="1747520"/>
            <a:ext cx="613410" cy="661670"/>
          </a:xfrm>
          <a:prstGeom prst="rect">
            <a:avLst/>
          </a:prstGeom>
        </p:spPr>
      </p:pic>
      <p:sp>
        <p:nvSpPr>
          <p:cNvPr id="18" name="文本框 10"/>
          <p:cNvSpPr txBox="1"/>
          <p:nvPr/>
        </p:nvSpPr>
        <p:spPr>
          <a:xfrm>
            <a:off x="4547553" y="1862455"/>
            <a:ext cx="3270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FFA900"/>
                </a:solidFill>
                <a:latin typeface="Impact" panose="020B0806030902050204" pitchFamily="34" charset="0"/>
              </a:rPr>
              <a:t>2</a:t>
            </a:r>
            <a:endParaRPr lang="en-US" altLang="zh-CN" sz="2400" dirty="0">
              <a:solidFill>
                <a:srgbClr val="FFA900"/>
              </a:solidFill>
              <a:latin typeface="Impact" panose="020B0806030902050204" pitchFamily="34" charset="0"/>
            </a:endParaRPr>
          </a:p>
        </p:txBody>
      </p:sp>
      <p:sp>
        <p:nvSpPr>
          <p:cNvPr id="50" name="圆角矩形 49"/>
          <p:cNvSpPr/>
          <p:nvPr/>
        </p:nvSpPr>
        <p:spPr>
          <a:xfrm>
            <a:off x="5273040" y="1885315"/>
            <a:ext cx="3399790" cy="3860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FFA900"/>
              </a:solidFill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5347653" y="1943418"/>
            <a:ext cx="3250565" cy="269875"/>
          </a:xfrm>
          <a:prstGeom prst="rect">
            <a:avLst/>
          </a:prstGeom>
          <a:ln w="15875">
            <a:noFill/>
          </a:ln>
        </p:spPr>
        <p:txBody>
          <a:bodyPr wrap="square" lIns="54852" tIns="27426" rIns="54852" bIns="27426">
            <a:spAutoFit/>
          </a:bodyPr>
          <a:lstStyle/>
          <a:p>
            <a:r>
              <a:rPr lang="en-US" altLang="zh-CN" sz="1400" b="1" dirty="0" err="1">
                <a:solidFill>
                  <a:srgbClr val="FFA900"/>
                </a:solidFill>
                <a:latin typeface="微软雅黑" panose="020B0503020204020204" charset="-122"/>
              </a:rPr>
              <a:t>环境变量：</a:t>
            </a:r>
            <a:r>
              <a:rPr lang="en-US" altLang="zh-CN" sz="1400" dirty="0" err="1">
                <a:solidFill>
                  <a:srgbClr val="FFA900"/>
                </a:solidFill>
                <a:latin typeface="微软雅黑" panose="020B0503020204020204" charset="-122"/>
              </a:rPr>
              <a:t>房间和卧室是两</a:t>
            </a:r>
            <a:r>
              <a:rPr lang="zh-CN" altLang="en-US" sz="1400" dirty="0" err="1">
                <a:solidFill>
                  <a:srgbClr val="FFA900"/>
                </a:solidFill>
                <a:latin typeface="微软雅黑" panose="020B0503020204020204" charset="-122"/>
              </a:rPr>
              <a:t>个</a:t>
            </a:r>
            <a:r>
              <a:rPr lang="en-US" altLang="zh-CN" sz="1400" dirty="0" err="1">
                <a:solidFill>
                  <a:srgbClr val="FFA900"/>
                </a:solidFill>
                <a:latin typeface="微软雅黑" panose="020B0503020204020204" charset="-122"/>
              </a:rPr>
              <a:t>概念</a:t>
            </a:r>
            <a:endParaRPr lang="en-US" altLang="zh-CN" sz="1400" dirty="0" err="1">
              <a:solidFill>
                <a:srgbClr val="FFA900"/>
              </a:solidFill>
              <a:latin typeface="微软雅黑" panose="020B0503020204020204" charset="-122"/>
            </a:endParaRPr>
          </a:p>
        </p:txBody>
      </p:sp>
      <p:cxnSp>
        <p:nvCxnSpPr>
          <p:cNvPr id="25" name="直线连接符 24"/>
          <p:cNvCxnSpPr/>
          <p:nvPr/>
        </p:nvCxnSpPr>
        <p:spPr>
          <a:xfrm>
            <a:off x="3842385" y="701675"/>
            <a:ext cx="0" cy="475869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图片 66" descr="六角形"/>
          <p:cNvPicPr>
            <a:picLocks noChangeAspect="1"/>
          </p:cNvPicPr>
          <p:nvPr/>
        </p:nvPicPr>
        <p:blipFill>
          <a:blip r:embed="rId1">
            <a:biLevel thresh="25000"/>
          </a:blip>
          <a:stretch>
            <a:fillRect/>
          </a:stretch>
        </p:blipFill>
        <p:spPr>
          <a:xfrm>
            <a:off x="4418330" y="1089978"/>
            <a:ext cx="613410" cy="661670"/>
          </a:xfrm>
          <a:prstGeom prst="rect">
            <a:avLst/>
          </a:prstGeom>
        </p:spPr>
      </p:pic>
      <p:sp>
        <p:nvSpPr>
          <p:cNvPr id="68" name="文本框 10"/>
          <p:cNvSpPr txBox="1"/>
          <p:nvPr/>
        </p:nvSpPr>
        <p:spPr>
          <a:xfrm>
            <a:off x="4567238" y="1183640"/>
            <a:ext cx="2038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dirty="0">
                <a:solidFill>
                  <a:srgbClr val="FFA900"/>
                </a:solidFill>
                <a:latin typeface="Impact" panose="020B0806030902050204" pitchFamily="34" charset="0"/>
              </a:rPr>
              <a:t>1</a:t>
            </a:r>
            <a:endParaRPr lang="en-US" altLang="zh-CN" sz="2400" dirty="0">
              <a:solidFill>
                <a:srgbClr val="FFA900"/>
              </a:solidFill>
              <a:latin typeface="Impact" panose="020B0806030902050204" pitchFamily="34" charset="0"/>
            </a:endParaRPr>
          </a:p>
        </p:txBody>
      </p:sp>
      <p:sp>
        <p:nvSpPr>
          <p:cNvPr id="69" name="圆角矩形 68"/>
          <p:cNvSpPr/>
          <p:nvPr/>
        </p:nvSpPr>
        <p:spPr>
          <a:xfrm>
            <a:off x="5273040" y="1213485"/>
            <a:ext cx="3399790" cy="3860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solidFill>
                <a:srgbClr val="FFA900"/>
              </a:solidFill>
            </a:endParaRPr>
          </a:p>
        </p:txBody>
      </p:sp>
      <p:sp>
        <p:nvSpPr>
          <p:cNvPr id="70" name="矩形 69"/>
          <p:cNvSpPr/>
          <p:nvPr/>
        </p:nvSpPr>
        <p:spPr>
          <a:xfrm>
            <a:off x="5347653" y="1271588"/>
            <a:ext cx="3250565" cy="269875"/>
          </a:xfrm>
          <a:prstGeom prst="rect">
            <a:avLst/>
          </a:prstGeom>
          <a:ln w="15875">
            <a:noFill/>
          </a:ln>
        </p:spPr>
        <p:txBody>
          <a:bodyPr wrap="square" lIns="54852" tIns="27426" rIns="54852" bIns="27426">
            <a:spAutoFit/>
          </a:bodyPr>
          <a:p>
            <a:r>
              <a:rPr sz="1400" b="1" dirty="0" err="1">
                <a:solidFill>
                  <a:srgbClr val="FFA900"/>
                </a:solidFill>
                <a:latin typeface="微软雅黑" panose="020B0503020204020204" charset="-122"/>
                <a:ea typeface="微软雅黑" panose="020B0503020204020204" charset="-122"/>
              </a:rPr>
              <a:t>痛点：</a:t>
            </a:r>
            <a:r>
              <a:rPr sz="1400" dirty="0" err="1">
                <a:solidFill>
                  <a:srgbClr val="FFA900"/>
                </a:solidFill>
                <a:latin typeface="微软雅黑" panose="020B0503020204020204" charset="-122"/>
                <a:ea typeface="微软雅黑" panose="020B0503020204020204" charset="-122"/>
              </a:rPr>
              <a:t>一点寒芒先到，随后枪出如龙</a:t>
            </a:r>
            <a:endParaRPr sz="1400" dirty="0" err="1">
              <a:solidFill>
                <a:srgbClr val="FFA9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1" name="图片 70" descr="六角形"/>
          <p:cNvPicPr>
            <a:picLocks noChangeAspect="1"/>
          </p:cNvPicPr>
          <p:nvPr/>
        </p:nvPicPr>
        <p:blipFill>
          <a:blip r:embed="rId1">
            <a:biLevel thresh="25000"/>
          </a:blip>
          <a:stretch>
            <a:fillRect/>
          </a:stretch>
        </p:blipFill>
        <p:spPr>
          <a:xfrm>
            <a:off x="4418965" y="2419985"/>
            <a:ext cx="613410" cy="661670"/>
          </a:xfrm>
          <a:prstGeom prst="rect">
            <a:avLst/>
          </a:prstGeom>
        </p:spPr>
      </p:pic>
      <p:sp>
        <p:nvSpPr>
          <p:cNvPr id="72" name="文本框 10"/>
          <p:cNvSpPr txBox="1"/>
          <p:nvPr/>
        </p:nvSpPr>
        <p:spPr>
          <a:xfrm>
            <a:off x="4532630" y="2534920"/>
            <a:ext cx="3149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dirty="0">
                <a:solidFill>
                  <a:srgbClr val="FFA900"/>
                </a:solidFill>
                <a:latin typeface="Impact" panose="020B0806030902050204" pitchFamily="34" charset="0"/>
              </a:rPr>
              <a:t>3</a:t>
            </a:r>
            <a:endParaRPr lang="en-US" altLang="zh-CN" sz="2400" dirty="0">
              <a:solidFill>
                <a:srgbClr val="FFA900"/>
              </a:solidFill>
              <a:latin typeface="Impact" panose="020B0806030902050204" pitchFamily="34" charset="0"/>
            </a:endParaRPr>
          </a:p>
        </p:txBody>
      </p:sp>
      <p:sp>
        <p:nvSpPr>
          <p:cNvPr id="73" name="圆角矩形 72"/>
          <p:cNvSpPr/>
          <p:nvPr/>
        </p:nvSpPr>
        <p:spPr>
          <a:xfrm>
            <a:off x="5273675" y="2557780"/>
            <a:ext cx="3399790" cy="3860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solidFill>
                <a:srgbClr val="FFA900"/>
              </a:solidFill>
            </a:endParaRPr>
          </a:p>
        </p:txBody>
      </p:sp>
      <p:sp>
        <p:nvSpPr>
          <p:cNvPr id="74" name="矩形 73"/>
          <p:cNvSpPr/>
          <p:nvPr/>
        </p:nvSpPr>
        <p:spPr>
          <a:xfrm>
            <a:off x="5348288" y="2615883"/>
            <a:ext cx="3250565" cy="269875"/>
          </a:xfrm>
          <a:prstGeom prst="rect">
            <a:avLst/>
          </a:prstGeom>
          <a:ln w="15875">
            <a:noFill/>
          </a:ln>
        </p:spPr>
        <p:txBody>
          <a:bodyPr wrap="square" lIns="54852" tIns="27426" rIns="54852" bIns="27426">
            <a:spAutoFit/>
          </a:bodyPr>
          <a:p>
            <a:r>
              <a:rPr sz="1400" b="1" dirty="0" err="1">
                <a:solidFill>
                  <a:srgbClr val="FFA900"/>
                </a:solidFill>
                <a:latin typeface="微软雅黑" panose="020B0503020204020204" charset="-122"/>
                <a:ea typeface="微软雅黑" panose="020B0503020204020204" charset="-122"/>
              </a:rPr>
              <a:t>人群特质：</a:t>
            </a:r>
            <a:r>
              <a:rPr lang="zh-CN" sz="1400" dirty="0" err="1">
                <a:solidFill>
                  <a:srgbClr val="FFA900"/>
                </a:solidFill>
                <a:latin typeface="微软雅黑" panose="020B0503020204020204" charset="-122"/>
                <a:ea typeface="微软雅黑" panose="020B0503020204020204" charset="-122"/>
              </a:rPr>
              <a:t>男人至死是少年</a:t>
            </a:r>
            <a:endParaRPr lang="zh-CN" sz="1400" dirty="0" err="1">
              <a:solidFill>
                <a:srgbClr val="FFA9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5" name="图片 74" descr="六角形"/>
          <p:cNvPicPr>
            <a:picLocks noChangeAspect="1"/>
          </p:cNvPicPr>
          <p:nvPr/>
        </p:nvPicPr>
        <p:blipFill>
          <a:blip r:embed="rId1">
            <a:biLevel thresh="25000"/>
          </a:blip>
          <a:stretch>
            <a:fillRect/>
          </a:stretch>
        </p:blipFill>
        <p:spPr>
          <a:xfrm>
            <a:off x="4418965" y="3084830"/>
            <a:ext cx="613410" cy="661670"/>
          </a:xfrm>
          <a:prstGeom prst="rect">
            <a:avLst/>
          </a:prstGeom>
        </p:spPr>
      </p:pic>
      <p:sp>
        <p:nvSpPr>
          <p:cNvPr id="76" name="文本框 10"/>
          <p:cNvSpPr txBox="1"/>
          <p:nvPr/>
        </p:nvSpPr>
        <p:spPr>
          <a:xfrm>
            <a:off x="4541838" y="3199765"/>
            <a:ext cx="2965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dirty="0">
                <a:solidFill>
                  <a:srgbClr val="FFA900"/>
                </a:solidFill>
                <a:latin typeface="Impact" panose="020B0806030902050204" pitchFamily="34" charset="0"/>
              </a:rPr>
              <a:t>4</a:t>
            </a:r>
            <a:endParaRPr lang="en-US" altLang="zh-CN" sz="2400" dirty="0">
              <a:solidFill>
                <a:srgbClr val="FFA900"/>
              </a:solidFill>
              <a:latin typeface="Impact" panose="020B0806030902050204" pitchFamily="34" charset="0"/>
            </a:endParaRPr>
          </a:p>
        </p:txBody>
      </p:sp>
      <p:sp>
        <p:nvSpPr>
          <p:cNvPr id="77" name="圆角矩形 76"/>
          <p:cNvSpPr/>
          <p:nvPr/>
        </p:nvSpPr>
        <p:spPr>
          <a:xfrm>
            <a:off x="5273675" y="3222625"/>
            <a:ext cx="3399790" cy="3860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solidFill>
                <a:srgbClr val="FFA900"/>
              </a:solidFill>
            </a:endParaRPr>
          </a:p>
        </p:txBody>
      </p:sp>
      <p:sp>
        <p:nvSpPr>
          <p:cNvPr id="78" name="矩形 77"/>
          <p:cNvSpPr/>
          <p:nvPr/>
        </p:nvSpPr>
        <p:spPr>
          <a:xfrm>
            <a:off x="5348605" y="3281045"/>
            <a:ext cx="3324225" cy="269875"/>
          </a:xfrm>
          <a:prstGeom prst="rect">
            <a:avLst/>
          </a:prstGeom>
          <a:ln w="15875">
            <a:noFill/>
          </a:ln>
        </p:spPr>
        <p:txBody>
          <a:bodyPr wrap="square" lIns="54852" tIns="27426" rIns="54852" bIns="27426">
            <a:spAutoFit/>
          </a:bodyPr>
          <a:p>
            <a:r>
              <a:rPr sz="1400" b="1" dirty="0" err="1">
                <a:solidFill>
                  <a:srgbClr val="FFA9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数据策略：</a:t>
            </a:r>
            <a:r>
              <a:rPr lang="zh-CN" sz="1400" dirty="0" err="1">
                <a:solidFill>
                  <a:srgbClr val="FFA9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说</a:t>
            </a:r>
            <a:r>
              <a:rPr lang="en-US" altLang="zh-CN" sz="1400" dirty="0" err="1">
                <a:solidFill>
                  <a:srgbClr val="FFA9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sz="1400" dirty="0" err="1">
                <a:solidFill>
                  <a:srgbClr val="FFA9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说</a:t>
            </a:r>
            <a:r>
              <a:rPr lang="en-US" altLang="zh-CN" sz="1400" dirty="0" err="1">
                <a:solidFill>
                  <a:srgbClr val="FFA9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 sz="1400" dirty="0" err="1">
                <a:solidFill>
                  <a:srgbClr val="FFA9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，不说三说四</a:t>
            </a:r>
            <a:endParaRPr sz="1400" dirty="0" err="1">
              <a:solidFill>
                <a:srgbClr val="FFA9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79" name="图片 78" descr="六角形"/>
          <p:cNvPicPr>
            <a:picLocks noChangeAspect="1"/>
          </p:cNvPicPr>
          <p:nvPr/>
        </p:nvPicPr>
        <p:blipFill>
          <a:blip r:embed="rId1">
            <a:biLevel thresh="25000"/>
          </a:blip>
          <a:stretch>
            <a:fillRect/>
          </a:stretch>
        </p:blipFill>
        <p:spPr>
          <a:xfrm>
            <a:off x="4418330" y="3764280"/>
            <a:ext cx="613410" cy="661670"/>
          </a:xfrm>
          <a:prstGeom prst="rect">
            <a:avLst/>
          </a:prstGeom>
        </p:spPr>
      </p:pic>
      <p:sp>
        <p:nvSpPr>
          <p:cNvPr id="80" name="文本框 10"/>
          <p:cNvSpPr txBox="1"/>
          <p:nvPr/>
        </p:nvSpPr>
        <p:spPr>
          <a:xfrm>
            <a:off x="4566285" y="3879215"/>
            <a:ext cx="2476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dirty="0">
                <a:solidFill>
                  <a:srgbClr val="FFA900"/>
                </a:solidFill>
                <a:latin typeface="Impact" panose="020B0806030902050204" pitchFamily="34" charset="0"/>
              </a:rPr>
              <a:t>5</a:t>
            </a:r>
            <a:endParaRPr lang="en-US" altLang="zh-CN" sz="2400" dirty="0">
              <a:solidFill>
                <a:srgbClr val="FFA900"/>
              </a:solidFill>
              <a:latin typeface="Impact" panose="020B0806030902050204" pitchFamily="34" charset="0"/>
            </a:endParaRPr>
          </a:p>
        </p:txBody>
      </p:sp>
      <p:sp>
        <p:nvSpPr>
          <p:cNvPr id="81" name="圆角矩形 80"/>
          <p:cNvSpPr/>
          <p:nvPr/>
        </p:nvSpPr>
        <p:spPr>
          <a:xfrm>
            <a:off x="5273040" y="3902075"/>
            <a:ext cx="3399790" cy="3860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solidFill>
                <a:srgbClr val="FFA900"/>
              </a:solidFill>
            </a:endParaRPr>
          </a:p>
        </p:txBody>
      </p:sp>
      <p:sp>
        <p:nvSpPr>
          <p:cNvPr id="82" name="矩形 81"/>
          <p:cNvSpPr/>
          <p:nvPr/>
        </p:nvSpPr>
        <p:spPr>
          <a:xfrm>
            <a:off x="5347653" y="3960178"/>
            <a:ext cx="3250565" cy="269875"/>
          </a:xfrm>
          <a:prstGeom prst="rect">
            <a:avLst/>
          </a:prstGeom>
          <a:ln w="15875">
            <a:noFill/>
          </a:ln>
        </p:spPr>
        <p:txBody>
          <a:bodyPr wrap="square" lIns="54852" tIns="27426" rIns="54852" bIns="27426">
            <a:spAutoFit/>
          </a:bodyPr>
          <a:p>
            <a:r>
              <a:rPr sz="1400" b="1" dirty="0" err="1">
                <a:solidFill>
                  <a:srgbClr val="FFA9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行为诱导：</a:t>
            </a:r>
            <a:r>
              <a:rPr sz="1400" dirty="0" err="1">
                <a:solidFill>
                  <a:srgbClr val="FFA9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OMG，买它，买它！</a:t>
            </a:r>
            <a:endParaRPr sz="1400" dirty="0" err="1">
              <a:solidFill>
                <a:srgbClr val="FFA9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83" name="图片 82" descr="六角形"/>
          <p:cNvPicPr>
            <a:picLocks noChangeAspect="1"/>
          </p:cNvPicPr>
          <p:nvPr/>
        </p:nvPicPr>
        <p:blipFill>
          <a:blip r:embed="rId1">
            <a:biLevel thresh="25000"/>
          </a:blip>
          <a:stretch>
            <a:fillRect/>
          </a:stretch>
        </p:blipFill>
        <p:spPr>
          <a:xfrm>
            <a:off x="4418330" y="4422775"/>
            <a:ext cx="613410" cy="661670"/>
          </a:xfrm>
          <a:prstGeom prst="rect">
            <a:avLst/>
          </a:prstGeom>
        </p:spPr>
      </p:pic>
      <p:sp>
        <p:nvSpPr>
          <p:cNvPr id="84" name="文本框 10"/>
          <p:cNvSpPr txBox="1"/>
          <p:nvPr/>
        </p:nvSpPr>
        <p:spPr>
          <a:xfrm>
            <a:off x="4566285" y="4537710"/>
            <a:ext cx="2476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dirty="0">
                <a:solidFill>
                  <a:srgbClr val="FFA900"/>
                </a:solidFill>
                <a:latin typeface="Impact" panose="020B0806030902050204" pitchFamily="34" charset="0"/>
              </a:rPr>
              <a:t>6</a:t>
            </a:r>
            <a:endParaRPr lang="en-US" altLang="zh-CN" sz="2400" dirty="0">
              <a:solidFill>
                <a:srgbClr val="FFA900"/>
              </a:solidFill>
              <a:latin typeface="Impact" panose="020B0806030902050204" pitchFamily="34" charset="0"/>
            </a:endParaRPr>
          </a:p>
        </p:txBody>
      </p:sp>
      <p:sp>
        <p:nvSpPr>
          <p:cNvPr id="85" name="圆角矩形 84"/>
          <p:cNvSpPr/>
          <p:nvPr/>
        </p:nvSpPr>
        <p:spPr>
          <a:xfrm>
            <a:off x="5273040" y="4560570"/>
            <a:ext cx="3399790" cy="3860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solidFill>
                <a:srgbClr val="FFA900"/>
              </a:solidFill>
            </a:endParaRPr>
          </a:p>
        </p:txBody>
      </p:sp>
      <p:sp>
        <p:nvSpPr>
          <p:cNvPr id="86" name="矩形 85"/>
          <p:cNvSpPr/>
          <p:nvPr/>
        </p:nvSpPr>
        <p:spPr>
          <a:xfrm>
            <a:off x="5347653" y="4618673"/>
            <a:ext cx="3250565" cy="269875"/>
          </a:xfrm>
          <a:prstGeom prst="rect">
            <a:avLst/>
          </a:prstGeom>
          <a:ln w="15875">
            <a:noFill/>
          </a:ln>
        </p:spPr>
        <p:txBody>
          <a:bodyPr wrap="square" lIns="54852" tIns="27426" rIns="54852" bIns="27426">
            <a:spAutoFit/>
          </a:bodyPr>
          <a:p>
            <a:r>
              <a:rPr lang="en-US" altLang="zh-CN" sz="1400" b="1" dirty="0" err="1">
                <a:solidFill>
                  <a:srgbClr val="FFA900"/>
                </a:solidFill>
                <a:latin typeface="微软雅黑" panose="020B0503020204020204" charset="-122"/>
              </a:rPr>
              <a:t>利益权衡：</a:t>
            </a:r>
            <a:r>
              <a:rPr lang="en-US" altLang="zh-CN" sz="1400" dirty="0" err="1">
                <a:solidFill>
                  <a:srgbClr val="FFA900"/>
                </a:solidFill>
                <a:latin typeface="微软雅黑" panose="020B0503020204020204" charset="-122"/>
              </a:rPr>
              <a:t>不买，亏裤衩</a:t>
            </a:r>
            <a:endParaRPr lang="en-US" altLang="zh-CN" sz="1400" dirty="0" err="1">
              <a:solidFill>
                <a:srgbClr val="FFA900"/>
              </a:solidFill>
              <a:latin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4699635" y="4074795"/>
            <a:ext cx="756000" cy="75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4"/>
          <p:cNvSpPr txBox="1"/>
          <p:nvPr/>
        </p:nvSpPr>
        <p:spPr>
          <a:xfrm>
            <a:off x="3504883" y="643890"/>
            <a:ext cx="3423920" cy="1476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6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感谢观看</a:t>
            </a:r>
            <a:endParaRPr lang="zh-CN" altLang="en-US" sz="60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4"/>
          <p:cNvSpPr txBox="1"/>
          <p:nvPr/>
        </p:nvSpPr>
        <p:spPr>
          <a:xfrm>
            <a:off x="2035175" y="2207260"/>
            <a:ext cx="6363335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b="1">
                <a:solidFill>
                  <a:srgbClr val="FEA900"/>
                </a:solidFill>
                <a:latin typeface="微软雅黑" panose="020B0503020204020204" charset="-122"/>
                <a:ea typeface="微软雅黑" panose="020B0503020204020204" charset="-122"/>
              </a:rPr>
              <a:t>最专业的团队</a:t>
            </a:r>
            <a:endParaRPr lang="zh-CN" altLang="en-US" sz="2800" b="1">
              <a:solidFill>
                <a:srgbClr val="FEA9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800" b="1">
                <a:solidFill>
                  <a:srgbClr val="FEA900"/>
                </a:solidFill>
                <a:latin typeface="微软雅黑" panose="020B0503020204020204" charset="-122"/>
                <a:ea typeface="微软雅黑" panose="020B0503020204020204" charset="-122"/>
              </a:rPr>
              <a:t>帮你管理最有价值的用户资产</a:t>
            </a:r>
            <a:endParaRPr lang="zh-CN" altLang="en-US" sz="2800" b="1">
              <a:solidFill>
                <a:srgbClr val="FEA9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4719320" y="4093210"/>
            <a:ext cx="720000" cy="720000"/>
            <a:chOff x="6602" y="7573"/>
            <a:chExt cx="1162" cy="1180"/>
          </a:xfrm>
        </p:grpSpPr>
        <p:pic>
          <p:nvPicPr>
            <p:cNvPr id="7" name="图片 6" descr="015d8b6baa35987936daeba60c0d12a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614" y="7591"/>
              <a:ext cx="1139" cy="1144"/>
            </a:xfrm>
            <a:prstGeom prst="rect">
              <a:avLst/>
            </a:prstGeom>
          </p:spPr>
        </p:pic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33" y="8016"/>
              <a:ext cx="300" cy="295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6602" y="7573"/>
              <a:ext cx="1162" cy="1180"/>
            </a:xfrm>
            <a:prstGeom prst="rect">
              <a:avLst/>
            </a:prstGeom>
            <a:noFill/>
            <a:ln w="12700" cmpd="sng">
              <a:solidFill>
                <a:srgbClr val="120C16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4" name="图片 13" descr="resource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21255" y="4191953"/>
            <a:ext cx="475615" cy="4756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7" name="文本框 46"/>
          <p:cNvSpPr txBox="1"/>
          <p:nvPr/>
        </p:nvSpPr>
        <p:spPr>
          <a:xfrm>
            <a:off x="1884045" y="4739005"/>
            <a:ext cx="1586865" cy="38940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CN" altLang="en-US" sz="900" b="1" dirty="0">
                <a:solidFill>
                  <a:schemeClr val="bg1"/>
                </a:solidFill>
                <a:latin typeface="+mj-lt"/>
                <a:ea typeface="微软雅黑" panose="020B0503020204020204" charset="-122"/>
                <a:cs typeface="+mj-lt"/>
              </a:rPr>
              <a:t>某某某</a:t>
            </a:r>
            <a:endParaRPr lang="en-US" altLang="zh-CN" sz="900" b="1" dirty="0">
              <a:solidFill>
                <a:schemeClr val="bg1"/>
              </a:solidFill>
              <a:latin typeface="+mj-lt"/>
              <a:ea typeface="微软雅黑" panose="020B0503020204020204" charset="-122"/>
              <a:cs typeface="+mj-lt"/>
            </a:endParaRPr>
          </a:p>
          <a:p>
            <a:pPr algn="ctr">
              <a:lnSpc>
                <a:spcPct val="110000"/>
              </a:lnSpc>
            </a:pPr>
            <a:r>
              <a:rPr lang="en-US" altLang="zh-CN" sz="900" b="1" dirty="0">
                <a:solidFill>
                  <a:schemeClr val="bg1"/>
                </a:solidFill>
                <a:latin typeface="+mj-lt"/>
                <a:ea typeface="微软雅黑" panose="020B0503020204020204" charset="-122"/>
                <a:cs typeface="+mj-lt"/>
              </a:rPr>
              <a:t>+86   188  0000  0000</a:t>
            </a:r>
            <a:endParaRPr lang="en-US" altLang="zh-CN" sz="900" b="1" dirty="0">
              <a:solidFill>
                <a:schemeClr val="bg1"/>
              </a:solidFill>
              <a:latin typeface="+mj-lt"/>
              <a:ea typeface="微软雅黑" panose="020B0503020204020204" charset="-122"/>
              <a:cs typeface="+mj-lt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6727825" y="4890770"/>
            <a:ext cx="1467485" cy="243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900" b="1" dirty="0">
                <a:solidFill>
                  <a:schemeClr val="bg1"/>
                </a:solidFill>
                <a:latin typeface="+mj-lt"/>
                <a:ea typeface="微软雅黑" panose="020B0503020204020204" charset="-122"/>
                <a:cs typeface="+mj-lt"/>
              </a:rPr>
              <a:t>123456789@qq.com</a:t>
            </a:r>
            <a:endParaRPr lang="en-US" altLang="zh-CN" sz="900" b="1" dirty="0">
              <a:solidFill>
                <a:schemeClr val="bg1"/>
              </a:solidFill>
              <a:latin typeface="+mj-lt"/>
              <a:ea typeface="微软雅黑" panose="020B0503020204020204" charset="-122"/>
              <a:cs typeface="+mj-lt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4651375" y="4890770"/>
            <a:ext cx="840740" cy="243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900" b="1">
                <a:solidFill>
                  <a:schemeClr val="bg1"/>
                </a:solidFill>
                <a:latin typeface="+mj-lt"/>
                <a:ea typeface="微软雅黑" panose="020B0503020204020204" charset="-122"/>
                <a:cs typeface="+mj-lt"/>
              </a:rPr>
              <a:t>WeChat</a:t>
            </a:r>
            <a:endParaRPr lang="en-US" altLang="zh-CN" sz="900" b="1">
              <a:solidFill>
                <a:schemeClr val="bg1"/>
              </a:solidFill>
              <a:latin typeface="+mj-lt"/>
              <a:ea typeface="微软雅黑" panose="020B0503020204020204" charset="-122"/>
              <a:cs typeface="+mj-lt"/>
            </a:endParaRPr>
          </a:p>
        </p:txBody>
      </p:sp>
      <p:pic>
        <p:nvPicPr>
          <p:cNvPr id="15" name="图片 14" descr="resource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33920" y="4314190"/>
            <a:ext cx="454660" cy="3073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715292" y="2113746"/>
            <a:ext cx="4896485" cy="2237729"/>
            <a:chOff x="839418" y="2516919"/>
            <a:chExt cx="5830434" cy="2664551"/>
          </a:xfrm>
        </p:grpSpPr>
        <p:cxnSp>
          <p:nvCxnSpPr>
            <p:cNvPr id="12" name="肘形连接符 39"/>
            <p:cNvCxnSpPr/>
            <p:nvPr/>
          </p:nvCxnSpPr>
          <p:spPr>
            <a:xfrm rot="16200000" flipH="1" flipV="1">
              <a:off x="2960703" y="1709995"/>
              <a:ext cx="1014445" cy="2628292"/>
            </a:xfrm>
            <a:prstGeom prst="bentConnector3">
              <a:avLst>
                <a:gd name="adj1" fmla="val -22534"/>
              </a:avLst>
            </a:prstGeom>
            <a:ln w="28575">
              <a:solidFill>
                <a:schemeClr val="tx1">
                  <a:lumMod val="20000"/>
                  <a:lumOff val="80000"/>
                </a:schemeClr>
              </a:solidFill>
              <a:head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肘形连接符 49"/>
            <p:cNvCxnSpPr/>
            <p:nvPr/>
          </p:nvCxnSpPr>
          <p:spPr>
            <a:xfrm rot="5400000" flipH="1" flipV="1">
              <a:off x="2972009" y="3371406"/>
              <a:ext cx="991836" cy="2628292"/>
            </a:xfrm>
            <a:prstGeom prst="bentConnector3">
              <a:avLst>
                <a:gd name="adj1" fmla="val -23048"/>
              </a:avLst>
            </a:prstGeom>
            <a:ln w="28575">
              <a:solidFill>
                <a:srgbClr val="F2AB3C"/>
              </a:solidFill>
              <a:head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任意多边形: 形状 27"/>
            <p:cNvSpPr/>
            <p:nvPr/>
          </p:nvSpPr>
          <p:spPr bwMode="auto">
            <a:xfrm rot="5400000">
              <a:off x="4515983" y="2483525"/>
              <a:ext cx="658269" cy="2753947"/>
            </a:xfrm>
            <a:custGeom>
              <a:avLst/>
              <a:gdLst>
                <a:gd name="connsiteX0" fmla="*/ 243481 w 658269"/>
                <a:gd name="connsiteY0" fmla="*/ 126088 h 2753946"/>
                <a:gd name="connsiteX1" fmla="*/ 335656 w 658269"/>
                <a:gd name="connsiteY1" fmla="*/ 0 h 2753946"/>
                <a:gd name="connsiteX2" fmla="*/ 427823 w 658269"/>
                <a:gd name="connsiteY2" fmla="*/ 126088 h 2753946"/>
                <a:gd name="connsiteX3" fmla="*/ 0 w 658269"/>
                <a:gd name="connsiteY3" fmla="*/ 2753946 h 2753946"/>
                <a:gd name="connsiteX4" fmla="*/ 0 w 658269"/>
                <a:gd name="connsiteY4" fmla="*/ 126089 h 2753946"/>
                <a:gd name="connsiteX5" fmla="*/ 658269 w 658269"/>
                <a:gd name="connsiteY5" fmla="*/ 126089 h 2753946"/>
                <a:gd name="connsiteX6" fmla="*/ 658269 w 658269"/>
                <a:gd name="connsiteY6" fmla="*/ 2753946 h 275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8269" h="2753946">
                  <a:moveTo>
                    <a:pt x="243481" y="126088"/>
                  </a:moveTo>
                  <a:lnTo>
                    <a:pt x="335656" y="0"/>
                  </a:lnTo>
                  <a:lnTo>
                    <a:pt x="427823" y="126088"/>
                  </a:lnTo>
                  <a:close/>
                  <a:moveTo>
                    <a:pt x="0" y="2753946"/>
                  </a:moveTo>
                  <a:lnTo>
                    <a:pt x="0" y="126089"/>
                  </a:lnTo>
                  <a:lnTo>
                    <a:pt x="658269" y="126089"/>
                  </a:lnTo>
                  <a:lnTo>
                    <a:pt x="658269" y="2753946"/>
                  </a:lnTo>
                  <a:close/>
                </a:path>
              </a:pathLst>
            </a:custGeom>
            <a:solidFill>
              <a:srgbClr val="FEA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76792" tIns="38396" rIns="76792" bIns="38396" numCol="1" spcCol="0" rtlCol="0" fromWordArt="0" anchor="ctr" anchorCtr="0" forceAA="0" compatLnSpc="1">
              <a:noAutofit/>
            </a:bodyPr>
            <a:lstStyle/>
            <a:p>
              <a:pPr algn="ctr"/>
              <a:endParaRPr sz="235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26" name="任意多边形: 形状 25"/>
            <p:cNvSpPr/>
            <p:nvPr/>
          </p:nvSpPr>
          <p:spPr bwMode="auto">
            <a:xfrm rot="5400000">
              <a:off x="1887691" y="2483091"/>
              <a:ext cx="658269" cy="2754815"/>
            </a:xfrm>
            <a:custGeom>
              <a:avLst/>
              <a:gdLst>
                <a:gd name="connsiteX0" fmla="*/ 0 w 658269"/>
                <a:gd name="connsiteY0" fmla="*/ 2754815 h 2754815"/>
                <a:gd name="connsiteX1" fmla="*/ 0 w 658269"/>
                <a:gd name="connsiteY1" fmla="*/ 126088 h 2754815"/>
                <a:gd name="connsiteX2" fmla="*/ 243481 w 658269"/>
                <a:gd name="connsiteY2" fmla="*/ 126088 h 2754815"/>
                <a:gd name="connsiteX3" fmla="*/ 335656 w 658269"/>
                <a:gd name="connsiteY3" fmla="*/ 0 h 2754815"/>
                <a:gd name="connsiteX4" fmla="*/ 427823 w 658269"/>
                <a:gd name="connsiteY4" fmla="*/ 126088 h 2754815"/>
                <a:gd name="connsiteX5" fmla="*/ 658269 w 658269"/>
                <a:gd name="connsiteY5" fmla="*/ 126088 h 2754815"/>
                <a:gd name="connsiteX6" fmla="*/ 658269 w 658269"/>
                <a:gd name="connsiteY6" fmla="*/ 2754815 h 2754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8269" h="2754815">
                  <a:moveTo>
                    <a:pt x="0" y="2754815"/>
                  </a:moveTo>
                  <a:lnTo>
                    <a:pt x="0" y="126088"/>
                  </a:lnTo>
                  <a:lnTo>
                    <a:pt x="243481" y="126088"/>
                  </a:lnTo>
                  <a:lnTo>
                    <a:pt x="335656" y="0"/>
                  </a:lnTo>
                  <a:lnTo>
                    <a:pt x="427823" y="126088"/>
                  </a:lnTo>
                  <a:lnTo>
                    <a:pt x="658269" y="126088"/>
                  </a:lnTo>
                  <a:lnTo>
                    <a:pt x="658269" y="275481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76792" tIns="38396" rIns="76792" bIns="38396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en-US" altLang="zh-CN" sz="235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20</a:t>
              </a:r>
              <a:r>
                <a:rPr lang="en-US" altLang="zh-CN" sz="2350" b="1" dirty="0">
                  <a:solidFill>
                    <a:srgbClr val="FEA900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1</a:t>
              </a:r>
              <a:r>
                <a:rPr lang="en-US" altLang="zh-CN" sz="235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28</a:t>
              </a:r>
              <a:endParaRPr lang="en-US" altLang="zh-CN" sz="235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30" name="íṣļide"/>
            <p:cNvSpPr/>
            <p:nvPr/>
          </p:nvSpPr>
          <p:spPr bwMode="auto">
            <a:xfrm>
              <a:off x="1539555" y="4681223"/>
              <a:ext cx="2628294" cy="474843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eaLnBrk="1" hangingPunct="1">
                <a:defRPr/>
              </a:pPr>
              <a:r>
                <a:rPr lang="zh-CN" altLang="en-US" sz="1000" kern="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内容创作时，推产品时找不到方向，只能选择夸夸夸的模式</a:t>
              </a:r>
              <a:endParaRPr lang="zh-CN" altLang="en-US" sz="1000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31" name="iṥḷïdê"/>
            <p:cNvSpPr txBox="1"/>
            <p:nvPr/>
          </p:nvSpPr>
          <p:spPr bwMode="auto">
            <a:xfrm>
              <a:off x="1539584" y="4303629"/>
              <a:ext cx="2206355" cy="3538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76792" tIns="38396" rIns="76792" bIns="38396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1400" b="1" dirty="0">
                  <a:solidFill>
                    <a:srgbClr val="F2AB3C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写内容没有方向</a:t>
              </a:r>
              <a:endParaRPr lang="zh-CN" altLang="en-US" sz="1400" b="1" dirty="0">
                <a:solidFill>
                  <a:srgbClr val="F2AB3C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36" name="íṣļide"/>
            <p:cNvSpPr/>
            <p:nvPr/>
          </p:nvSpPr>
          <p:spPr bwMode="auto">
            <a:xfrm>
              <a:off x="3863894" y="2982688"/>
              <a:ext cx="2805958" cy="474843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defRPr/>
              </a:pPr>
              <a:r>
                <a:rPr lang="zh-CN" altLang="en-US" sz="10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一个项目的执行周期比较长，</a:t>
              </a:r>
              <a:r>
                <a:rPr lang="en-US" altLang="zh-CN" sz="10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SKU</a:t>
              </a:r>
              <a:r>
                <a:rPr lang="zh-CN" altLang="en-US" sz="10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亮点就那么几个，长期推，会形成固定模式</a:t>
              </a:r>
              <a:endParaRPr lang="zh-CN" altLang="en-US" sz="1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37" name="iṥḷïdê"/>
            <p:cNvSpPr txBox="1"/>
            <p:nvPr/>
          </p:nvSpPr>
          <p:spPr bwMode="auto">
            <a:xfrm>
              <a:off x="3863895" y="2592531"/>
              <a:ext cx="2045302" cy="3538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76792" tIns="38396" rIns="76792" bIns="38396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sz="1400" b="1" dirty="0">
                  <a:solidFill>
                    <a:srgbClr val="F2AB3C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长期推品的疲惫感</a:t>
              </a:r>
              <a:endParaRPr lang="zh-CN" sz="1400" b="1" dirty="0">
                <a:solidFill>
                  <a:srgbClr val="F2AB3C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5120958" y="2113745"/>
            <a:ext cx="4978400" cy="2237730"/>
            <a:chOff x="6085415" y="2516918"/>
            <a:chExt cx="5927973" cy="2664552"/>
          </a:xfrm>
        </p:grpSpPr>
        <p:sp>
          <p:nvSpPr>
            <p:cNvPr id="6" name="iṧlîḓè"/>
            <p:cNvSpPr/>
            <p:nvPr/>
          </p:nvSpPr>
          <p:spPr bwMode="auto">
            <a:xfrm>
              <a:off x="8702686" y="3531364"/>
              <a:ext cx="2628727" cy="658269"/>
            </a:xfrm>
            <a:prstGeom prst="rect">
              <a:avLst/>
            </a:prstGeom>
            <a:solidFill>
              <a:srgbClr val="FEA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6792" tIns="38396" rIns="76792" bIns="38396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35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27" name="任意多边形: 形状 26"/>
            <p:cNvSpPr/>
            <p:nvPr/>
          </p:nvSpPr>
          <p:spPr bwMode="auto">
            <a:xfrm rot="5400000">
              <a:off x="7131949" y="2484829"/>
              <a:ext cx="658271" cy="2751339"/>
            </a:xfrm>
            <a:custGeom>
              <a:avLst/>
              <a:gdLst>
                <a:gd name="connsiteX0" fmla="*/ 0 w 658270"/>
                <a:gd name="connsiteY0" fmla="*/ 2751339 h 2751339"/>
                <a:gd name="connsiteX1" fmla="*/ 0 w 658270"/>
                <a:gd name="connsiteY1" fmla="*/ 123482 h 2751339"/>
                <a:gd name="connsiteX2" fmla="*/ 245389 w 658270"/>
                <a:gd name="connsiteY2" fmla="*/ 123482 h 2751339"/>
                <a:gd name="connsiteX3" fmla="*/ 335657 w 658270"/>
                <a:gd name="connsiteY3" fmla="*/ 0 h 2751339"/>
                <a:gd name="connsiteX4" fmla="*/ 425917 w 658270"/>
                <a:gd name="connsiteY4" fmla="*/ 123482 h 2751339"/>
                <a:gd name="connsiteX5" fmla="*/ 658270 w 658270"/>
                <a:gd name="connsiteY5" fmla="*/ 123482 h 2751339"/>
                <a:gd name="connsiteX6" fmla="*/ 658270 w 658270"/>
                <a:gd name="connsiteY6" fmla="*/ 2751339 h 2751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8270" h="2751339">
                  <a:moveTo>
                    <a:pt x="0" y="2751339"/>
                  </a:moveTo>
                  <a:lnTo>
                    <a:pt x="0" y="123482"/>
                  </a:lnTo>
                  <a:lnTo>
                    <a:pt x="245389" y="123482"/>
                  </a:lnTo>
                  <a:lnTo>
                    <a:pt x="335657" y="0"/>
                  </a:lnTo>
                  <a:lnTo>
                    <a:pt x="425917" y="123482"/>
                  </a:lnTo>
                  <a:lnTo>
                    <a:pt x="658270" y="123482"/>
                  </a:lnTo>
                  <a:lnTo>
                    <a:pt x="658270" y="275133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76792" tIns="38396" rIns="76792" bIns="38396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en-US" altLang="zh-CN" sz="235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2020</a:t>
              </a:r>
              <a:endParaRPr lang="en-US" altLang="zh-CN" sz="235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cxnSp>
          <p:nvCxnSpPr>
            <p:cNvPr id="15" name="肘形连接符 59"/>
            <p:cNvCxnSpPr/>
            <p:nvPr/>
          </p:nvCxnSpPr>
          <p:spPr>
            <a:xfrm rot="16200000" flipH="1" flipV="1">
              <a:off x="8254450" y="1672398"/>
              <a:ext cx="1014445" cy="2703485"/>
            </a:xfrm>
            <a:prstGeom prst="bentConnector3">
              <a:avLst>
                <a:gd name="adj1" fmla="val -22534"/>
              </a:avLst>
            </a:prstGeom>
            <a:ln w="28575">
              <a:solidFill>
                <a:schemeClr val="tx1">
                  <a:lumMod val="20000"/>
                  <a:lumOff val="80000"/>
                </a:schemeClr>
              </a:solidFill>
              <a:head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肘形连接符 68"/>
            <p:cNvCxnSpPr>
              <a:endCxn id="6" idx="2"/>
            </p:cNvCxnSpPr>
            <p:nvPr/>
          </p:nvCxnSpPr>
          <p:spPr>
            <a:xfrm rot="5400000" flipH="1" flipV="1">
              <a:off x="8198478" y="3362142"/>
              <a:ext cx="991836" cy="2646820"/>
            </a:xfrm>
            <a:prstGeom prst="bentConnector3">
              <a:avLst>
                <a:gd name="adj1" fmla="val -23048"/>
              </a:avLst>
            </a:prstGeom>
            <a:ln w="28575">
              <a:solidFill>
                <a:srgbClr val="F2AB3C"/>
              </a:solidFill>
              <a:head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íṣļide"/>
            <p:cNvSpPr/>
            <p:nvPr/>
          </p:nvSpPr>
          <p:spPr bwMode="auto">
            <a:xfrm>
              <a:off x="6799858" y="4675772"/>
              <a:ext cx="2627442" cy="474843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defRPr/>
              </a:pPr>
              <a:r>
                <a:rPr lang="zh-CN" altLang="en-US" sz="10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项目产品单一，无法维持高频率的内容，就必须寻求内容方向的突破</a:t>
              </a:r>
              <a:endParaRPr lang="zh-CN" altLang="en-US" sz="1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34" name="iṥḷïdê"/>
            <p:cNvSpPr txBox="1"/>
            <p:nvPr/>
          </p:nvSpPr>
          <p:spPr bwMode="auto">
            <a:xfrm>
              <a:off x="6799011" y="4303867"/>
              <a:ext cx="1468360" cy="3541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76792" tIns="38396" rIns="76792" bIns="38396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1400" b="1" dirty="0">
                  <a:solidFill>
                    <a:srgbClr val="F2AB3C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产品单一亮点</a:t>
              </a:r>
              <a:endParaRPr lang="zh-CN" altLang="en-US" sz="1400" b="1" dirty="0">
                <a:solidFill>
                  <a:srgbClr val="F2AB3C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39" name="íṣļide"/>
            <p:cNvSpPr/>
            <p:nvPr/>
          </p:nvSpPr>
          <p:spPr bwMode="auto">
            <a:xfrm>
              <a:off x="9269432" y="2857932"/>
              <a:ext cx="2743956" cy="65858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defRPr/>
              </a:pPr>
              <a:r>
                <a:rPr lang="zh-CN" altLang="en-US" sz="10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内容方向写来写去就那么几个，就会形成固定思维，造成内容枯竭，且会同步到其他项目</a:t>
              </a:r>
              <a:endParaRPr lang="zh-CN" altLang="en-US" sz="1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40" name="iṥḷïdê"/>
            <p:cNvSpPr txBox="1"/>
            <p:nvPr/>
          </p:nvSpPr>
          <p:spPr bwMode="auto">
            <a:xfrm>
              <a:off x="9269433" y="2550945"/>
              <a:ext cx="1885761" cy="3538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76792" tIns="38396" rIns="76792" bIns="38396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1400" b="1" dirty="0">
                  <a:solidFill>
                    <a:srgbClr val="F2AB3C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无法走出固定思维</a:t>
              </a:r>
              <a:endParaRPr lang="zh-CN" altLang="en-US" sz="1400" b="1" dirty="0">
                <a:solidFill>
                  <a:srgbClr val="F2AB3C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sp>
        <p:nvSpPr>
          <p:cNvPr id="115" name="文本框 114"/>
          <p:cNvSpPr txBox="1"/>
          <p:nvPr/>
        </p:nvSpPr>
        <p:spPr>
          <a:xfrm>
            <a:off x="2067560" y="519430"/>
            <a:ext cx="562546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00000"/>
              </a:lnSpc>
            </a:pPr>
            <a:r>
              <a:rPr lang="zh-CN" altLang="en-US" sz="4000" b="1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这个复盘的用途在</a:t>
            </a:r>
            <a:r>
              <a:rPr lang="zh-CN" altLang="en-US" sz="4000" b="1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哪里</a:t>
            </a:r>
            <a:endParaRPr lang="zh-CN" altLang="en-US" sz="4000" b="1" dirty="0">
              <a:solidFill>
                <a:schemeClr val="bg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3936365" y="5514340"/>
            <a:ext cx="2096135" cy="245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dist"/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charset="-122"/>
                <a:ea typeface="微软雅黑 Light" panose="020B0502040204020203" charset="-122"/>
              </a:rPr>
              <a:t>点燃私域，品牌私域专家</a:t>
            </a:r>
            <a:endParaRPr lang="zh-CN" altLang="en-US" sz="1000" dirty="0">
              <a:solidFill>
                <a:schemeClr val="bg1"/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cxnSp>
        <p:nvCxnSpPr>
          <p:cNvPr id="10" name="直线连接符 5"/>
          <p:cNvCxnSpPr/>
          <p:nvPr/>
        </p:nvCxnSpPr>
        <p:spPr>
          <a:xfrm>
            <a:off x="0" y="5514340"/>
            <a:ext cx="10253980" cy="0"/>
          </a:xfrm>
          <a:prstGeom prst="line">
            <a:avLst/>
          </a:prstGeom>
          <a:ln w="15875"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3800475" y="3015615"/>
            <a:ext cx="433070" cy="452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5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endParaRPr lang="en-US" altLang="zh-CN" sz="235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035040" y="3015615"/>
            <a:ext cx="411480" cy="452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50" b="1">
                <a:solidFill>
                  <a:srgbClr val="FEA900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endParaRPr lang="en-US" altLang="zh-CN" sz="2350" b="1">
              <a:solidFill>
                <a:srgbClr val="FEA9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187055" y="3015615"/>
            <a:ext cx="419100" cy="452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5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endParaRPr lang="en-US" altLang="zh-CN" sz="235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矩形 7"/>
          <p:cNvSpPr/>
          <p:nvPr/>
        </p:nvSpPr>
        <p:spPr>
          <a:xfrm>
            <a:off x="4814570" y="1972310"/>
            <a:ext cx="4662170" cy="30645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00430" y="322580"/>
            <a:ext cx="72383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sz="3200" b="1" dirty="0" err="1">
                <a:solidFill>
                  <a:srgbClr val="FFA9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痛点：一点寒芒先到，随后枪出如龙</a:t>
            </a:r>
            <a:endParaRPr lang="zh-CN" altLang="en-US" sz="3200" b="1" dirty="0" err="1">
              <a:solidFill>
                <a:srgbClr val="FFA9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00430" y="2059305"/>
            <a:ext cx="4384675" cy="17125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营销学的【</a:t>
            </a:r>
            <a:r>
              <a:rPr lang="en-US" altLang="zh-CN" sz="1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1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个点】，一定要区分清楚：</a:t>
            </a: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>
              <a:lnSpc>
                <a:spcPct val="170000"/>
              </a:lnSpc>
              <a:buFont typeface="Wingdings" panose="05000000000000000000" charset="0"/>
              <a:buChar char="n"/>
            </a:pPr>
            <a:r>
              <a:rPr lang="zh-CN" altLang="en-US" sz="1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痛点：</a:t>
            </a:r>
            <a:r>
              <a:rPr lang="zh-CN" altLang="en-US"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写的是人内心的恐惧</a:t>
            </a:r>
            <a:r>
              <a:rPr lang="en-US" altLang="zh-CN"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</a:t>
            </a:r>
            <a:r>
              <a:rPr lang="zh-CN" altLang="en-US"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阻碍</a:t>
            </a:r>
            <a:endParaRPr lang="zh-CN" altLang="en-US" sz="14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>
              <a:lnSpc>
                <a:spcPct val="170000"/>
              </a:lnSpc>
              <a:buFont typeface="Wingdings" panose="05000000000000000000" charset="0"/>
              <a:buChar char="n"/>
            </a:pPr>
            <a:r>
              <a:rPr lang="zh-CN" altLang="en-US" sz="1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爽点：</a:t>
            </a:r>
            <a:r>
              <a:rPr lang="zh-CN" altLang="en-US"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强调的是有求必应</a:t>
            </a:r>
            <a:endParaRPr lang="zh-CN" altLang="en-US" sz="14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>
              <a:lnSpc>
                <a:spcPct val="170000"/>
              </a:lnSpc>
              <a:buFont typeface="Wingdings" panose="05000000000000000000" charset="0"/>
              <a:buChar char="n"/>
            </a:pPr>
            <a:r>
              <a:rPr lang="zh-CN" altLang="en-US" sz="1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痒点：</a:t>
            </a:r>
            <a:r>
              <a:rPr lang="zh-CN" altLang="en-US"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对标的是生活幻想</a:t>
            </a:r>
            <a:endParaRPr lang="zh-CN" altLang="en-US" sz="14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00430" y="1068070"/>
            <a:ext cx="66319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>
                <a:solidFill>
                  <a:schemeClr val="bg1"/>
                </a:solidFill>
              </a:rPr>
              <a:t>痛点，就是一个锤人、嘲笑的过程。而且有由点到面的渗透，最好的效果是，先无伤大雅，后面越来越疼</a:t>
            </a:r>
            <a:endParaRPr lang="zh-CN" altLang="en-US" sz="1400">
              <a:solidFill>
                <a:schemeClr val="bg1"/>
              </a:solidFill>
            </a:endParaRPr>
          </a:p>
        </p:txBody>
      </p:sp>
      <p:pic>
        <p:nvPicPr>
          <p:cNvPr id="100" name="图片 99"/>
          <p:cNvPicPr/>
          <p:nvPr/>
        </p:nvPicPr>
        <p:blipFill>
          <a:blip r:embed="rId1"/>
          <a:stretch>
            <a:fillRect/>
          </a:stretch>
        </p:blipFill>
        <p:spPr>
          <a:xfrm>
            <a:off x="4911725" y="2051685"/>
            <a:ext cx="4464685" cy="28975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900430" y="4119880"/>
            <a:ext cx="36106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EA900"/>
                </a:solidFill>
              </a:rPr>
              <a:t>如果他感觉不到痛，那就锤到他痛！</a:t>
            </a:r>
            <a:endParaRPr lang="zh-CN" altLang="en-US" sz="2400" b="1">
              <a:solidFill>
                <a:srgbClr val="FEA9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588635" y="5100955"/>
            <a:ext cx="33991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solidFill>
                  <a:schemeClr val="bg1"/>
                </a:solidFill>
              </a:rPr>
              <a:t>少年痛苦源泉，而今快乐源泉，非常赛博朋克</a:t>
            </a:r>
            <a:endParaRPr lang="zh-CN" altLang="en-US" sz="12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" name="组合 2"/>
          <p:cNvGrpSpPr/>
          <p:nvPr/>
        </p:nvGrpSpPr>
        <p:grpSpPr>
          <a:xfrm>
            <a:off x="1408430" y="1988185"/>
            <a:ext cx="2255520" cy="824230"/>
            <a:chOff x="2542" y="3825"/>
            <a:chExt cx="3552" cy="1298"/>
          </a:xfrm>
        </p:grpSpPr>
        <p:sp>
          <p:nvSpPr>
            <p:cNvPr id="25" name="矩形 24"/>
            <p:cNvSpPr/>
            <p:nvPr/>
          </p:nvSpPr>
          <p:spPr>
            <a:xfrm>
              <a:off x="2542" y="4379"/>
              <a:ext cx="3552" cy="744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2927" y="3825"/>
              <a:ext cx="2782" cy="6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zh-CN" sz="20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痛点</a:t>
              </a:r>
              <a:endParaRPr lang="zh-CN" sz="2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2704" y="4486"/>
              <a:ext cx="3229" cy="5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ctr">
                <a:lnSpc>
                  <a:spcPct val="100000"/>
                </a:lnSpc>
              </a:pPr>
              <a:r>
                <a:rPr lang="zh-CN" altLang="en-US" sz="16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人内心的恐惧</a:t>
              </a:r>
              <a:r>
                <a:rPr lang="en-US" altLang="zh-CN" sz="16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+</a:t>
              </a:r>
              <a:r>
                <a:rPr lang="zh-CN" altLang="en-US" sz="16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阻碍</a:t>
              </a:r>
              <a:endParaRPr lang="zh-CN" altLang="en-US" sz="1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3862705" y="1965325"/>
            <a:ext cx="2255520" cy="853123"/>
            <a:chOff x="6095" y="3803"/>
            <a:chExt cx="3552" cy="1344"/>
          </a:xfrm>
        </p:grpSpPr>
        <p:sp>
          <p:nvSpPr>
            <p:cNvPr id="26" name="矩形 25"/>
            <p:cNvSpPr/>
            <p:nvPr/>
          </p:nvSpPr>
          <p:spPr>
            <a:xfrm>
              <a:off x="6095" y="4403"/>
              <a:ext cx="3552" cy="744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6479" y="3803"/>
              <a:ext cx="2782" cy="6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zh-CN" sz="20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爽点</a:t>
              </a:r>
              <a:endParaRPr lang="zh-CN" sz="2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6160" y="4509"/>
              <a:ext cx="3421" cy="5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ctr">
                <a:lnSpc>
                  <a:spcPct val="100000"/>
                </a:lnSpc>
              </a:pPr>
              <a:r>
                <a:rPr sz="1600" b="1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是有求必应</a:t>
              </a:r>
              <a:r>
                <a:rPr lang="en-US" sz="1600" b="1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+</a:t>
              </a:r>
              <a:r>
                <a:rPr lang="zh-CN" altLang="en-US" sz="1600" b="1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及时满足</a:t>
              </a:r>
              <a:endParaRPr lang="zh-CN" altLang="en-US" sz="1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316980" y="1980565"/>
            <a:ext cx="2255520" cy="838835"/>
            <a:chOff x="9646" y="3094"/>
            <a:chExt cx="3552" cy="1321"/>
          </a:xfrm>
        </p:grpSpPr>
        <p:sp>
          <p:nvSpPr>
            <p:cNvPr id="27" name="矩形 26"/>
            <p:cNvSpPr/>
            <p:nvPr/>
          </p:nvSpPr>
          <p:spPr>
            <a:xfrm>
              <a:off x="9646" y="3671"/>
              <a:ext cx="3552" cy="744"/>
            </a:xfrm>
            <a:prstGeom prst="rect">
              <a:avLst/>
            </a:prstGeom>
            <a:solidFill>
              <a:srgbClr val="FFA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10031" y="3094"/>
              <a:ext cx="2782" cy="6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zh-CN" sz="20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痒点</a:t>
              </a:r>
              <a:endParaRPr lang="zh-CN" sz="2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9855" y="3778"/>
              <a:ext cx="3134" cy="5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ctr">
                <a:lnSpc>
                  <a:spcPct val="100000"/>
                </a:lnSpc>
              </a:pPr>
              <a:r>
                <a:rPr sz="1600" b="1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生活幻想</a:t>
              </a:r>
              <a:r>
                <a:rPr lang="en-US" sz="1600" b="1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+</a:t>
              </a:r>
              <a:r>
                <a:rPr lang="zh-CN" altLang="en-US" sz="1600" b="1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自我实现</a:t>
              </a:r>
              <a:endParaRPr lang="zh-CN" altLang="en-US" sz="1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sp>
        <p:nvSpPr>
          <p:cNvPr id="35" name="文本框 34"/>
          <p:cNvSpPr txBox="1"/>
          <p:nvPr/>
        </p:nvSpPr>
        <p:spPr>
          <a:xfrm>
            <a:off x="1339850" y="2959735"/>
            <a:ext cx="2324100" cy="1706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sz="1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恐惧是：担心某事的所带来的后过果</a:t>
            </a:r>
            <a:endParaRPr lang="zh-CN" sz="10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>
              <a:lnSpc>
                <a:spcPct val="150000"/>
              </a:lnSpc>
            </a:pPr>
            <a:r>
              <a:rPr lang="zh-CN" sz="1000" b="1">
                <a:solidFill>
                  <a:srgbClr val="FFA9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如：不植发，就头秃</a:t>
            </a:r>
            <a:endParaRPr lang="zh-CN" sz="1000" b="1">
              <a:solidFill>
                <a:srgbClr val="FFA9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>
              <a:lnSpc>
                <a:spcPct val="150000"/>
              </a:lnSpc>
            </a:pPr>
            <a:r>
              <a:rPr lang="zh-CN" sz="1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阻碍是：要完成这件事绕不过的点</a:t>
            </a:r>
            <a:endParaRPr lang="zh-CN" sz="10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000" b="1">
                <a:solidFill>
                  <a:srgbClr val="FFA9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如：抢不到票，一键抢票服务</a:t>
            </a:r>
            <a:endParaRPr lang="zh-CN" altLang="en-US" sz="1000" b="1">
              <a:solidFill>
                <a:srgbClr val="FFA9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痛点延伸出刚需，找到痛点内容推品事半功倍</a:t>
            </a:r>
            <a:endParaRPr lang="zh-CN" altLang="en-US" sz="10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000" b="1">
                <a:solidFill>
                  <a:srgbClr val="FFA9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参考：怕上火，喝王老吉</a:t>
            </a:r>
            <a:endParaRPr lang="zh-CN" altLang="en-US" sz="1000" b="1">
              <a:solidFill>
                <a:srgbClr val="FFA9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3798570" y="2959735"/>
            <a:ext cx="236855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sz="1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人在满足时的状态叫「愉悦」</a:t>
            </a:r>
            <a:endParaRPr lang="zh-CN" sz="10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>
              <a:lnSpc>
                <a:spcPct val="150000"/>
              </a:lnSpc>
            </a:pPr>
            <a:r>
              <a:rPr lang="zh-CN" sz="1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想睡觉就有人送枕头、想吃饭就有人点餐，有需求，还能被即时满足，这就叫「爽」。</a:t>
            </a:r>
            <a:endParaRPr lang="zh-CN" sz="10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>
              <a:lnSpc>
                <a:spcPct val="150000"/>
              </a:lnSpc>
            </a:pPr>
            <a:r>
              <a:rPr lang="zh-CN" sz="1000" b="1">
                <a:solidFill>
                  <a:srgbClr val="FFA9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爽点强调：时间（及时）、状态（愉悦）</a:t>
            </a:r>
            <a:endParaRPr lang="zh-CN" sz="1000" b="1">
              <a:solidFill>
                <a:srgbClr val="FFA9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>
              <a:lnSpc>
                <a:spcPct val="150000"/>
              </a:lnSpc>
            </a:pPr>
            <a:r>
              <a:rPr lang="zh-CN" sz="1000" b="1">
                <a:solidFill>
                  <a:srgbClr val="FFA9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参考：雪碧，透心凉，心飞扬</a:t>
            </a:r>
            <a:endParaRPr lang="zh-CN" sz="1000" b="1">
              <a:solidFill>
                <a:srgbClr val="FFA9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6320790" y="2959735"/>
            <a:ext cx="225615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是满足人们的虚拟自我。虚拟自我，就是你想象中的那个自己。</a:t>
            </a:r>
            <a:endParaRPr lang="en-US" sz="10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sz="1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比如看偶像剧、看网文、名人八卦、大佬成功故事……看着</a:t>
            </a:r>
            <a:r>
              <a:rPr lang="zh-CN" altLang="en-US" sz="1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很</a:t>
            </a:r>
            <a:r>
              <a:rPr lang="en-US" sz="1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爽，但其实是自己内心的奇点投射</a:t>
            </a:r>
            <a:endParaRPr lang="en-US" sz="10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1000" b="1">
                <a:solidFill>
                  <a:srgbClr val="FFA9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参考：</a:t>
            </a:r>
            <a:r>
              <a:rPr lang="en-US" sz="1000" b="1">
                <a:solidFill>
                  <a:srgbClr val="FFA9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德芙，</a:t>
            </a:r>
            <a:r>
              <a:rPr lang="zh-CN" altLang="en-US" sz="1000" b="1">
                <a:solidFill>
                  <a:srgbClr val="FFA9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纵享</a:t>
            </a:r>
            <a:r>
              <a:rPr lang="en-US" sz="1000" b="1">
                <a:solidFill>
                  <a:srgbClr val="FFA9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丝滑</a:t>
            </a:r>
            <a:endParaRPr lang="en-US" sz="1000" b="1">
              <a:solidFill>
                <a:srgbClr val="FFA9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46200" y="1114425"/>
            <a:ext cx="6292850" cy="414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sz="1400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注意：这个区分只是理论上的区分，每一个产品都有自有的痛点、痒点、爽点</a:t>
            </a:r>
            <a:endParaRPr lang="zh-CN" sz="1400" dirty="0" err="1">
              <a:solidFill>
                <a:schemeClr val="bg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15" name="文本框 114"/>
          <p:cNvSpPr txBox="1"/>
          <p:nvPr/>
        </p:nvSpPr>
        <p:spPr>
          <a:xfrm>
            <a:off x="1346200" y="654050"/>
            <a:ext cx="477202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00000"/>
              </a:lnSpc>
            </a:pPr>
            <a:r>
              <a:rPr lang="zh-CN" sz="2400" b="1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关于痛点、痒点、爽点的具体区分</a:t>
            </a:r>
            <a:endParaRPr lang="zh-CN" sz="2400" b="1" dirty="0" err="1">
              <a:solidFill>
                <a:schemeClr val="bg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5" name="文本框 4"/>
          <p:cNvSpPr txBox="1"/>
          <p:nvPr userDrawn="1"/>
        </p:nvSpPr>
        <p:spPr>
          <a:xfrm>
            <a:off x="3936365" y="5514340"/>
            <a:ext cx="2096135" cy="245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dist"/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charset="-122"/>
                <a:ea typeface="微软雅黑 Light" panose="020B0502040204020203" charset="-122"/>
              </a:rPr>
              <a:t>点燃私域，品牌私域专家</a:t>
            </a:r>
            <a:endParaRPr lang="zh-CN" altLang="en-US" sz="1000" dirty="0">
              <a:solidFill>
                <a:schemeClr val="bg1"/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cxnSp>
        <p:nvCxnSpPr>
          <p:cNvPr id="6" name="直线连接符 5"/>
          <p:cNvCxnSpPr/>
          <p:nvPr/>
        </p:nvCxnSpPr>
        <p:spPr>
          <a:xfrm>
            <a:off x="0" y="5514340"/>
            <a:ext cx="10253980" cy="0"/>
          </a:xfrm>
          <a:prstGeom prst="line">
            <a:avLst/>
          </a:prstGeom>
          <a:ln w="15875"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8" name="矩形 47"/>
          <p:cNvSpPr/>
          <p:nvPr/>
        </p:nvSpPr>
        <p:spPr>
          <a:xfrm>
            <a:off x="623570" y="1316355"/>
            <a:ext cx="2160905" cy="3642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文本框 72"/>
          <p:cNvSpPr txBox="1"/>
          <p:nvPr/>
        </p:nvSpPr>
        <p:spPr>
          <a:xfrm>
            <a:off x="1184910" y="3772535"/>
            <a:ext cx="103886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r"/>
            <a:r>
              <a:rPr lang="zh-CN" altLang="zh-CN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未来可</a:t>
            </a:r>
            <a:r>
              <a:rPr lang="en-US" altLang="zh-CN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7</a:t>
            </a:r>
            <a:endParaRPr lang="en-US" altLang="zh-CN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2926080" y="1316355"/>
            <a:ext cx="2160270" cy="3641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4" name="文本框 73"/>
          <p:cNvSpPr txBox="1"/>
          <p:nvPr/>
        </p:nvSpPr>
        <p:spPr>
          <a:xfrm>
            <a:off x="3161030" y="3772535"/>
            <a:ext cx="171831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</a:rPr>
              <a:t>每日黑巧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5235575" y="1316355"/>
            <a:ext cx="2160270" cy="3642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文本框 74"/>
          <p:cNvSpPr txBox="1"/>
          <p:nvPr/>
        </p:nvSpPr>
        <p:spPr>
          <a:xfrm>
            <a:off x="5464810" y="3772535"/>
            <a:ext cx="166751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zh-CN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蓝河乳液</a:t>
            </a:r>
            <a:endParaRPr lang="zh-CN" altLang="zh-CN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7545070" y="1316355"/>
            <a:ext cx="2160270" cy="3641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文本框 75"/>
          <p:cNvSpPr txBox="1"/>
          <p:nvPr/>
        </p:nvSpPr>
        <p:spPr>
          <a:xfrm>
            <a:off x="7505700" y="3772535"/>
            <a:ext cx="219900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三只小牛</a:t>
            </a:r>
            <a:endParaRPr lang="zh-CN" altLang="en-US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42290" y="487045"/>
            <a:ext cx="418211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00000"/>
              </a:lnSpc>
            </a:pPr>
            <a:r>
              <a:rPr lang="zh-CN" altLang="en-US" sz="2400" b="1" dirty="0">
                <a:solidFill>
                  <a:srgbClr val="FEA900"/>
                </a:solidFill>
                <a:latin typeface="+mn-ea"/>
                <a:cs typeface="+mn-ea"/>
                <a:sym typeface="+mn-ea"/>
              </a:rPr>
              <a:t>不同品牌底层逻辑维度的差异</a:t>
            </a:r>
            <a:endParaRPr lang="zh-CN" altLang="en-US" sz="2400" b="1" dirty="0">
              <a:solidFill>
                <a:srgbClr val="FEA900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3936365" y="5514340"/>
            <a:ext cx="2096135" cy="245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dist"/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charset="-122"/>
                <a:ea typeface="微软雅黑 Light" panose="020B0502040204020203" charset="-122"/>
              </a:rPr>
              <a:t>点燃私域，品牌私域专家</a:t>
            </a:r>
            <a:endParaRPr lang="zh-CN" altLang="en-US" sz="1000" dirty="0">
              <a:solidFill>
                <a:schemeClr val="bg1"/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cxnSp>
        <p:nvCxnSpPr>
          <p:cNvPr id="4" name="直线连接符 5"/>
          <p:cNvCxnSpPr/>
          <p:nvPr/>
        </p:nvCxnSpPr>
        <p:spPr>
          <a:xfrm>
            <a:off x="0" y="5514340"/>
            <a:ext cx="10253980" cy="0"/>
          </a:xfrm>
          <a:prstGeom prst="line">
            <a:avLst/>
          </a:prstGeom>
          <a:ln w="15875"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8490" y="1316990"/>
            <a:ext cx="2164080" cy="23393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文本框 6"/>
          <p:cNvSpPr txBox="1"/>
          <p:nvPr/>
        </p:nvSpPr>
        <p:spPr>
          <a:xfrm>
            <a:off x="688975" y="4205605"/>
            <a:ext cx="201993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chemeClr val="bg2">
                    <a:lumMod val="50000"/>
                  </a:schemeClr>
                </a:solidFill>
              </a:rPr>
              <a:t>产品典型的痛点向中的恐惧导向</a:t>
            </a:r>
            <a:endParaRPr lang="zh-CN" altLang="en-US" sz="100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zh-CN" altLang="en-US" sz="1000">
                <a:solidFill>
                  <a:schemeClr val="bg2">
                    <a:lumMod val="50000"/>
                  </a:schemeClr>
                </a:solidFill>
              </a:rPr>
              <a:t>受众的核心痛点是怕【肥胖】带来的后果</a:t>
            </a:r>
            <a:endParaRPr lang="zh-CN" altLang="en-US" sz="100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715" y="1316355"/>
            <a:ext cx="2160905" cy="233235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6210" y="1316990"/>
            <a:ext cx="2156460" cy="23393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1260" y="1316355"/>
            <a:ext cx="2165350" cy="23393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1" name="文本框 20"/>
          <p:cNvSpPr txBox="1"/>
          <p:nvPr/>
        </p:nvSpPr>
        <p:spPr>
          <a:xfrm>
            <a:off x="2999740" y="4205605"/>
            <a:ext cx="20199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zh-CN" altLang="en-US" sz="1000">
                <a:solidFill>
                  <a:schemeClr val="bg2">
                    <a:lumMod val="50000"/>
                  </a:schemeClr>
                </a:solidFill>
              </a:rPr>
              <a:t>每日黑巧在塑造幸福美好生活的概念，打造的是精致设向</a:t>
            </a:r>
            <a:endParaRPr lang="zh-CN" altLang="en-US" sz="1000">
              <a:solidFill>
                <a:schemeClr val="bg2">
                  <a:lumMod val="50000"/>
                </a:schemeClr>
              </a:solidFill>
            </a:endParaRPr>
          </a:p>
          <a:p>
            <a:pPr algn="just"/>
            <a:r>
              <a:rPr lang="zh-CN" altLang="en-US" sz="1000">
                <a:solidFill>
                  <a:schemeClr val="bg2">
                    <a:lumMod val="50000"/>
                  </a:schemeClr>
                </a:solidFill>
              </a:rPr>
              <a:t>但是产品本身而言需求属性并不是刚需，所以是【痒点】</a:t>
            </a:r>
            <a:endParaRPr lang="zh-CN" altLang="en-US" sz="100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259070" y="4197350"/>
            <a:ext cx="21158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chemeClr val="bg2">
                    <a:lumMod val="50000"/>
                  </a:schemeClr>
                </a:solidFill>
              </a:rPr>
              <a:t>痛点中的阻碍导向</a:t>
            </a:r>
            <a:endParaRPr lang="zh-CN" altLang="en-US" sz="100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zh-CN" altLang="en-US" sz="1000">
                <a:solidFill>
                  <a:schemeClr val="bg2">
                    <a:lumMod val="50000"/>
                  </a:schemeClr>
                </a:solidFill>
              </a:rPr>
              <a:t>奶粉对婴儿来说是刚需，但是对于乳糖不耐，那就只能选择羊奶粉。阻碍导向的用户具备一定的自驱性</a:t>
            </a:r>
            <a:endParaRPr lang="zh-CN" altLang="en-US" sz="100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7613650" y="4197350"/>
            <a:ext cx="20199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zh-CN" altLang="en-US" sz="1000">
                <a:solidFill>
                  <a:schemeClr val="bg2">
                    <a:lumMod val="50000"/>
                  </a:schemeClr>
                </a:solidFill>
              </a:rPr>
              <a:t>产品本身的刚需性不强，但是认知属性上能够实现爽点中的某一个点</a:t>
            </a:r>
            <a:endParaRPr lang="zh-CN" altLang="en-US" sz="1000">
              <a:solidFill>
                <a:schemeClr val="bg2">
                  <a:lumMod val="50000"/>
                </a:schemeClr>
              </a:solidFill>
            </a:endParaRPr>
          </a:p>
          <a:p>
            <a:pPr algn="just"/>
            <a:r>
              <a:rPr lang="zh-CN" altLang="en-US" sz="1000">
                <a:solidFill>
                  <a:schemeClr val="bg2">
                    <a:lumMod val="50000"/>
                  </a:schemeClr>
                </a:solidFill>
              </a:rPr>
              <a:t>想补充营养，那就喝牛奶</a:t>
            </a:r>
            <a:endParaRPr lang="zh-CN" altLang="en-US" sz="100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805815" y="331470"/>
            <a:ext cx="72383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en-US" altLang="zh-CN" sz="3200" b="1" dirty="0" err="1">
                <a:solidFill>
                  <a:srgbClr val="FFA900"/>
                </a:solidFill>
                <a:latin typeface="微软雅黑" panose="020B0503020204020204" charset="-122"/>
                <a:sym typeface="+mn-ea"/>
              </a:rPr>
              <a:t>环境变量：房间和卧室是两</a:t>
            </a:r>
            <a:r>
              <a:rPr lang="zh-CN" altLang="en-US" sz="3200" b="1" dirty="0" err="1">
                <a:solidFill>
                  <a:srgbClr val="FFA900"/>
                </a:solidFill>
                <a:latin typeface="微软雅黑" panose="020B0503020204020204" charset="-122"/>
                <a:sym typeface="+mn-ea"/>
              </a:rPr>
              <a:t>个</a:t>
            </a:r>
            <a:r>
              <a:rPr lang="en-US" altLang="zh-CN" sz="3200" b="1" dirty="0" err="1">
                <a:solidFill>
                  <a:srgbClr val="FFA900"/>
                </a:solidFill>
                <a:latin typeface="微软雅黑" panose="020B0503020204020204" charset="-122"/>
                <a:sym typeface="+mn-ea"/>
              </a:rPr>
              <a:t>概念</a:t>
            </a:r>
            <a:endParaRPr lang="zh-CN" altLang="en-US" sz="3200" b="1" dirty="0" err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05815" y="988060"/>
            <a:ext cx="61575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>
                <a:solidFill>
                  <a:schemeClr val="bg1"/>
                </a:solidFill>
              </a:rPr>
              <a:t>产品如人，见人说人话，见鬼说鬼话。一样的产品，在不同的环境的环境中，所呈现的核心亮点在维度上有本质的区别</a:t>
            </a:r>
            <a:endParaRPr lang="zh-CN" altLang="en-US" sz="140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179820" y="3349625"/>
            <a:ext cx="2823845" cy="21488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9185" y="1583055"/>
            <a:ext cx="2824480" cy="168719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05815" y="2059940"/>
            <a:ext cx="4185285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Font typeface="Wingdings" panose="05000000000000000000" charset="0"/>
              <a:buNone/>
            </a:pPr>
            <a:r>
              <a:rPr lang="zh-CN" altLang="en-US" sz="2000" b="1">
                <a:solidFill>
                  <a:srgbClr val="FEA900"/>
                </a:solidFill>
              </a:rPr>
              <a:t>有哪些变量的环境？</a:t>
            </a:r>
            <a:endParaRPr lang="zh-CN" altLang="en-US" sz="2000" b="1">
              <a:solidFill>
                <a:srgbClr val="FEA900"/>
              </a:solidFill>
            </a:endParaRPr>
          </a:p>
          <a:p>
            <a:pPr marL="285750" indent="-285750">
              <a:buFont typeface="Wingdings" panose="05000000000000000000" charset="0"/>
              <a:buChar char="n"/>
            </a:pPr>
            <a:endParaRPr lang="zh-CN" altLang="en-US" sz="140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n"/>
            </a:pPr>
            <a:r>
              <a:rPr lang="zh-CN" altLang="en-US" sz="1400">
                <a:solidFill>
                  <a:schemeClr val="bg1"/>
                </a:solidFill>
              </a:rPr>
              <a:t>空间差异：同样是房子，1楼和10楼的差异巨大</a:t>
            </a:r>
            <a:endParaRPr lang="zh-CN" altLang="en-US" sz="140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n"/>
            </a:pPr>
            <a:r>
              <a:rPr lang="zh-CN" altLang="en-US" sz="1400">
                <a:solidFill>
                  <a:schemeClr val="bg1"/>
                </a:solidFill>
              </a:rPr>
              <a:t>地域区间：出了广州都是北方</a:t>
            </a:r>
            <a:endParaRPr lang="zh-CN" altLang="en-US" sz="140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n"/>
            </a:pPr>
            <a:r>
              <a:rPr lang="zh-CN" altLang="en-US" sz="1400">
                <a:solidFill>
                  <a:schemeClr val="bg1"/>
                </a:solidFill>
              </a:rPr>
              <a:t>自然环境：崇山峻岭，茂林修竹</a:t>
            </a:r>
            <a:endParaRPr lang="zh-CN" altLang="en-US" sz="140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n"/>
            </a:pPr>
            <a:r>
              <a:rPr lang="zh-CN" altLang="en-US" sz="1400">
                <a:solidFill>
                  <a:schemeClr val="bg1"/>
                </a:solidFill>
              </a:rPr>
              <a:t>社会边界：职场、咖啡厅、饭店</a:t>
            </a:r>
            <a:endParaRPr lang="zh-CN" altLang="en-US" sz="140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n"/>
            </a:pPr>
            <a:r>
              <a:rPr lang="zh-CN" altLang="en-US" sz="1400">
                <a:solidFill>
                  <a:schemeClr val="bg1"/>
                </a:solidFill>
              </a:rPr>
              <a:t>时令变化：春夏秋冬、一年四季</a:t>
            </a:r>
            <a:endParaRPr lang="zh-CN" altLang="en-US" sz="140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n"/>
            </a:pPr>
            <a:r>
              <a:rPr lang="zh-CN" altLang="en-US" sz="1400">
                <a:solidFill>
                  <a:schemeClr val="bg1"/>
                </a:solidFill>
              </a:rPr>
              <a:t>……</a:t>
            </a:r>
            <a:endParaRPr lang="zh-CN" altLang="en-US" sz="14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996950" y="246380"/>
            <a:ext cx="562546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0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替换图片（效果</a:t>
            </a:r>
            <a:r>
              <a:rPr lang="zh-CN" altLang="en-US" sz="2400" b="1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对比）</a:t>
            </a:r>
            <a:endParaRPr lang="zh-CN" altLang="en-US" sz="2400" b="1" dirty="0">
              <a:solidFill>
                <a:schemeClr val="bg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4" name="文本框 33"/>
          <p:cNvSpPr txBox="1"/>
          <p:nvPr userDrawn="1"/>
        </p:nvSpPr>
        <p:spPr>
          <a:xfrm>
            <a:off x="3936365" y="5514340"/>
            <a:ext cx="2096135" cy="245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dist"/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charset="-122"/>
                <a:ea typeface="微软雅黑 Light" panose="020B0502040204020203" charset="-122"/>
              </a:rPr>
              <a:t>点燃私域，品牌私域专家</a:t>
            </a:r>
            <a:endParaRPr lang="zh-CN" altLang="en-US" sz="1000" dirty="0">
              <a:solidFill>
                <a:schemeClr val="bg1"/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cxnSp>
        <p:nvCxnSpPr>
          <p:cNvPr id="35" name="直线连接符 5"/>
          <p:cNvCxnSpPr/>
          <p:nvPr/>
        </p:nvCxnSpPr>
        <p:spPr>
          <a:xfrm>
            <a:off x="0" y="5514340"/>
            <a:ext cx="10253980" cy="0"/>
          </a:xfrm>
          <a:prstGeom prst="line">
            <a:avLst/>
          </a:prstGeom>
          <a:ln w="15875"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1055" y="1134110"/>
            <a:ext cx="2591435" cy="381127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1134110"/>
            <a:ext cx="2533015" cy="381190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3325" y="1134110"/>
            <a:ext cx="2552700" cy="153860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3325" y="3209290"/>
            <a:ext cx="2557780" cy="173609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805815" y="331470"/>
            <a:ext cx="52139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sz="3200" b="1" dirty="0" err="1">
                <a:solidFill>
                  <a:srgbClr val="FFA9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人群特质：</a:t>
            </a:r>
            <a:r>
              <a:rPr lang="zh-CN" sz="3200" b="1" dirty="0" err="1">
                <a:solidFill>
                  <a:srgbClr val="FFA9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男人至死是少年</a:t>
            </a:r>
            <a:endParaRPr lang="zh-CN" altLang="en-US" sz="3200" b="1" dirty="0" err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05815" y="988060"/>
            <a:ext cx="50857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>
                <a:solidFill>
                  <a:schemeClr val="bg1"/>
                </a:solidFill>
              </a:rPr>
              <a:t>除了刚需外，人群特质影响需求圈层，但是收入、社交、年龄等决定了人群特质</a:t>
            </a:r>
            <a:endParaRPr lang="zh-CN" altLang="en-US" sz="1400">
              <a:solidFill>
                <a:schemeClr val="bg1"/>
              </a:solidFill>
            </a:endParaRPr>
          </a:p>
        </p:txBody>
      </p:sp>
      <p:grpSp>
        <p:nvGrpSpPr>
          <p:cNvPr id="15" name="组合 14"/>
          <p:cNvGrpSpPr/>
          <p:nvPr/>
        </p:nvGrpSpPr>
        <p:grpSpPr>
          <a:xfrm rot="0">
            <a:off x="1529080" y="2289810"/>
            <a:ext cx="2611120" cy="2491740"/>
            <a:chOff x="2019" y="3354"/>
            <a:chExt cx="5250" cy="1944"/>
          </a:xfrm>
        </p:grpSpPr>
        <p:sp>
          <p:nvSpPr>
            <p:cNvPr id="16" name="矩形 15"/>
            <p:cNvSpPr/>
            <p:nvPr/>
          </p:nvSpPr>
          <p:spPr>
            <a:xfrm>
              <a:off x="2019" y="3354"/>
              <a:ext cx="5250" cy="1944"/>
            </a:xfrm>
            <a:prstGeom prst="rect">
              <a:avLst/>
            </a:prstGeom>
            <a:noFill/>
            <a:ln w="15875">
              <a:solidFill>
                <a:srgbClr val="FFA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b="1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2020" y="4051"/>
              <a:ext cx="5249" cy="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150000"/>
                </a:lnSpc>
              </a:pPr>
              <a:r>
                <a:rPr lang="en-US" altLang="zh-CN" sz="1200" dirty="0" err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1</a:t>
              </a:r>
              <a:r>
                <a:rPr lang="zh-CN" altLang="en-US" sz="1200" dirty="0" err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：汽车、玩具、显卡、手办、潮玩</a:t>
              </a:r>
              <a:endParaRPr lang="zh-CN" altLang="en-US" sz="1200" dirty="0" err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2020" y="4402"/>
              <a:ext cx="5249" cy="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150000"/>
                </a:lnSpc>
              </a:pPr>
              <a:r>
                <a:rPr lang="en-US" altLang="zh-CN" sz="1200" dirty="0" err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2</a:t>
              </a:r>
              <a:r>
                <a:rPr lang="zh-CN" altLang="en-US" sz="1200" dirty="0" err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：工作结果、事件本身</a:t>
              </a:r>
              <a:endParaRPr lang="en-US" altLang="zh-CN" sz="1200" dirty="0" err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2020" y="4751"/>
              <a:ext cx="5249" cy="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150000"/>
                </a:lnSpc>
              </a:pPr>
              <a:r>
                <a:rPr lang="en-US" altLang="zh-CN" sz="1200" dirty="0" err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3</a:t>
              </a:r>
              <a:r>
                <a:rPr lang="zh-CN" altLang="en-US" sz="1200" dirty="0" err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：兄弟情义、时事政治、御姐萌妹</a:t>
              </a:r>
              <a:endParaRPr lang="en-US" altLang="zh-CN" sz="1200" dirty="0" err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 rot="0">
            <a:off x="5688108" y="2289810"/>
            <a:ext cx="2613109" cy="2491740"/>
            <a:chOff x="2016" y="3354"/>
            <a:chExt cx="5254" cy="1944"/>
          </a:xfrm>
        </p:grpSpPr>
        <p:sp>
          <p:nvSpPr>
            <p:cNvPr id="10" name="矩形 9"/>
            <p:cNvSpPr/>
            <p:nvPr/>
          </p:nvSpPr>
          <p:spPr>
            <a:xfrm>
              <a:off x="2019" y="3354"/>
              <a:ext cx="5250" cy="1944"/>
            </a:xfrm>
            <a:prstGeom prst="rect">
              <a:avLst/>
            </a:prstGeom>
            <a:noFill/>
            <a:ln w="15875">
              <a:solidFill>
                <a:srgbClr val="FFA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b="1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2020" y="4031"/>
              <a:ext cx="5249" cy="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180000"/>
                </a:lnSpc>
              </a:pPr>
              <a:r>
                <a:rPr lang="en-US" altLang="zh-CN" sz="1200" dirty="0" err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1</a:t>
              </a:r>
              <a:r>
                <a:rPr lang="zh-CN" altLang="en-US" sz="1200" dirty="0" err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：鞋子、口红、箱包、盲盒</a:t>
              </a:r>
              <a:endParaRPr lang="zh-CN" altLang="en-US" sz="1200" dirty="0" err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2016" y="4396"/>
              <a:ext cx="5249" cy="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180000"/>
                </a:lnSpc>
              </a:pPr>
              <a:r>
                <a:rPr lang="en-US" sz="1200" dirty="0" err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2</a:t>
              </a:r>
              <a:r>
                <a:rPr lang="zh-CN" altLang="en-US" sz="1200" dirty="0" err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：工作中同事态度、事件态度</a:t>
              </a:r>
              <a:endParaRPr lang="zh-CN" altLang="en-US" sz="1200" dirty="0" err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2021" y="4755"/>
              <a:ext cx="5249" cy="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180000"/>
                </a:lnSpc>
              </a:pPr>
              <a:r>
                <a:rPr lang="en-US" altLang="zh-CN" sz="1200" dirty="0" err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3</a:t>
              </a:r>
              <a:r>
                <a:rPr lang="zh-CN" altLang="en-US" sz="1200" dirty="0" err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：爱情、八卦、闺蜜、闺蜜感情</a:t>
              </a:r>
              <a:endParaRPr lang="zh-CN" altLang="en-US" sz="1200" dirty="0" err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pic>
        <p:nvPicPr>
          <p:cNvPr id="43" name="图片 42" descr="六角形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66200" y="1861634"/>
            <a:ext cx="735965" cy="792480"/>
          </a:xfrm>
          <a:prstGeom prst="rect">
            <a:avLst/>
          </a:prstGeom>
        </p:spPr>
      </p:pic>
      <p:pic>
        <p:nvPicPr>
          <p:cNvPr id="12" name="图片 11" descr="六角形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27355" y="1861634"/>
            <a:ext cx="735965" cy="79248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2211705" y="2560320"/>
            <a:ext cx="1244600" cy="414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n-ea"/>
                <a:sym typeface="+mn-ea"/>
              </a:rPr>
              <a:t>男生关注点</a:t>
            </a:r>
            <a:endParaRPr lang="zh-CN" altLang="en-US" sz="1400" dirty="0">
              <a:solidFill>
                <a:schemeClr val="bg1"/>
              </a:solidFill>
              <a:latin typeface="+mn-ea"/>
              <a:sym typeface="+mn-ea"/>
            </a:endParaRPr>
          </a:p>
        </p:txBody>
      </p:sp>
      <p:cxnSp>
        <p:nvCxnSpPr>
          <p:cNvPr id="14" name="直线连接符 5"/>
          <p:cNvCxnSpPr/>
          <p:nvPr/>
        </p:nvCxnSpPr>
        <p:spPr>
          <a:xfrm flipV="1">
            <a:off x="2441575" y="3017520"/>
            <a:ext cx="781050" cy="889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6373495" y="2539365"/>
            <a:ext cx="1244600" cy="414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n-ea"/>
                <a:sym typeface="+mn-ea"/>
              </a:rPr>
              <a:t>女生关注点</a:t>
            </a:r>
            <a:endParaRPr lang="zh-CN" altLang="en-US" sz="1400" dirty="0">
              <a:solidFill>
                <a:schemeClr val="bg1"/>
              </a:solidFill>
              <a:latin typeface="+mn-ea"/>
              <a:sym typeface="+mn-ea"/>
            </a:endParaRPr>
          </a:p>
        </p:txBody>
      </p:sp>
      <p:cxnSp>
        <p:nvCxnSpPr>
          <p:cNvPr id="23" name="直线连接符 5"/>
          <p:cNvCxnSpPr/>
          <p:nvPr/>
        </p:nvCxnSpPr>
        <p:spPr>
          <a:xfrm flipV="1">
            <a:off x="6603365" y="2996565"/>
            <a:ext cx="781050" cy="889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图片 26" descr="用户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0810" y="2105025"/>
            <a:ext cx="305435" cy="305435"/>
          </a:xfrm>
          <a:prstGeom prst="rect">
            <a:avLst/>
          </a:prstGeom>
        </p:spPr>
      </p:pic>
      <p:pic>
        <p:nvPicPr>
          <p:cNvPr id="28" name="图片 27" descr="设置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4980" y="2108835"/>
            <a:ext cx="308610" cy="30861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SLIDE_MODEL_TYPE" val="cover"/>
</p:tagLst>
</file>

<file path=ppt/tags/tag2.xml><?xml version="1.0" encoding="utf-8"?>
<p:tagLst xmlns:p="http://schemas.openxmlformats.org/presentationml/2006/main">
  <p:tag name="KSO_WM_UNIT_PLACING_PICTURE_USER_VIEWPORT" val="{&quot;height&quot;:9165,&quot;width&quot;:12045}"/>
</p:tagLst>
</file>

<file path=ppt/tags/tag3.xml><?xml version="1.0" encoding="utf-8"?>
<p:tagLst xmlns:p="http://schemas.openxmlformats.org/presentationml/2006/main">
  <p:tag name="KSO_WM_UNIT_PLACING_PICTURE_USER_VIEWPORT" val="{&quot;height&quot;:6105,&quot;width&quot;:10365}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3000</Words>
  <Application>WPS 演示</Application>
  <PresentationFormat>自定义</PresentationFormat>
  <Paragraphs>304</Paragraphs>
  <Slides>20</Slides>
  <Notes>15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41" baseType="lpstr">
      <vt:lpstr>Arial</vt:lpstr>
      <vt:lpstr>宋体</vt:lpstr>
      <vt:lpstr>Wingdings</vt:lpstr>
      <vt:lpstr>Arial Unicode MS</vt:lpstr>
      <vt:lpstr>微软雅黑</vt:lpstr>
      <vt:lpstr>Calibri</vt:lpstr>
      <vt:lpstr>Impact</vt:lpstr>
      <vt:lpstr>微软雅黑 Light</vt:lpstr>
      <vt:lpstr>Wingdings</vt:lpstr>
      <vt:lpstr>Arial Unicode MS</vt:lpstr>
      <vt:lpstr>Helvetica</vt:lpstr>
      <vt:lpstr>Playfair Display SC Black</vt:lpstr>
      <vt:lpstr>Segoe Print</vt:lpstr>
      <vt:lpstr>Calibri Light</vt:lpstr>
      <vt:lpstr>Symbol</vt:lpstr>
      <vt:lpstr>Lato Light</vt:lpstr>
      <vt:lpstr>Montserrat</vt:lpstr>
      <vt:lpstr>Chaparral Pro</vt:lpstr>
      <vt:lpstr>DejaVu Math TeX Gyre</vt:lpstr>
      <vt:lpstr>Calibri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yang'ping</cp:lastModifiedBy>
  <cp:revision>472</cp:revision>
  <dcterms:created xsi:type="dcterms:W3CDTF">2021-06-09T07:08:00Z</dcterms:created>
  <dcterms:modified xsi:type="dcterms:W3CDTF">2022-02-20T13:27:34Z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2052-11.1.0.11365</vt:lpwstr>
  </property>
  <property fmtid="{D5CDD505-2E9C-101B-9397-08002B2CF9AE}" pid="3" name="ICV">
    <vt:lpwstr>0C7D08A4E5C4471591D318987F99C743</vt:lpwstr>
  </property>
</Properties>
</file>