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283" r:id="rId2"/>
    <p:sldId id="2635" r:id="rId3"/>
    <p:sldId id="2650" r:id="rId4"/>
    <p:sldId id="2651" r:id="rId5"/>
    <p:sldId id="2649" r:id="rId6"/>
    <p:sldId id="2652" r:id="rId7"/>
    <p:sldId id="2662" r:id="rId8"/>
    <p:sldId id="2656" r:id="rId9"/>
    <p:sldId id="2657" r:id="rId10"/>
    <p:sldId id="2659" r:id="rId11"/>
    <p:sldId id="2661" r:id="rId12"/>
    <p:sldId id="2663" r:id="rId13"/>
    <p:sldId id="4408" r:id="rId14"/>
    <p:sldId id="263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A3C"/>
    <a:srgbClr val="4472C4"/>
    <a:srgbClr val="F3AA2C"/>
    <a:srgbClr val="F1AD3A"/>
    <a:srgbClr val="F2A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75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什么是内容？</a:t>
          </a:r>
        </a:p>
      </dgm:t>
    </dgm:pt>
    <dgm:pt modelId="{E4D0092D-1226-4D08-9799-2812B1B3A205}" type="parTrans" cxnId="{C2E33F9E-D63E-436B-8D7E-E2D407E307ED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C2E33F9E-D63E-436B-8D7E-E2D407E307ED}">
      <dgm:prSet/>
      <dgm:spPr/>
      <dgm:t>
        <a:bodyPr/>
        <a:lstStyle/>
        <a:p>
          <a:endParaRPr lang="zh-CN" altLang="en-US" sz="1600"/>
        </a:p>
      </dgm:t>
    </dgm:pt>
    <dgm:pt modelId="{BC30D6B8-35D6-4832-83CB-AF59F5D6038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狭义的内容与广义的内容</a:t>
          </a:r>
        </a:p>
      </dgm:t>
    </dgm:pt>
    <dgm:pt modelId="{E6D49AD9-5CE9-4974-B93A-9AD7E84471C3}" type="parTrans" cxnId="{0B6FF934-C47E-456E-8C51-ADC6EA7CC2CA}">
      <dgm:prSet/>
      <dgm:spPr/>
    </dgm:pt>
    <dgm:pt modelId="{416C881D-3919-4903-9046-0EF01ECF17B9}" type="sibTrans" cxnId="{0B6FF934-C47E-456E-8C51-ADC6EA7CC2CA}">
      <dgm:prSet/>
      <dgm:spPr/>
    </dgm:pt>
    <dgm:pt modelId="{6229A896-BA79-4F93-B4A4-52AF8D0E63B7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内容对于用户、品牌的作用</a:t>
          </a:r>
        </a:p>
      </dgm:t>
    </dgm:pt>
    <dgm:pt modelId="{EDE61E28-8052-4A4A-BF9B-F66B384DF533}" type="parTrans" cxnId="{844369E5-3AE1-4F11-8A26-21641197F9E8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844369E5-3AE1-4F11-8A26-21641197F9E8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内容的产出与框架思维</a:t>
          </a:r>
        </a:p>
      </dgm:t>
    </dgm:pt>
    <dgm:pt modelId="{EE78992F-1051-4CC8-911D-A5A310796546}" type="parTrans" cxnId="{C887A3DC-A31E-42D7-874F-5C02B8E819BC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C887A3DC-A31E-42D7-874F-5C02B8E819BC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什么是框架思维？</a:t>
          </a:r>
        </a:p>
      </dgm:t>
    </dgm:pt>
    <dgm:pt modelId="{5C958575-B741-4319-9217-20F3E98CD28B}" type="parTrans" cxnId="{1794BB0C-EDD3-4365-9CDD-E0D3E7851694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1794BB0C-EDD3-4365-9CDD-E0D3E7851694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如何搭建框架思维？以内容产出为例</a:t>
          </a:r>
        </a:p>
      </dgm:t>
    </dgm:pt>
    <dgm:pt modelId="{C7B9EA86-F8CF-4931-9277-55EE61494FC9}" type="parTrans" cxnId="{E44EABC5-482B-464F-A478-AB4188BC45A4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E44EABC5-482B-464F-A478-AB4188BC45A4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5A0F8174-6FF3-4833-9631-16CC4E7027F6}" type="pres">
      <dgm:prSet presAssocID="{BC30D6B8-35D6-4832-83CB-AF59F5D6038F}" presName="parentLin" presStyleCnt="0"/>
      <dgm:spPr/>
    </dgm:pt>
    <dgm:pt modelId="{51E5BB06-FB5E-4F62-B965-2F98E0F85727}" type="pres">
      <dgm:prSet presAssocID="{BC30D6B8-35D6-4832-83CB-AF59F5D6038F}" presName="parentLeftMargin" presStyleLbl="node1" presStyleIdx="0" presStyleCnt="6"/>
      <dgm:spPr/>
    </dgm:pt>
    <dgm:pt modelId="{9547B768-B01E-40D7-8CA6-062346DEEF33}" type="pres">
      <dgm:prSet presAssocID="{BC30D6B8-35D6-4832-83CB-AF59F5D6038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81C390C-0906-42CA-8ED1-22D7E928AB4D}" type="pres">
      <dgm:prSet presAssocID="{BC30D6B8-35D6-4832-83CB-AF59F5D6038F}" presName="negativeSpace" presStyleCnt="0"/>
      <dgm:spPr/>
    </dgm:pt>
    <dgm:pt modelId="{F21CECD5-330C-435D-97A1-7FAC860B6DED}" type="pres">
      <dgm:prSet presAssocID="{BC30D6B8-35D6-4832-83CB-AF59F5D6038F}" presName="childText" presStyleLbl="conFgAcc1" presStyleIdx="1" presStyleCnt="6">
        <dgm:presLayoutVars>
          <dgm:bulletEnabled val="1"/>
        </dgm:presLayoutVars>
      </dgm:prSet>
      <dgm:spPr/>
    </dgm:pt>
    <dgm:pt modelId="{7926CF07-EAB6-409C-A152-CFA1CF1E475B}" type="pres">
      <dgm:prSet presAssocID="{416C881D-3919-4903-9046-0EF01ECF17B9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1" presStyleCnt="6"/>
      <dgm:spPr/>
    </dgm:pt>
    <dgm:pt modelId="{FBD91DA6-F483-4103-904B-0A0489E1DCE7}" type="pres">
      <dgm:prSet presAssocID="{6229A896-BA79-4F93-B4A4-52AF8D0E63B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2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2" presStyleCnt="6"/>
      <dgm:spPr/>
    </dgm:pt>
    <dgm:pt modelId="{427123AE-6E68-4008-BD50-9CC20F57260E}" type="pres">
      <dgm:prSet presAssocID="{730938A3-D819-41F7-BE39-9DDAA446A19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3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3" presStyleCnt="6"/>
      <dgm:spPr/>
    </dgm:pt>
    <dgm:pt modelId="{19E92E6E-C255-46EA-A296-4EEB24EE3A0F}" type="pres">
      <dgm:prSet presAssocID="{ACC21E35-BE52-4B64-9CE3-EAFB2C2B911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4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4" presStyleCnt="6"/>
      <dgm:spPr/>
    </dgm:pt>
    <dgm:pt modelId="{1CC4936E-ED17-4D2F-9813-87EE95763F16}" type="pres">
      <dgm:prSet presAssocID="{0FABB1E1-B967-41CD-8BD9-01EE970157F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794BB0C-EDD3-4365-9CDD-E0D3E7851694}" srcId="{AA796176-FFEA-4453-B3C5-86FCA4C88052}" destId="{ACC21E35-BE52-4B64-9CE3-EAFB2C2B911E}" srcOrd="4" destOrd="0" parTransId="{5C958575-B741-4319-9217-20F3E98CD28B}" sibTransId="{ED660174-D282-4491-8B21-ACACA759DF36}"/>
    <dgm:cxn modelId="{60CD4011-9E66-4A81-A0A8-0183A1555FFE}" type="presOf" srcId="{BC30D6B8-35D6-4832-83CB-AF59F5D6038F}" destId="{51E5BB06-FB5E-4F62-B965-2F98E0F85727}" srcOrd="0" destOrd="0" presId="urn:microsoft.com/office/officeart/2005/8/layout/list1#1"/>
    <dgm:cxn modelId="{89FCDC1F-CE0F-482F-9714-07953BA94968}" type="presOf" srcId="{6229A896-BA79-4F93-B4A4-52AF8D0E63B7}" destId="{75DA4DF2-046A-4C6A-8086-7C3E7861D4E7}" srcOrd="0" destOrd="0" presId="urn:microsoft.com/office/officeart/2005/8/layout/list1#1"/>
    <dgm:cxn modelId="{D9E89732-E543-4340-A569-D370DFA1E182}" type="presOf" srcId="{0FABB1E1-B967-41CD-8BD9-01EE970157FC}" destId="{1CC4936E-ED17-4D2F-9813-87EE95763F16}" srcOrd="1" destOrd="0" presId="urn:microsoft.com/office/officeart/2005/8/layout/list1#1"/>
    <dgm:cxn modelId="{0B6FF934-C47E-456E-8C51-ADC6EA7CC2CA}" srcId="{AA796176-FFEA-4453-B3C5-86FCA4C88052}" destId="{BC30D6B8-35D6-4832-83CB-AF59F5D6038F}" srcOrd="1" destOrd="0" parTransId="{E6D49AD9-5CE9-4974-B93A-9AD7E84471C3}" sibTransId="{416C881D-3919-4903-9046-0EF01ECF17B9}"/>
    <dgm:cxn modelId="{817A6B60-89EF-4864-9D06-79BCF5569761}" type="presOf" srcId="{A7E2548B-AC32-4B01-BBFA-02F40C0F4EC3}" destId="{E4755B94-5E72-4C9F-A91A-56B0FCDA28F1}" srcOrd="0" destOrd="0" presId="urn:microsoft.com/office/officeart/2005/8/layout/list1#1"/>
    <dgm:cxn modelId="{D423EF73-496E-4C8F-802E-6455BE05385A}" type="presOf" srcId="{ACC21E35-BE52-4B64-9CE3-EAFB2C2B911E}" destId="{19E92E6E-C255-46EA-A296-4EEB24EE3A0F}" srcOrd="1" destOrd="0" presId="urn:microsoft.com/office/officeart/2005/8/layout/list1#1"/>
    <dgm:cxn modelId="{75F76181-1543-456B-A39A-AA1E5059DB7F}" type="presOf" srcId="{730938A3-D819-41F7-BE39-9DDAA446A19F}" destId="{427123AE-6E68-4008-BD50-9CC20F57260E}" srcOrd="1" destOrd="0" presId="urn:microsoft.com/office/officeart/2005/8/layout/list1#1"/>
    <dgm:cxn modelId="{C2E33F9E-D63E-436B-8D7E-E2D407E307ED}" srcId="{AA796176-FFEA-4453-B3C5-86FCA4C88052}" destId="{A7E2548B-AC32-4B01-BBFA-02F40C0F4EC3}" srcOrd="0" destOrd="0" parTransId="{E4D0092D-1226-4D08-9799-2812B1B3A205}" sibTransId="{28DDF60F-4746-4323-950A-660C2ED12F4C}"/>
    <dgm:cxn modelId="{5B9017B4-BB45-4511-98E5-79E8291C5AA0}" type="presOf" srcId="{A7E2548B-AC32-4B01-BBFA-02F40C0F4EC3}" destId="{C385AF22-AC18-4DC8-9B28-602D0C637594}" srcOrd="1" destOrd="0" presId="urn:microsoft.com/office/officeart/2005/8/layout/list1#1"/>
    <dgm:cxn modelId="{E44EABC5-482B-464F-A478-AB4188BC45A4}" srcId="{AA796176-FFEA-4453-B3C5-86FCA4C88052}" destId="{0FABB1E1-B967-41CD-8BD9-01EE970157FC}" srcOrd="5" destOrd="0" parTransId="{C7B9EA86-F8CF-4931-9277-55EE61494FC9}" sibTransId="{3CA35860-4109-4C87-9304-98F472AD5542}"/>
    <dgm:cxn modelId="{7D9B46D2-611D-48E1-803E-9488C2B6D5A5}" type="presOf" srcId="{BC30D6B8-35D6-4832-83CB-AF59F5D6038F}" destId="{9547B768-B01E-40D7-8CA6-062346DEEF33}" srcOrd="1" destOrd="0" presId="urn:microsoft.com/office/officeart/2005/8/layout/list1#1"/>
    <dgm:cxn modelId="{70EC74D5-BAB1-4119-A566-085EE1C4702C}" type="presOf" srcId="{ACC21E35-BE52-4B64-9CE3-EAFB2C2B911E}" destId="{3240125D-75FD-4A57-A758-6C50E602A37F}" srcOrd="0" destOrd="0" presId="urn:microsoft.com/office/officeart/2005/8/layout/list1#1"/>
    <dgm:cxn modelId="{035A54D9-236B-4A9C-B545-16F6DFBA058E}" type="presOf" srcId="{0FABB1E1-B967-41CD-8BD9-01EE970157FC}" destId="{5637D23C-C60D-4167-8816-BB9B9D431E0E}" srcOrd="0" destOrd="0" presId="urn:microsoft.com/office/officeart/2005/8/layout/list1#1"/>
    <dgm:cxn modelId="{4D391EDC-5C5F-4225-BE95-D34EFBDE7C88}" type="presOf" srcId="{6229A896-BA79-4F93-B4A4-52AF8D0E63B7}" destId="{FBD91DA6-F483-4103-904B-0A0489E1DCE7}" srcOrd="1" destOrd="0" presId="urn:microsoft.com/office/officeart/2005/8/layout/list1#1"/>
    <dgm:cxn modelId="{C887A3DC-A31E-42D7-874F-5C02B8E819BC}" srcId="{AA796176-FFEA-4453-B3C5-86FCA4C88052}" destId="{730938A3-D819-41F7-BE39-9DDAA446A19F}" srcOrd="3" destOrd="0" parTransId="{EE78992F-1051-4CC8-911D-A5A310796546}" sibTransId="{F1FDF1A8-948A-4D3C-AA2E-BCB9DB7C421F}"/>
    <dgm:cxn modelId="{844369E5-3AE1-4F11-8A26-21641197F9E8}" srcId="{AA796176-FFEA-4453-B3C5-86FCA4C88052}" destId="{6229A896-BA79-4F93-B4A4-52AF8D0E63B7}" srcOrd="2" destOrd="0" parTransId="{EDE61E28-8052-4A4A-BF9B-F66B384DF533}" sibTransId="{7165FF18-8236-4A4E-8431-4608C1BAE295}"/>
    <dgm:cxn modelId="{5A034DEC-301B-45FC-8165-EC9C38E97D54}" type="presOf" srcId="{AA796176-FFEA-4453-B3C5-86FCA4C88052}" destId="{5CB4522F-075B-43D2-9CCA-FF96AAAB0675}" srcOrd="0" destOrd="0" presId="urn:microsoft.com/office/officeart/2005/8/layout/list1#1"/>
    <dgm:cxn modelId="{81254AFC-E01E-4115-A917-C8A3880DE65E}" type="presOf" srcId="{730938A3-D819-41F7-BE39-9DDAA446A19F}" destId="{0B52D98E-03C2-4BD0-85E7-F52451A2A69F}" srcOrd="0" destOrd="0" presId="urn:microsoft.com/office/officeart/2005/8/layout/list1#1"/>
    <dgm:cxn modelId="{FD9E6465-2AAC-4852-8171-12A3A8E27A0D}" type="presParOf" srcId="{5CB4522F-075B-43D2-9CCA-FF96AAAB0675}" destId="{792D5933-AD40-45AE-8480-2968FCA8CAA1}" srcOrd="0" destOrd="0" presId="urn:microsoft.com/office/officeart/2005/8/layout/list1#1"/>
    <dgm:cxn modelId="{9D939ED6-F999-49CC-9077-603E9642A5D7}" type="presParOf" srcId="{792D5933-AD40-45AE-8480-2968FCA8CAA1}" destId="{E4755B94-5E72-4C9F-A91A-56B0FCDA28F1}" srcOrd="0" destOrd="0" presId="urn:microsoft.com/office/officeart/2005/8/layout/list1#1"/>
    <dgm:cxn modelId="{14CC9352-5317-4BAD-BBD2-54BBA94D801D}" type="presParOf" srcId="{792D5933-AD40-45AE-8480-2968FCA8CAA1}" destId="{C385AF22-AC18-4DC8-9B28-602D0C637594}" srcOrd="1" destOrd="0" presId="urn:microsoft.com/office/officeart/2005/8/layout/list1#1"/>
    <dgm:cxn modelId="{8DA22C74-0248-46BE-B571-ACF6B3357AF9}" type="presParOf" srcId="{5CB4522F-075B-43D2-9CCA-FF96AAAB0675}" destId="{744720FB-B56E-4487-9420-26F63FDC8A92}" srcOrd="1" destOrd="0" presId="urn:microsoft.com/office/officeart/2005/8/layout/list1#1"/>
    <dgm:cxn modelId="{273F80C9-A975-4D2F-8332-504AA8DCA88A}" type="presParOf" srcId="{5CB4522F-075B-43D2-9CCA-FF96AAAB0675}" destId="{46544825-FBF5-4CDD-8C6C-17BDB8D6624D}" srcOrd="2" destOrd="0" presId="urn:microsoft.com/office/officeart/2005/8/layout/list1#1"/>
    <dgm:cxn modelId="{94F146B6-90FA-4E23-BCDA-75A78B83393D}" type="presParOf" srcId="{5CB4522F-075B-43D2-9CCA-FF96AAAB0675}" destId="{4BCF71AD-8735-4E36-8AA7-859BE626CF89}" srcOrd="3" destOrd="0" presId="urn:microsoft.com/office/officeart/2005/8/layout/list1#1"/>
    <dgm:cxn modelId="{82EA1017-2F40-4958-B494-15DAB62FDF37}" type="presParOf" srcId="{5CB4522F-075B-43D2-9CCA-FF96AAAB0675}" destId="{5A0F8174-6FF3-4833-9631-16CC4E7027F6}" srcOrd="4" destOrd="0" presId="urn:microsoft.com/office/officeart/2005/8/layout/list1#1"/>
    <dgm:cxn modelId="{FB771BA7-663E-4910-8C83-F7FA449DBD92}" type="presParOf" srcId="{5A0F8174-6FF3-4833-9631-16CC4E7027F6}" destId="{51E5BB06-FB5E-4F62-B965-2F98E0F85727}" srcOrd="0" destOrd="0" presId="urn:microsoft.com/office/officeart/2005/8/layout/list1#1"/>
    <dgm:cxn modelId="{3F79C6FE-4351-4027-9EEE-EF6384D491A8}" type="presParOf" srcId="{5A0F8174-6FF3-4833-9631-16CC4E7027F6}" destId="{9547B768-B01E-40D7-8CA6-062346DEEF33}" srcOrd="1" destOrd="0" presId="urn:microsoft.com/office/officeart/2005/8/layout/list1#1"/>
    <dgm:cxn modelId="{31F2941C-4FC1-4EE9-BBBD-511FA2F65552}" type="presParOf" srcId="{5CB4522F-075B-43D2-9CCA-FF96AAAB0675}" destId="{D81C390C-0906-42CA-8ED1-22D7E928AB4D}" srcOrd="5" destOrd="0" presId="urn:microsoft.com/office/officeart/2005/8/layout/list1#1"/>
    <dgm:cxn modelId="{7DA458D3-C294-4ED4-8741-ABB2E07AB8A7}" type="presParOf" srcId="{5CB4522F-075B-43D2-9CCA-FF96AAAB0675}" destId="{F21CECD5-330C-435D-97A1-7FAC860B6DED}" srcOrd="6" destOrd="0" presId="urn:microsoft.com/office/officeart/2005/8/layout/list1#1"/>
    <dgm:cxn modelId="{0F09A924-BA10-40E5-AEF0-0425EB1C2179}" type="presParOf" srcId="{5CB4522F-075B-43D2-9CCA-FF96AAAB0675}" destId="{7926CF07-EAB6-409C-A152-CFA1CF1E475B}" srcOrd="7" destOrd="0" presId="urn:microsoft.com/office/officeart/2005/8/layout/list1#1"/>
    <dgm:cxn modelId="{E2FF3374-914C-4A33-9F2E-123D5B01F100}" type="presParOf" srcId="{5CB4522F-075B-43D2-9CCA-FF96AAAB0675}" destId="{EED333AA-5EDE-462B-829D-585765A00D61}" srcOrd="8" destOrd="0" presId="urn:microsoft.com/office/officeart/2005/8/layout/list1#1"/>
    <dgm:cxn modelId="{7C474AC0-E413-4E5B-94B0-FD3DBA74DE04}" type="presParOf" srcId="{EED333AA-5EDE-462B-829D-585765A00D61}" destId="{75DA4DF2-046A-4C6A-8086-7C3E7861D4E7}" srcOrd="0" destOrd="0" presId="urn:microsoft.com/office/officeart/2005/8/layout/list1#1"/>
    <dgm:cxn modelId="{E570E42A-CBA0-459B-90AB-A7E1049F9C86}" type="presParOf" srcId="{EED333AA-5EDE-462B-829D-585765A00D61}" destId="{FBD91DA6-F483-4103-904B-0A0489E1DCE7}" srcOrd="1" destOrd="0" presId="urn:microsoft.com/office/officeart/2005/8/layout/list1#1"/>
    <dgm:cxn modelId="{B0F9B88F-D9A9-4547-BE2E-D76E2A93467F}" type="presParOf" srcId="{5CB4522F-075B-43D2-9CCA-FF96AAAB0675}" destId="{48F65CE9-588F-481F-B88C-E3C4A9B9C782}" srcOrd="9" destOrd="0" presId="urn:microsoft.com/office/officeart/2005/8/layout/list1#1"/>
    <dgm:cxn modelId="{4409CFF4-E8F8-44F4-9D0F-9C9469A8E3D0}" type="presParOf" srcId="{5CB4522F-075B-43D2-9CCA-FF96AAAB0675}" destId="{9A2FC35B-336D-4AB9-BE3B-E5A027415580}" srcOrd="10" destOrd="0" presId="urn:microsoft.com/office/officeart/2005/8/layout/list1#1"/>
    <dgm:cxn modelId="{F78EAF10-D8C9-4C21-AD5E-E092566F55DC}" type="presParOf" srcId="{5CB4522F-075B-43D2-9CCA-FF96AAAB0675}" destId="{781EB76A-EEE2-4822-9A02-692FC3F6DBFE}" srcOrd="11" destOrd="0" presId="urn:microsoft.com/office/officeart/2005/8/layout/list1#1"/>
    <dgm:cxn modelId="{1D742E0C-C8EE-41E1-BFDA-B8298BC48B5A}" type="presParOf" srcId="{5CB4522F-075B-43D2-9CCA-FF96AAAB0675}" destId="{1A83AB0C-0313-42B2-AD86-7F1781B8A4B2}" srcOrd="12" destOrd="0" presId="urn:microsoft.com/office/officeart/2005/8/layout/list1#1"/>
    <dgm:cxn modelId="{61A041C8-782A-42C6-8C1E-F9BF31A09EC1}" type="presParOf" srcId="{1A83AB0C-0313-42B2-AD86-7F1781B8A4B2}" destId="{0B52D98E-03C2-4BD0-85E7-F52451A2A69F}" srcOrd="0" destOrd="0" presId="urn:microsoft.com/office/officeart/2005/8/layout/list1#1"/>
    <dgm:cxn modelId="{E5F9F8D6-3C19-4402-8225-D42E321D9095}" type="presParOf" srcId="{1A83AB0C-0313-42B2-AD86-7F1781B8A4B2}" destId="{427123AE-6E68-4008-BD50-9CC20F57260E}" srcOrd="1" destOrd="0" presId="urn:microsoft.com/office/officeart/2005/8/layout/list1#1"/>
    <dgm:cxn modelId="{C4A525CC-2578-43EC-ACA1-4D65DA98DB4C}" type="presParOf" srcId="{5CB4522F-075B-43D2-9CCA-FF96AAAB0675}" destId="{3E45E6F7-D029-421E-9785-40AC3D5809F6}" srcOrd="13" destOrd="0" presId="urn:microsoft.com/office/officeart/2005/8/layout/list1#1"/>
    <dgm:cxn modelId="{45140245-DD19-4E56-886B-3F1797E0B46A}" type="presParOf" srcId="{5CB4522F-075B-43D2-9CCA-FF96AAAB0675}" destId="{DC58CA3D-313C-426E-A0D6-37AFDA45F7F0}" srcOrd="14" destOrd="0" presId="urn:microsoft.com/office/officeart/2005/8/layout/list1#1"/>
    <dgm:cxn modelId="{58585639-448D-43F6-8077-F11A98DDFBF8}" type="presParOf" srcId="{5CB4522F-075B-43D2-9CCA-FF96AAAB0675}" destId="{97D0A409-687F-48B8-8F97-815DE1E84580}" srcOrd="15" destOrd="0" presId="urn:microsoft.com/office/officeart/2005/8/layout/list1#1"/>
    <dgm:cxn modelId="{7618268E-573A-4F13-BE7E-96A3F5C47DCA}" type="presParOf" srcId="{5CB4522F-075B-43D2-9CCA-FF96AAAB0675}" destId="{6C682417-E35E-4747-8277-8398315EE0A6}" srcOrd="16" destOrd="0" presId="urn:microsoft.com/office/officeart/2005/8/layout/list1#1"/>
    <dgm:cxn modelId="{0A9B0587-768D-4CF8-83A4-C729876AF812}" type="presParOf" srcId="{6C682417-E35E-4747-8277-8398315EE0A6}" destId="{3240125D-75FD-4A57-A758-6C50E602A37F}" srcOrd="0" destOrd="0" presId="urn:microsoft.com/office/officeart/2005/8/layout/list1#1"/>
    <dgm:cxn modelId="{C4801222-3704-4C37-AD35-A8276AB58BBB}" type="presParOf" srcId="{6C682417-E35E-4747-8277-8398315EE0A6}" destId="{19E92E6E-C255-46EA-A296-4EEB24EE3A0F}" srcOrd="1" destOrd="0" presId="urn:microsoft.com/office/officeart/2005/8/layout/list1#1"/>
    <dgm:cxn modelId="{AF13F8F0-FE7F-43E7-A045-4270A6C15918}" type="presParOf" srcId="{5CB4522F-075B-43D2-9CCA-FF96AAAB0675}" destId="{B5396BCF-9918-4D1E-8A96-750EB7B7FAF0}" srcOrd="17" destOrd="0" presId="urn:microsoft.com/office/officeart/2005/8/layout/list1#1"/>
    <dgm:cxn modelId="{06D548D6-4912-461E-9E3F-B4D538115D71}" type="presParOf" srcId="{5CB4522F-075B-43D2-9CCA-FF96AAAB0675}" destId="{F46CC245-10BE-4E19-B679-8FD2CCBD83C6}" srcOrd="18" destOrd="0" presId="urn:microsoft.com/office/officeart/2005/8/layout/list1#1"/>
    <dgm:cxn modelId="{0271E0B8-C9D1-4181-9B1F-377046375C1F}" type="presParOf" srcId="{5CB4522F-075B-43D2-9CCA-FF96AAAB0675}" destId="{259E2F94-8223-4A49-9E41-02FF9C3E6DB7}" srcOrd="19" destOrd="0" presId="urn:microsoft.com/office/officeart/2005/8/layout/list1#1"/>
    <dgm:cxn modelId="{91351F9A-83C9-4073-978A-750ABA0EC786}" type="presParOf" srcId="{5CB4522F-075B-43D2-9CCA-FF96AAAB0675}" destId="{0582B587-2F69-4A4E-91D2-4D573939D386}" srcOrd="20" destOrd="0" presId="urn:microsoft.com/office/officeart/2005/8/layout/list1#1"/>
    <dgm:cxn modelId="{3DEB9634-88B7-44B3-90D9-5B75D95ADF9D}" type="presParOf" srcId="{0582B587-2F69-4A4E-91D2-4D573939D386}" destId="{5637D23C-C60D-4167-8816-BB9B9D431E0E}" srcOrd="0" destOrd="0" presId="urn:microsoft.com/office/officeart/2005/8/layout/list1#1"/>
    <dgm:cxn modelId="{AEC77699-6579-420A-83DF-7314575474D9}" type="presParOf" srcId="{0582B587-2F69-4A4E-91D2-4D573939D386}" destId="{1CC4936E-ED17-4D2F-9813-87EE95763F16}" srcOrd="1" destOrd="0" presId="urn:microsoft.com/office/officeart/2005/8/layout/list1#1"/>
    <dgm:cxn modelId="{35EF9494-62EF-4920-A376-BAE57DC98146}" type="presParOf" srcId="{5CB4522F-075B-43D2-9CCA-FF96AAAB0675}" destId="{9E8ED095-A689-4B24-8673-40FB702F4F98}" srcOrd="21" destOrd="0" presId="urn:microsoft.com/office/officeart/2005/8/layout/list1#1"/>
    <dgm:cxn modelId="{4C4EF37F-C0F1-4E8B-BDB2-6398A9831C94}" type="presParOf" srcId="{5CB4522F-075B-43D2-9CCA-FF96AAAB0675}" destId="{5AA363B9-8FB5-41E3-8B35-97BD2D191B34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66409"/>
          <a:ext cx="802068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401034" y="729"/>
          <a:ext cx="561447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14" tIns="0" rIns="212214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什么是内容？</a:t>
          </a:r>
        </a:p>
      </dsp:txBody>
      <dsp:txXfrm>
        <a:off x="426973" y="26668"/>
        <a:ext cx="5562601" cy="479482"/>
      </dsp:txXfrm>
    </dsp:sp>
    <dsp:sp modelId="{F21CECD5-330C-435D-97A1-7FAC860B6DED}">
      <dsp:nvSpPr>
        <dsp:cNvPr id="0" name=""/>
        <dsp:cNvSpPr/>
      </dsp:nvSpPr>
      <dsp:spPr>
        <a:xfrm>
          <a:off x="0" y="1082889"/>
          <a:ext cx="802068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7B768-B01E-40D7-8CA6-062346DEEF33}">
      <dsp:nvSpPr>
        <dsp:cNvPr id="0" name=""/>
        <dsp:cNvSpPr/>
      </dsp:nvSpPr>
      <dsp:spPr>
        <a:xfrm>
          <a:off x="401034" y="817209"/>
          <a:ext cx="561447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14" tIns="0" rIns="212214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狭义的内容与广义的内容</a:t>
          </a:r>
        </a:p>
      </dsp:txBody>
      <dsp:txXfrm>
        <a:off x="426973" y="843148"/>
        <a:ext cx="5562601" cy="479482"/>
      </dsp:txXfrm>
    </dsp:sp>
    <dsp:sp modelId="{9A2FC35B-336D-4AB9-BE3B-E5A027415580}">
      <dsp:nvSpPr>
        <dsp:cNvPr id="0" name=""/>
        <dsp:cNvSpPr/>
      </dsp:nvSpPr>
      <dsp:spPr>
        <a:xfrm>
          <a:off x="0" y="1899369"/>
          <a:ext cx="802068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401034" y="1633689"/>
          <a:ext cx="561447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14" tIns="0" rIns="212214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内容对于用户、品牌的作用</a:t>
          </a:r>
        </a:p>
      </dsp:txBody>
      <dsp:txXfrm>
        <a:off x="426973" y="1659628"/>
        <a:ext cx="5562601" cy="479482"/>
      </dsp:txXfrm>
    </dsp:sp>
    <dsp:sp modelId="{DC58CA3D-313C-426E-A0D6-37AFDA45F7F0}">
      <dsp:nvSpPr>
        <dsp:cNvPr id="0" name=""/>
        <dsp:cNvSpPr/>
      </dsp:nvSpPr>
      <dsp:spPr>
        <a:xfrm>
          <a:off x="0" y="2715850"/>
          <a:ext cx="802068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401034" y="2450169"/>
          <a:ext cx="561447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14" tIns="0" rIns="212214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内容的产出与框架思维</a:t>
          </a:r>
        </a:p>
      </dsp:txBody>
      <dsp:txXfrm>
        <a:off x="426973" y="2476108"/>
        <a:ext cx="5562601" cy="479482"/>
      </dsp:txXfrm>
    </dsp:sp>
    <dsp:sp modelId="{F46CC245-10BE-4E19-B679-8FD2CCBD83C6}">
      <dsp:nvSpPr>
        <dsp:cNvPr id="0" name=""/>
        <dsp:cNvSpPr/>
      </dsp:nvSpPr>
      <dsp:spPr>
        <a:xfrm>
          <a:off x="0" y="3532330"/>
          <a:ext cx="802068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401034" y="3266650"/>
          <a:ext cx="561447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14" tIns="0" rIns="212214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什么是框架思维？</a:t>
          </a:r>
        </a:p>
      </dsp:txBody>
      <dsp:txXfrm>
        <a:off x="426973" y="3292589"/>
        <a:ext cx="5562601" cy="479482"/>
      </dsp:txXfrm>
    </dsp:sp>
    <dsp:sp modelId="{5AA363B9-8FB5-41E3-8B35-97BD2D191B34}">
      <dsp:nvSpPr>
        <dsp:cNvPr id="0" name=""/>
        <dsp:cNvSpPr/>
      </dsp:nvSpPr>
      <dsp:spPr>
        <a:xfrm>
          <a:off x="0" y="4348810"/>
          <a:ext cx="802068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401034" y="4083130"/>
          <a:ext cx="561447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14" tIns="0" rIns="212214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如何搭建框架思维？以内容产出为例</a:t>
          </a:r>
        </a:p>
      </dsp:txBody>
      <dsp:txXfrm>
        <a:off x="426973" y="4109069"/>
        <a:ext cx="556260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5A3B-5CFB-5E4B-96BE-7FAA43C0BC45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8314-B876-2E4F-8E92-2607613A3B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B7A0-CC0C-1843-AADF-8D1254CFD8DC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9C86-D881-C449-9051-104BE2427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3A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3644508" y="1676507"/>
            <a:ext cx="4531360" cy="140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280" b="1"/>
              <a:t>由内容到框架思维</a:t>
            </a:r>
            <a:endParaRPr lang="en-US" altLang="zh-CN" sz="4280" b="1"/>
          </a:p>
          <a:p>
            <a:pPr algn="ctr" eaLnBrk="1" hangingPunct="1"/>
            <a:r>
              <a:rPr lang="zh-CN" altLang="en-US" sz="2140" b="1"/>
              <a:t>部门：策划一部</a:t>
            </a:r>
            <a:r>
              <a:rPr lang="zh-CN" altLang="en-US" sz="4280" b="1"/>
              <a:t>   </a:t>
            </a:r>
            <a:endParaRPr lang="en-US" altLang="zh-CN" sz="4280" b="1"/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3063564" y="4691023"/>
            <a:ext cx="5929051" cy="9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 eaLnBrk="1" hangingPunct="1">
              <a:lnSpc>
                <a:spcPct val="130000"/>
              </a:lnSpc>
            </a:pPr>
            <a:r>
              <a:rPr lang="zh-CN" altLang="en-US" sz="1425" b="1"/>
              <a:t>最专业的品牌私域运营服务商</a:t>
            </a:r>
            <a:endParaRPr lang="en-US" altLang="zh-CN" sz="1425" b="1"/>
          </a:p>
          <a:p>
            <a:pPr algn="dist" eaLnBrk="1" hangingPunct="1">
              <a:lnSpc>
                <a:spcPct val="130000"/>
              </a:lnSpc>
            </a:pPr>
            <a:r>
              <a:rPr lang="zh-CN" altLang="zh-CN" sz="1425" b="1"/>
              <a:t>帮你管理最有价值的用户资产</a:t>
            </a:r>
            <a:endParaRPr lang="en-US" altLang="zh-CN" sz="1425" b="1"/>
          </a:p>
          <a:p>
            <a:pPr algn="dist" eaLnBrk="1" hangingPunct="1">
              <a:lnSpc>
                <a:spcPct val="130000"/>
              </a:lnSpc>
            </a:pPr>
            <a:endParaRPr lang="zh-CN" altLang="en-US" sz="1425" b="1"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9434" y="5498415"/>
            <a:ext cx="12037312" cy="94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1" name="组合 8"/>
          <p:cNvGrpSpPr/>
          <p:nvPr/>
        </p:nvGrpSpPr>
        <p:grpSpPr bwMode="auto">
          <a:xfrm>
            <a:off x="4601005" y="1131160"/>
            <a:ext cx="2989992" cy="401982"/>
            <a:chOff x="5993" y="4672"/>
            <a:chExt cx="3963" cy="533"/>
          </a:xfrm>
        </p:grpSpPr>
        <p:sp>
          <p:nvSpPr>
            <p:cNvPr id="31" name="矩形 30"/>
            <p:cNvSpPr/>
            <p:nvPr/>
          </p:nvSpPr>
          <p:spPr>
            <a:xfrm>
              <a:off x="6983" y="4672"/>
              <a:ext cx="2973" cy="533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2"/>
              <a:ext cx="990" cy="5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  <p:sp>
          <p:nvSpPr>
            <p:cNvPr id="14346" name="文本框 18"/>
            <p:cNvSpPr txBox="1">
              <a:spLocks noChangeArrowheads="1"/>
            </p:cNvSpPr>
            <p:nvPr/>
          </p:nvSpPr>
          <p:spPr bwMode="auto">
            <a:xfrm>
              <a:off x="6985" y="4673"/>
              <a:ext cx="297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900" b="1">
                  <a:solidFill>
                    <a:srgbClr val="FEA900"/>
                  </a:solidFill>
                  <a:sym typeface="微软雅黑" panose="020B0503020204020204" pitchFamily="34" charset="-122"/>
                </a:rPr>
                <a:t>品牌私域运营中心</a:t>
              </a:r>
            </a:p>
          </p:txBody>
        </p:sp>
        <p:sp>
          <p:nvSpPr>
            <p:cNvPr id="14347" name="文本框 26"/>
            <p:cNvSpPr txBox="1">
              <a:spLocks noChangeArrowheads="1"/>
            </p:cNvSpPr>
            <p:nvPr/>
          </p:nvSpPr>
          <p:spPr bwMode="auto">
            <a:xfrm>
              <a:off x="5994" y="4673"/>
              <a:ext cx="9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900" b="1">
                  <a:sym typeface="微软雅黑" panose="020B0503020204020204" pitchFamily="34" charset="-122"/>
                </a:rPr>
                <a:t>点燃 </a:t>
              </a:r>
            </a:p>
          </p:txBody>
        </p:sp>
      </p:grp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4650052" y="3199755"/>
            <a:ext cx="252027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/>
              <a:t>姓名：杨平</a:t>
            </a:r>
            <a:endParaRPr lang="en-US" altLang="zh-CN" sz="2000" b="1" dirty="0"/>
          </a:p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/>
              <a:t>花名：叁商</a:t>
            </a:r>
          </a:p>
        </p:txBody>
      </p:sp>
      <p:pic>
        <p:nvPicPr>
          <p:cNvPr id="14345" name="图片 2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25" y="7940811"/>
            <a:ext cx="1362003" cy="13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5368925" y="4733925"/>
            <a:ext cx="6135370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59400" y="3094990"/>
            <a:ext cx="6135370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368925" y="1814195"/>
            <a:ext cx="6135370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54125" y="3094990"/>
            <a:ext cx="2717165" cy="1419225"/>
          </a:xfrm>
          <a:prstGeom prst="rect">
            <a:avLst/>
          </a:prstGeom>
          <a:solidFill>
            <a:srgbClr val="F3A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29"/>
          <p:cNvSpPr txBox="1">
            <a:spLocks noChangeArrowheads="1"/>
          </p:cNvSpPr>
          <p:nvPr/>
        </p:nvSpPr>
        <p:spPr bwMode="auto">
          <a:xfrm>
            <a:off x="1380490" y="558165"/>
            <a:ext cx="8863330" cy="8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/>
            <a:r>
              <a:rPr lang="zh-CN" altLang="en-US" sz="1900" b="1">
                <a:latin typeface="微软雅黑" panose="020B0503020204020204" pitchFamily="34" charset="-122"/>
                <a:ea typeface="微软雅黑" panose="020B0503020204020204" pitchFamily="34" charset="-122"/>
              </a:rPr>
              <a:t>用内容创作流程，拆解框架思维</a:t>
            </a:r>
          </a:p>
          <a:p>
            <a:pPr algn="l" eaLnBrk="1" hangingPunct="1"/>
            <a:endParaRPr lang="zh-CN" altLang="en-US" sz="1600" b="1">
              <a:sym typeface="+mn-ea"/>
            </a:endParaRPr>
          </a:p>
          <a:p>
            <a:pPr algn="l" eaLnBrk="1" hangingPunct="1"/>
            <a:r>
              <a:rPr lang="zh-CN" altLang="en-US" sz="1600" b="1">
                <a:sym typeface="+mn-ea"/>
              </a:rPr>
              <a:t>策略层解决为什么的问题，而为什么是需要剖析目标、目的、对象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3" name="图片 1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5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6" name="对角圆角矩形 15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96645" y="3451225"/>
            <a:ext cx="3032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分析目标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359400" y="1912620"/>
            <a:ext cx="557847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1：明确分析对象</a:t>
            </a: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分析对象：我们需要什么样的受众？这群受众喜欢什么样风格？</a:t>
            </a: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分析对象的定义：在什么条件下，什么样的用户才算此次内容、活动的核心受众，比如：流失用户的界定</a:t>
            </a: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2：明确分析目的</a:t>
            </a:r>
          </a:p>
          <a:p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核心目的是什么？：为什么要产出这篇内容、举办这场活动？</a:t>
            </a: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目标受众是谁？对谁负责？：写给CEO的内容与写给用户的内容完全是两个方向，写给甲方的内容与写给乙方的内容也是两个方向，目标受众不一样，事件的执行方式、产出方式、闭环链路都不一样</a:t>
            </a: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确定衡量标准：这篇内容的哪些数据决定了内容可行性，一场活动的考核的标准是停留在参与人数还是用户增长？</a:t>
            </a: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3：明确分析目标</a:t>
            </a: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这个目的下的优先级+执行路径：完成目的需要做的工作非常多，只有梳理出优先级问题，才能有节奏的推进，例如写一篇文章，核心优先级就是确定选题，确定后才能进行下一步</a:t>
            </a: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所需要的辅助 ：一篇文章需要的素材，一个项目所需的配合，都需要提前梳理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93640" y="4507865"/>
            <a:ext cx="6442075" cy="479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993640" y="3347720"/>
            <a:ext cx="6442075" cy="479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986020" y="2178050"/>
            <a:ext cx="6442075" cy="479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54125" y="2980690"/>
            <a:ext cx="2717165" cy="1419225"/>
          </a:xfrm>
          <a:prstGeom prst="rect">
            <a:avLst/>
          </a:prstGeom>
          <a:solidFill>
            <a:srgbClr val="F3A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29"/>
          <p:cNvSpPr txBox="1">
            <a:spLocks noChangeArrowheads="1"/>
          </p:cNvSpPr>
          <p:nvPr/>
        </p:nvSpPr>
        <p:spPr bwMode="auto">
          <a:xfrm>
            <a:off x="1380490" y="457200"/>
            <a:ext cx="8863330" cy="8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/>
            <a:r>
              <a:rPr lang="zh-CN" altLang="en-US" sz="1900" b="1">
                <a:latin typeface="微软雅黑" panose="020B0503020204020204" pitchFamily="34" charset="-122"/>
                <a:ea typeface="微软雅黑" panose="020B0503020204020204" pitchFamily="34" charset="-122"/>
              </a:rPr>
              <a:t>用内容创作流程，拆解框架思维</a:t>
            </a:r>
          </a:p>
          <a:p>
            <a:pPr algn="l" eaLnBrk="1" hangingPunct="1"/>
            <a:endParaRPr lang="zh-CN" altLang="en-US" sz="1600" b="1">
              <a:sym typeface="+mn-ea"/>
            </a:endParaRPr>
          </a:p>
          <a:p>
            <a:pPr algn="l" eaLnBrk="1" hangingPunct="1"/>
            <a:r>
              <a:rPr lang="zh-CN" altLang="en-US" sz="1600" b="1">
                <a:sym typeface="+mn-ea"/>
              </a:rPr>
              <a:t>执行层解决如何做的问题，是需要通过拆解环境进行单点执行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3" name="图片 1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5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6" name="对角圆角矩形 15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96645" y="3327400"/>
            <a:ext cx="3032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界定问题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86020" y="2273935"/>
            <a:ext cx="606869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1、确定问题</a:t>
            </a:r>
          </a:p>
          <a:p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在创作内容的过程中，需要给内容确定一个核心的主题，内容的整体脉络都基于这个主题去延伸。确定选题的过程，就是找准问题的过程，甚至在流程上已经去到解决问题的环节。</a:t>
            </a: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2、结构化梳理问题</a:t>
            </a: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产出一篇内容确定选题仅仅只是确定了大方向，还需要去寻找产品的切合点，热点的方向，资料的嵌入等。而寻找资料的过程，也就是梳理选题节奏的过程。</a:t>
            </a: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3：输出解决方案</a:t>
            </a:r>
          </a:p>
          <a:p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确定好目标、受众、梳理好节奏后，创作内容的时候需要思考的是创作路径的问题，需要设计起承转合等问题。而对标活动或者项目中，节奏则来到细节规划，比如时间、节奏、方式</a:t>
            </a: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比如私域运营，到这个环节则需要输出具体的SOP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87975" y="3872865"/>
            <a:ext cx="6442075" cy="479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387975" y="2386965"/>
            <a:ext cx="6442075" cy="479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54125" y="2980690"/>
            <a:ext cx="2717165" cy="1419225"/>
          </a:xfrm>
          <a:prstGeom prst="rect">
            <a:avLst/>
          </a:prstGeom>
          <a:solidFill>
            <a:srgbClr val="F3A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29"/>
          <p:cNvSpPr txBox="1">
            <a:spLocks noChangeArrowheads="1"/>
          </p:cNvSpPr>
          <p:nvPr/>
        </p:nvSpPr>
        <p:spPr bwMode="auto">
          <a:xfrm>
            <a:off x="1380490" y="457200"/>
            <a:ext cx="88633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/>
            <a:r>
              <a:rPr lang="zh-CN" altLang="en-US" sz="1900" b="1">
                <a:latin typeface="微软雅黑" panose="020B0503020204020204" pitchFamily="34" charset="-122"/>
                <a:ea typeface="微软雅黑" panose="020B0503020204020204" pitchFamily="34" charset="-122"/>
              </a:rPr>
              <a:t>用内容创作流程，拆解框架思维</a:t>
            </a:r>
          </a:p>
          <a:p>
            <a:pPr algn="l" eaLnBrk="1" hangingPunct="1"/>
            <a:endParaRPr lang="zh-CN" altLang="en-US" sz="19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zh-CN" altLang="en-US" sz="1600" b="1">
                <a:latin typeface="微软雅黑" panose="020B0503020204020204" pitchFamily="34" charset="-122"/>
                <a:sym typeface="+mn-ea"/>
              </a:rPr>
              <a:t>分发层的数据构成结果向，通过抽取不同事件核心维度来体现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3" name="图片 1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5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6" name="对角圆角矩形 15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96645" y="3327400"/>
            <a:ext cx="3032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执行成果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71795" y="2326640"/>
            <a:ext cx="59918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：数据收集</a:t>
            </a:r>
          </a:p>
          <a:p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是执行层面的结果导向，对于内容端来讲，各方的数据汇集能够直接体现平台用户的接受程度。但是对于项目来讲，多方的数据源是相辅相成的，数据信息越多问题越容易定位清晰，同时需要判定哪些数据源具备准确性和实效性，哪些数据具备长尾性以及不可标本性</a:t>
            </a: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：构建分析框架</a:t>
            </a:r>
          </a:p>
          <a:p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数据分析是基本功，但是不同的事物数据分析的主体不一样，比如公众号我们需要分析打开率以及分享率，但是抖音则需要分析完播率。所以我们需要构建自己的分析框架</a:t>
            </a:r>
          </a:p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1：罗列你对已界定问题的逐级拆解。</a:t>
            </a: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2：判定各问题分析方向及优先级顺序。</a:t>
            </a:r>
          </a:p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3：支持分析的信息及数据梳理。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996" y="150384"/>
            <a:ext cx="11933559" cy="65655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9"/>
          </a:p>
        </p:txBody>
      </p:sp>
      <p:grpSp>
        <p:nvGrpSpPr>
          <p:cNvPr id="7" name="组合 6"/>
          <p:cNvGrpSpPr/>
          <p:nvPr/>
        </p:nvGrpSpPr>
        <p:grpSpPr>
          <a:xfrm>
            <a:off x="11132958" y="150385"/>
            <a:ext cx="783246" cy="695715"/>
            <a:chOff x="14118" y="124"/>
            <a:chExt cx="1038" cy="92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9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1" b="1"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894168" y="558608"/>
            <a:ext cx="405960" cy="332766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8804541" y="5005293"/>
            <a:ext cx="2834430" cy="421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9" dirty="0"/>
              <a:t>扫码为我进行打分哦</a:t>
            </a:r>
            <a:r>
              <a:rPr lang="en-US" altLang="zh-CN" sz="2139" dirty="0"/>
              <a:t>~</a:t>
            </a:r>
            <a:endParaRPr lang="zh-CN" altLang="en-US" sz="2139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406823" y="1975905"/>
            <a:ext cx="1218651" cy="1218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sz="2139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766926" y="2760277"/>
            <a:ext cx="967061" cy="50523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890946" y="3072937"/>
            <a:ext cx="1218651" cy="1218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sz="2139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4243117" y="3265513"/>
            <a:ext cx="1375721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5730672" y="2247487"/>
            <a:ext cx="1218651" cy="1218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sz="2139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6439774" y="3534707"/>
            <a:ext cx="635947" cy="110970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6843150" y="4712985"/>
            <a:ext cx="1218651" cy="1218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sz="2139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435121" y="558608"/>
            <a:ext cx="67197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1" b="1" dirty="0"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7555993" y="4089561"/>
            <a:ext cx="635269" cy="485005"/>
          </a:xfrm>
          <a:prstGeom prst="rect">
            <a:avLst/>
          </a:prstGeom>
          <a:noFill/>
        </p:spPr>
        <p:txBody>
          <a:bodyPr wrap="square" tIns="106947" bIns="106947" numCol="1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832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832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662887" y="3398160"/>
            <a:ext cx="635269" cy="485005"/>
          </a:xfrm>
          <a:prstGeom prst="rect">
            <a:avLst/>
          </a:prstGeom>
          <a:noFill/>
        </p:spPr>
        <p:txBody>
          <a:bodyPr wrap="square" tIns="106947" bIns="106947" numCol="1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832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832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3149831" y="2303723"/>
            <a:ext cx="635269" cy="485005"/>
          </a:xfrm>
          <a:prstGeom prst="rect">
            <a:avLst/>
          </a:prstGeom>
          <a:noFill/>
        </p:spPr>
        <p:txBody>
          <a:bodyPr wrap="square" tIns="106947" bIns="106947" numCol="1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832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832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5592502" y="3604557"/>
            <a:ext cx="635269" cy="485005"/>
          </a:xfrm>
          <a:prstGeom prst="rect">
            <a:avLst/>
          </a:prstGeom>
          <a:noFill/>
        </p:spPr>
        <p:txBody>
          <a:bodyPr wrap="square" tIns="106947" bIns="106947" numCol="1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832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832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8977B9A-2CE5-436A-81E5-1EE7458E4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177" y="2441875"/>
            <a:ext cx="2286000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6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3A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8"/>
          <p:cNvGrpSpPr/>
          <p:nvPr/>
        </p:nvGrpSpPr>
        <p:grpSpPr bwMode="auto">
          <a:xfrm>
            <a:off x="4617982" y="1244516"/>
            <a:ext cx="2991879" cy="737595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5" y="4672"/>
              <a:ext cx="2971" cy="533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2"/>
              <a:ext cx="992" cy="5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3" y="4227"/>
              <a:ext cx="587" cy="5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569" name="文本框 18"/>
            <p:cNvSpPr txBox="1">
              <a:spLocks noChangeArrowheads="1"/>
            </p:cNvSpPr>
            <p:nvPr/>
          </p:nvSpPr>
          <p:spPr bwMode="auto">
            <a:xfrm>
              <a:off x="6985" y="4673"/>
              <a:ext cx="2971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900" b="1">
                  <a:solidFill>
                    <a:srgbClr val="FEA900"/>
                  </a:solidFill>
                  <a:sym typeface="微软雅黑" panose="020B0503020204020204" pitchFamily="34" charset="-122"/>
                </a:rPr>
                <a:t>品牌私域运营中心</a:t>
              </a:r>
            </a:p>
          </p:txBody>
        </p:sp>
        <p:sp>
          <p:nvSpPr>
            <p:cNvPr id="23570" name="文本框 26"/>
            <p:cNvSpPr txBox="1">
              <a:spLocks noChangeArrowheads="1"/>
            </p:cNvSpPr>
            <p:nvPr/>
          </p:nvSpPr>
          <p:spPr bwMode="auto">
            <a:xfrm>
              <a:off x="5994" y="4673"/>
              <a:ext cx="9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900" b="1">
                  <a:sym typeface="微软雅黑" panose="020B0503020204020204" pitchFamily="34" charset="-122"/>
                </a:rPr>
                <a:t>点燃 </a:t>
              </a:r>
            </a:p>
          </p:txBody>
        </p:sp>
      </p:grpSp>
      <p:sp>
        <p:nvSpPr>
          <p:cNvPr id="23555" name="文本框 1"/>
          <p:cNvSpPr txBox="1">
            <a:spLocks noChangeArrowheads="1"/>
          </p:cNvSpPr>
          <p:nvPr/>
        </p:nvSpPr>
        <p:spPr bwMode="auto">
          <a:xfrm>
            <a:off x="1237499" y="2316007"/>
            <a:ext cx="9752845" cy="75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280" b="1"/>
              <a:t>最专业的品牌私域运营服务商</a:t>
            </a:r>
          </a:p>
        </p:txBody>
      </p:sp>
      <p:grpSp>
        <p:nvGrpSpPr>
          <p:cNvPr id="23556" name="组合 9"/>
          <p:cNvGrpSpPr/>
          <p:nvPr/>
        </p:nvGrpSpPr>
        <p:grpSpPr bwMode="auto">
          <a:xfrm>
            <a:off x="5572516" y="4609906"/>
            <a:ext cx="875304" cy="890395"/>
            <a:chOff x="6602" y="7573"/>
            <a:chExt cx="1162" cy="1180"/>
          </a:xfrm>
        </p:grpSpPr>
        <p:pic>
          <p:nvPicPr>
            <p:cNvPr id="23563" name="图片 2" descr="015d8b6baa35987936daeba60c0d12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" y="7591"/>
              <a:ext cx="113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图片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" y="8016"/>
              <a:ext cx="30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/>
            </a:p>
          </p:txBody>
        </p:sp>
      </p:grpSp>
      <p:pic>
        <p:nvPicPr>
          <p:cNvPr id="23557" name="图片 11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47" y="4708000"/>
            <a:ext cx="667796" cy="6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文本框 46"/>
          <p:cNvSpPr txBox="1">
            <a:spLocks noChangeArrowheads="1"/>
          </p:cNvSpPr>
          <p:nvPr/>
        </p:nvSpPr>
        <p:spPr bwMode="auto">
          <a:xfrm>
            <a:off x="2391994" y="5375797"/>
            <a:ext cx="1478961" cy="4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070" b="1"/>
              <a:t>Wei Zi Jun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zh-CN" sz="1070" b="1"/>
              <a:t>+86   139  0227  0098</a:t>
            </a:r>
          </a:p>
        </p:txBody>
      </p:sp>
      <p:sp>
        <p:nvSpPr>
          <p:cNvPr id="23559" name="文本框 37"/>
          <p:cNvSpPr txBox="1">
            <a:spLocks noChangeArrowheads="1"/>
          </p:cNvSpPr>
          <p:nvPr/>
        </p:nvSpPr>
        <p:spPr bwMode="auto">
          <a:xfrm>
            <a:off x="8209746" y="5556894"/>
            <a:ext cx="1409164" cy="26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070" b="1"/>
              <a:t>510970969@qq.com</a:t>
            </a:r>
          </a:p>
        </p:txBody>
      </p:sp>
      <p:sp>
        <p:nvSpPr>
          <p:cNvPr id="23560" name="文本框 38"/>
          <p:cNvSpPr txBox="1">
            <a:spLocks noChangeArrowheads="1"/>
          </p:cNvSpPr>
          <p:nvPr/>
        </p:nvSpPr>
        <p:spPr bwMode="auto">
          <a:xfrm>
            <a:off x="5500832" y="5556894"/>
            <a:ext cx="997922" cy="26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070" b="1"/>
              <a:t>WeChat</a:t>
            </a:r>
          </a:p>
        </p:txBody>
      </p:sp>
      <p:pic>
        <p:nvPicPr>
          <p:cNvPr id="23561" name="图片 10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47" y="4851368"/>
            <a:ext cx="643272" cy="4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文本框 5"/>
          <p:cNvSpPr txBox="1">
            <a:spLocks noChangeArrowheads="1"/>
          </p:cNvSpPr>
          <p:nvPr/>
        </p:nvSpPr>
        <p:spPr bwMode="auto">
          <a:xfrm>
            <a:off x="1893977" y="3146036"/>
            <a:ext cx="8439890" cy="75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zh-CN" sz="4280" b="1"/>
              <a:t>帮你管理最有价值的用户资产</a:t>
            </a:r>
            <a:endParaRPr lang="en-US" altLang="zh-CN" sz="428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29"/>
          <p:cNvSpPr txBox="1">
            <a:spLocks noChangeArrowheads="1"/>
          </p:cNvSpPr>
          <p:nvPr/>
        </p:nvSpPr>
        <p:spPr bwMode="auto">
          <a:xfrm>
            <a:off x="1313695" y="489942"/>
            <a:ext cx="671979" cy="3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>
                <a:sym typeface="微软雅黑" panose="020B0503020204020204" pitchFamily="34" charset="-122"/>
              </a:rPr>
              <a:t>目录</a:t>
            </a:r>
          </a:p>
        </p:txBody>
      </p:sp>
      <p:grpSp>
        <p:nvGrpSpPr>
          <p:cNvPr id="16386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638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solidFill>
                  <a:schemeClr val="tx1"/>
                </a:solidFill>
              </a:endParaRPr>
            </a:p>
          </p:txBody>
        </p:sp>
        <p:pic>
          <p:nvPicPr>
            <p:cNvPr id="16391" name="图片 5" descr="黑色R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144395" y="1332865"/>
          <a:ext cx="8020685" cy="480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5"/>
          <p:cNvGrpSpPr/>
          <p:nvPr/>
        </p:nvGrpSpPr>
        <p:grpSpPr bwMode="auto">
          <a:xfrm>
            <a:off x="894169" y="445611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7411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418" name="图片 5" descr="黑色R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文本框 4"/>
          <p:cNvSpPr txBox="1">
            <a:spLocks noChangeArrowheads="1"/>
          </p:cNvSpPr>
          <p:nvPr/>
        </p:nvSpPr>
        <p:spPr bwMode="auto">
          <a:xfrm>
            <a:off x="1614786" y="1555775"/>
            <a:ext cx="184731" cy="4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214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6055" y="42841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86100" y="2767965"/>
            <a:ext cx="55206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什么是内容？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5"/>
          <p:cNvGrpSpPr/>
          <p:nvPr/>
        </p:nvGrpSpPr>
        <p:grpSpPr bwMode="auto">
          <a:xfrm>
            <a:off x="894169" y="445611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1507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533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1" name="文本框 29"/>
          <p:cNvSpPr txBox="1">
            <a:spLocks noChangeArrowheads="1"/>
          </p:cNvSpPr>
          <p:nvPr/>
        </p:nvSpPr>
        <p:spPr bwMode="auto">
          <a:xfrm>
            <a:off x="1431088" y="420790"/>
            <a:ext cx="20116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常规意义上的内容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195" y="1188720"/>
            <a:ext cx="1988185" cy="4361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2855" y="1188720"/>
            <a:ext cx="1991995" cy="4361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339329c555bb9c173e9c7add02aa0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25" y="1188720"/>
            <a:ext cx="2232660" cy="4361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b5a4e42201c81e3a89d46918ed5afa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8460" y="1188720"/>
            <a:ext cx="1965960" cy="4358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矩形 28"/>
          <p:cNvSpPr/>
          <p:nvPr/>
        </p:nvSpPr>
        <p:spPr>
          <a:xfrm>
            <a:off x="1421130" y="5777230"/>
            <a:ext cx="1503680" cy="368300"/>
          </a:xfrm>
          <a:prstGeom prst="rect">
            <a:avLst/>
          </a:prstGeom>
          <a:solidFill>
            <a:srgbClr val="F3A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583690" y="5777230"/>
            <a:ext cx="1138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一篇文章</a:t>
            </a:r>
          </a:p>
        </p:txBody>
      </p:sp>
      <p:sp>
        <p:nvSpPr>
          <p:cNvPr id="52" name="矩形 51"/>
          <p:cNvSpPr/>
          <p:nvPr/>
        </p:nvSpPr>
        <p:spPr>
          <a:xfrm>
            <a:off x="4037013" y="5777230"/>
            <a:ext cx="1503680" cy="368300"/>
          </a:xfrm>
          <a:prstGeom prst="rect">
            <a:avLst/>
          </a:prstGeom>
          <a:solidFill>
            <a:srgbClr val="F3A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4219575" y="5777230"/>
            <a:ext cx="1138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一段视频</a:t>
            </a:r>
          </a:p>
        </p:txBody>
      </p:sp>
      <p:sp>
        <p:nvSpPr>
          <p:cNvPr id="2" name="矩形 1"/>
          <p:cNvSpPr/>
          <p:nvPr/>
        </p:nvSpPr>
        <p:spPr>
          <a:xfrm>
            <a:off x="6774815" y="5777230"/>
            <a:ext cx="1503680" cy="368300"/>
          </a:xfrm>
          <a:prstGeom prst="rect">
            <a:avLst/>
          </a:prstGeom>
          <a:solidFill>
            <a:srgbClr val="F3A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7378" y="5777230"/>
            <a:ext cx="1138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一张图片</a:t>
            </a:r>
          </a:p>
        </p:txBody>
      </p:sp>
      <p:sp>
        <p:nvSpPr>
          <p:cNvPr id="7" name="矩形 6"/>
          <p:cNvSpPr/>
          <p:nvPr/>
        </p:nvSpPr>
        <p:spPr>
          <a:xfrm>
            <a:off x="9499600" y="5777230"/>
            <a:ext cx="1503680" cy="368300"/>
          </a:xfrm>
          <a:prstGeom prst="rect">
            <a:avLst/>
          </a:prstGeom>
          <a:solidFill>
            <a:srgbClr val="F3A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682163" y="5777230"/>
            <a:ext cx="1138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一首音频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380695" y="428411"/>
            <a:ext cx="26974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狭义的内容与广义的内容</a:t>
            </a: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445611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2465" y="1284605"/>
            <a:ext cx="569277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狭义的内容：</a:t>
            </a: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以文字、声音、图片、视频为传播媒介从而进行传播的文字、声音、图片、视频</a:t>
            </a: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广义的内容：</a:t>
            </a: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内容的基本定义：事物所包含的实质性事物，在这个逻辑上，我觉得可以衍生出一个定义叫：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大内容观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我们写下的文字、听到的歌、看过的电影这是内容，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我们使用的产品，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、护肤品、矿泉水等这也是内容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我们感受过的服务、听过的课程同样是内容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这个概念衍生出一个理论：产品即内容，业务即内容、服务即内容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唯一的区别：生产结构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执行模式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体验维度有差别，但是目的却殊途同归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10" y="1343660"/>
            <a:ext cx="2473960" cy="4191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0" y="1343660"/>
            <a:ext cx="2800985" cy="4191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86560" y="5872480"/>
            <a:ext cx="2085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APP</a:t>
            </a:r>
            <a:r>
              <a:rPr lang="zh-CN" altLang="en-US"/>
              <a:t>界面与一瓶水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449910" y="532565"/>
            <a:ext cx="1389380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>
                <a:latin typeface="微软雅黑" panose="020B0503020204020204" pitchFamily="34" charset="-122"/>
                <a:ea typeface="微软雅黑" panose="020B0503020204020204" pitchFamily="34" charset="-122"/>
              </a:rPr>
              <a:t>内容的作用</a:t>
            </a: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4315" y="1913890"/>
            <a:ext cx="1600200" cy="1715135"/>
          </a:xfrm>
          <a:prstGeom prst="rect">
            <a:avLst/>
          </a:prstGeom>
          <a:solidFill>
            <a:srgbClr val="F3A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42540" y="1913890"/>
            <a:ext cx="1600200" cy="1715135"/>
          </a:xfrm>
          <a:prstGeom prst="rect">
            <a:avLst/>
          </a:prstGeom>
          <a:solidFill>
            <a:srgbClr val="F3A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94330" y="1158875"/>
            <a:ext cx="325120" cy="1445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88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30235" y="1158875"/>
            <a:ext cx="325120" cy="1445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8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12720" y="2404745"/>
            <a:ext cx="1259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用户端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49220" y="2989580"/>
            <a:ext cx="1386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兴趣与知识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74240" y="3983355"/>
            <a:ext cx="25380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用户端：内容给予用户的是：情绪、共识、建议、知识、见解、是方式或者说是方法、是对未来的幻想、是对生活的剥析、是对文明的探讨、是对星空的仰望</a:t>
            </a:r>
          </a:p>
          <a:p>
            <a:pPr algn="just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在内容层面，用户都是感性以及被动获取的。他们感知不到什么定位、逻辑、策略，他们只会直观感受到这篇内容能收获到什么，他们在乎的是内容本身，单纯的体验者以及感知者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29258" y="2385695"/>
            <a:ext cx="1259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品牌端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65440" y="3008630"/>
            <a:ext cx="1386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触点与链接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14260" y="3983355"/>
            <a:ext cx="24803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品牌端：对于品牌来讲，内容是触达用户的核心媒介，内容在品牌端需要完成的是：策略的体现、信息的传递、概念的塑造、价值观的传递</a:t>
            </a:r>
          </a:p>
          <a:p>
            <a:pPr algn="just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品牌需要内容去与用户进行对话、劝说、引导、引诱……所以对于品牌来讲内容需要结构定式输出。</a:t>
            </a:r>
          </a:p>
          <a:p>
            <a:pPr algn="just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333070" y="532565"/>
            <a:ext cx="1871980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>
                <a:latin typeface="微软雅黑" panose="020B0503020204020204" pitchFamily="34" charset="-122"/>
                <a:ea typeface="微软雅黑" panose="020B0503020204020204" pitchFamily="34" charset="-122"/>
              </a:rPr>
              <a:t>内容与架构思维</a:t>
            </a: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34185" y="2536825"/>
            <a:ext cx="8769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内容是如何产出的？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78280" y="5205095"/>
            <a:ext cx="5319395" cy="1100455"/>
          </a:xfrm>
          <a:prstGeom prst="rect">
            <a:avLst/>
          </a:prstGeom>
          <a:solidFill>
            <a:srgbClr val="F3A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78280" y="3305810"/>
            <a:ext cx="5300345" cy="1370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78280" y="1821180"/>
            <a:ext cx="5319395" cy="929640"/>
          </a:xfrm>
          <a:prstGeom prst="rect">
            <a:avLst/>
          </a:prstGeom>
          <a:solidFill>
            <a:srgbClr val="F3A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9"/>
          <p:cNvSpPr txBox="1">
            <a:spLocks noChangeArrowheads="1"/>
          </p:cNvSpPr>
          <p:nvPr/>
        </p:nvSpPr>
        <p:spPr bwMode="auto">
          <a:xfrm>
            <a:off x="1380695" y="445555"/>
            <a:ext cx="31546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+mn-ea"/>
              </a:rPr>
              <a:t>用内容产出思维搭建框架结构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35"/>
          <p:cNvGrpSpPr/>
          <p:nvPr/>
        </p:nvGrpSpPr>
        <p:grpSpPr bwMode="auto">
          <a:xfrm>
            <a:off x="894169" y="445611"/>
            <a:ext cx="405583" cy="333899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12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13" name="对角圆角矩形 12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35020" y="1098550"/>
            <a:ext cx="6414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一篇内容产出到发布的执行路径，便是一个简单的框架模型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8280" y="1466850"/>
            <a:ext cx="4957445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策略层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1：这篇内容的目的是什么？</a:t>
            </a: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2：行业态势、产品宣发是什么样的情况</a:t>
            </a: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3：目标受众喜欢什么的风格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执行层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4：内容诠释的主体有什么特征、特点</a:t>
            </a: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5：选题的方向制定</a:t>
            </a: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6：采用什么结构（起承转合）</a:t>
            </a: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7：需要什么素材来进行配套，需要寻找哪些内容来进行参考</a:t>
            </a: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8：开始动手产出内容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分发层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9：内容发布在什么地方</a:t>
            </a: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10：需要什么样的运营模式，互动方式</a:t>
            </a: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11：复盘内容数据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703945" y="193294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为什么？</a:t>
            </a:r>
          </a:p>
        </p:txBody>
      </p:sp>
      <p:cxnSp>
        <p:nvCxnSpPr>
          <p:cNvPr id="24" name="直接连接符 23"/>
          <p:cNvCxnSpPr>
            <a:stCxn id="4" idx="3"/>
          </p:cNvCxnSpPr>
          <p:nvPr/>
        </p:nvCxnSpPr>
        <p:spPr>
          <a:xfrm flipV="1">
            <a:off x="6787515" y="2282190"/>
            <a:ext cx="1906270" cy="381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778625" y="4032250"/>
            <a:ext cx="1906270" cy="381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6797675" y="5753735"/>
            <a:ext cx="1906270" cy="381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703945" y="366649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如何做？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703945" y="537591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结果？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52545" y="2805430"/>
            <a:ext cx="4888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0481" name="文本框 29"/>
          <p:cNvSpPr txBox="1">
            <a:spLocks noChangeArrowheads="1"/>
          </p:cNvSpPr>
          <p:nvPr/>
        </p:nvSpPr>
        <p:spPr bwMode="auto">
          <a:xfrm>
            <a:off x="1435305" y="532565"/>
            <a:ext cx="1871980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900" b="1">
                <a:latin typeface="微软雅黑" panose="020B0503020204020204" pitchFamily="34" charset="-122"/>
                <a:ea typeface="微软雅黑" panose="020B0503020204020204" pitchFamily="34" charset="-122"/>
              </a:rPr>
              <a:t>什么是框架思维</a:t>
            </a:r>
          </a:p>
        </p:txBody>
      </p:sp>
      <p:grpSp>
        <p:nvGrpSpPr>
          <p:cNvPr id="20482" name="组合 35"/>
          <p:cNvGrpSpPr/>
          <p:nvPr/>
        </p:nvGrpSpPr>
        <p:grpSpPr bwMode="auto">
          <a:xfrm>
            <a:off x="894169" y="557853"/>
            <a:ext cx="405583" cy="333899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" y="1585"/>
              <a:ext cx="337" cy="708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" y="1585"/>
              <a:ext cx="337" cy="708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8"/>
            </a:xfrm>
            <a:prstGeom prst="rect">
              <a:avLst/>
            </a:prstGeom>
          </p:spPr>
        </p:pic>
      </p:grpSp>
      <p:grpSp>
        <p:nvGrpSpPr>
          <p:cNvPr id="20483" name="组合 1"/>
          <p:cNvGrpSpPr/>
          <p:nvPr/>
        </p:nvGrpSpPr>
        <p:grpSpPr bwMode="auto">
          <a:xfrm>
            <a:off x="10688515" y="454100"/>
            <a:ext cx="747026" cy="316920"/>
            <a:chOff x="12515" y="1472"/>
            <a:chExt cx="990" cy="420"/>
          </a:xfrm>
        </p:grpSpPr>
        <p:sp>
          <p:nvSpPr>
            <p:cNvPr id="2" name="对角圆角矩形 1"/>
            <p:cNvSpPr/>
            <p:nvPr>
              <p:custDataLst>
                <p:tags r:id="rId1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4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1" name="图片 5" descr="黑色R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" y="1476"/>
              <a:ext cx="68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22619" y="150384"/>
            <a:ext cx="11933559" cy="6564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14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95390" y="1597660"/>
            <a:ext cx="540956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问题：</a:t>
            </a:r>
          </a:p>
          <a:p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你身边有没有这样的人，不论遇到什么问题，能都马上找到各种切入点、把问题进行拆解，给出自己的思考和解决方案。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什么是框架思维：</a:t>
            </a:r>
          </a:p>
          <a:p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在我们做事之前，一定要本着给事情设定框架的想法去行动，把事情的大体方向给约束、聚焦好，并以一定的结构把事情的质量给支撑起来，保证事情能够正常往好的方向进行，不让事情被搞砸。</a:t>
            </a:r>
          </a:p>
          <a:p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框架式思考就是用一个固定的架子来思考问题。如果之前你的思考是一条直线（问什么答什么），框架式思考就像是盖房子（一层一层的推理）。</a:t>
            </a:r>
          </a:p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框架思维的特点：</a:t>
            </a:r>
          </a:p>
          <a:p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1：能够直接抓住事件的核心目标进行拆解</a:t>
            </a: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2：能够清晰倒推事件的执行流程</a:t>
            </a: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3：能够从事件的各种纷杂事务中厘清事件的脉络</a:t>
            </a: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4：事件点化，具备拆解能力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0" y="1221740"/>
            <a:ext cx="5134610" cy="49980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81121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Office PowerPoint</Application>
  <PresentationFormat>宽屏</PresentationFormat>
  <Paragraphs>181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Liang</cp:lastModifiedBy>
  <cp:revision>21</cp:revision>
  <dcterms:created xsi:type="dcterms:W3CDTF">2021-08-12T01:57:00Z</dcterms:created>
  <dcterms:modified xsi:type="dcterms:W3CDTF">2021-09-15T02:22:43Z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7768AEE2F7A549E699C859B81F18577F</vt:lpwstr>
  </property>
  <property fmtid="{D5CDD505-2E9C-101B-9397-08002B2CF9AE}" pid="3" name="KSOProductBuildVer">
    <vt:lpwstr>2052-11.1.0.10700</vt:lpwstr>
  </property>
</Properties>
</file>