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283" r:id="rId2"/>
    <p:sldId id="2635" r:id="rId3"/>
    <p:sldId id="2644" r:id="rId4"/>
    <p:sldId id="2657" r:id="rId5"/>
    <p:sldId id="2645" r:id="rId6"/>
    <p:sldId id="2683" r:id="rId7"/>
    <p:sldId id="2694" r:id="rId8"/>
    <p:sldId id="2684" r:id="rId9"/>
    <p:sldId id="2695" r:id="rId10"/>
    <p:sldId id="2687" r:id="rId11"/>
    <p:sldId id="2696" r:id="rId12"/>
    <p:sldId id="2685" r:id="rId13"/>
    <p:sldId id="2697" r:id="rId14"/>
    <p:sldId id="2688" r:id="rId15"/>
    <p:sldId id="2658" r:id="rId16"/>
    <p:sldId id="2698" r:id="rId17"/>
    <p:sldId id="2689" r:id="rId18"/>
    <p:sldId id="2699" r:id="rId19"/>
    <p:sldId id="2690" r:id="rId20"/>
    <p:sldId id="2700" r:id="rId21"/>
    <p:sldId id="2691" r:id="rId22"/>
    <p:sldId id="2701" r:id="rId23"/>
    <p:sldId id="2692" r:id="rId24"/>
    <p:sldId id="2702" r:id="rId25"/>
    <p:sldId id="2693" r:id="rId26"/>
    <p:sldId id="2703" r:id="rId27"/>
    <p:sldId id="2668" r:id="rId28"/>
    <p:sldId id="2647" r:id="rId29"/>
    <p:sldId id="2648" r:id="rId30"/>
    <p:sldId id="2649" r:id="rId31"/>
    <p:sldId id="4003" r:id="rId32"/>
    <p:sldId id="2634" r:id="rId33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1">
          <p15:clr>
            <a:srgbClr val="A4A3A4"/>
          </p15:clr>
        </p15:guide>
        <p15:guide id="2" pos="319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00"/>
    <a:srgbClr val="FF00FE"/>
    <a:srgbClr val="82007F"/>
    <a:srgbClr val="0000FE"/>
    <a:srgbClr val="009700"/>
    <a:srgbClr val="FF0000"/>
    <a:srgbClr val="FECC2B"/>
    <a:srgbClr val="D6A16D"/>
    <a:srgbClr val="DEAF81"/>
    <a:srgbClr val="EAD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" y="885"/>
      </p:cViewPr>
      <p:guideLst>
        <p:guide orient="horz" pos="1771"/>
        <p:guide pos="31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#1" loCatId="list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custT="1"/>
      <dgm:spPr/>
      <dgm:t>
        <a:bodyPr/>
        <a:lstStyle/>
        <a:p>
          <a:r>
            <a:rPr lang="zh-CN" altLang="en-US" sz="1600"/>
            <a:t>案例目标</a:t>
          </a:r>
          <a:endParaRPr lang="zh-CN" altLang="en-US" sz="1600" dirty="0"/>
        </a:p>
      </dgm:t>
    </dgm:pt>
    <dgm:pt modelId="{E4D0092D-1226-4D08-9799-2812B1B3A205}" type="par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type="sib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custT="1"/>
      <dgm:spPr/>
      <dgm:t>
        <a:bodyPr/>
        <a:lstStyle/>
        <a:p>
          <a:r>
            <a:rPr lang="zh-CN" altLang="en-US" sz="1600"/>
            <a:t>案例关键词</a:t>
          </a:r>
          <a:endParaRPr lang="zh-CN" altLang="en-US" sz="1600" dirty="0"/>
        </a:p>
      </dgm:t>
    </dgm:pt>
    <dgm:pt modelId="{EDE61E28-8052-4A4A-BF9B-F66B384DF533}" type="par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type="sib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custT="1"/>
      <dgm:spPr/>
      <dgm:t>
        <a:bodyPr/>
        <a:lstStyle/>
        <a:p>
          <a:r>
            <a:rPr lang="zh-CN" altLang="en-US" sz="1600" dirty="0"/>
            <a:t>案例中亮点及可复用的点</a:t>
          </a:r>
        </a:p>
      </dgm:t>
    </dgm:pt>
    <dgm:pt modelId="{5C958575-B741-4319-9217-20F3E98CD28B}" type="par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type="sib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custT="1"/>
      <dgm:spPr/>
      <dgm:t>
        <a:bodyPr/>
        <a:lstStyle/>
        <a:p>
          <a:r>
            <a:rPr lang="zh-CN" altLang="en-US" sz="1600" dirty="0"/>
            <a:t>针对案例的延伸思考</a:t>
          </a:r>
        </a:p>
      </dgm:t>
    </dgm:pt>
    <dgm:pt modelId="{752AA41A-2BAD-4D16-954A-DD9664E56ECB}" type="par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type="sib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custT="1"/>
      <dgm:spPr/>
      <dgm:t>
        <a:bodyPr/>
        <a:lstStyle/>
        <a:p>
          <a:r>
            <a:rPr lang="zh-CN" altLang="en-US" sz="1600"/>
            <a:t>案例中待优化点及改善方案</a:t>
          </a:r>
          <a:endParaRPr lang="zh-CN" altLang="en-US" sz="1600" dirty="0"/>
        </a:p>
      </dgm:t>
    </dgm:pt>
    <dgm:pt modelId="{C7B9EA86-F8CF-4931-9277-55EE61494FC9}" type="par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type="sib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custT="1"/>
      <dgm:spPr/>
      <dgm:t>
        <a:bodyPr/>
        <a:lstStyle/>
        <a:p>
          <a:r>
            <a:rPr lang="zh-CN" altLang="en-US" sz="1600"/>
            <a:t>案例概述（或运作流程）</a:t>
          </a:r>
          <a:endParaRPr lang="zh-CN" altLang="en-US" sz="1600" dirty="0"/>
        </a:p>
      </dgm:t>
    </dgm:pt>
    <dgm:pt modelId="{EE78992F-1051-4CC8-911D-A5A310796546}" type="par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type="sib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6"/>
      <dgm:spPr/>
    </dgm:pt>
    <dgm:pt modelId="{C385AF22-AC18-4DC8-9B28-602D0C637594}" type="pres">
      <dgm:prSet presAssocID="{A7E2548B-AC32-4B01-BBFA-02F40C0F4EC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6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6"/>
      <dgm:spPr/>
    </dgm:pt>
    <dgm:pt modelId="{FBD91DA6-F483-4103-904B-0A0489E1DCE7}" type="pres">
      <dgm:prSet presAssocID="{6229A896-BA79-4F93-B4A4-52AF8D0E63B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6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6"/>
      <dgm:spPr/>
    </dgm:pt>
    <dgm:pt modelId="{427123AE-6E68-4008-BD50-9CC20F57260E}" type="pres">
      <dgm:prSet presAssocID="{730938A3-D819-41F7-BE39-9DDAA446A19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6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6"/>
      <dgm:spPr/>
    </dgm:pt>
    <dgm:pt modelId="{19E92E6E-C255-46EA-A296-4EEB24EE3A0F}" type="pres">
      <dgm:prSet presAssocID="{ACC21E35-BE52-4B64-9CE3-EAFB2C2B91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6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6"/>
      <dgm:spPr/>
    </dgm:pt>
    <dgm:pt modelId="{1CC4936E-ED17-4D2F-9813-87EE95763F16}" type="pres">
      <dgm:prSet presAssocID="{0FABB1E1-B967-41CD-8BD9-01EE970157F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6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6"/>
      <dgm:spPr/>
    </dgm:pt>
    <dgm:pt modelId="{ABF73B35-4281-4C64-B65F-D7E1D426DC52}" type="pres">
      <dgm:prSet presAssocID="{5BA5075A-9611-40EC-B66E-1C50AF86617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62F1812-AED3-4BAE-8542-D20165F5DAA1}" type="presOf" srcId="{6229A896-BA79-4F93-B4A4-52AF8D0E63B7}" destId="{FBD91DA6-F483-4103-904B-0A0489E1DCE7}" srcOrd="1" destOrd="0" presId="urn:microsoft.com/office/officeart/2005/8/layout/list1#1"/>
    <dgm:cxn modelId="{B85F9E25-C652-4B7F-8FD1-439B78BFFC09}" type="presOf" srcId="{A7E2548B-AC32-4B01-BBFA-02F40C0F4EC3}" destId="{C385AF22-AC18-4DC8-9B28-602D0C637594}" srcOrd="1" destOrd="0" presId="urn:microsoft.com/office/officeart/2005/8/layout/list1#1"/>
    <dgm:cxn modelId="{C0C92239-6F59-4A67-8B01-83B8CED33E59}" type="presOf" srcId="{5BA5075A-9611-40EC-B66E-1C50AF866171}" destId="{06CD99E7-5F6F-4B3A-B6AF-722345E5A49F}" srcOrd="0" destOrd="0" presId="urn:microsoft.com/office/officeart/2005/8/layout/list1#1"/>
    <dgm:cxn modelId="{6DA28C3E-4066-4121-A777-396E8AC56E95}" srcId="{AA796176-FFEA-4453-B3C5-86FCA4C88052}" destId="{A7E2548B-AC32-4B01-BBFA-02F40C0F4EC3}" srcOrd="0" destOrd="0" parTransId="{E4D0092D-1226-4D08-9799-2812B1B3A205}" sibTransId="{28DDF60F-4746-4323-950A-660C2ED12F4C}"/>
    <dgm:cxn modelId="{AE945048-99BB-4E6F-831F-941A69103276}" type="presOf" srcId="{0FABB1E1-B967-41CD-8BD9-01EE970157FC}" destId="{5637D23C-C60D-4167-8816-BB9B9D431E0E}" srcOrd="0" destOrd="0" presId="urn:microsoft.com/office/officeart/2005/8/layout/list1#1"/>
    <dgm:cxn modelId="{5B67546E-5008-497C-A4CC-7BC7374777BD}" srcId="{AA796176-FFEA-4453-B3C5-86FCA4C88052}" destId="{730938A3-D819-41F7-BE39-9DDAA446A19F}" srcOrd="2" destOrd="0" parTransId="{EE78992F-1051-4CC8-911D-A5A310796546}" sibTransId="{F1FDF1A8-948A-4D3C-AA2E-BCB9DB7C421F}"/>
    <dgm:cxn modelId="{5746D370-F655-4369-9829-A3CB05B885AA}" type="presOf" srcId="{ACC21E35-BE52-4B64-9CE3-EAFB2C2B911E}" destId="{19E92E6E-C255-46EA-A296-4EEB24EE3A0F}" srcOrd="1" destOrd="0" presId="urn:microsoft.com/office/officeart/2005/8/layout/list1#1"/>
    <dgm:cxn modelId="{5DA8AC74-33F2-4C28-8300-0E50990216C1}" type="presOf" srcId="{AA796176-FFEA-4453-B3C5-86FCA4C88052}" destId="{5CB4522F-075B-43D2-9CCA-FF96AAAB0675}" srcOrd="0" destOrd="0" presId="urn:microsoft.com/office/officeart/2005/8/layout/list1#1"/>
    <dgm:cxn modelId="{D8070E78-59F1-4513-9398-C426422CA6D2}" type="presOf" srcId="{A7E2548B-AC32-4B01-BBFA-02F40C0F4EC3}" destId="{E4755B94-5E72-4C9F-A91A-56B0FCDA28F1}" srcOrd="0" destOrd="0" presId="urn:microsoft.com/office/officeart/2005/8/layout/list1#1"/>
    <dgm:cxn modelId="{6812FF8E-3082-4F64-839F-77BEEBDD451D}" srcId="{AA796176-FFEA-4453-B3C5-86FCA4C88052}" destId="{5BA5075A-9611-40EC-B66E-1C50AF866171}" srcOrd="5" destOrd="0" parTransId="{752AA41A-2BAD-4D16-954A-DD9664E56ECB}" sibTransId="{A41368AE-CFFF-41C3-A83B-7C82DA837351}"/>
    <dgm:cxn modelId="{8E1CF39A-2C53-4078-B676-390FA42BD10D}" type="presOf" srcId="{6229A896-BA79-4F93-B4A4-52AF8D0E63B7}" destId="{75DA4DF2-046A-4C6A-8086-7C3E7861D4E7}" srcOrd="0" destOrd="0" presId="urn:microsoft.com/office/officeart/2005/8/layout/list1#1"/>
    <dgm:cxn modelId="{B7AC3EAD-C2E5-4EE1-AD67-1717C0B0AE79}" type="presOf" srcId="{ACC21E35-BE52-4B64-9CE3-EAFB2C2B911E}" destId="{3240125D-75FD-4A57-A758-6C50E602A37F}" srcOrd="0" destOrd="0" presId="urn:microsoft.com/office/officeart/2005/8/layout/list1#1"/>
    <dgm:cxn modelId="{A0A139B8-C29C-4CF6-B01A-C9215FF29A1B}" type="presOf" srcId="{0FABB1E1-B967-41CD-8BD9-01EE970157FC}" destId="{1CC4936E-ED17-4D2F-9813-87EE95763F16}" srcOrd="1" destOrd="0" presId="urn:microsoft.com/office/officeart/2005/8/layout/list1#1"/>
    <dgm:cxn modelId="{04D720C0-4218-4938-9515-27C87D79C1B0}" type="presOf" srcId="{730938A3-D819-41F7-BE39-9DDAA446A19F}" destId="{427123AE-6E68-4008-BD50-9CC20F57260E}" srcOrd="1" destOrd="0" presId="urn:microsoft.com/office/officeart/2005/8/layout/list1#1"/>
    <dgm:cxn modelId="{A98C5DC5-964A-4B38-9CEA-B18325772BEA}" srcId="{AA796176-FFEA-4453-B3C5-86FCA4C88052}" destId="{ACC21E35-BE52-4B64-9CE3-EAFB2C2B911E}" srcOrd="3" destOrd="0" parTransId="{5C958575-B741-4319-9217-20F3E98CD28B}" sibTransId="{ED660174-D282-4491-8B21-ACACA759DF36}"/>
    <dgm:cxn modelId="{74F191C9-5108-49CC-A7FB-DE006B0A1E5B}" srcId="{AA796176-FFEA-4453-B3C5-86FCA4C88052}" destId="{0FABB1E1-B967-41CD-8BD9-01EE970157FC}" srcOrd="4" destOrd="0" parTransId="{C7B9EA86-F8CF-4931-9277-55EE61494FC9}" sibTransId="{3CA35860-4109-4C87-9304-98F472AD5542}"/>
    <dgm:cxn modelId="{F846AED5-C5CD-4945-9041-FB212C89E9C3}" type="presOf" srcId="{5BA5075A-9611-40EC-B66E-1C50AF866171}" destId="{ABF73B35-4281-4C64-B65F-D7E1D426DC52}" srcOrd="1" destOrd="0" presId="urn:microsoft.com/office/officeart/2005/8/layout/list1#1"/>
    <dgm:cxn modelId="{A1FCD9D6-88FE-42F6-A005-7CB64FD4DF60}" type="presOf" srcId="{730938A3-D819-41F7-BE39-9DDAA446A19F}" destId="{0B52D98E-03C2-4BD0-85E7-F52451A2A69F}" srcOrd="0" destOrd="0" presId="urn:microsoft.com/office/officeart/2005/8/layout/list1#1"/>
    <dgm:cxn modelId="{540F4AF6-C377-45C5-A590-7CA2DAF93499}" srcId="{AA796176-FFEA-4453-B3C5-86FCA4C88052}" destId="{6229A896-BA79-4F93-B4A4-52AF8D0E63B7}" srcOrd="1" destOrd="0" parTransId="{EDE61E28-8052-4A4A-BF9B-F66B384DF533}" sibTransId="{7165FF18-8236-4A4E-8431-4608C1BAE295}"/>
    <dgm:cxn modelId="{E64F7986-A22F-4AFA-B479-79081A7B952B}" type="presParOf" srcId="{5CB4522F-075B-43D2-9CCA-FF96AAAB0675}" destId="{792D5933-AD40-45AE-8480-2968FCA8CAA1}" srcOrd="0" destOrd="0" presId="urn:microsoft.com/office/officeart/2005/8/layout/list1#1"/>
    <dgm:cxn modelId="{3C593DDB-6C1E-4F28-B97E-4C473646A717}" type="presParOf" srcId="{792D5933-AD40-45AE-8480-2968FCA8CAA1}" destId="{E4755B94-5E72-4C9F-A91A-56B0FCDA28F1}" srcOrd="0" destOrd="0" presId="urn:microsoft.com/office/officeart/2005/8/layout/list1#1"/>
    <dgm:cxn modelId="{53C2F299-254F-4955-8E1D-0975BFA29DEA}" type="presParOf" srcId="{792D5933-AD40-45AE-8480-2968FCA8CAA1}" destId="{C385AF22-AC18-4DC8-9B28-602D0C637594}" srcOrd="1" destOrd="0" presId="urn:microsoft.com/office/officeart/2005/8/layout/list1#1"/>
    <dgm:cxn modelId="{3A418ED2-15B8-43F7-9CB2-B8862013A2CF}" type="presParOf" srcId="{5CB4522F-075B-43D2-9CCA-FF96AAAB0675}" destId="{744720FB-B56E-4487-9420-26F63FDC8A92}" srcOrd="1" destOrd="0" presId="urn:microsoft.com/office/officeart/2005/8/layout/list1#1"/>
    <dgm:cxn modelId="{4B625579-78F4-45B2-9DFA-A7F13878CD9D}" type="presParOf" srcId="{5CB4522F-075B-43D2-9CCA-FF96AAAB0675}" destId="{46544825-FBF5-4CDD-8C6C-17BDB8D6624D}" srcOrd="2" destOrd="0" presId="urn:microsoft.com/office/officeart/2005/8/layout/list1#1"/>
    <dgm:cxn modelId="{2DFB4BE4-930E-4611-A053-82E8D625F27C}" type="presParOf" srcId="{5CB4522F-075B-43D2-9CCA-FF96AAAB0675}" destId="{4BCF71AD-8735-4E36-8AA7-859BE626CF89}" srcOrd="3" destOrd="0" presId="urn:microsoft.com/office/officeart/2005/8/layout/list1#1"/>
    <dgm:cxn modelId="{F4723558-B28C-40C9-B27F-72F9BE0AF3F5}" type="presParOf" srcId="{5CB4522F-075B-43D2-9CCA-FF96AAAB0675}" destId="{EED333AA-5EDE-462B-829D-585765A00D61}" srcOrd="4" destOrd="0" presId="urn:microsoft.com/office/officeart/2005/8/layout/list1#1"/>
    <dgm:cxn modelId="{3D31BDE9-49B2-47DF-A12F-0683BC775F18}" type="presParOf" srcId="{EED333AA-5EDE-462B-829D-585765A00D61}" destId="{75DA4DF2-046A-4C6A-8086-7C3E7861D4E7}" srcOrd="0" destOrd="0" presId="urn:microsoft.com/office/officeart/2005/8/layout/list1#1"/>
    <dgm:cxn modelId="{37B9B0F7-2467-4A73-A2F3-48AAF33F4ACD}" type="presParOf" srcId="{EED333AA-5EDE-462B-829D-585765A00D61}" destId="{FBD91DA6-F483-4103-904B-0A0489E1DCE7}" srcOrd="1" destOrd="0" presId="urn:microsoft.com/office/officeart/2005/8/layout/list1#1"/>
    <dgm:cxn modelId="{85C47340-8A9E-4592-AB66-216A17057F11}" type="presParOf" srcId="{5CB4522F-075B-43D2-9CCA-FF96AAAB0675}" destId="{48F65CE9-588F-481F-B88C-E3C4A9B9C782}" srcOrd="5" destOrd="0" presId="urn:microsoft.com/office/officeart/2005/8/layout/list1#1"/>
    <dgm:cxn modelId="{B514B097-DCDB-49D3-9A46-45A481532DCB}" type="presParOf" srcId="{5CB4522F-075B-43D2-9CCA-FF96AAAB0675}" destId="{9A2FC35B-336D-4AB9-BE3B-E5A027415580}" srcOrd="6" destOrd="0" presId="urn:microsoft.com/office/officeart/2005/8/layout/list1#1"/>
    <dgm:cxn modelId="{8445FA2B-93A1-4A85-A633-6C53B31E6640}" type="presParOf" srcId="{5CB4522F-075B-43D2-9CCA-FF96AAAB0675}" destId="{781EB76A-EEE2-4822-9A02-692FC3F6DBFE}" srcOrd="7" destOrd="0" presId="urn:microsoft.com/office/officeart/2005/8/layout/list1#1"/>
    <dgm:cxn modelId="{585724F5-D580-4123-A6B5-18BCB4B61298}" type="presParOf" srcId="{5CB4522F-075B-43D2-9CCA-FF96AAAB0675}" destId="{1A83AB0C-0313-42B2-AD86-7F1781B8A4B2}" srcOrd="8" destOrd="0" presId="urn:microsoft.com/office/officeart/2005/8/layout/list1#1"/>
    <dgm:cxn modelId="{D3A9A500-291D-4315-A0B5-48A11AFD7872}" type="presParOf" srcId="{1A83AB0C-0313-42B2-AD86-7F1781B8A4B2}" destId="{0B52D98E-03C2-4BD0-85E7-F52451A2A69F}" srcOrd="0" destOrd="0" presId="urn:microsoft.com/office/officeart/2005/8/layout/list1#1"/>
    <dgm:cxn modelId="{08FF2DFE-CF0C-4A40-BF76-5D8DF2A83E45}" type="presParOf" srcId="{1A83AB0C-0313-42B2-AD86-7F1781B8A4B2}" destId="{427123AE-6E68-4008-BD50-9CC20F57260E}" srcOrd="1" destOrd="0" presId="urn:microsoft.com/office/officeart/2005/8/layout/list1#1"/>
    <dgm:cxn modelId="{6BF98521-58EF-4718-94C0-86D18F889A8F}" type="presParOf" srcId="{5CB4522F-075B-43D2-9CCA-FF96AAAB0675}" destId="{3E45E6F7-D029-421E-9785-40AC3D5809F6}" srcOrd="9" destOrd="0" presId="urn:microsoft.com/office/officeart/2005/8/layout/list1#1"/>
    <dgm:cxn modelId="{05C125E2-B9C9-4C04-B36D-0D1E8CAE682E}" type="presParOf" srcId="{5CB4522F-075B-43D2-9CCA-FF96AAAB0675}" destId="{DC58CA3D-313C-426E-A0D6-37AFDA45F7F0}" srcOrd="10" destOrd="0" presId="urn:microsoft.com/office/officeart/2005/8/layout/list1#1"/>
    <dgm:cxn modelId="{E919EC92-820A-428D-99E1-2B124C1E1608}" type="presParOf" srcId="{5CB4522F-075B-43D2-9CCA-FF96AAAB0675}" destId="{97D0A409-687F-48B8-8F97-815DE1E84580}" srcOrd="11" destOrd="0" presId="urn:microsoft.com/office/officeart/2005/8/layout/list1#1"/>
    <dgm:cxn modelId="{5EF25026-603F-4335-9104-A837A384B12F}" type="presParOf" srcId="{5CB4522F-075B-43D2-9CCA-FF96AAAB0675}" destId="{6C682417-E35E-4747-8277-8398315EE0A6}" srcOrd="12" destOrd="0" presId="urn:microsoft.com/office/officeart/2005/8/layout/list1#1"/>
    <dgm:cxn modelId="{9C82A2E3-73F3-44C2-B38A-81C0C8565E9A}" type="presParOf" srcId="{6C682417-E35E-4747-8277-8398315EE0A6}" destId="{3240125D-75FD-4A57-A758-6C50E602A37F}" srcOrd="0" destOrd="0" presId="urn:microsoft.com/office/officeart/2005/8/layout/list1#1"/>
    <dgm:cxn modelId="{F376AE30-1079-4CDB-8E35-FE488DCEAD2D}" type="presParOf" srcId="{6C682417-E35E-4747-8277-8398315EE0A6}" destId="{19E92E6E-C255-46EA-A296-4EEB24EE3A0F}" srcOrd="1" destOrd="0" presId="urn:microsoft.com/office/officeart/2005/8/layout/list1#1"/>
    <dgm:cxn modelId="{F33726E3-490B-4D06-A525-1BA1AEBB1C8F}" type="presParOf" srcId="{5CB4522F-075B-43D2-9CCA-FF96AAAB0675}" destId="{B5396BCF-9918-4D1E-8A96-750EB7B7FAF0}" srcOrd="13" destOrd="0" presId="urn:microsoft.com/office/officeart/2005/8/layout/list1#1"/>
    <dgm:cxn modelId="{D7FFDA87-5839-4CB8-B744-1B7230101671}" type="presParOf" srcId="{5CB4522F-075B-43D2-9CCA-FF96AAAB0675}" destId="{F46CC245-10BE-4E19-B679-8FD2CCBD83C6}" srcOrd="14" destOrd="0" presId="urn:microsoft.com/office/officeart/2005/8/layout/list1#1"/>
    <dgm:cxn modelId="{771C0B25-5E8F-4FF8-B0F2-C6E7A9E26EB1}" type="presParOf" srcId="{5CB4522F-075B-43D2-9CCA-FF96AAAB0675}" destId="{259E2F94-8223-4A49-9E41-02FF9C3E6DB7}" srcOrd="15" destOrd="0" presId="urn:microsoft.com/office/officeart/2005/8/layout/list1#1"/>
    <dgm:cxn modelId="{51C24110-273A-445F-A797-AAB07E190C8A}" type="presParOf" srcId="{5CB4522F-075B-43D2-9CCA-FF96AAAB0675}" destId="{0582B587-2F69-4A4E-91D2-4D573939D386}" srcOrd="16" destOrd="0" presId="urn:microsoft.com/office/officeart/2005/8/layout/list1#1"/>
    <dgm:cxn modelId="{88995C75-011B-442D-B3B0-68C8AA231378}" type="presParOf" srcId="{0582B587-2F69-4A4E-91D2-4D573939D386}" destId="{5637D23C-C60D-4167-8816-BB9B9D431E0E}" srcOrd="0" destOrd="0" presId="urn:microsoft.com/office/officeart/2005/8/layout/list1#1"/>
    <dgm:cxn modelId="{E0066D49-5AF0-4005-90B5-6383B1A25CC7}" type="presParOf" srcId="{0582B587-2F69-4A4E-91D2-4D573939D386}" destId="{1CC4936E-ED17-4D2F-9813-87EE95763F16}" srcOrd="1" destOrd="0" presId="urn:microsoft.com/office/officeart/2005/8/layout/list1#1"/>
    <dgm:cxn modelId="{81049395-50FC-4BE5-999A-FA3A910C6AB6}" type="presParOf" srcId="{5CB4522F-075B-43D2-9CCA-FF96AAAB0675}" destId="{9E8ED095-A689-4B24-8673-40FB702F4F98}" srcOrd="17" destOrd="0" presId="urn:microsoft.com/office/officeart/2005/8/layout/list1#1"/>
    <dgm:cxn modelId="{3D70EB50-153F-4492-947D-EB83294A4E59}" type="presParOf" srcId="{5CB4522F-075B-43D2-9CCA-FF96AAAB0675}" destId="{5AA363B9-8FB5-41E3-8B35-97BD2D191B34}" srcOrd="18" destOrd="0" presId="urn:microsoft.com/office/officeart/2005/8/layout/list1#1"/>
    <dgm:cxn modelId="{B4FB1D32-D4A2-4494-BD76-A825F382590C}" type="presParOf" srcId="{5CB4522F-075B-43D2-9CCA-FF96AAAB0675}" destId="{165391A6-F699-41AC-8B55-B5334317737C}" srcOrd="19" destOrd="0" presId="urn:microsoft.com/office/officeart/2005/8/layout/list1#1"/>
    <dgm:cxn modelId="{393A8961-3DBD-4564-A6C2-813CA257BD58}" type="presParOf" srcId="{5CB4522F-075B-43D2-9CCA-FF96AAAB0675}" destId="{9922DA3E-3EF6-42FA-9CC9-86C6C0F10C5A}" srcOrd="20" destOrd="0" presId="urn:microsoft.com/office/officeart/2005/8/layout/list1#1"/>
    <dgm:cxn modelId="{87A52DF9-2C26-4E57-84A9-EEF8930BCF18}" type="presParOf" srcId="{9922DA3E-3EF6-42FA-9CC9-86C6C0F10C5A}" destId="{06CD99E7-5F6F-4B3A-B6AF-722345E5A49F}" srcOrd="0" destOrd="0" presId="urn:microsoft.com/office/officeart/2005/8/layout/list1#1"/>
    <dgm:cxn modelId="{D7C378C8-1B98-4734-835E-992B34B3F5DC}" type="presParOf" srcId="{9922DA3E-3EF6-42FA-9CC9-86C6C0F10C5A}" destId="{ABF73B35-4281-4C64-B65F-D7E1D426DC52}" srcOrd="1" destOrd="0" presId="urn:microsoft.com/office/officeart/2005/8/layout/list1#1"/>
    <dgm:cxn modelId="{32DA0E08-E2AD-4011-8E55-153870D66355}" type="presParOf" srcId="{5CB4522F-075B-43D2-9CCA-FF96AAAB0675}" destId="{E970D71D-ECBA-4E7B-8977-0075B3C64135}" srcOrd="21" destOrd="0" presId="urn:microsoft.com/office/officeart/2005/8/layout/list1#1"/>
    <dgm:cxn modelId="{74407CAF-1C80-44D2-BC80-84029926B96A}" type="presParOf" srcId="{5CB4522F-075B-43D2-9CCA-FF96AAAB0675}" destId="{1EBF7F84-B88A-4276-8D3B-5221674D7BF1}" srcOrd="2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048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263562" y="277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案例目标</a:t>
          </a:r>
          <a:endParaRPr lang="zh-CN" altLang="en-US" sz="1600" kern="1200" dirty="0"/>
        </a:p>
      </dsp:txBody>
      <dsp:txXfrm>
        <a:off x="263562" y="27770"/>
        <a:ext cx="3689870" cy="354240"/>
      </dsp:txXfrm>
    </dsp:sp>
    <dsp:sp modelId="{9A2FC35B-336D-4AB9-BE3B-E5A027415580}">
      <dsp:nvSpPr>
        <dsp:cNvPr id="0" name=""/>
        <dsp:cNvSpPr/>
      </dsp:nvSpPr>
      <dsp:spPr>
        <a:xfrm>
          <a:off x="0" y="74921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263562" y="57209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263562" y="572090"/>
        <a:ext cx="3689870" cy="354240"/>
      </dsp:txXfrm>
    </dsp:sp>
    <dsp:sp modelId="{DC58CA3D-313C-426E-A0D6-37AFDA45F7F0}">
      <dsp:nvSpPr>
        <dsp:cNvPr id="0" name=""/>
        <dsp:cNvSpPr/>
      </dsp:nvSpPr>
      <dsp:spPr>
        <a:xfrm>
          <a:off x="0" y="129353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263562" y="111641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263562" y="1116410"/>
        <a:ext cx="3689870" cy="354240"/>
      </dsp:txXfrm>
    </dsp:sp>
    <dsp:sp modelId="{F46CC245-10BE-4E19-B679-8FD2CCBD83C6}">
      <dsp:nvSpPr>
        <dsp:cNvPr id="0" name=""/>
        <dsp:cNvSpPr/>
      </dsp:nvSpPr>
      <dsp:spPr>
        <a:xfrm>
          <a:off x="0" y="183785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263562" y="166073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案例中亮点及可复用的点</a:t>
          </a:r>
        </a:p>
      </dsp:txBody>
      <dsp:txXfrm>
        <a:off x="263562" y="1660730"/>
        <a:ext cx="3689870" cy="354240"/>
      </dsp:txXfrm>
    </dsp:sp>
    <dsp:sp modelId="{5AA363B9-8FB5-41E3-8B35-97BD2D191B34}">
      <dsp:nvSpPr>
        <dsp:cNvPr id="0" name=""/>
        <dsp:cNvSpPr/>
      </dsp:nvSpPr>
      <dsp:spPr>
        <a:xfrm>
          <a:off x="0" y="238217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263562" y="220505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案例中待优化点及改善方案</a:t>
          </a:r>
          <a:endParaRPr lang="zh-CN" altLang="en-US" sz="1600" kern="1200" dirty="0"/>
        </a:p>
      </dsp:txBody>
      <dsp:txXfrm>
        <a:off x="263562" y="2205050"/>
        <a:ext cx="3689870" cy="354240"/>
      </dsp:txXfrm>
    </dsp:sp>
    <dsp:sp modelId="{1EBF7F84-B88A-4276-8D3B-5221674D7BF1}">
      <dsp:nvSpPr>
        <dsp:cNvPr id="0" name=""/>
        <dsp:cNvSpPr/>
      </dsp:nvSpPr>
      <dsp:spPr>
        <a:xfrm>
          <a:off x="0" y="29264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263562" y="27493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针对案例的延伸思考</a:t>
          </a:r>
        </a:p>
      </dsp:txBody>
      <dsp:txXfrm>
        <a:off x="263562" y="2749370"/>
        <a:ext cx="3689870" cy="35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sv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svg"/><Relationship Id="rId7" Type="http://schemas.openxmlformats.org/officeDocument/2006/relationships/diagramData" Target="../diagrams/data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6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sv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323661" y="1728412"/>
            <a:ext cx="7498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浅谈服装行业内容运营调研</a:t>
            </a:r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案例复盘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8160" y="3066415"/>
            <a:ext cx="65684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部门：策划二部           姓名：卢嘉杰             花名：原力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52464" y="1300763"/>
            <a:ext cx="4116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服饰行业特点三</a:t>
            </a:r>
            <a:endParaRPr lang="en-US" altLang="zh-CN" sz="200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3110" y="314642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EA900"/>
                </a:solidFill>
              </a:rPr>
              <a:t>私域应对方案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855345" y="3545205"/>
            <a:ext cx="38392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、利用买家秀，真实用户上身效果替代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、最好是有不同身材，不同年龄的同款产品上身效果对比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、标注不同人上身效果特点，年轻女孩仙气加倍、淑女上身更显端庄等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话术中可宣导门店同款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484370" y="1377315"/>
            <a:ext cx="5610860" cy="3446145"/>
            <a:chOff x="7062" y="2169"/>
            <a:chExt cx="8836" cy="54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2" y="2169"/>
              <a:ext cx="8836" cy="5427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3791" y="2313"/>
              <a:ext cx="1739" cy="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232" y="6972"/>
              <a:ext cx="841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1"/>
          <p:cNvSpPr txBox="1"/>
          <p:nvPr/>
        </p:nvSpPr>
        <p:spPr>
          <a:xfrm>
            <a:off x="753110" y="1744345"/>
            <a:ext cx="36296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整体还是担心上身效果不佳，偏爱先试穿后购买</a:t>
            </a:r>
          </a:p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喜欢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逛街是女人的天性，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不可抹杀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77925" y="1114425"/>
            <a:ext cx="3859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买家秀、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试穿图效果更好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855" y="1619885"/>
            <a:ext cx="2286635" cy="3047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7945" y="3110865"/>
            <a:ext cx="1766570" cy="23545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900" y="1708785"/>
            <a:ext cx="1778635" cy="23717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270" y="1513205"/>
            <a:ext cx="1784985" cy="28778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6255" y="2981325"/>
            <a:ext cx="1487805" cy="24003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991225" y="1114425"/>
            <a:ext cx="3783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模特凹造型太生硬，差距感太大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52464" y="1300763"/>
            <a:ext cx="4116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服饰行业特点四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753110" y="1744345"/>
            <a:ext cx="3839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线下购物更有安全感，担心被骗</a:t>
            </a:r>
          </a:p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线下品质可见，真实感受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53110" y="314642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EA900"/>
                </a:solidFill>
              </a:rPr>
              <a:t>私域应对方案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780915" y="1428115"/>
            <a:ext cx="5182870" cy="3358515"/>
            <a:chOff x="7393" y="2249"/>
            <a:chExt cx="8162" cy="528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3" y="2249"/>
              <a:ext cx="8163" cy="528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3792" y="2485"/>
              <a:ext cx="1739" cy="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393" y="6766"/>
              <a:ext cx="8163" cy="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1"/>
          <p:cNvSpPr txBox="1"/>
          <p:nvPr/>
        </p:nvSpPr>
        <p:spPr>
          <a:xfrm>
            <a:off x="855345" y="3596640"/>
            <a:ext cx="41846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、不断宣导平台真实性、官方认证，提高信誉度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、正品宣导标识，素材尽量贴上正品标签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、细节展示时同时展示产品标签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、细节展示时尽量使用高清图展示产品质量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755390" y="1949450"/>
            <a:ext cx="7810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标签</a:t>
            </a:r>
          </a:p>
        </p:txBody>
      </p:sp>
      <p:sp>
        <p:nvSpPr>
          <p:cNvPr id="13" name="文本框 11"/>
          <p:cNvSpPr txBox="1"/>
          <p:nvPr/>
        </p:nvSpPr>
        <p:spPr>
          <a:xfrm>
            <a:off x="3743325" y="4283075"/>
            <a:ext cx="1062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成分表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15" y="1149350"/>
            <a:ext cx="2949575" cy="1998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" y="3263265"/>
            <a:ext cx="2948940" cy="2216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680" y="807720"/>
            <a:ext cx="4189730" cy="4671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rcRect r="17763"/>
          <a:stretch>
            <a:fillRect/>
          </a:stretch>
        </p:blipFill>
        <p:spPr>
          <a:xfrm>
            <a:off x="7261860" y="2164080"/>
            <a:ext cx="2693670" cy="21189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564630" y="2790190"/>
            <a:ext cx="781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细节展示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093835" y="2790190"/>
            <a:ext cx="781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官方声明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512945" y="808355"/>
            <a:ext cx="1233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地域划分</a:t>
            </a:r>
          </a:p>
        </p:txBody>
      </p:sp>
      <p:sp>
        <p:nvSpPr>
          <p:cNvPr id="13" name="文本框 11"/>
          <p:cNvSpPr txBox="1"/>
          <p:nvPr/>
        </p:nvSpPr>
        <p:spPr>
          <a:xfrm>
            <a:off x="1203960" y="1371600"/>
            <a:ext cx="1471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北方地区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203960" y="4091940"/>
            <a:ext cx="842010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南方人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性格多数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比较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低调沉稳，注重内涵和实用，多偏向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单衣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的穿着，且多为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不易吸热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浅颜色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，衣服形制多为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短衣和裙类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；在服装的用料上。多是以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棉布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为衣料，特别是南方的许多少数民族服装的质料，大多是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自织麻布和土布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7" name="文本框 11"/>
          <p:cNvSpPr txBox="1"/>
          <p:nvPr/>
        </p:nvSpPr>
        <p:spPr>
          <a:xfrm>
            <a:off x="1203960" y="3693160"/>
            <a:ext cx="1471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南方地区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209675" y="3065780"/>
            <a:ext cx="7830820" cy="0"/>
          </a:xfrm>
          <a:prstGeom prst="line">
            <a:avLst/>
          </a:prstGeom>
          <a:ln w="12700">
            <a:solidFill>
              <a:srgbClr val="FEC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1"/>
          <p:cNvSpPr txBox="1"/>
          <p:nvPr/>
        </p:nvSpPr>
        <p:spPr>
          <a:xfrm>
            <a:off x="1209675" y="1770380"/>
            <a:ext cx="842010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北方人性格比较</a:t>
            </a:r>
            <a:r>
              <a:rPr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豪爽和大气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，无论有钱没钱，出门一定要打扮的</a:t>
            </a:r>
            <a:r>
              <a:rPr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体面漂亮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，在穿着上</a:t>
            </a:r>
            <a:r>
              <a:rPr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貂皮、大衣、金项链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等是标配。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并且北方下雪地区的年轻用户多喜欢穿</a:t>
            </a:r>
            <a:r>
              <a:rPr lang="zh-CN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颜色鲜艳的大花衣裳</a:t>
            </a:r>
            <a:r>
              <a:rPr 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，爱显摆的性格使他们不甘于被埋没在一片白皑皑的雪景里，因此喜欢大花颜色以凸显自己的</a:t>
            </a:r>
            <a:r>
              <a:rPr lang="zh-CN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个性和活力。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87680" y="306705"/>
            <a:ext cx="6799580" cy="5198110"/>
            <a:chOff x="768" y="483"/>
            <a:chExt cx="10708" cy="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768" y="483"/>
              <a:ext cx="10708" cy="8186"/>
              <a:chOff x="3300" y="483"/>
              <a:chExt cx="10708" cy="818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17" y="740"/>
                <a:ext cx="10187" cy="7751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3717" y="483"/>
                <a:ext cx="10186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300" y="8401"/>
                <a:ext cx="10708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9390" y="5948"/>
              <a:ext cx="1983" cy="2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254" y="7390"/>
              <a:ext cx="676" cy="1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783" y="7912"/>
              <a:ext cx="676" cy="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6447790" y="3042285"/>
            <a:ext cx="34918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关键词：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贵气、皮草、金子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哈尔滨特别讲究精神气势，像最近流行的“精神小伙”一词就非常适用于当地的潮男。而且有一部分人对皮草和金饰的有着特殊的情怀，打扮一定要贵气，衣服越贵，优越感越强。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47790" y="2581910"/>
            <a:ext cx="3176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东北地区</a:t>
            </a:r>
            <a:r>
              <a:rPr lang="zh-CN" altLang="en-US" sz="1400" b="1" dirty="0">
                <a:solidFill>
                  <a:srgbClr val="FF0000"/>
                </a:solidFill>
              </a:rPr>
              <a:t>（代表：哈尔滨）</a:t>
            </a:r>
          </a:p>
        </p:txBody>
      </p:sp>
      <p:sp>
        <p:nvSpPr>
          <p:cNvPr id="21" name="右箭头 20"/>
          <p:cNvSpPr/>
          <p:nvPr/>
        </p:nvSpPr>
        <p:spPr>
          <a:xfrm rot="13080000">
            <a:off x="5836285" y="2063115"/>
            <a:ext cx="1049020" cy="231140"/>
          </a:xfrm>
          <a:prstGeom prst="rightArrow">
            <a:avLst/>
          </a:prstGeom>
          <a:solidFill>
            <a:srgbClr val="FECC2B"/>
          </a:solidFill>
          <a:ln>
            <a:solidFill>
              <a:srgbClr val="FECC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020" y="808355"/>
            <a:ext cx="3261995" cy="4629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32170" y="2389505"/>
            <a:ext cx="2540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穿上气场两米八，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黄金万两不及它，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真皮雕领显富贵，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保暖炫酷最实惠！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932170" y="1631315"/>
            <a:ext cx="1233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文案风格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87680" y="306705"/>
            <a:ext cx="6799580" cy="5198110"/>
            <a:chOff x="768" y="483"/>
            <a:chExt cx="10708" cy="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768" y="483"/>
              <a:ext cx="10708" cy="8186"/>
              <a:chOff x="3300" y="483"/>
              <a:chExt cx="10708" cy="818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17" y="740"/>
                <a:ext cx="10187" cy="7751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3717" y="483"/>
                <a:ext cx="10186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300" y="8401"/>
                <a:ext cx="10708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9390" y="5948"/>
              <a:ext cx="1983" cy="2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254" y="7390"/>
              <a:ext cx="676" cy="1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783" y="7912"/>
              <a:ext cx="676" cy="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6447790" y="3042285"/>
            <a:ext cx="34918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关键词：</a:t>
            </a:r>
            <a:r>
              <a:rPr lang="zh-CN" altLang="en-US" sz="1400" b="1" dirty="0">
                <a:solidFill>
                  <a:srgbClr val="009700"/>
                </a:solidFill>
                <a:latin typeface="+mn-ea"/>
              </a:rPr>
              <a:t>长款、宽松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典型的北方人个高人胆大，可以很轻松的驾驭一些长款。他们更青睐简约、V领的衣服。宽松的款式也是他们比较倾向的，在颜色的选择上也偏向纯度较高的偏灰的色彩。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47790" y="2581910"/>
            <a:ext cx="2961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9700"/>
                </a:solidFill>
              </a:rPr>
              <a:t>华北地区</a:t>
            </a:r>
            <a:r>
              <a:rPr lang="zh-CN" altLang="en-US" sz="1400" b="1" dirty="0">
                <a:solidFill>
                  <a:srgbClr val="009700"/>
                </a:solidFill>
                <a:sym typeface="+mn-ea"/>
              </a:rPr>
              <a:t>（代表：北京）</a:t>
            </a:r>
          </a:p>
        </p:txBody>
      </p:sp>
      <p:sp>
        <p:nvSpPr>
          <p:cNvPr id="21" name="右箭头 20"/>
          <p:cNvSpPr/>
          <p:nvPr/>
        </p:nvSpPr>
        <p:spPr>
          <a:xfrm rot="12060000">
            <a:off x="5178425" y="2425065"/>
            <a:ext cx="1215390" cy="231140"/>
          </a:xfrm>
          <a:prstGeom prst="rightArrow">
            <a:avLst/>
          </a:prstGeom>
          <a:solidFill>
            <a:srgbClr val="FECC2B"/>
          </a:solidFill>
          <a:ln>
            <a:solidFill>
              <a:srgbClr val="FECC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53175" y="1513205"/>
            <a:ext cx="327088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长款御姐小资风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hold住全场无压力</a:t>
            </a: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文案风格</a:t>
            </a:r>
            <a:endParaRPr lang="zh-CN" altLang="en-US" sz="2000" b="1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这是一场灵感的迸发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两者皆传递出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繁华之中  要懂得沉淀自我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15" y="1768475"/>
            <a:ext cx="5354955" cy="25228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87680" y="306705"/>
            <a:ext cx="6799580" cy="5198110"/>
            <a:chOff x="768" y="483"/>
            <a:chExt cx="10708" cy="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768" y="483"/>
              <a:ext cx="10708" cy="8186"/>
              <a:chOff x="3300" y="483"/>
              <a:chExt cx="10708" cy="818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17" y="740"/>
                <a:ext cx="10187" cy="7751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3717" y="483"/>
                <a:ext cx="10186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300" y="8401"/>
                <a:ext cx="10708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9390" y="5948"/>
              <a:ext cx="1983" cy="2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254" y="7390"/>
              <a:ext cx="676" cy="1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783" y="7912"/>
              <a:ext cx="676" cy="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6447790" y="3042285"/>
            <a:ext cx="3347720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关键词：</a:t>
            </a:r>
            <a:r>
              <a:rPr lang="zh-CN" altLang="en-US" sz="1400" b="1" dirty="0">
                <a:solidFill>
                  <a:srgbClr val="0000FE"/>
                </a:solidFill>
                <a:latin typeface="+mn-ea"/>
              </a:rPr>
              <a:t>摩登、精致、整体搭配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众沿海城市受上海国际化大都市的影响，多元文化氛围浓厚。所以该地区的人整体形象看起来更加摩登，妆容穿搭更加精致。而且对配饰的要求也比较高，墨镜的选择，包包的搭配，所以整体形象方面显得更时髦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47790" y="2581910"/>
            <a:ext cx="3078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E"/>
                </a:solidFill>
              </a:rPr>
              <a:t>华东地区</a:t>
            </a:r>
            <a:r>
              <a:rPr lang="zh-CN" altLang="en-US" sz="1400" b="1" dirty="0">
                <a:solidFill>
                  <a:srgbClr val="0000FE"/>
                </a:solidFill>
                <a:sym typeface="+mn-ea"/>
              </a:rPr>
              <a:t>（代表：上海）</a:t>
            </a:r>
          </a:p>
        </p:txBody>
      </p:sp>
      <p:sp>
        <p:nvSpPr>
          <p:cNvPr id="21" name="右箭头 20"/>
          <p:cNvSpPr/>
          <p:nvPr/>
        </p:nvSpPr>
        <p:spPr>
          <a:xfrm rot="9360000">
            <a:off x="5307965" y="2912745"/>
            <a:ext cx="1215390" cy="231140"/>
          </a:xfrm>
          <a:prstGeom prst="rightArrow">
            <a:avLst/>
          </a:prstGeom>
          <a:solidFill>
            <a:srgbClr val="FECC2B"/>
          </a:solidFill>
          <a:ln>
            <a:solidFill>
              <a:srgbClr val="FECC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目录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06635" y="1458463"/>
          <a:ext cx="5271243" cy="325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97830" y="1590040"/>
            <a:ext cx="25400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化身摩登女郎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尽显女人轻熟魅力</a:t>
            </a: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关键词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国际大牌、海外直供</a:t>
            </a: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rgbClr val="FFC000"/>
                </a:solidFill>
              </a:rPr>
              <a:t>ins</a:t>
            </a:r>
            <a:r>
              <a:rPr lang="zh-CN" altLang="en-US" sz="2000" b="1">
                <a:solidFill>
                  <a:srgbClr val="FFC000"/>
                </a:solidFill>
              </a:rPr>
              <a:t>同款、简约主义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975" y="936625"/>
            <a:ext cx="3054350" cy="44596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87680" y="306705"/>
            <a:ext cx="6799580" cy="5198110"/>
            <a:chOff x="768" y="483"/>
            <a:chExt cx="10708" cy="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768" y="483"/>
              <a:ext cx="10708" cy="8186"/>
              <a:chOff x="3300" y="483"/>
              <a:chExt cx="10708" cy="818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17" y="740"/>
                <a:ext cx="10187" cy="7751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3717" y="483"/>
                <a:ext cx="10186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300" y="8401"/>
                <a:ext cx="10708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9390" y="5948"/>
              <a:ext cx="1983" cy="2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254" y="7390"/>
              <a:ext cx="676" cy="1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783" y="7912"/>
              <a:ext cx="676" cy="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6447790" y="3042285"/>
            <a:ext cx="334772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关键词：</a:t>
            </a:r>
            <a:r>
              <a:rPr lang="zh-CN" altLang="en-US" sz="1400" b="1" dirty="0">
                <a:solidFill>
                  <a:srgbClr val="FF9100"/>
                </a:solidFill>
                <a:latin typeface="+mn-ea"/>
              </a:rPr>
              <a:t>随意、街头风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广州是一座时尚之都，加上来自香港文化的引流，他们更喜欢街头风，随意、宽松的t恤搭配休闲的哈伦裤，随性和潮范儿是她们的突出特点。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47790" y="2581910"/>
            <a:ext cx="2938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9100"/>
                </a:solidFill>
              </a:rPr>
              <a:t>华南地区</a:t>
            </a:r>
            <a:r>
              <a:rPr lang="zh-CN" altLang="en-US" sz="1400" b="1" dirty="0">
                <a:solidFill>
                  <a:srgbClr val="FF9100"/>
                </a:solidFill>
                <a:sym typeface="+mn-ea"/>
              </a:rPr>
              <a:t>（代表：广州）</a:t>
            </a:r>
          </a:p>
        </p:txBody>
      </p:sp>
      <p:sp>
        <p:nvSpPr>
          <p:cNvPr id="21" name="右箭头 20"/>
          <p:cNvSpPr/>
          <p:nvPr/>
        </p:nvSpPr>
        <p:spPr>
          <a:xfrm rot="7740000">
            <a:off x="4621530" y="3564890"/>
            <a:ext cx="2262505" cy="231140"/>
          </a:xfrm>
          <a:prstGeom prst="rightArrow">
            <a:avLst/>
          </a:prstGeom>
          <a:solidFill>
            <a:srgbClr val="FECC2B"/>
          </a:solidFill>
          <a:ln>
            <a:solidFill>
              <a:srgbClr val="FECC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772150" y="2267585"/>
            <a:ext cx="2540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粤睇粤有型</a:t>
            </a: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rgbClr val="FFC000"/>
                </a:solidFill>
              </a:rPr>
              <a:t>——————————</a:t>
            </a:r>
            <a:endParaRPr lang="zh-CN" altLang="en-US" sz="2000" b="1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演绎香港怀旧风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一秒变身王祖贤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545" y="936625"/>
            <a:ext cx="3408045" cy="44132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87680" y="306705"/>
            <a:ext cx="6799580" cy="5198110"/>
            <a:chOff x="768" y="483"/>
            <a:chExt cx="10708" cy="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768" y="483"/>
              <a:ext cx="10708" cy="8186"/>
              <a:chOff x="3300" y="483"/>
              <a:chExt cx="10708" cy="818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17" y="740"/>
                <a:ext cx="10187" cy="7751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3717" y="483"/>
                <a:ext cx="10186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300" y="8401"/>
                <a:ext cx="10708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9390" y="5948"/>
              <a:ext cx="1983" cy="2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254" y="7390"/>
              <a:ext cx="676" cy="1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783" y="7912"/>
              <a:ext cx="676" cy="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6447790" y="3042285"/>
            <a:ext cx="334772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关键词：</a:t>
            </a:r>
            <a:r>
              <a:rPr lang="zh-CN" altLang="en-US" sz="1400" b="1" dirty="0">
                <a:solidFill>
                  <a:srgbClr val="82007F"/>
                </a:solidFill>
                <a:latin typeface="+mn-ea"/>
              </a:rPr>
              <a:t>品牌、内涵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西安作为丝绸之路的起点，商品毛衣中西交易集散作用更明显，随着众多国际品牌涌入，他们越来越注重产品的风格，要突显个性以及文化内涵。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47790" y="2581910"/>
            <a:ext cx="2778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82007F"/>
                </a:solidFill>
              </a:rPr>
              <a:t>西北地区</a:t>
            </a:r>
            <a:r>
              <a:rPr lang="zh-CN" altLang="en-US" sz="1400" b="1" dirty="0">
                <a:solidFill>
                  <a:srgbClr val="82007F"/>
                </a:solidFill>
                <a:sym typeface="+mn-ea"/>
              </a:rPr>
              <a:t>（代表：西安）</a:t>
            </a:r>
          </a:p>
        </p:txBody>
      </p:sp>
      <p:sp>
        <p:nvSpPr>
          <p:cNvPr id="21" name="右箭头 20"/>
          <p:cNvSpPr/>
          <p:nvPr/>
        </p:nvSpPr>
        <p:spPr>
          <a:xfrm rot="10800000">
            <a:off x="4185285" y="2696845"/>
            <a:ext cx="2262505" cy="231140"/>
          </a:xfrm>
          <a:prstGeom prst="rightArrow">
            <a:avLst/>
          </a:prstGeom>
          <a:solidFill>
            <a:srgbClr val="FECC2B"/>
          </a:solidFill>
          <a:ln>
            <a:solidFill>
              <a:srgbClr val="FECC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985635" y="1707515"/>
            <a:ext cx="278384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微甜的古风韵味，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有着不可忽视的细节美！</a:t>
            </a: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文案风格</a:t>
            </a:r>
            <a:endParaRPr lang="zh-CN" altLang="en-US" sz="2000" b="1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韵秋初上，衣识闺心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醉美罗衣，知人而设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135" y="1707515"/>
            <a:ext cx="5874385" cy="27565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87680" y="306705"/>
            <a:ext cx="6799580" cy="5198110"/>
            <a:chOff x="768" y="483"/>
            <a:chExt cx="10708" cy="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768" y="483"/>
              <a:ext cx="10708" cy="8186"/>
              <a:chOff x="3300" y="483"/>
              <a:chExt cx="10708" cy="818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17" y="740"/>
                <a:ext cx="10187" cy="7751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3717" y="483"/>
                <a:ext cx="10186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300" y="8401"/>
                <a:ext cx="10708" cy="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9390" y="5948"/>
              <a:ext cx="1983" cy="2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254" y="7390"/>
              <a:ext cx="676" cy="1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783" y="7912"/>
              <a:ext cx="676" cy="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6447790" y="3042285"/>
            <a:ext cx="35299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关键词：</a:t>
            </a:r>
            <a:r>
              <a:rPr lang="zh-CN" altLang="en-US" sz="1400" b="1" dirty="0">
                <a:solidFill>
                  <a:srgbClr val="FF00FE"/>
                </a:solidFill>
                <a:latin typeface="+mn-ea"/>
              </a:rPr>
              <a:t>潮流、个性</a:t>
            </a:r>
            <a:endParaRPr lang="zh-CN" altLang="en-US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成都也是一座时尚之都，大街上有很多时髦的女孩子，她们的搭配风格更多样。可以文艺，可以潮流，可以个性。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47790" y="2581910"/>
            <a:ext cx="3129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FE"/>
                </a:solidFill>
              </a:rPr>
              <a:t>西南地区</a:t>
            </a:r>
            <a:r>
              <a:rPr lang="zh-CN" altLang="en-US" sz="1400" b="1" dirty="0">
                <a:solidFill>
                  <a:srgbClr val="FF00FE"/>
                </a:solidFill>
                <a:sym typeface="+mn-ea"/>
              </a:rPr>
              <a:t>（代表：成都）</a:t>
            </a:r>
          </a:p>
        </p:txBody>
      </p:sp>
      <p:sp>
        <p:nvSpPr>
          <p:cNvPr id="21" name="右箭头 20"/>
          <p:cNvSpPr/>
          <p:nvPr/>
        </p:nvSpPr>
        <p:spPr>
          <a:xfrm rot="9120000">
            <a:off x="3985895" y="3306445"/>
            <a:ext cx="2557145" cy="231140"/>
          </a:xfrm>
          <a:prstGeom prst="rightArrow">
            <a:avLst/>
          </a:prstGeom>
          <a:solidFill>
            <a:srgbClr val="FECC2B"/>
          </a:solidFill>
          <a:ln>
            <a:solidFill>
              <a:srgbClr val="FECC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154930" y="1543050"/>
            <a:ext cx="378142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成都街头辣女穿搭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个个都是时髦精</a:t>
            </a: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文案风格</a:t>
            </a:r>
            <a:endParaRPr lang="zh-CN" altLang="en-US" sz="2000" b="1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裙摆背后的少女心机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一招搞定所有直男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C000"/>
                </a:solidFill>
              </a:rPr>
              <a:t>经典厂牌力荐同款</a:t>
            </a:r>
            <a:r>
              <a:rPr lang="en-US" altLang="zh-CN" sz="2000" b="1">
                <a:solidFill>
                  <a:srgbClr val="FFC000"/>
                </a:solidFill>
              </a:rPr>
              <a:t>~R</a:t>
            </a:r>
            <a:r>
              <a:rPr lang="zh-CN" altLang="en-US" sz="2000" b="1">
                <a:solidFill>
                  <a:srgbClr val="FFC000"/>
                </a:solidFill>
              </a:rPr>
              <a:t>espect！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95" y="1050290"/>
            <a:ext cx="3169920" cy="43084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79855" y="2104390"/>
            <a:ext cx="6213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FF9100"/>
                </a:solidFill>
              </a:rPr>
              <a:t>下沉市场人群随着年龄的增长而变化的服饰消费心态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79855" y="3680460"/>
            <a:ext cx="63493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2、颜色和图案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主张</a:t>
            </a:r>
            <a:r>
              <a:rPr lang="zh-CN" altLang="en-US" sz="1400" b="1" dirty="0">
                <a:solidFill>
                  <a:srgbClr val="FF9100"/>
                </a:solidFill>
                <a:sym typeface="+mn-ea"/>
              </a:rPr>
              <a:t>黑白灰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及经典暗色调，内搭类最好是色彩明度比较高。最好</a:t>
            </a:r>
            <a:r>
              <a:rPr lang="zh-CN" altLang="en-US" sz="1400" b="1" dirty="0">
                <a:solidFill>
                  <a:srgbClr val="FF9100"/>
                </a:solidFill>
                <a:sym typeface="+mn-ea"/>
              </a:rPr>
              <a:t>没图案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，即使有也</a:t>
            </a:r>
            <a:r>
              <a:rPr lang="zh-CN" altLang="en-US" sz="1400" b="1" dirty="0">
                <a:solidFill>
                  <a:srgbClr val="FF9100"/>
                </a:solidFill>
                <a:sym typeface="+mn-ea"/>
              </a:rPr>
              <a:t>不要夸张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。</a:t>
            </a:r>
            <a:endParaRPr lang="zh-CN" altLang="en-US" sz="1400"/>
          </a:p>
        </p:txBody>
      </p:sp>
      <p:sp>
        <p:nvSpPr>
          <p:cNvPr id="8" name="文本框 11"/>
          <p:cNvSpPr txBox="1"/>
          <p:nvPr/>
        </p:nvSpPr>
        <p:spPr>
          <a:xfrm>
            <a:off x="1379855" y="2761615"/>
            <a:ext cx="65855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着装安全感</a:t>
            </a:r>
          </a:p>
          <a:p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可以不出彩，但一定</a:t>
            </a:r>
            <a:r>
              <a:rPr lang="zh-CN" altLang="en-US" sz="1400" b="1" dirty="0">
                <a:solidFill>
                  <a:srgbClr val="FF9100"/>
                </a:solidFill>
              </a:rPr>
              <a:t>不能出“错”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。就是不能与众不同，不能过多的吸引眼球。她们</a:t>
            </a:r>
            <a:r>
              <a:rPr lang="zh-CN" altLang="en-US" sz="1400" b="1" dirty="0">
                <a:solidFill>
                  <a:srgbClr val="FF9100"/>
                </a:solidFill>
              </a:rPr>
              <a:t>不好意思接受别人惊讶的赞美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，只能坦然接受平淡的正面的交流和比较。</a:t>
            </a:r>
          </a:p>
        </p:txBody>
      </p:sp>
      <p:sp>
        <p:nvSpPr>
          <p:cNvPr id="10" name="文本框 11"/>
          <p:cNvSpPr txBox="1"/>
          <p:nvPr/>
        </p:nvSpPr>
        <p:spPr>
          <a:xfrm>
            <a:off x="1379855" y="1241425"/>
            <a:ext cx="12363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用户调研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0429" y="453560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案例中亮点及可复用的点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69060" y="1710055"/>
            <a:ext cx="65157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在已有海报模板的基础上，调整色调和风格，布局不变，便可快速延用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69060" y="3063875"/>
            <a:ext cx="75215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海报上的文案基本都可继续延用，最多修改下利益点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69060" y="4275455"/>
            <a:ext cx="75215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每个月根据品牌或节点活动更换一下素材背景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369060" y="4011930"/>
            <a:ext cx="339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每月一更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69060" y="1341755"/>
            <a:ext cx="1885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模板快速延用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369060" y="2800350"/>
            <a:ext cx="3733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文案可复制性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1600" b="1" dirty="0">
                <a:solidFill>
                  <a:schemeClr val="tx1"/>
                </a:solidFill>
              </a:rPr>
              <a:t>案例中待优化点及改善方案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612265" y="1945005"/>
            <a:ext cx="3533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调研深度和市场观察有待深入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67510" y="2839085"/>
            <a:ext cx="75215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希望有经验的同事能分享一下不同行业内的一些心得、经验和见解。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1709" y="4381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案例目标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066415" y="1875790"/>
            <a:ext cx="3914775" cy="248031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33345" y="2233295"/>
            <a:ext cx="4982210" cy="1788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41730" y="2178050"/>
            <a:ext cx="7853680" cy="8299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提高服装行业内容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垂直化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13635" y="3232785"/>
            <a:ext cx="5220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拉升转化效率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2936" y="453560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针对案例的延伸思考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57778" y="1561919"/>
            <a:ext cx="80376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项目调研能为执行带来领跑优势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026144" y="2295645"/>
            <a:ext cx="807662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57778" y="2448315"/>
            <a:ext cx="8144989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+mn-ea"/>
              </a:rPr>
              <a:t>私域运营项目其实需要跟对应的行业有非常密切和深入的了解，才能不被项目或甲方带着走，对项目行业的过去、现状、人群、消费心态、模式、地域差异等有一定认识和见解后，更容易创造出不同维度的运营提高点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60F1A44-7BF6-4774-8C18-41D689FFE90F}"/>
              </a:ext>
            </a:extLst>
          </p:cNvPr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7" name="图片 16" descr="resource">
              <a:extLst>
                <a:ext uri="{FF2B5EF4-FFF2-40B4-BE49-F238E27FC236}">
                  <a16:creationId xmlns:a16="http://schemas.microsoft.com/office/drawing/2014/main" id="{C1B24F8E-01D1-4F68-BF3D-435475074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8" name="图片 17" descr="resource">
              <a:extLst>
                <a:ext uri="{FF2B5EF4-FFF2-40B4-BE49-F238E27FC236}">
                  <a16:creationId xmlns:a16="http://schemas.microsoft.com/office/drawing/2014/main" id="{4A191917-AAD9-4393-9C9B-405B66E94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9" name="图片 18" descr="resource">
              <a:extLst>
                <a:ext uri="{FF2B5EF4-FFF2-40B4-BE49-F238E27FC236}">
                  <a16:creationId xmlns:a16="http://schemas.microsoft.com/office/drawing/2014/main" id="{55E0D448-13F1-45CB-BF41-5629E0F6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D92A0EB9-A3B9-4FF1-8D7C-E2BA2B2E608F}"/>
              </a:ext>
            </a:extLst>
          </p:cNvPr>
          <p:cNvSpPr txBox="1"/>
          <p:nvPr/>
        </p:nvSpPr>
        <p:spPr>
          <a:xfrm>
            <a:off x="7409342" y="420623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扫码为我进行打分哦</a:t>
            </a:r>
            <a:r>
              <a:rPr lang="en-US" altLang="zh-CN" dirty="0"/>
              <a:t>~</a:t>
            </a:r>
            <a:endParaRPr lang="zh-CN" altLang="en-US" dirty="0"/>
          </a:p>
        </p:txBody>
      </p:sp>
      <p:sp>
        <p:nvSpPr>
          <p:cNvPr id="28" name="ExtraShape1">
            <a:extLst>
              <a:ext uri="{FF2B5EF4-FFF2-40B4-BE49-F238E27FC236}">
                <a16:creationId xmlns:a16="http://schemas.microsoft.com/office/drawing/2014/main" id="{795787AE-B4A3-45AA-816F-40CD8C188F81}"/>
              </a:ext>
            </a:extLst>
          </p:cNvPr>
          <p:cNvSpPr/>
          <p:nvPr/>
        </p:nvSpPr>
        <p:spPr>
          <a:xfrm>
            <a:off x="342356" y="1656892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开场收尾</a:t>
            </a:r>
          </a:p>
        </p:txBody>
      </p:sp>
      <p:cxnSp>
        <p:nvCxnSpPr>
          <p:cNvPr id="29" name="ExtraShape1">
            <a:extLst>
              <a:ext uri="{FF2B5EF4-FFF2-40B4-BE49-F238E27FC236}">
                <a16:creationId xmlns:a16="http://schemas.microsoft.com/office/drawing/2014/main" id="{CB4F6420-F331-4717-B54C-D868AAF45619}"/>
              </a:ext>
            </a:extLst>
          </p:cNvPr>
          <p:cNvCxnSpPr>
            <a:cxnSpLocks/>
          </p:cNvCxnSpPr>
          <p:nvPr/>
        </p:nvCxnSpPr>
        <p:spPr>
          <a:xfrm>
            <a:off x="1486932" y="2316970"/>
            <a:ext cx="813817" cy="42517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xtraShape2">
            <a:extLst>
              <a:ext uri="{FF2B5EF4-FFF2-40B4-BE49-F238E27FC236}">
                <a16:creationId xmlns:a16="http://schemas.microsoft.com/office/drawing/2014/main" id="{F35F2524-B1D0-40BF-9234-ADA750BE40CF}"/>
              </a:ext>
            </a:extLst>
          </p:cNvPr>
          <p:cNvSpPr/>
          <p:nvPr/>
        </p:nvSpPr>
        <p:spPr>
          <a:xfrm rot="10800000" flipV="1">
            <a:off x="2432836" y="2580085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内容</a:t>
            </a:r>
          </a:p>
        </p:txBody>
      </p:sp>
      <p:cxnSp>
        <p:nvCxnSpPr>
          <p:cNvPr id="31" name="ExtraShape2">
            <a:extLst>
              <a:ext uri="{FF2B5EF4-FFF2-40B4-BE49-F238E27FC236}">
                <a16:creationId xmlns:a16="http://schemas.microsoft.com/office/drawing/2014/main" id="{26D787D2-A083-4901-8BEF-D2BE8E9F9DD1}"/>
              </a:ext>
            </a:extLst>
          </p:cNvPr>
          <p:cNvCxnSpPr>
            <a:cxnSpLocks/>
          </p:cNvCxnSpPr>
          <p:nvPr/>
        </p:nvCxnSpPr>
        <p:spPr>
          <a:xfrm rot="20700000" flipV="1">
            <a:off x="3570737" y="2742145"/>
            <a:ext cx="1157719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xtraShape3">
            <a:extLst>
              <a:ext uri="{FF2B5EF4-FFF2-40B4-BE49-F238E27FC236}">
                <a16:creationId xmlns:a16="http://schemas.microsoft.com/office/drawing/2014/main" id="{19110BD8-2381-4864-95ED-B9EF6920BD3B}"/>
              </a:ext>
            </a:extLst>
          </p:cNvPr>
          <p:cNvSpPr/>
          <p:nvPr/>
        </p:nvSpPr>
        <p:spPr>
          <a:xfrm>
            <a:off x="4822569" y="1885438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语言</a:t>
            </a:r>
          </a:p>
        </p:txBody>
      </p:sp>
      <p:cxnSp>
        <p:nvCxnSpPr>
          <p:cNvPr id="37" name="ExtraShape3">
            <a:extLst>
              <a:ext uri="{FF2B5EF4-FFF2-40B4-BE49-F238E27FC236}">
                <a16:creationId xmlns:a16="http://schemas.microsoft.com/office/drawing/2014/main" id="{CE308CD6-2246-4DEF-92A0-F54BE62CDA8E}"/>
              </a:ext>
            </a:extLst>
          </p:cNvPr>
          <p:cNvCxnSpPr>
            <a:cxnSpLocks/>
          </p:cNvCxnSpPr>
          <p:nvPr/>
        </p:nvCxnSpPr>
        <p:spPr>
          <a:xfrm>
            <a:off x="5419304" y="2968681"/>
            <a:ext cx="535173" cy="93386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xtraShape4">
            <a:extLst>
              <a:ext uri="{FF2B5EF4-FFF2-40B4-BE49-F238E27FC236}">
                <a16:creationId xmlns:a16="http://schemas.microsoft.com/office/drawing/2014/main" id="{9C333F6A-251F-48D7-8BBA-3A86E032DE35}"/>
              </a:ext>
            </a:extLst>
          </p:cNvPr>
          <p:cNvSpPr/>
          <p:nvPr/>
        </p:nvSpPr>
        <p:spPr>
          <a:xfrm rot="10800000" flipV="1">
            <a:off x="5758760" y="3960245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时间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2F45CEC-3B39-41B7-AC8E-E38039AB561F}"/>
              </a:ext>
            </a:extLst>
          </p:cNvPr>
          <p:cNvSpPr txBox="1"/>
          <p:nvPr/>
        </p:nvSpPr>
        <p:spPr>
          <a:xfrm>
            <a:off x="1192936" y="46418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评分</a:t>
            </a:r>
          </a:p>
        </p:txBody>
      </p:sp>
      <p:sp>
        <p:nvSpPr>
          <p:cNvPr id="40" name="ValueText4">
            <a:extLst>
              <a:ext uri="{FF2B5EF4-FFF2-40B4-BE49-F238E27FC236}">
                <a16:creationId xmlns:a16="http://schemas.microsoft.com/office/drawing/2014/main" id="{CFB6B903-5816-402B-B4E9-C2BD516A1D63}"/>
              </a:ext>
            </a:extLst>
          </p:cNvPr>
          <p:cNvSpPr txBox="1"/>
          <p:nvPr/>
        </p:nvSpPr>
        <p:spPr>
          <a:xfrm>
            <a:off x="6358643" y="3435611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5">
                    <a:lumMod val="100000"/>
                  </a:schemeClr>
                </a:solidFill>
                <a:latin typeface="Impact" panose="020B0806030902050204" pitchFamily="34" charset="0"/>
              </a:rPr>
              <a:t>20%</a:t>
            </a:r>
            <a:endParaRPr lang="en-US" sz="700" dirty="0">
              <a:solidFill>
                <a:schemeClr val="accent5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1" name="ValueText1">
            <a:extLst>
              <a:ext uri="{FF2B5EF4-FFF2-40B4-BE49-F238E27FC236}">
                <a16:creationId xmlns:a16="http://schemas.microsoft.com/office/drawing/2014/main" id="{20C8AA09-2A8F-448B-A2A4-7DD4486D4864}"/>
              </a:ext>
            </a:extLst>
          </p:cNvPr>
          <p:cNvSpPr txBox="1"/>
          <p:nvPr/>
        </p:nvSpPr>
        <p:spPr>
          <a:xfrm>
            <a:off x="557843" y="2853772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2">
                    <a:lumMod val="100000"/>
                  </a:schemeClr>
                </a:solidFill>
                <a:latin typeface="Impact" panose="020B0806030902050204" pitchFamily="34" charset="0"/>
              </a:rPr>
              <a:t>20%</a:t>
            </a:r>
            <a:endParaRPr lang="en-US" sz="700" dirty="0">
              <a:solidFill>
                <a:schemeClr val="accent2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2" name="ValueText2">
            <a:extLst>
              <a:ext uri="{FF2B5EF4-FFF2-40B4-BE49-F238E27FC236}">
                <a16:creationId xmlns:a16="http://schemas.microsoft.com/office/drawing/2014/main" id="{DC732422-2CA4-4207-AD64-C044AC298DFB}"/>
              </a:ext>
            </a:extLst>
          </p:cNvPr>
          <p:cNvSpPr txBox="1"/>
          <p:nvPr/>
        </p:nvSpPr>
        <p:spPr>
          <a:xfrm>
            <a:off x="2650697" y="1932763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3">
                    <a:lumMod val="100000"/>
                  </a:schemeClr>
                </a:solidFill>
                <a:latin typeface="Impact" panose="020B0806030902050204" pitchFamily="34" charset="0"/>
              </a:rPr>
              <a:t>30%</a:t>
            </a:r>
            <a:endParaRPr lang="en-US" sz="700" dirty="0">
              <a:solidFill>
                <a:schemeClr val="accent3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3" name="ValueText3">
            <a:extLst>
              <a:ext uri="{FF2B5EF4-FFF2-40B4-BE49-F238E27FC236}">
                <a16:creationId xmlns:a16="http://schemas.microsoft.com/office/drawing/2014/main" id="{1ECBFA68-CD83-40DC-BB5D-4A63BFEA2247}"/>
              </a:ext>
            </a:extLst>
          </p:cNvPr>
          <p:cNvSpPr txBox="1"/>
          <p:nvPr/>
        </p:nvSpPr>
        <p:spPr>
          <a:xfrm>
            <a:off x="4706294" y="3027462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4">
                    <a:lumMod val="100000"/>
                  </a:schemeClr>
                </a:solidFill>
                <a:latin typeface="Impact" panose="020B0806030902050204" pitchFamily="34" charset="0"/>
              </a:rPr>
              <a:t>30</a:t>
            </a:r>
            <a:r>
              <a:rPr lang="en-US" sz="700" dirty="0">
                <a:solidFill>
                  <a:schemeClr val="accent4">
                    <a:lumMod val="100000"/>
                  </a:schemeClr>
                </a:solidFill>
                <a:latin typeface="Impact" panose="020B0806030902050204" pitchFamily="34" charset="0"/>
              </a:rPr>
              <a:t>%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76A3334-F84B-493C-AD11-038480005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14" y="1964446"/>
            <a:ext cx="2109258" cy="2109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0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9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246227" y="1563250"/>
            <a:ext cx="5773968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EA900"/>
                </a:solidFill>
              </a:rPr>
              <a:t>希望解决的问题</a:t>
            </a:r>
            <a:endParaRPr lang="en-US" altLang="zh-CN" b="1" dirty="0">
              <a:solidFill>
                <a:srgbClr val="FEA900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EA900"/>
                </a:solidFill>
                <a:latin typeface="+mn-ea"/>
              </a:rPr>
              <a:t>1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</a:rPr>
              <a:t>、通用</a:t>
            </a:r>
            <a:r>
              <a:rPr lang="en-US" altLang="zh-CN" sz="2400" b="1" dirty="0">
                <a:solidFill>
                  <a:srgbClr val="FEA900"/>
                </a:solidFill>
                <a:latin typeface="+mn-ea"/>
              </a:rPr>
              <a:t>&amp;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</a:rPr>
              <a:t>大众化对用户不敏感</a:t>
            </a:r>
            <a:endParaRPr lang="en-US" altLang="zh-CN" sz="2400" b="1" dirty="0">
              <a:solidFill>
                <a:srgbClr val="FEA9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EA900"/>
                </a:solidFill>
                <a:latin typeface="+mn-ea"/>
              </a:rPr>
              <a:t>2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</a:rPr>
              <a:t>、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  <a:sym typeface="+mn-ea"/>
              </a:rPr>
              <a:t>解决场景化代入感不强</a:t>
            </a:r>
            <a:endParaRPr lang="en-US" altLang="zh-CN" sz="2400" b="1" dirty="0">
              <a:solidFill>
                <a:srgbClr val="FEA9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EA900"/>
                </a:solidFill>
                <a:latin typeface="+mn-ea"/>
              </a:rPr>
              <a:t>3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</a:rPr>
              <a:t>、提高内容销售转化</a:t>
            </a:r>
            <a:endParaRPr lang="en-US" altLang="zh-CN" sz="2400" b="1" dirty="0">
              <a:solidFill>
                <a:srgbClr val="FEA900"/>
              </a:solidFill>
              <a:latin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148840" y="4575175"/>
            <a:ext cx="581723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7966075" y="4156075"/>
            <a:ext cx="462280" cy="42608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0435" y="43815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案例关键词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786097" y="2578401"/>
            <a:ext cx="1725930" cy="89916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962900" y="2570775"/>
            <a:ext cx="1725930" cy="89916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124768" y="2790204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人群角色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241323" y="278956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地域</a:t>
            </a:r>
          </a:p>
        </p:txBody>
      </p:sp>
      <p:sp>
        <p:nvSpPr>
          <p:cNvPr id="23" name="文本框 11"/>
          <p:cNvSpPr txBox="1"/>
          <p:nvPr/>
        </p:nvSpPr>
        <p:spPr>
          <a:xfrm>
            <a:off x="2924175" y="1304290"/>
            <a:ext cx="4434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服装行业主要精准化内容分类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4143375" y="4163060"/>
            <a:ext cx="1415415" cy="73723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28490" y="4301490"/>
            <a:ext cx="845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身份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124575" y="4163060"/>
            <a:ext cx="1415415" cy="73723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409690" y="4301490"/>
            <a:ext cx="845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职业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7974330" y="4163060"/>
            <a:ext cx="1415415" cy="73723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259445" y="4301490"/>
            <a:ext cx="845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年龄</a:t>
            </a:r>
          </a:p>
        </p:txBody>
      </p:sp>
      <p:cxnSp>
        <p:nvCxnSpPr>
          <p:cNvPr id="15" name="直接连接符 14"/>
          <p:cNvCxnSpPr>
            <a:stCxn id="12" idx="2"/>
            <a:endCxn id="5" idx="0"/>
          </p:cNvCxnSpPr>
          <p:nvPr/>
        </p:nvCxnSpPr>
        <p:spPr>
          <a:xfrm flipH="1">
            <a:off x="4851400" y="3469640"/>
            <a:ext cx="1974215" cy="6934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12" idx="2"/>
            <a:endCxn id="9" idx="0"/>
          </p:cNvCxnSpPr>
          <p:nvPr/>
        </p:nvCxnSpPr>
        <p:spPr>
          <a:xfrm>
            <a:off x="6825615" y="3469640"/>
            <a:ext cx="6985" cy="6934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12" idx="2"/>
            <a:endCxn id="11" idx="0"/>
          </p:cNvCxnSpPr>
          <p:nvPr/>
        </p:nvCxnSpPr>
        <p:spPr>
          <a:xfrm>
            <a:off x="6825615" y="3469640"/>
            <a:ext cx="1856740" cy="6934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52464" y="1300763"/>
            <a:ext cx="4116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服饰行业特点一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753110" y="1744345"/>
            <a:ext cx="3839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追求品质与性价比</a:t>
            </a:r>
          </a:p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看重品牌背书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504690" y="1473200"/>
            <a:ext cx="5510530" cy="3554730"/>
            <a:chOff x="7171" y="2048"/>
            <a:chExt cx="8678" cy="5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1" y="2048"/>
              <a:ext cx="8679" cy="559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3955" y="2329"/>
              <a:ext cx="1523" cy="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309" y="7252"/>
              <a:ext cx="8330" cy="2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53110" y="314642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EA900"/>
                </a:solidFill>
              </a:rPr>
              <a:t>私域应对方案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855345" y="3596640"/>
            <a:ext cx="38392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、在产品质量、材料、舒适度内容上下功夫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、进行适当程度的同款同类型价格对比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、多宣扬品牌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自身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的实力和优势（朋友圈）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、宣导社群为品牌官方授权粉丝会员平台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889000" y="1547495"/>
            <a:ext cx="1816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材质细节图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735" y="2985770"/>
            <a:ext cx="2376805" cy="2376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00" y="2139950"/>
            <a:ext cx="2376170" cy="2376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rcRect t="9669" b="36671"/>
          <a:stretch>
            <a:fillRect/>
          </a:stretch>
        </p:blipFill>
        <p:spPr>
          <a:xfrm>
            <a:off x="4166235" y="730885"/>
            <a:ext cx="2667635" cy="31026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rcRect r="21511"/>
          <a:stretch>
            <a:fillRect/>
          </a:stretch>
        </p:blipFill>
        <p:spPr>
          <a:xfrm>
            <a:off x="7033260" y="730885"/>
            <a:ext cx="2724785" cy="2515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rcRect r="24358"/>
          <a:stretch>
            <a:fillRect/>
          </a:stretch>
        </p:blipFill>
        <p:spPr>
          <a:xfrm>
            <a:off x="7033260" y="3404870"/>
            <a:ext cx="2724785" cy="1957705"/>
          </a:xfrm>
          <a:prstGeom prst="rect">
            <a:avLst/>
          </a:prstGeom>
        </p:spPr>
      </p:pic>
      <p:sp>
        <p:nvSpPr>
          <p:cNvPr id="16" name="文本框 11"/>
          <p:cNvSpPr txBox="1"/>
          <p:nvPr/>
        </p:nvSpPr>
        <p:spPr>
          <a:xfrm>
            <a:off x="5252720" y="3777615"/>
            <a:ext cx="1248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品牌实力</a:t>
            </a:r>
          </a:p>
        </p:txBody>
      </p:sp>
      <p:sp>
        <p:nvSpPr>
          <p:cNvPr id="17" name="文本框 11"/>
          <p:cNvSpPr txBox="1"/>
          <p:nvPr/>
        </p:nvSpPr>
        <p:spPr>
          <a:xfrm>
            <a:off x="5563235" y="5055235"/>
            <a:ext cx="22834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质量、性价比阐述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52464" y="1300763"/>
            <a:ext cx="4116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服饰行业特点二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3110" y="314642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EA900"/>
                </a:solidFill>
              </a:rPr>
              <a:t>私域应对方案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549140" y="1372235"/>
            <a:ext cx="5531485" cy="3532505"/>
            <a:chOff x="7164" y="2161"/>
            <a:chExt cx="8711" cy="556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4" y="2161"/>
              <a:ext cx="8711" cy="556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3764" y="2419"/>
              <a:ext cx="1739" cy="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392" y="7017"/>
              <a:ext cx="8296" cy="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9952" y="2926"/>
              <a:ext cx="410" cy="3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266" y="4649"/>
              <a:ext cx="410" cy="3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1"/>
          <p:cNvSpPr txBox="1"/>
          <p:nvPr/>
        </p:nvSpPr>
        <p:spPr>
          <a:xfrm>
            <a:off x="753110" y="1744345"/>
            <a:ext cx="42367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女性用户对服饰的关注度明显高于男性</a:t>
            </a:r>
          </a:p>
          <a:p>
            <a:pPr marL="342900" indent="-34290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Char char="ü"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24-30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岁的服饰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用户更集中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文本框 11"/>
          <p:cNvSpPr txBox="1"/>
          <p:nvPr/>
        </p:nvSpPr>
        <p:spPr>
          <a:xfrm>
            <a:off x="855345" y="3596640"/>
            <a:ext cx="49142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、在选品上更侧重女装或符合女性审美的款式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、服饰选品还是应尽量突出年轻化特点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、现代年轻人大多有从众心理，多用关键字</a:t>
            </a:r>
          </a:p>
          <a:p>
            <a:pPr indent="0">
              <a:lnSpc>
                <a:spcPct val="150000"/>
              </a:lnSpc>
              <a:buClr>
                <a:srgbClr val="548235"/>
              </a:buClr>
              <a:buFont typeface="Wingdings" panose="05000000000000000000" charset="0"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如：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xxx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明星同款、小红书同款、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ins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高分推荐、人气爆款等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500505" y="1190625"/>
            <a:ext cx="17557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侧重女性审美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75" y="1717675"/>
            <a:ext cx="3093085" cy="23317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420" y="3492500"/>
            <a:ext cx="2225040" cy="20364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5630" y="2005965"/>
            <a:ext cx="2678430" cy="259397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945630" y="1492885"/>
            <a:ext cx="2529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大咖推荐，人气同款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820" y="2676525"/>
            <a:ext cx="1653540" cy="26663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450" y="454025"/>
            <a:ext cx="1368425" cy="22066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4875" y="464185"/>
            <a:ext cx="1362075" cy="21964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1467</Words>
  <Application>Microsoft Office PowerPoint</Application>
  <PresentationFormat>自定义</PresentationFormat>
  <Paragraphs>190</Paragraphs>
  <Slides>32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8" baseType="lpstr">
      <vt:lpstr>微软雅黑</vt:lpstr>
      <vt:lpstr>Arial</vt:lpstr>
      <vt:lpstr>Calibri</vt:lpstr>
      <vt:lpstr>Impact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441</cp:revision>
  <dcterms:created xsi:type="dcterms:W3CDTF">2019-12-22T05:53:00Z</dcterms:created>
  <dcterms:modified xsi:type="dcterms:W3CDTF">2021-08-19T02:59:29Z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2052-11.1.0.10214</vt:lpwstr>
  </property>
</Properties>
</file>