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964" r:id="rId2"/>
    <p:sldId id="3122" r:id="rId3"/>
    <p:sldId id="3154" r:id="rId4"/>
    <p:sldId id="3089" r:id="rId5"/>
    <p:sldId id="3173" r:id="rId6"/>
    <p:sldId id="3174" r:id="rId7"/>
    <p:sldId id="3175" r:id="rId8"/>
    <p:sldId id="3184" r:id="rId9"/>
    <p:sldId id="3176" r:id="rId10"/>
    <p:sldId id="3183" r:id="rId11"/>
    <p:sldId id="3185" r:id="rId12"/>
    <p:sldId id="3186" r:id="rId13"/>
    <p:sldId id="3187" r:id="rId14"/>
    <p:sldId id="3179" r:id="rId15"/>
    <p:sldId id="3153" r:id="rId16"/>
    <p:sldId id="3180" r:id="rId17"/>
    <p:sldId id="3182" r:id="rId18"/>
    <p:sldId id="3080" r:id="rId19"/>
    <p:sldId id="3188" r:id="rId20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900"/>
    <a:srgbClr val="FFA900"/>
    <a:srgbClr val="F2AB3C"/>
    <a:srgbClr val="030061"/>
    <a:srgbClr val="4472C4"/>
    <a:srgbClr val="BA986F"/>
    <a:srgbClr val="B9976F"/>
    <a:srgbClr val="3C82BD"/>
    <a:srgbClr val="FFC000"/>
    <a:srgbClr val="5A0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93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47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25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025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881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3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825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667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423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17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95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9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pic" idx="13"/>
          </p:nvPr>
        </p:nvSpPr>
        <p:spPr>
          <a:xfrm>
            <a:off x="1408684" y="-1"/>
            <a:ext cx="8851330" cy="5219040"/>
          </a:xfrm>
          <a:prstGeom prst="rect">
            <a:avLst/>
          </a:prstGeom>
        </p:spPr>
        <p:txBody>
          <a:bodyPr lIns="95051" rIns="95051"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833817" y="2166193"/>
            <a:ext cx="2719527" cy="1689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75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799506" y="2166193"/>
            <a:ext cx="2719527" cy="1689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75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765196" y="2166193"/>
            <a:ext cx="2719527" cy="1689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75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00">
        <p:pull/>
      </p:transition>
    </mc:Choice>
    <mc:Fallback xmlns="">
      <p:transition spd="slow" advTm="11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8607425" y="167640"/>
            <a:ext cx="1358900" cy="520065"/>
            <a:chOff x="13503" y="400"/>
            <a:chExt cx="2140" cy="819"/>
          </a:xfrm>
        </p:grpSpPr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3503" y="400"/>
              <a:ext cx="768" cy="7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0" name="组合 9"/>
            <p:cNvGrpSpPr/>
            <p:nvPr/>
          </p:nvGrpSpPr>
          <p:grpSpPr>
            <a:xfrm>
              <a:off x="13945" y="507"/>
              <a:ext cx="1698" cy="713"/>
              <a:chOff x="13273" y="518"/>
              <a:chExt cx="1698" cy="713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13273" y="919"/>
                <a:ext cx="1698" cy="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700" b="1">
                    <a:solidFill>
                      <a:schemeClr val="bg1"/>
                    </a:solidFill>
                    <a:latin typeface="Arial Unicode MS" panose="020B0604020202020204" charset="-122"/>
                    <a:ea typeface="Arial Unicode MS" panose="020B0604020202020204" charset="-122"/>
                  </a:rPr>
                  <a:t>START-UP  PRIVATE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3278" y="518"/>
                <a:ext cx="1688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点燃私域</a:t>
                </a: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4"/>
          <p:cNvSpPr txBox="1"/>
          <p:nvPr/>
        </p:nvSpPr>
        <p:spPr>
          <a:xfrm>
            <a:off x="1478279" y="1896853"/>
            <a:ext cx="8309188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</a:rPr>
              <a:t>移动感恩节活动案例复盘</a:t>
            </a:r>
            <a:endParaRPr lang="en-US" altLang="zh-CN" sz="4000" b="1" dirty="0">
              <a:solidFill>
                <a:schemeClr val="bg1"/>
              </a:solidFill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2635537" y="2893102"/>
            <a:ext cx="616204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运营商事业部：泰坦</a:t>
            </a:r>
            <a:endParaRPr lang="zh-CN" altLang="zh-CN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" name="直线连接符 5"/>
          <p:cNvCxnSpPr/>
          <p:nvPr/>
        </p:nvCxnSpPr>
        <p:spPr>
          <a:xfrm>
            <a:off x="2926458" y="2715972"/>
            <a:ext cx="60837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14257" y="669422"/>
            <a:ext cx="562546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案例概述</a:t>
            </a:r>
            <a:r>
              <a:rPr lang="en-US" altLang="zh-CN" sz="2400" b="1" dirty="0">
                <a:solidFill>
                  <a:schemeClr val="bg1"/>
                </a:solidFill>
                <a:sym typeface="+mn-ea"/>
              </a:rPr>
              <a:t>4</a:t>
            </a: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：社群接龙活动</a:t>
            </a:r>
          </a:p>
        </p:txBody>
      </p:sp>
      <p:sp>
        <p:nvSpPr>
          <p:cNvPr id="34" name="文本框 33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35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CC0FCA47-23E2-45BB-BC40-2B4D92C196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08" y="1336442"/>
            <a:ext cx="1648276" cy="35685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7945C01-656C-40C1-9201-A5030E2D9D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77" y="1336442"/>
            <a:ext cx="1648276" cy="35685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204A26C-9B24-4F2F-8523-2730885B34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13" y="1336442"/>
            <a:ext cx="1648276" cy="3568598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C38B8CB-146E-453B-9628-6D5CB2643F71}"/>
              </a:ext>
            </a:extLst>
          </p:cNvPr>
          <p:cNvSpPr/>
          <p:nvPr/>
        </p:nvSpPr>
        <p:spPr>
          <a:xfrm>
            <a:off x="1045408" y="1740386"/>
            <a:ext cx="1648275" cy="840889"/>
          </a:xfrm>
          <a:prstGeom prst="rect">
            <a:avLst/>
          </a:prstGeom>
          <a:noFill/>
          <a:ln w="38100">
            <a:solidFill>
              <a:srgbClr val="FF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D77EE36-C38E-4CFA-8D62-5DBC93467927}"/>
              </a:ext>
            </a:extLst>
          </p:cNvPr>
          <p:cNvSpPr/>
          <p:nvPr/>
        </p:nvSpPr>
        <p:spPr>
          <a:xfrm>
            <a:off x="2839587" y="1827606"/>
            <a:ext cx="1641335" cy="1353744"/>
          </a:xfrm>
          <a:prstGeom prst="rect">
            <a:avLst/>
          </a:prstGeom>
          <a:noFill/>
          <a:ln w="38100">
            <a:solidFill>
              <a:srgbClr val="FF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9D7208A-6EA8-4524-A528-C3176761D23D}"/>
              </a:ext>
            </a:extLst>
          </p:cNvPr>
          <p:cNvSpPr txBox="1"/>
          <p:nvPr/>
        </p:nvSpPr>
        <p:spPr>
          <a:xfrm>
            <a:off x="6821905" y="2891553"/>
            <a:ext cx="2559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玩法升级</a:t>
            </a:r>
            <a:endParaRPr lang="en-US" altLang="zh-CN" sz="1600" b="1" dirty="0">
              <a:solidFill>
                <a:schemeClr val="bg1"/>
              </a:solidFill>
            </a:endParaRPr>
          </a:p>
          <a:p>
            <a:r>
              <a:rPr lang="zh-CN" altLang="en-US" sz="1400" dirty="0">
                <a:solidFill>
                  <a:schemeClr val="bg1"/>
                </a:solidFill>
              </a:rPr>
              <a:t>粉丝主动要求接龙游戏，并说明规则和福利。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31B2D5D-4A8C-4388-9524-037273536C7E}"/>
              </a:ext>
            </a:extLst>
          </p:cNvPr>
          <p:cNvSpPr txBox="1"/>
          <p:nvPr/>
        </p:nvSpPr>
        <p:spPr>
          <a:xfrm>
            <a:off x="6821905" y="226942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社群接龙：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D6B522C-4B74-4316-B9E3-F89B098613F7}"/>
              </a:ext>
            </a:extLst>
          </p:cNvPr>
          <p:cNvSpPr/>
          <p:nvPr/>
        </p:nvSpPr>
        <p:spPr>
          <a:xfrm>
            <a:off x="1039239" y="3120742"/>
            <a:ext cx="1648275" cy="696346"/>
          </a:xfrm>
          <a:prstGeom prst="rect">
            <a:avLst/>
          </a:prstGeom>
          <a:noFill/>
          <a:ln w="38100">
            <a:solidFill>
              <a:srgbClr val="FF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87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14257" y="669422"/>
            <a:ext cx="562546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案例概述</a:t>
            </a:r>
            <a:r>
              <a:rPr lang="en-US" altLang="zh-CN" sz="2400" b="1" dirty="0">
                <a:solidFill>
                  <a:schemeClr val="bg1"/>
                </a:solidFill>
                <a:sym typeface="+mn-ea"/>
              </a:rPr>
              <a:t>5</a:t>
            </a: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：社群接龙活动</a:t>
            </a:r>
          </a:p>
        </p:txBody>
      </p:sp>
      <p:sp>
        <p:nvSpPr>
          <p:cNvPr id="34" name="文本框 33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35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4EE6C95C-F7E2-44C2-9058-2A3F83AA5E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66" y="1229744"/>
            <a:ext cx="1740446" cy="37681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16CAB4-7503-41DD-8BE7-9625E524A9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840" y="1229744"/>
            <a:ext cx="1740446" cy="376815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C38B8CB-146E-453B-9628-6D5CB2643F71}"/>
              </a:ext>
            </a:extLst>
          </p:cNvPr>
          <p:cNvSpPr/>
          <p:nvPr/>
        </p:nvSpPr>
        <p:spPr>
          <a:xfrm>
            <a:off x="2686925" y="3561228"/>
            <a:ext cx="1648275" cy="468512"/>
          </a:xfrm>
          <a:prstGeom prst="rect">
            <a:avLst/>
          </a:prstGeom>
          <a:noFill/>
          <a:ln w="38100">
            <a:solidFill>
              <a:srgbClr val="FF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D4A48B6-7BF8-4125-BDF0-FA592A6CB4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332" y="1229743"/>
            <a:ext cx="1740446" cy="37681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1A0AABB-94B1-40D5-BC34-FBE5F56F49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24" y="1229743"/>
            <a:ext cx="465646" cy="3811819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CBAF570-3088-479F-B77F-5B2E621C767A}"/>
              </a:ext>
            </a:extLst>
          </p:cNvPr>
          <p:cNvSpPr txBox="1"/>
          <p:nvPr/>
        </p:nvSpPr>
        <p:spPr>
          <a:xfrm>
            <a:off x="7066453" y="2171839"/>
            <a:ext cx="255938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接龙的主要内容：</a:t>
            </a:r>
            <a:endParaRPr lang="en-US" altLang="zh-CN" sz="1600" b="1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1</a:t>
            </a:r>
            <a:r>
              <a:rPr lang="zh-CN" altLang="en-US" sz="1400" dirty="0">
                <a:solidFill>
                  <a:schemeClr val="bg1"/>
                </a:solidFill>
              </a:rPr>
              <a:t>、粉丝移动卡的使用年限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2</a:t>
            </a:r>
            <a:r>
              <a:rPr lang="zh-CN" altLang="en-US" sz="1400" dirty="0">
                <a:solidFill>
                  <a:schemeClr val="bg1"/>
                </a:solidFill>
              </a:rPr>
              <a:t>、套餐的流量额度是多少</a:t>
            </a:r>
            <a:r>
              <a:rPr lang="en-US" altLang="zh-CN" sz="1400" dirty="0">
                <a:solidFill>
                  <a:schemeClr val="bg1"/>
                </a:solidFill>
              </a:rPr>
              <a:t>G</a:t>
            </a:r>
          </a:p>
          <a:p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zh-CN" altLang="en-US" sz="1400" dirty="0">
                <a:solidFill>
                  <a:schemeClr val="bg1"/>
                </a:solidFill>
              </a:rPr>
              <a:t>并通过部分客户进行标签</a:t>
            </a:r>
            <a:endParaRPr lang="en-US" altLang="zh-CN" sz="1400" dirty="0">
              <a:solidFill>
                <a:schemeClr val="bg1"/>
              </a:solidFill>
            </a:endParaRPr>
          </a:p>
          <a:p>
            <a:endParaRPr lang="en-US" altLang="zh-CN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9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D6BE627-32C4-4C15-8ABF-304341EE683E}"/>
              </a:ext>
            </a:extLst>
          </p:cNvPr>
          <p:cNvSpPr/>
          <p:nvPr/>
        </p:nvSpPr>
        <p:spPr>
          <a:xfrm>
            <a:off x="1792347" y="1517651"/>
            <a:ext cx="6390167" cy="754761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314257" y="669422"/>
            <a:ext cx="562546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案例概述</a:t>
            </a:r>
            <a:r>
              <a:rPr lang="en-US" altLang="zh-CN" sz="2400" b="1" dirty="0">
                <a:solidFill>
                  <a:schemeClr val="bg1"/>
                </a:solidFill>
                <a:sym typeface="+mn-ea"/>
              </a:rPr>
              <a:t>6</a:t>
            </a: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：数据回顾</a:t>
            </a:r>
          </a:p>
        </p:txBody>
      </p:sp>
      <p:sp>
        <p:nvSpPr>
          <p:cNvPr id="34" name="文本框 33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35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77EC24A-39B1-4766-B322-A63DED413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390166"/>
              </p:ext>
            </p:extLst>
          </p:nvPr>
        </p:nvGraphicFramePr>
        <p:xfrm>
          <a:off x="1860231" y="1572658"/>
          <a:ext cx="6248401" cy="657225"/>
        </p:xfrm>
        <a:graphic>
          <a:graphicData uri="http://schemas.openxmlformats.org/drawingml/2006/table">
            <a:tbl>
              <a:tblPr/>
              <a:tblGrid>
                <a:gridCol w="685104">
                  <a:extLst>
                    <a:ext uri="{9D8B030D-6E8A-4147-A177-3AD203B41FA5}">
                      <a16:colId xmlns:a16="http://schemas.microsoft.com/office/drawing/2014/main" val="2645191286"/>
                    </a:ext>
                  </a:extLst>
                </a:gridCol>
                <a:gridCol w="685104">
                  <a:extLst>
                    <a:ext uri="{9D8B030D-6E8A-4147-A177-3AD203B41FA5}">
                      <a16:colId xmlns:a16="http://schemas.microsoft.com/office/drawing/2014/main" val="3099953144"/>
                    </a:ext>
                  </a:extLst>
                </a:gridCol>
                <a:gridCol w="938846">
                  <a:extLst>
                    <a:ext uri="{9D8B030D-6E8A-4147-A177-3AD203B41FA5}">
                      <a16:colId xmlns:a16="http://schemas.microsoft.com/office/drawing/2014/main" val="2371326510"/>
                    </a:ext>
                  </a:extLst>
                </a:gridCol>
                <a:gridCol w="888097">
                  <a:extLst>
                    <a:ext uri="{9D8B030D-6E8A-4147-A177-3AD203B41FA5}">
                      <a16:colId xmlns:a16="http://schemas.microsoft.com/office/drawing/2014/main" val="283219066"/>
                    </a:ext>
                  </a:extLst>
                </a:gridCol>
                <a:gridCol w="1056202">
                  <a:extLst>
                    <a:ext uri="{9D8B030D-6E8A-4147-A177-3AD203B41FA5}">
                      <a16:colId xmlns:a16="http://schemas.microsoft.com/office/drawing/2014/main" val="2003402632"/>
                    </a:ext>
                  </a:extLst>
                </a:gridCol>
                <a:gridCol w="786601">
                  <a:extLst>
                    <a:ext uri="{9D8B030D-6E8A-4147-A177-3AD203B41FA5}">
                      <a16:colId xmlns:a16="http://schemas.microsoft.com/office/drawing/2014/main" val="1399171736"/>
                    </a:ext>
                  </a:extLst>
                </a:gridCol>
                <a:gridCol w="1208447">
                  <a:extLst>
                    <a:ext uri="{9D8B030D-6E8A-4147-A177-3AD203B41FA5}">
                      <a16:colId xmlns:a16="http://schemas.microsoft.com/office/drawing/2014/main" val="2643143245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账号数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活动天数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点对点触达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朋友圈篇数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点赞粉丝数量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接龙条数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社群接龙粉丝数量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51821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228757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708597"/>
                  </a:ext>
                </a:extLst>
              </a:tr>
            </a:tbl>
          </a:graphicData>
        </a:graphic>
      </p:graphicFrame>
      <p:sp>
        <p:nvSpPr>
          <p:cNvPr id="15" name="矩形 14">
            <a:extLst>
              <a:ext uri="{FF2B5EF4-FFF2-40B4-BE49-F238E27FC236}">
                <a16:creationId xmlns:a16="http://schemas.microsoft.com/office/drawing/2014/main" id="{09CB31C9-CB80-428C-8E0C-5CCCB4158CAD}"/>
              </a:ext>
            </a:extLst>
          </p:cNvPr>
          <p:cNvSpPr/>
          <p:nvPr/>
        </p:nvSpPr>
        <p:spPr>
          <a:xfrm>
            <a:off x="1558899" y="2550253"/>
            <a:ext cx="6947149" cy="754761"/>
          </a:xfrm>
          <a:prstGeom prst="rect">
            <a:avLst/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525D3F3-62B8-4597-A8E4-0CF2AE3F74A7}"/>
              </a:ext>
            </a:extLst>
          </p:cNvPr>
          <p:cNvSpPr txBox="1"/>
          <p:nvPr/>
        </p:nvSpPr>
        <p:spPr>
          <a:xfrm>
            <a:off x="3239290" y="3453349"/>
            <a:ext cx="45118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个账号平均</a:t>
            </a:r>
            <a:r>
              <a:rPr lang="en-US" altLang="zh-CN" sz="1600" b="1" dirty="0">
                <a:solidFill>
                  <a:srgbClr val="FFA900"/>
                </a:solidFill>
                <a:latin typeface="+mj-ea"/>
                <a:ea typeface="+mj-ea"/>
              </a:rPr>
              <a:t>72</a:t>
            </a:r>
            <a:r>
              <a:rPr lang="zh-CN" altLang="en-US" sz="1600" b="1" dirty="0">
                <a:solidFill>
                  <a:srgbClr val="FFA900"/>
                </a:solidFill>
                <a:latin typeface="+mj-ea"/>
                <a:ea typeface="+mj-ea"/>
              </a:rPr>
              <a:t>个</a:t>
            </a: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点赞；单个账号最高</a:t>
            </a:r>
            <a:r>
              <a:rPr lang="en-US" altLang="zh-CN" sz="1600" b="1" dirty="0">
                <a:solidFill>
                  <a:srgbClr val="FFA900"/>
                </a:solidFill>
                <a:latin typeface="+mj-ea"/>
                <a:ea typeface="+mj-ea"/>
              </a:rPr>
              <a:t>200+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个接龙平均</a:t>
            </a:r>
            <a:r>
              <a:rPr lang="en-US" altLang="zh-CN" sz="1600" dirty="0">
                <a:solidFill>
                  <a:schemeClr val="bg1"/>
                </a:solidFill>
                <a:latin typeface="+mj-ea"/>
                <a:ea typeface="+mj-ea"/>
              </a:rPr>
              <a:t>70</a:t>
            </a:r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个粉丝参与；单个接龙最高</a:t>
            </a:r>
            <a:r>
              <a:rPr lang="en-US" altLang="zh-CN" sz="1600" b="1" dirty="0">
                <a:solidFill>
                  <a:srgbClr val="FFA900"/>
                </a:solidFill>
                <a:latin typeface="+mj-ea"/>
                <a:ea typeface="+mj-ea"/>
              </a:rPr>
              <a:t>80+</a:t>
            </a:r>
          </a:p>
          <a:p>
            <a:endParaRPr lang="en-US" altLang="zh-CN" sz="1600" b="1" dirty="0">
              <a:solidFill>
                <a:srgbClr val="FFA900"/>
              </a:solidFill>
              <a:latin typeface="+mj-ea"/>
              <a:ea typeface="+mj-ea"/>
            </a:endParaRPr>
          </a:p>
          <a:p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根据参与互动人数转化 ：</a:t>
            </a:r>
            <a:r>
              <a:rPr lang="en-US" altLang="zh-CN" sz="1600" b="1" dirty="0">
                <a:solidFill>
                  <a:srgbClr val="FFA900"/>
                </a:solidFill>
                <a:latin typeface="+mj-ea"/>
                <a:ea typeface="+mj-ea"/>
              </a:rPr>
              <a:t>9.3% </a:t>
            </a:r>
          </a:p>
          <a:p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根据点对点群发人数转化：</a:t>
            </a:r>
            <a:r>
              <a:rPr lang="en-US" altLang="zh-CN" sz="1600" b="1" dirty="0">
                <a:solidFill>
                  <a:srgbClr val="FFA900"/>
                </a:solidFill>
                <a:latin typeface="+mj-ea"/>
                <a:ea typeface="+mj-ea"/>
              </a:rPr>
              <a:t>0.2%</a:t>
            </a:r>
          </a:p>
          <a:p>
            <a:endParaRPr lang="en-US" altLang="zh-CN" sz="1600" b="1" dirty="0">
              <a:solidFill>
                <a:srgbClr val="FFA900"/>
              </a:solidFill>
              <a:latin typeface="+mj-ea"/>
              <a:ea typeface="+mj-ea"/>
            </a:endParaRPr>
          </a:p>
          <a:p>
            <a:r>
              <a:rPr lang="zh-CN" altLang="en-US" sz="1600" b="1" dirty="0">
                <a:solidFill>
                  <a:srgbClr val="FFA900"/>
                </a:solidFill>
                <a:latin typeface="+mj-ea"/>
                <a:ea typeface="+mj-ea"/>
              </a:rPr>
              <a:t>总体中高价值产出不高。</a:t>
            </a:r>
            <a:endParaRPr lang="en-US" altLang="zh-CN" sz="1600" b="1" dirty="0">
              <a:solidFill>
                <a:srgbClr val="FFA900"/>
              </a:solidFill>
              <a:latin typeface="+mj-ea"/>
              <a:ea typeface="+mj-ea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07ECD1E-5F64-42AD-B763-0E9652F6D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815264"/>
              </p:ext>
            </p:extLst>
          </p:nvPr>
        </p:nvGraphicFramePr>
        <p:xfrm>
          <a:off x="1635222" y="2618425"/>
          <a:ext cx="6794501" cy="657225"/>
        </p:xfrm>
        <a:graphic>
          <a:graphicData uri="http://schemas.openxmlformats.org/drawingml/2006/table">
            <a:tbl>
              <a:tblPr/>
              <a:tblGrid>
                <a:gridCol w="583655">
                  <a:extLst>
                    <a:ext uri="{9D8B030D-6E8A-4147-A177-3AD203B41FA5}">
                      <a16:colId xmlns:a16="http://schemas.microsoft.com/office/drawing/2014/main" val="336307885"/>
                    </a:ext>
                  </a:extLst>
                </a:gridCol>
                <a:gridCol w="523386">
                  <a:extLst>
                    <a:ext uri="{9D8B030D-6E8A-4147-A177-3AD203B41FA5}">
                      <a16:colId xmlns:a16="http://schemas.microsoft.com/office/drawing/2014/main" val="2703934090"/>
                    </a:ext>
                  </a:extLst>
                </a:gridCol>
                <a:gridCol w="596343">
                  <a:extLst>
                    <a:ext uri="{9D8B030D-6E8A-4147-A177-3AD203B41FA5}">
                      <a16:colId xmlns:a16="http://schemas.microsoft.com/office/drawing/2014/main" val="1680095831"/>
                    </a:ext>
                  </a:extLst>
                </a:gridCol>
                <a:gridCol w="1002363">
                  <a:extLst>
                    <a:ext uri="{9D8B030D-6E8A-4147-A177-3AD203B41FA5}">
                      <a16:colId xmlns:a16="http://schemas.microsoft.com/office/drawing/2014/main" val="1880230031"/>
                    </a:ext>
                  </a:extLst>
                </a:gridCol>
                <a:gridCol w="637579">
                  <a:extLst>
                    <a:ext uri="{9D8B030D-6E8A-4147-A177-3AD203B41FA5}">
                      <a16:colId xmlns:a16="http://schemas.microsoft.com/office/drawing/2014/main" val="3691408000"/>
                    </a:ext>
                  </a:extLst>
                </a:gridCol>
                <a:gridCol w="634407">
                  <a:extLst>
                    <a:ext uri="{9D8B030D-6E8A-4147-A177-3AD203B41FA5}">
                      <a16:colId xmlns:a16="http://schemas.microsoft.com/office/drawing/2014/main" val="2017844127"/>
                    </a:ext>
                  </a:extLst>
                </a:gridCol>
                <a:gridCol w="634407">
                  <a:extLst>
                    <a:ext uri="{9D8B030D-6E8A-4147-A177-3AD203B41FA5}">
                      <a16:colId xmlns:a16="http://schemas.microsoft.com/office/drawing/2014/main" val="4271019162"/>
                    </a:ext>
                  </a:extLst>
                </a:gridCol>
                <a:gridCol w="812041">
                  <a:extLst>
                    <a:ext uri="{9D8B030D-6E8A-4147-A177-3AD203B41FA5}">
                      <a16:colId xmlns:a16="http://schemas.microsoft.com/office/drawing/2014/main" val="3662861538"/>
                    </a:ext>
                  </a:extLst>
                </a:gridCol>
                <a:gridCol w="685160">
                  <a:extLst>
                    <a:ext uri="{9D8B030D-6E8A-4147-A177-3AD203B41FA5}">
                      <a16:colId xmlns:a16="http://schemas.microsoft.com/office/drawing/2014/main" val="2185203173"/>
                    </a:ext>
                  </a:extLst>
                </a:gridCol>
                <a:gridCol w="685160">
                  <a:extLst>
                    <a:ext uri="{9D8B030D-6E8A-4147-A177-3AD203B41FA5}">
                      <a16:colId xmlns:a16="http://schemas.microsoft.com/office/drawing/2014/main" val="2702784626"/>
                    </a:ext>
                  </a:extLst>
                </a:gridCol>
              </a:tblGrid>
              <a:tr h="2667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产出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宽带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家庭低消群组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短信月包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元流量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和彩云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付费流量包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新业务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780604"/>
                  </a:ext>
                </a:extLst>
              </a:tr>
              <a:tr h="3905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436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99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08775" y="546808"/>
            <a:ext cx="562546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案例概述</a:t>
            </a:r>
            <a:r>
              <a:rPr lang="en-US" altLang="zh-CN" sz="2400" b="1" dirty="0">
                <a:solidFill>
                  <a:schemeClr val="bg1"/>
                </a:solidFill>
                <a:sym typeface="+mn-ea"/>
              </a:rPr>
              <a:t>7</a:t>
            </a: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：活动返场</a:t>
            </a:r>
          </a:p>
        </p:txBody>
      </p:sp>
      <p:sp>
        <p:nvSpPr>
          <p:cNvPr id="34" name="文本框 33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35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BCBAF570-3088-479F-B77F-5B2E621C767A}"/>
              </a:ext>
            </a:extLst>
          </p:cNvPr>
          <p:cNvSpPr txBox="1"/>
          <p:nvPr/>
        </p:nvSpPr>
        <p:spPr>
          <a:xfrm>
            <a:off x="7343666" y="1979791"/>
            <a:ext cx="277117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2</a:t>
            </a:r>
            <a:r>
              <a:rPr lang="zh-CN" altLang="en-US" sz="1600" b="1" dirty="0">
                <a:solidFill>
                  <a:schemeClr val="bg1"/>
                </a:solidFill>
              </a:rPr>
              <a:t>天活动返场：</a:t>
            </a:r>
            <a:r>
              <a:rPr lang="zh-CN" altLang="en-US" sz="1600" b="1" dirty="0">
                <a:solidFill>
                  <a:srgbClr val="FEA900"/>
                </a:solidFill>
              </a:rPr>
              <a:t>产出</a:t>
            </a:r>
            <a:r>
              <a:rPr lang="en-US" altLang="zh-CN" sz="1600" b="1" dirty="0">
                <a:solidFill>
                  <a:srgbClr val="FEA900"/>
                </a:solidFill>
              </a:rPr>
              <a:t>27</a:t>
            </a:r>
            <a:r>
              <a:rPr lang="zh-CN" altLang="en-US" sz="1600" b="1" dirty="0">
                <a:solidFill>
                  <a:srgbClr val="FEA900"/>
                </a:solidFill>
              </a:rPr>
              <a:t>条宽带</a:t>
            </a:r>
            <a:endParaRPr lang="en-US" altLang="zh-CN" sz="1600" b="1" dirty="0">
              <a:solidFill>
                <a:srgbClr val="FEA900"/>
              </a:solidFill>
            </a:endParaRPr>
          </a:p>
          <a:p>
            <a:endParaRPr lang="en-US" altLang="zh-CN" sz="1600" b="1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1</a:t>
            </a:r>
            <a:r>
              <a:rPr lang="zh-CN" altLang="en-US" sz="1400" dirty="0">
                <a:solidFill>
                  <a:schemeClr val="bg1"/>
                </a:solidFill>
              </a:rPr>
              <a:t>、结合积累下的未办理宽带标签人群进行群发；</a:t>
            </a:r>
            <a:endParaRPr lang="en-US" altLang="zh-CN" sz="1400" dirty="0">
              <a:solidFill>
                <a:schemeClr val="bg1"/>
              </a:solidFill>
            </a:endParaRPr>
          </a:p>
          <a:p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2</a:t>
            </a:r>
            <a:r>
              <a:rPr lang="zh-CN" altLang="en-US" sz="1400" dirty="0">
                <a:solidFill>
                  <a:schemeClr val="bg1"/>
                </a:solidFill>
              </a:rPr>
              <a:t>、朋友圈用倒计时制造紧张气氛。</a:t>
            </a:r>
            <a:endParaRPr lang="en-US" altLang="zh-CN" sz="1400" dirty="0">
              <a:solidFill>
                <a:schemeClr val="bg1"/>
              </a:solidFill>
            </a:endParaRPr>
          </a:p>
          <a:p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3</a:t>
            </a:r>
            <a:r>
              <a:rPr lang="zh-CN" altLang="en-US" sz="1400" dirty="0">
                <a:solidFill>
                  <a:schemeClr val="bg1"/>
                </a:solidFill>
              </a:rPr>
              <a:t>、朋友圈九宫图，利用办理成功截图，</a:t>
            </a:r>
            <a:r>
              <a:rPr lang="zh-CN" altLang="zh-CN" sz="1400" dirty="0">
                <a:solidFill>
                  <a:schemeClr val="bg1"/>
                </a:solidFill>
              </a:rPr>
              <a:t>营造紧迫气氛</a:t>
            </a:r>
            <a:r>
              <a:rPr lang="zh-CN" altLang="en-US" sz="1400" dirty="0">
                <a:solidFill>
                  <a:schemeClr val="bg1"/>
                </a:solidFill>
              </a:rPr>
              <a:t>。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pic>
        <p:nvPicPr>
          <p:cNvPr id="6" name="图片 5" descr="b63b9c26aaba3bd7a18bf1739c56d65">
            <a:extLst>
              <a:ext uri="{FF2B5EF4-FFF2-40B4-BE49-F238E27FC236}">
                <a16:creationId xmlns:a16="http://schemas.microsoft.com/office/drawing/2014/main" id="{1DCAA7CB-09F4-43EF-B500-8F6E587817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121508" y="1172783"/>
            <a:ext cx="2007669" cy="3934371"/>
          </a:xfrm>
          <a:prstGeom prst="rect">
            <a:avLst/>
          </a:prstGeom>
        </p:spPr>
      </p:pic>
      <p:pic>
        <p:nvPicPr>
          <p:cNvPr id="7" name="图片 6" descr="b83f88b1c7069c3b6fb39dff20bc3fb">
            <a:extLst>
              <a:ext uri="{FF2B5EF4-FFF2-40B4-BE49-F238E27FC236}">
                <a16:creationId xmlns:a16="http://schemas.microsoft.com/office/drawing/2014/main" id="{A795AFD4-6E49-41E2-BB3D-9AD67822FA6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042180" y="1178801"/>
            <a:ext cx="1966438" cy="393437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968213-160D-47FC-9E69-188ECBA69D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1" y="1172783"/>
            <a:ext cx="2213379" cy="393437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DF225B81-91CD-453D-9134-A39FF7B3FAA4}"/>
              </a:ext>
            </a:extLst>
          </p:cNvPr>
          <p:cNvSpPr/>
          <p:nvPr/>
        </p:nvSpPr>
        <p:spPr>
          <a:xfrm>
            <a:off x="5121507" y="1994083"/>
            <a:ext cx="2007669" cy="1776405"/>
          </a:xfrm>
          <a:prstGeom prst="rect">
            <a:avLst/>
          </a:prstGeom>
          <a:noFill/>
          <a:ln w="38100">
            <a:solidFill>
              <a:srgbClr val="FF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FBBEAF9-0725-4670-BE67-3271731828C8}"/>
              </a:ext>
            </a:extLst>
          </p:cNvPr>
          <p:cNvSpPr/>
          <p:nvPr/>
        </p:nvSpPr>
        <p:spPr>
          <a:xfrm>
            <a:off x="3021919" y="1488119"/>
            <a:ext cx="2007669" cy="747082"/>
          </a:xfrm>
          <a:prstGeom prst="rect">
            <a:avLst/>
          </a:prstGeom>
          <a:noFill/>
          <a:ln w="38100">
            <a:solidFill>
              <a:srgbClr val="FF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76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/>
          <p:cNvSpPr>
            <a:spLocks noChangeArrowheads="1"/>
          </p:cNvSpPr>
          <p:nvPr/>
        </p:nvSpPr>
        <p:spPr bwMode="auto">
          <a:xfrm>
            <a:off x="2040751" y="2880783"/>
            <a:ext cx="639149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lvl="0"/>
            <a:r>
              <a:rPr lang="zh-CN" altLang="en-US" sz="4400" b="1" dirty="0">
                <a:solidFill>
                  <a:schemeClr val="bg1"/>
                </a:solidFill>
              </a:rPr>
              <a:t>案例中亮点及可复用的点</a:t>
            </a:r>
          </a:p>
          <a:p>
            <a:pPr lvl="0"/>
            <a:endParaRPr lang="zh-CN" altLang="en-US" sz="6600" b="1" dirty="0">
              <a:solidFill>
                <a:schemeClr val="bg1"/>
              </a:solidFill>
            </a:endParaRPr>
          </a:p>
        </p:txBody>
      </p:sp>
      <p:sp>
        <p:nvSpPr>
          <p:cNvPr id="14" name="Text Box 3"/>
          <p:cNvSpPr>
            <a:spLocks noChangeArrowheads="1"/>
          </p:cNvSpPr>
          <p:nvPr/>
        </p:nvSpPr>
        <p:spPr bwMode="auto">
          <a:xfrm>
            <a:off x="4195445" y="1187032"/>
            <a:ext cx="1855399" cy="193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119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zh-CN" altLang="en-US" sz="1199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9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Shape 953"/>
          <p:cNvSpPr/>
          <p:nvPr/>
        </p:nvSpPr>
        <p:spPr>
          <a:xfrm>
            <a:off x="2337058" y="1812826"/>
            <a:ext cx="5857373" cy="2361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6567" tIns="36567" rIns="36567" bIns="36567" numCol="1" anchor="t">
            <a:spAutoFit/>
          </a:bodyPr>
          <a:lstStyle>
            <a:lvl1pPr>
              <a:lnSpc>
                <a:spcPct val="12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914400"/>
            <a:r>
              <a:rPr lang="zh-CN" altLang="en-US" sz="960" dirty="0">
                <a:solidFill>
                  <a:schemeClr val="bg1"/>
                </a:solidFill>
                <a:latin typeface="+mn-ea"/>
                <a:cs typeface="+mn-ea"/>
              </a:rPr>
              <a:t>返场活动时，仅针对宽带进行曝光，单个效果相对好很多。</a:t>
            </a:r>
            <a:endParaRPr lang="zh-CN" altLang="zh-CN" sz="96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954" name="Shape 954"/>
          <p:cNvSpPr/>
          <p:nvPr/>
        </p:nvSpPr>
        <p:spPr>
          <a:xfrm>
            <a:off x="2337057" y="1270185"/>
            <a:ext cx="6560758" cy="2954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6567" tIns="36567" rIns="36567" bIns="36567" numCol="1" anchor="t">
            <a:spAutoFit/>
          </a:bodyPr>
          <a:lstStyle>
            <a:lvl1pPr>
              <a:lnSpc>
                <a:spcPct val="90000"/>
              </a:lnSpc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zh-CN" altLang="en-US" sz="1600" dirty="0">
                <a:solidFill>
                  <a:schemeClr val="bg1"/>
                </a:solidFill>
                <a:latin typeface="+mn-ea"/>
                <a:cs typeface="+mn-ea"/>
              </a:rPr>
              <a:t>利用粉丝活跃同时，加强单品曝光，建议不贪多，单品为主。</a:t>
            </a:r>
          </a:p>
        </p:txBody>
      </p:sp>
      <p:sp>
        <p:nvSpPr>
          <p:cNvPr id="955" name="Shape 955"/>
          <p:cNvSpPr/>
          <p:nvPr/>
        </p:nvSpPr>
        <p:spPr>
          <a:xfrm>
            <a:off x="2423288" y="1651392"/>
            <a:ext cx="506816" cy="1"/>
          </a:xfrm>
          <a:prstGeom prst="line">
            <a:avLst/>
          </a:prstGeom>
          <a:noFill/>
          <a:ln w="6350" cap="flat">
            <a:solidFill>
              <a:srgbClr val="F2AB3C"/>
            </a:solidFill>
            <a:prstDash val="solid"/>
            <a:miter lim="800000"/>
          </a:ln>
          <a:effectLst/>
        </p:spPr>
        <p:txBody>
          <a:bodyPr wrap="square" lIns="36567" tIns="36567" rIns="36567" bIns="36567" numCol="1" anchor="t">
            <a:noAutofit/>
          </a:bodyPr>
          <a:lstStyle/>
          <a:p>
            <a:endParaRPr sz="1440" dirty="0">
              <a:latin typeface="微软雅黑" panose="020B0503020204020204" charset="-122"/>
            </a:endParaRPr>
          </a:p>
        </p:txBody>
      </p:sp>
      <p:grpSp>
        <p:nvGrpSpPr>
          <p:cNvPr id="958" name="Group 958"/>
          <p:cNvGrpSpPr/>
          <p:nvPr/>
        </p:nvGrpSpPr>
        <p:grpSpPr>
          <a:xfrm>
            <a:off x="1623529" y="1327916"/>
            <a:ext cx="578615" cy="587801"/>
            <a:chOff x="-1" y="-1"/>
            <a:chExt cx="699914" cy="699914"/>
          </a:xfrm>
        </p:grpSpPr>
        <p:sp>
          <p:nvSpPr>
            <p:cNvPr id="956" name="Shape 956"/>
            <p:cNvSpPr/>
            <p:nvPr/>
          </p:nvSpPr>
          <p:spPr>
            <a:xfrm>
              <a:off x="-1" y="-1"/>
              <a:ext cx="699914" cy="699914"/>
            </a:xfrm>
            <a:prstGeom prst="rect">
              <a:avLst/>
            </a:prstGeom>
            <a:solidFill>
              <a:srgbClr val="F2AB3C"/>
            </a:soli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567" tIns="36567" rIns="36567" bIns="36567" numCol="1" anchor="ctr">
              <a:noAutofit/>
            </a:bodyPr>
            <a:lstStyle/>
            <a:p>
              <a: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 sz="256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7" name="Shape 957"/>
            <p:cNvSpPr/>
            <p:nvPr/>
          </p:nvSpPr>
          <p:spPr>
            <a:xfrm>
              <a:off x="-1" y="72461"/>
              <a:ext cx="699914" cy="5549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6567" tIns="36567" rIns="36567" bIns="36567" numCol="1" anchor="ctr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altLang="zh-CN" sz="2560" dirty="0">
                  <a:solidFill>
                    <a:schemeClr val="bg1"/>
                  </a:solidFill>
                  <a:latin typeface="+mn-ea"/>
                </a:rPr>
                <a:t>1</a:t>
              </a:r>
            </a:p>
          </p:txBody>
        </p:sp>
      </p:grpSp>
      <p:sp>
        <p:nvSpPr>
          <p:cNvPr id="968" name="Shape 968"/>
          <p:cNvSpPr/>
          <p:nvPr/>
        </p:nvSpPr>
        <p:spPr>
          <a:xfrm>
            <a:off x="2337056" y="2723595"/>
            <a:ext cx="7495565" cy="2954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6567" tIns="36567" rIns="36567" bIns="36567" numCol="1" anchor="t">
            <a:spAutoFit/>
          </a:bodyPr>
          <a:lstStyle>
            <a:lvl1pPr>
              <a:lnSpc>
                <a:spcPct val="90000"/>
              </a:lnSpc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通过接龙方式，既好玩又互动方式，收集客户的潜在标签。</a:t>
            </a:r>
          </a:p>
        </p:txBody>
      </p:sp>
      <p:sp>
        <p:nvSpPr>
          <p:cNvPr id="969" name="Shape 969"/>
          <p:cNvSpPr/>
          <p:nvPr/>
        </p:nvSpPr>
        <p:spPr>
          <a:xfrm>
            <a:off x="2423288" y="3104802"/>
            <a:ext cx="506816" cy="1"/>
          </a:xfrm>
          <a:prstGeom prst="line">
            <a:avLst/>
          </a:prstGeom>
          <a:noFill/>
          <a:ln w="6350" cap="flat">
            <a:solidFill>
              <a:srgbClr val="F2AB3C"/>
            </a:solidFill>
            <a:prstDash val="solid"/>
            <a:miter lim="800000"/>
          </a:ln>
          <a:effectLst/>
        </p:spPr>
        <p:txBody>
          <a:bodyPr wrap="square" lIns="36567" tIns="36567" rIns="36567" bIns="36567" numCol="1" anchor="t">
            <a:noAutofit/>
          </a:bodyPr>
          <a:lstStyle/>
          <a:p>
            <a:endParaRPr sz="1440" dirty="0">
              <a:latin typeface="微软雅黑" panose="020B0503020204020204" charset="-122"/>
            </a:endParaRPr>
          </a:p>
        </p:txBody>
      </p:sp>
      <p:grpSp>
        <p:nvGrpSpPr>
          <p:cNvPr id="972" name="Group 972"/>
          <p:cNvGrpSpPr/>
          <p:nvPr/>
        </p:nvGrpSpPr>
        <p:grpSpPr>
          <a:xfrm>
            <a:off x="1623529" y="2781326"/>
            <a:ext cx="578615" cy="587800"/>
            <a:chOff x="-1" y="-1"/>
            <a:chExt cx="699914" cy="699914"/>
          </a:xfrm>
        </p:grpSpPr>
        <p:sp>
          <p:nvSpPr>
            <p:cNvPr id="970" name="Shape 970"/>
            <p:cNvSpPr/>
            <p:nvPr/>
          </p:nvSpPr>
          <p:spPr>
            <a:xfrm>
              <a:off x="-1" y="-1"/>
              <a:ext cx="699914" cy="699914"/>
            </a:xfrm>
            <a:prstGeom prst="rect">
              <a:avLst/>
            </a:prstGeom>
            <a:solidFill>
              <a:srgbClr val="F2AB3C"/>
            </a:soli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567" tIns="36567" rIns="36567" bIns="36567" numCol="1" anchor="ctr">
              <a:noAutofit/>
            </a:bodyPr>
            <a:lstStyle/>
            <a:p>
              <a: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 sz="256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71" name="Shape 971"/>
            <p:cNvSpPr/>
            <p:nvPr/>
          </p:nvSpPr>
          <p:spPr>
            <a:xfrm>
              <a:off x="-1" y="72461"/>
              <a:ext cx="699914" cy="554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6567" tIns="36567" rIns="36567" bIns="36567" numCol="1" anchor="ctr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2560" dirty="0">
                  <a:solidFill>
                    <a:schemeClr val="bg1"/>
                  </a:solidFill>
                  <a:latin typeface="+mn-ea"/>
                </a:rPr>
                <a:t>2</a:t>
              </a:r>
            </a:p>
          </p:txBody>
        </p:sp>
      </p:grpSp>
      <p:sp>
        <p:nvSpPr>
          <p:cNvPr id="2" name="文本框 1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3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FF650888-107B-4C92-8F47-040273F0E710}"/>
              </a:ext>
            </a:extLst>
          </p:cNvPr>
          <p:cNvSpPr txBox="1"/>
          <p:nvPr/>
        </p:nvSpPr>
        <p:spPr>
          <a:xfrm>
            <a:off x="3324042" y="502664"/>
            <a:ext cx="36058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bg1"/>
                </a:solidFill>
              </a:rPr>
              <a:t>案例中亮点及可复用的点</a:t>
            </a:r>
          </a:p>
        </p:txBody>
      </p:sp>
      <p:sp>
        <p:nvSpPr>
          <p:cNvPr id="34" name="Shape 968">
            <a:extLst>
              <a:ext uri="{FF2B5EF4-FFF2-40B4-BE49-F238E27FC236}">
                <a16:creationId xmlns:a16="http://schemas.microsoft.com/office/drawing/2014/main" id="{94DF8C9A-E5A9-49CD-9EE9-0E06616AD305}"/>
              </a:ext>
            </a:extLst>
          </p:cNvPr>
          <p:cNvSpPr/>
          <p:nvPr/>
        </p:nvSpPr>
        <p:spPr>
          <a:xfrm>
            <a:off x="2337056" y="4134257"/>
            <a:ext cx="7495565" cy="2954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6567" tIns="36567" rIns="36567" bIns="36567" numCol="1" anchor="t">
            <a:spAutoFit/>
          </a:bodyPr>
          <a:lstStyle>
            <a:lvl1pPr>
              <a:lnSpc>
                <a:spcPct val="90000"/>
              </a:lnSpc>
              <a:defRPr sz="2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活动返场一定要做，往往最简单的销售方式，效果也不会差。</a:t>
            </a:r>
          </a:p>
        </p:txBody>
      </p:sp>
      <p:sp>
        <p:nvSpPr>
          <p:cNvPr id="35" name="Shape 969">
            <a:extLst>
              <a:ext uri="{FF2B5EF4-FFF2-40B4-BE49-F238E27FC236}">
                <a16:creationId xmlns:a16="http://schemas.microsoft.com/office/drawing/2014/main" id="{4B7D4D83-89CB-4AA3-8EBA-25C603CBC988}"/>
              </a:ext>
            </a:extLst>
          </p:cNvPr>
          <p:cNvSpPr/>
          <p:nvPr/>
        </p:nvSpPr>
        <p:spPr>
          <a:xfrm>
            <a:off x="2423288" y="4515464"/>
            <a:ext cx="506816" cy="1"/>
          </a:xfrm>
          <a:prstGeom prst="line">
            <a:avLst/>
          </a:prstGeom>
          <a:noFill/>
          <a:ln w="6350" cap="flat">
            <a:solidFill>
              <a:srgbClr val="F2AB3C"/>
            </a:solidFill>
            <a:prstDash val="solid"/>
            <a:miter lim="800000"/>
          </a:ln>
          <a:effectLst/>
        </p:spPr>
        <p:txBody>
          <a:bodyPr wrap="square" lIns="36567" tIns="36567" rIns="36567" bIns="36567" numCol="1" anchor="t">
            <a:noAutofit/>
          </a:bodyPr>
          <a:lstStyle/>
          <a:p>
            <a:endParaRPr sz="1440" dirty="0">
              <a:latin typeface="微软雅黑" panose="020B0503020204020204" charset="-122"/>
            </a:endParaRPr>
          </a:p>
        </p:txBody>
      </p:sp>
      <p:grpSp>
        <p:nvGrpSpPr>
          <p:cNvPr id="36" name="Group 972">
            <a:extLst>
              <a:ext uri="{FF2B5EF4-FFF2-40B4-BE49-F238E27FC236}">
                <a16:creationId xmlns:a16="http://schemas.microsoft.com/office/drawing/2014/main" id="{31266C8C-BE26-4D9C-9E13-1B475C18C4DD}"/>
              </a:ext>
            </a:extLst>
          </p:cNvPr>
          <p:cNvGrpSpPr/>
          <p:nvPr/>
        </p:nvGrpSpPr>
        <p:grpSpPr>
          <a:xfrm>
            <a:off x="1623529" y="4191988"/>
            <a:ext cx="578615" cy="587800"/>
            <a:chOff x="-1" y="-1"/>
            <a:chExt cx="699914" cy="699914"/>
          </a:xfrm>
        </p:grpSpPr>
        <p:sp>
          <p:nvSpPr>
            <p:cNvPr id="38" name="Shape 970">
              <a:extLst>
                <a:ext uri="{FF2B5EF4-FFF2-40B4-BE49-F238E27FC236}">
                  <a16:creationId xmlns:a16="http://schemas.microsoft.com/office/drawing/2014/main" id="{E3767E8D-2BBC-42C8-8EB7-6659551A2A94}"/>
                </a:ext>
              </a:extLst>
            </p:cNvPr>
            <p:cNvSpPr/>
            <p:nvPr/>
          </p:nvSpPr>
          <p:spPr>
            <a:xfrm>
              <a:off x="-1" y="-1"/>
              <a:ext cx="699914" cy="699914"/>
            </a:xfrm>
            <a:prstGeom prst="rect">
              <a:avLst/>
            </a:prstGeom>
            <a:solidFill>
              <a:srgbClr val="F2AB3C"/>
            </a:soli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567" tIns="36567" rIns="36567" bIns="36567" numCol="1" anchor="ctr">
              <a:noAutofit/>
            </a:bodyPr>
            <a:lstStyle/>
            <a:p>
              <a: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pPr>
              <a:endParaRPr sz="256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9" name="Shape 971">
              <a:extLst>
                <a:ext uri="{FF2B5EF4-FFF2-40B4-BE49-F238E27FC236}">
                  <a16:creationId xmlns:a16="http://schemas.microsoft.com/office/drawing/2014/main" id="{01ABDC13-0443-45D5-8EAC-8C7A71F6F68E}"/>
                </a:ext>
              </a:extLst>
            </p:cNvPr>
            <p:cNvSpPr/>
            <p:nvPr/>
          </p:nvSpPr>
          <p:spPr>
            <a:xfrm>
              <a:off x="-1" y="72461"/>
              <a:ext cx="699914" cy="554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6567" tIns="36567" rIns="36567" bIns="36567" numCol="1" anchor="ctr">
              <a:spAutoFit/>
            </a:bodyPr>
            <a:lstStyle>
              <a:lvl1pPr algn="ctr">
                <a:defRPr sz="3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n-US" sz="2560" dirty="0">
                  <a:solidFill>
                    <a:schemeClr val="bg1"/>
                  </a:solidFill>
                  <a:latin typeface="+mn-ea"/>
                </a:rPr>
                <a:t>3</a:t>
              </a:r>
            </a:p>
          </p:txBody>
        </p:sp>
      </p:grpSp>
      <p:sp>
        <p:nvSpPr>
          <p:cNvPr id="22" name="Shape 967">
            <a:extLst>
              <a:ext uri="{FF2B5EF4-FFF2-40B4-BE49-F238E27FC236}">
                <a16:creationId xmlns:a16="http://schemas.microsoft.com/office/drawing/2014/main" id="{F35FCD1E-FBF0-43D9-AD52-D286D30ABCA9}"/>
              </a:ext>
            </a:extLst>
          </p:cNvPr>
          <p:cNvSpPr/>
          <p:nvPr/>
        </p:nvSpPr>
        <p:spPr>
          <a:xfrm>
            <a:off x="2337057" y="4587009"/>
            <a:ext cx="5655475" cy="2361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6567" tIns="36567" rIns="36567" bIns="36567" numCol="1" anchor="t">
            <a:spAutoFit/>
          </a:bodyPr>
          <a:lstStyle>
            <a:lvl1pPr>
              <a:lnSpc>
                <a:spcPct val="12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914400"/>
            <a:r>
              <a:rPr lang="zh-CN" altLang="en-US" sz="960" dirty="0">
                <a:solidFill>
                  <a:schemeClr val="bg1"/>
                </a:solidFill>
                <a:latin typeface="+mn-ea"/>
                <a:cs typeface="+mn-ea"/>
              </a:rPr>
              <a:t>利用九宫图，销售晒单的做法还是很有效，更加直观的告诉消费者，这个目前是爆款。</a:t>
            </a:r>
            <a:endParaRPr lang="zh-CN" altLang="zh-CN" sz="960" dirty="0">
              <a:solidFill>
                <a:schemeClr val="bg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/>
          <p:cNvSpPr>
            <a:spLocks noChangeArrowheads="1"/>
          </p:cNvSpPr>
          <p:nvPr/>
        </p:nvSpPr>
        <p:spPr bwMode="auto">
          <a:xfrm>
            <a:off x="1923520" y="2879725"/>
            <a:ext cx="695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lvl="0"/>
            <a:r>
              <a:rPr lang="zh-CN" altLang="en-US" sz="4400" b="1" dirty="0">
                <a:solidFill>
                  <a:schemeClr val="bg1"/>
                </a:solidFill>
              </a:rPr>
              <a:t>案例中待优化点及改善方案</a:t>
            </a:r>
          </a:p>
        </p:txBody>
      </p:sp>
      <p:sp>
        <p:nvSpPr>
          <p:cNvPr id="14" name="Text Box 3"/>
          <p:cNvSpPr>
            <a:spLocks noChangeArrowheads="1"/>
          </p:cNvSpPr>
          <p:nvPr/>
        </p:nvSpPr>
        <p:spPr bwMode="auto">
          <a:xfrm>
            <a:off x="4195445" y="1187032"/>
            <a:ext cx="1855399" cy="193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119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  <a:endParaRPr lang="zh-CN" altLang="en-US" sz="1199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2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3248660" y="861401"/>
            <a:ext cx="397305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bg1"/>
                </a:solidFill>
              </a:rPr>
              <a:t>案例中待优化点及改善方案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020498" y="1974318"/>
            <a:ext cx="3341724" cy="3008289"/>
            <a:chOff x="2019" y="3354"/>
            <a:chExt cx="5434" cy="2347"/>
          </a:xfrm>
        </p:grpSpPr>
        <p:sp>
          <p:nvSpPr>
            <p:cNvPr id="3" name="矩形 2"/>
            <p:cNvSpPr/>
            <p:nvPr/>
          </p:nvSpPr>
          <p:spPr>
            <a:xfrm>
              <a:off x="2019" y="3354"/>
              <a:ext cx="5250" cy="2347"/>
            </a:xfrm>
            <a:prstGeom prst="rect">
              <a:avLst/>
            </a:prstGeom>
            <a:noFill/>
            <a:ln w="15875">
              <a:solidFill>
                <a:srgbClr val="FFA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204" y="4120"/>
              <a:ext cx="5249" cy="1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从文案的设计，结合节气、节日、制造紧迫感，包括注意跟粉丝的对话方式，都能引起粉丝活跃，但目的性不够强，导致粉丝对产需求不高。</a:t>
              </a:r>
              <a:endParaRPr lang="en-US" altLang="zh-CN" sz="12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pic>
        <p:nvPicPr>
          <p:cNvPr id="9" name="图片 8" descr="六角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631" y="1515569"/>
            <a:ext cx="735965" cy="7924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082056" y="2363573"/>
            <a:ext cx="2997113" cy="3774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sym typeface="+mn-ea"/>
              </a:rPr>
              <a:t>有细节 但针对性待提高</a:t>
            </a:r>
          </a:p>
        </p:txBody>
      </p:sp>
      <p:cxnSp>
        <p:nvCxnSpPr>
          <p:cNvPr id="11" name="直线连接符 5"/>
          <p:cNvCxnSpPr/>
          <p:nvPr/>
        </p:nvCxnSpPr>
        <p:spPr>
          <a:xfrm flipV="1">
            <a:off x="3190087" y="2859577"/>
            <a:ext cx="781050" cy="889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5475992" y="1974317"/>
            <a:ext cx="3185766" cy="3008279"/>
            <a:chOff x="2019" y="3354"/>
            <a:chExt cx="5250" cy="1944"/>
          </a:xfrm>
        </p:grpSpPr>
        <p:sp>
          <p:nvSpPr>
            <p:cNvPr id="20" name="矩形 19"/>
            <p:cNvSpPr/>
            <p:nvPr/>
          </p:nvSpPr>
          <p:spPr>
            <a:xfrm>
              <a:off x="2019" y="3354"/>
              <a:ext cx="5250" cy="1944"/>
            </a:xfrm>
            <a:prstGeom prst="rect">
              <a:avLst/>
            </a:prstGeom>
            <a:noFill/>
            <a:ln w="15875">
              <a:solidFill>
                <a:srgbClr val="FFA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237" y="4006"/>
              <a:ext cx="4914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天产出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27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条宽带，对比整个月的高价值产品产出，以目前状况是算可以的。所以，有可能宽带在月底推广更有效。</a:t>
              </a:r>
              <a:endParaRPr lang="en-US" altLang="zh-CN" sz="12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pic>
        <p:nvPicPr>
          <p:cNvPr id="25" name="图片 24" descr="六角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892" y="1536224"/>
            <a:ext cx="735965" cy="79248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772371" y="2356479"/>
            <a:ext cx="2712278" cy="3774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sym typeface="+mn-ea"/>
              </a:rPr>
              <a:t>注意收集每个产品的需求周期</a:t>
            </a:r>
          </a:p>
        </p:txBody>
      </p:sp>
      <p:cxnSp>
        <p:nvCxnSpPr>
          <p:cNvPr id="29" name="直线连接符 5"/>
          <p:cNvCxnSpPr/>
          <p:nvPr/>
        </p:nvCxnSpPr>
        <p:spPr>
          <a:xfrm flipV="1">
            <a:off x="6810939" y="2847997"/>
            <a:ext cx="781050" cy="889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 descr="设置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876" y="1772295"/>
            <a:ext cx="308610" cy="308610"/>
          </a:xfrm>
          <a:prstGeom prst="rect">
            <a:avLst/>
          </a:prstGeom>
        </p:spPr>
      </p:pic>
      <p:pic>
        <p:nvPicPr>
          <p:cNvPr id="33" name="图片 32" descr="电脑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6457" y="1818985"/>
            <a:ext cx="295275" cy="258445"/>
          </a:xfrm>
          <a:prstGeom prst="rect">
            <a:avLst/>
          </a:prstGeom>
        </p:spPr>
      </p:pic>
      <p:sp>
        <p:nvSpPr>
          <p:cNvPr id="41" name="文本框 40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42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5D645CC4-06BB-4E96-B5C0-81CE66E94698}"/>
              </a:ext>
            </a:extLst>
          </p:cNvPr>
          <p:cNvSpPr txBox="1"/>
          <p:nvPr/>
        </p:nvSpPr>
        <p:spPr>
          <a:xfrm>
            <a:off x="5673183" y="4319854"/>
            <a:ext cx="2852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注重种草，月末收割</a:t>
            </a:r>
            <a:endParaRPr lang="en-US" altLang="zh-CN" sz="1600" b="1" dirty="0">
              <a:solidFill>
                <a:schemeClr val="bg1"/>
              </a:solidFill>
            </a:endParaRPr>
          </a:p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继续观察宽带产品成交时间段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6E1588A-2678-45BB-B6F1-B3D6680AACBB}"/>
              </a:ext>
            </a:extLst>
          </p:cNvPr>
          <p:cNvSpPr txBox="1"/>
          <p:nvPr/>
        </p:nvSpPr>
        <p:spPr>
          <a:xfrm>
            <a:off x="2082056" y="4510847"/>
            <a:ext cx="2997113" cy="4181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  <a:sym typeface="+mn-ea"/>
              </a:rPr>
              <a:t>需要提高产品与标签的结合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699635" y="4074795"/>
            <a:ext cx="756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4"/>
          <p:cNvSpPr txBox="1"/>
          <p:nvPr/>
        </p:nvSpPr>
        <p:spPr>
          <a:xfrm>
            <a:off x="3606483" y="625475"/>
            <a:ext cx="3423920" cy="131420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欢迎指正！</a:t>
            </a:r>
          </a:p>
        </p:txBody>
      </p:sp>
      <p:sp>
        <p:nvSpPr>
          <p:cNvPr id="2" name="文本框 4"/>
          <p:cNvSpPr txBox="1"/>
          <p:nvPr/>
        </p:nvSpPr>
        <p:spPr>
          <a:xfrm>
            <a:off x="2035175" y="2207260"/>
            <a:ext cx="636333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</a:rPr>
              <a:t>最专业的团队</a:t>
            </a: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</a:rPr>
              <a:t>帮你管理最有价值的用户资产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719320" y="4093210"/>
            <a:ext cx="720000" cy="720000"/>
            <a:chOff x="6602" y="7573"/>
            <a:chExt cx="1162" cy="1180"/>
          </a:xfrm>
        </p:grpSpPr>
        <p:pic>
          <p:nvPicPr>
            <p:cNvPr id="7" name="图片 6" descr="015d8b6baa35987936daeba60c0d12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 descr="resource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21255" y="4191953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1884045" y="4739005"/>
            <a:ext cx="1586865" cy="3894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9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+mj-lt"/>
              </a:rPr>
              <a:t>某某某</a:t>
            </a:r>
            <a:endParaRPr lang="en-US" altLang="zh-CN" sz="9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+mj-lt"/>
            </a:endParaRPr>
          </a:p>
          <a:p>
            <a:pPr algn="ctr">
              <a:lnSpc>
                <a:spcPct val="110000"/>
              </a:lnSpc>
            </a:pPr>
            <a:r>
              <a:rPr lang="en-US" altLang="zh-CN" sz="9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+mj-lt"/>
              </a:rPr>
              <a:t>+86   188  0000  0000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727825" y="4890770"/>
            <a:ext cx="146748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+mj-lt"/>
              </a:rPr>
              <a:t>123456789@qq.com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51375" y="4890770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+mj-lt"/>
              </a:rPr>
              <a:t>WeChat</a:t>
            </a:r>
          </a:p>
        </p:txBody>
      </p:sp>
      <p:pic>
        <p:nvPicPr>
          <p:cNvPr id="15" name="图片 14" descr="resource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33920" y="4314190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D97B2FE-7120-4B40-86D1-80AE8B524B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9848" y="1845355"/>
            <a:ext cx="3659100" cy="353662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0D97B2FE-7120-4B40-86D1-80AE8B524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267" y="1331359"/>
            <a:ext cx="3659100" cy="353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9495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0325" y="2112361"/>
            <a:ext cx="1715323" cy="10584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6567" tIns="36567" rIns="36567" bIns="36567" numCol="1" spcCol="38100" rtlCol="0" anchor="t">
            <a:spAutoFit/>
          </a:bodyPr>
          <a:lstStyle/>
          <a:p>
            <a:pPr defTabSz="731520" hangingPunct="0"/>
            <a:r>
              <a:rPr lang="zh-CN" altLang="en-US" sz="6400" b="1" dirty="0">
                <a:solidFill>
                  <a:schemeClr val="bg1"/>
                </a:solidFill>
              </a:rPr>
              <a:t>目录</a:t>
            </a:r>
            <a:endParaRPr lang="zh-CN" altLang="en-US" sz="6400" b="1" dirty="0">
              <a:solidFill>
                <a:schemeClr val="bg1"/>
              </a:solidFill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0333" y="3188028"/>
            <a:ext cx="1715315" cy="3200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67" tIns="36567" rIns="36567" bIns="36567" numCol="1" spcCol="38100" rtlCol="0" anchor="t">
            <a:spAutoFit/>
          </a:bodyPr>
          <a:lstStyle/>
          <a:p>
            <a:pPr algn="dist" defTabSz="731520" hangingPunct="0"/>
            <a:r>
              <a:rPr lang="en-US" altLang="zh-CN" sz="1600" b="1" spc="48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Calibri" panose="020F0502020204030204"/>
              </a:rPr>
              <a:t>CONTENTS</a:t>
            </a:r>
            <a:endParaRPr lang="zh-CN" altLang="en-US" sz="1600" b="1" spc="480" dirty="0">
              <a:solidFill>
                <a:schemeClr val="bg1"/>
              </a:solidFill>
              <a:latin typeface="+mj-lt"/>
              <a:ea typeface="+mj-ea"/>
              <a:cs typeface="+mj-cs"/>
              <a:sym typeface="Calibri" panose="020F0502020204030204"/>
            </a:endParaRPr>
          </a:p>
        </p:txBody>
      </p:sp>
      <p:pic>
        <p:nvPicPr>
          <p:cNvPr id="43" name="图片 42" descr="六角形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289655" y="1305163"/>
            <a:ext cx="735965" cy="792480"/>
          </a:xfrm>
          <a:prstGeom prst="rect">
            <a:avLst/>
          </a:prstGeom>
        </p:spPr>
      </p:pic>
      <p:pic>
        <p:nvPicPr>
          <p:cNvPr id="44" name="图片 43" descr="六角形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289655" y="2086304"/>
            <a:ext cx="735965" cy="792480"/>
          </a:xfrm>
          <a:prstGeom prst="rect">
            <a:avLst/>
          </a:prstGeom>
        </p:spPr>
      </p:pic>
      <p:pic>
        <p:nvPicPr>
          <p:cNvPr id="45" name="图片 44" descr="六角形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289655" y="2867445"/>
            <a:ext cx="735965" cy="792480"/>
          </a:xfrm>
          <a:prstGeom prst="rect">
            <a:avLst/>
          </a:prstGeom>
        </p:spPr>
      </p:pic>
      <p:pic>
        <p:nvPicPr>
          <p:cNvPr id="46" name="图片 45" descr="六角形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289655" y="3648586"/>
            <a:ext cx="735965" cy="792480"/>
          </a:xfrm>
          <a:prstGeom prst="rect">
            <a:avLst/>
          </a:prstGeom>
        </p:spPr>
      </p:pic>
      <p:sp>
        <p:nvSpPr>
          <p:cNvPr id="15" name="文本框 9"/>
          <p:cNvSpPr txBox="1"/>
          <p:nvPr/>
        </p:nvSpPr>
        <p:spPr>
          <a:xfrm>
            <a:off x="4350638" y="1435602"/>
            <a:ext cx="844799" cy="57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20" dirty="0">
                <a:solidFill>
                  <a:srgbClr val="FFA900"/>
                </a:solidFill>
                <a:latin typeface="Impact" panose="020B0806030902050204" pitchFamily="34" charset="0"/>
              </a:rPr>
              <a:t>01</a:t>
            </a:r>
            <a:endParaRPr lang="zh-CN" altLang="en-US" sz="3120" dirty="0">
              <a:solidFill>
                <a:srgbClr val="FFA900"/>
              </a:solidFill>
              <a:latin typeface="Impact" panose="020B0806030902050204" pitchFamily="34" charset="0"/>
            </a:endParaRPr>
          </a:p>
        </p:txBody>
      </p:sp>
      <p:sp>
        <p:nvSpPr>
          <p:cNvPr id="18" name="文本框 10"/>
          <p:cNvSpPr txBox="1"/>
          <p:nvPr/>
        </p:nvSpPr>
        <p:spPr>
          <a:xfrm>
            <a:off x="4350638" y="2216745"/>
            <a:ext cx="844799" cy="57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20" dirty="0">
                <a:solidFill>
                  <a:srgbClr val="FFA900"/>
                </a:solidFill>
                <a:latin typeface="Impact" panose="020B0806030902050204" pitchFamily="34" charset="0"/>
              </a:rPr>
              <a:t>02</a:t>
            </a:r>
            <a:endParaRPr lang="zh-CN" altLang="en-US" sz="3120" dirty="0">
              <a:solidFill>
                <a:srgbClr val="FFA900"/>
              </a:solidFill>
              <a:latin typeface="Impact" panose="020B0806030902050204" pitchFamily="34" charset="0"/>
            </a:endParaRPr>
          </a:p>
        </p:txBody>
      </p:sp>
      <p:sp>
        <p:nvSpPr>
          <p:cNvPr id="21" name="文本框 11"/>
          <p:cNvSpPr txBox="1"/>
          <p:nvPr/>
        </p:nvSpPr>
        <p:spPr>
          <a:xfrm>
            <a:off x="4350638" y="2997888"/>
            <a:ext cx="844799" cy="57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20" dirty="0">
                <a:solidFill>
                  <a:srgbClr val="FFA900"/>
                </a:solidFill>
                <a:latin typeface="Impact" panose="020B0806030902050204" pitchFamily="34" charset="0"/>
              </a:rPr>
              <a:t>03</a:t>
            </a:r>
            <a:endParaRPr lang="zh-CN" altLang="en-US" sz="3120" dirty="0">
              <a:solidFill>
                <a:srgbClr val="FFA900"/>
              </a:solidFill>
              <a:latin typeface="Impact" panose="020B080603090205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256420" y="1471941"/>
            <a:ext cx="2922388" cy="4789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rgbClr val="FFA900"/>
              </a:solidFill>
            </a:endParaRPr>
          </a:p>
        </p:txBody>
      </p:sp>
      <p:sp>
        <p:nvSpPr>
          <p:cNvPr id="24" name="文本框 12"/>
          <p:cNvSpPr txBox="1"/>
          <p:nvPr/>
        </p:nvSpPr>
        <p:spPr>
          <a:xfrm>
            <a:off x="4350638" y="3779031"/>
            <a:ext cx="844799" cy="57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20" dirty="0">
                <a:solidFill>
                  <a:srgbClr val="FFA900"/>
                </a:solidFill>
                <a:latin typeface="Impact" panose="020B0806030902050204" pitchFamily="34" charset="0"/>
              </a:rPr>
              <a:t>04</a:t>
            </a:r>
            <a:endParaRPr lang="zh-CN" altLang="en-US" sz="3120" dirty="0">
              <a:solidFill>
                <a:srgbClr val="FFA900"/>
              </a:solidFill>
              <a:latin typeface="Impact" panose="020B0806030902050204" pitchFamily="34" charset="0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256420" y="2250584"/>
            <a:ext cx="2922388" cy="4789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A900"/>
              </a:solidFill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5256420" y="3807870"/>
            <a:ext cx="2922388" cy="4789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A900"/>
              </a:solidFill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5256420" y="3029227"/>
            <a:ext cx="2922388" cy="4789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A9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334910" y="2314701"/>
            <a:ext cx="3116243" cy="301609"/>
          </a:xfrm>
          <a:prstGeom prst="rect">
            <a:avLst/>
          </a:prstGeom>
          <a:ln w="15875">
            <a:noFill/>
          </a:ln>
        </p:spPr>
        <p:txBody>
          <a:bodyPr wrap="square" lIns="54852" tIns="27426" rIns="54852" bIns="27426">
            <a:spAutoFit/>
          </a:bodyPr>
          <a:lstStyle/>
          <a:p>
            <a:pPr lvl="0"/>
            <a:r>
              <a:rPr lang="zh-CN" altLang="en-US" sz="1600" b="1" dirty="0">
                <a:solidFill>
                  <a:srgbClr val="FFA900"/>
                </a:solidFill>
              </a:rPr>
              <a:t>案例概述（或运作流程）</a:t>
            </a:r>
          </a:p>
        </p:txBody>
      </p:sp>
      <p:sp>
        <p:nvSpPr>
          <p:cNvPr id="35" name="矩形 34"/>
          <p:cNvSpPr/>
          <p:nvPr/>
        </p:nvSpPr>
        <p:spPr>
          <a:xfrm>
            <a:off x="5334910" y="3100106"/>
            <a:ext cx="3116241" cy="301609"/>
          </a:xfrm>
          <a:prstGeom prst="rect">
            <a:avLst/>
          </a:prstGeom>
          <a:ln w="15875">
            <a:noFill/>
          </a:ln>
        </p:spPr>
        <p:txBody>
          <a:bodyPr wrap="square" lIns="54852" tIns="27426" rIns="54852" bIns="27426">
            <a:spAutoFit/>
          </a:bodyPr>
          <a:lstStyle/>
          <a:p>
            <a:pPr lvl="0"/>
            <a:r>
              <a:rPr lang="zh-CN" altLang="en-US" sz="1600" b="1" dirty="0">
                <a:solidFill>
                  <a:srgbClr val="FFA900"/>
                </a:solidFill>
              </a:rPr>
              <a:t>案例中亮点及可复用的点</a:t>
            </a:r>
          </a:p>
        </p:txBody>
      </p:sp>
      <p:sp>
        <p:nvSpPr>
          <p:cNvPr id="38" name="矩形 37"/>
          <p:cNvSpPr/>
          <p:nvPr/>
        </p:nvSpPr>
        <p:spPr>
          <a:xfrm>
            <a:off x="5334910" y="3885511"/>
            <a:ext cx="3375755" cy="301609"/>
          </a:xfrm>
          <a:prstGeom prst="rect">
            <a:avLst/>
          </a:prstGeom>
          <a:ln w="15875">
            <a:noFill/>
          </a:ln>
        </p:spPr>
        <p:txBody>
          <a:bodyPr wrap="square" lIns="54852" tIns="27426" rIns="54852" bIns="27426">
            <a:spAutoFit/>
          </a:bodyPr>
          <a:lstStyle/>
          <a:p>
            <a:pPr lvl="0"/>
            <a:r>
              <a:rPr lang="zh-CN" altLang="en-US" sz="1600" b="1" dirty="0">
                <a:solidFill>
                  <a:srgbClr val="FFA900"/>
                </a:solidFill>
              </a:rPr>
              <a:t>案例中待优化点及改善方案</a:t>
            </a:r>
          </a:p>
        </p:txBody>
      </p:sp>
      <p:sp>
        <p:nvSpPr>
          <p:cNvPr id="29" name="矩形 28"/>
          <p:cNvSpPr/>
          <p:nvPr/>
        </p:nvSpPr>
        <p:spPr>
          <a:xfrm>
            <a:off x="5334910" y="1529296"/>
            <a:ext cx="3116243" cy="301609"/>
          </a:xfrm>
          <a:prstGeom prst="rect">
            <a:avLst/>
          </a:prstGeom>
          <a:ln w="15875">
            <a:noFill/>
          </a:ln>
        </p:spPr>
        <p:txBody>
          <a:bodyPr wrap="square" lIns="54852" tIns="27426" rIns="54852" bIns="27426">
            <a:spAutoFit/>
          </a:bodyPr>
          <a:lstStyle/>
          <a:p>
            <a:pPr lvl="0"/>
            <a:r>
              <a:rPr lang="zh-CN" altLang="en-US" sz="1600" b="1" dirty="0">
                <a:solidFill>
                  <a:srgbClr val="FFA900"/>
                </a:solidFill>
              </a:rPr>
              <a:t>案例关键词</a:t>
            </a:r>
          </a:p>
        </p:txBody>
      </p:sp>
      <p:cxnSp>
        <p:nvCxnSpPr>
          <p:cNvPr id="25" name="直线连接符 24"/>
          <p:cNvCxnSpPr/>
          <p:nvPr/>
        </p:nvCxnSpPr>
        <p:spPr>
          <a:xfrm>
            <a:off x="3842651" y="1178705"/>
            <a:ext cx="0" cy="3623693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/>
          <p:cNvSpPr>
            <a:spLocks noChangeArrowheads="1"/>
          </p:cNvSpPr>
          <p:nvPr/>
        </p:nvSpPr>
        <p:spPr bwMode="auto">
          <a:xfrm>
            <a:off x="3490981" y="2879725"/>
            <a:ext cx="30059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lvl="0"/>
            <a:r>
              <a:rPr lang="zh-CN" altLang="en-US" sz="4400" b="1" dirty="0">
                <a:solidFill>
                  <a:schemeClr val="bg1"/>
                </a:solidFill>
              </a:rPr>
              <a:t>案例关键词</a:t>
            </a:r>
          </a:p>
        </p:txBody>
      </p:sp>
      <p:sp>
        <p:nvSpPr>
          <p:cNvPr id="14" name="Text Box 3"/>
          <p:cNvSpPr>
            <a:spLocks noChangeArrowheads="1"/>
          </p:cNvSpPr>
          <p:nvPr/>
        </p:nvSpPr>
        <p:spPr bwMode="auto">
          <a:xfrm>
            <a:off x="4195445" y="1187133"/>
            <a:ext cx="1597025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119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zh-CN" altLang="en-US" sz="1199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2171699" y="2171839"/>
            <a:ext cx="562546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+mn-ea"/>
                <a:sym typeface="+mn-ea"/>
              </a:rPr>
              <a:t>粉丝活跃、成交</a:t>
            </a:r>
            <a:endParaRPr lang="zh-CN" altLang="zh-CN" sz="40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24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/>
          <p:cNvSpPr>
            <a:spLocks noChangeArrowheads="1"/>
          </p:cNvSpPr>
          <p:nvPr/>
        </p:nvSpPr>
        <p:spPr bwMode="auto">
          <a:xfrm>
            <a:off x="2040751" y="2880783"/>
            <a:ext cx="639149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</a:rPr>
              <a:t>案例概述（或运作流程）</a:t>
            </a:r>
          </a:p>
          <a:p>
            <a:pPr lvl="0"/>
            <a:endParaRPr lang="zh-CN" altLang="en-US" sz="6600" b="1" dirty="0">
              <a:solidFill>
                <a:schemeClr val="bg1"/>
              </a:solidFill>
            </a:endParaRPr>
          </a:p>
        </p:txBody>
      </p:sp>
      <p:sp>
        <p:nvSpPr>
          <p:cNvPr id="14" name="Text Box 3"/>
          <p:cNvSpPr>
            <a:spLocks noChangeArrowheads="1"/>
          </p:cNvSpPr>
          <p:nvPr/>
        </p:nvSpPr>
        <p:spPr bwMode="auto">
          <a:xfrm>
            <a:off x="4195445" y="1187032"/>
            <a:ext cx="1855399" cy="193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1199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zh-CN" altLang="en-US" sz="1199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9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6492" y="664679"/>
            <a:ext cx="672115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活动主题：感恩有您 移路相伴</a:t>
            </a:r>
          </a:p>
        </p:txBody>
      </p:sp>
      <p:sp>
        <p:nvSpPr>
          <p:cNvPr id="34" name="文本框 33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35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0486419B-EE5A-428A-83DE-9A21AC9E061E}"/>
              </a:ext>
            </a:extLst>
          </p:cNvPr>
          <p:cNvSpPr txBox="1"/>
          <p:nvPr/>
        </p:nvSpPr>
        <p:spPr>
          <a:xfrm>
            <a:off x="3521139" y="1912749"/>
            <a:ext cx="58676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活动日期：</a:t>
            </a:r>
            <a:endParaRPr lang="en-US" altLang="zh-CN" sz="1600" b="1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11</a:t>
            </a:r>
            <a:r>
              <a:rPr lang="zh-CN" altLang="en-US" sz="1400" dirty="0">
                <a:solidFill>
                  <a:schemeClr val="bg1"/>
                </a:solidFill>
              </a:rPr>
              <a:t>月</a:t>
            </a:r>
            <a:r>
              <a:rPr lang="en-US" altLang="zh-CN" sz="1400" dirty="0">
                <a:solidFill>
                  <a:schemeClr val="bg1"/>
                </a:solidFill>
              </a:rPr>
              <a:t>22</a:t>
            </a:r>
            <a:r>
              <a:rPr lang="zh-CN" altLang="en-US" sz="1400" dirty="0">
                <a:solidFill>
                  <a:schemeClr val="bg1"/>
                </a:solidFill>
              </a:rPr>
              <a:t>日</a:t>
            </a:r>
            <a:r>
              <a:rPr lang="en-US" altLang="zh-CN" sz="1400" dirty="0">
                <a:solidFill>
                  <a:schemeClr val="bg1"/>
                </a:solidFill>
              </a:rPr>
              <a:t>-11</a:t>
            </a:r>
            <a:r>
              <a:rPr lang="zh-CN" altLang="en-US" sz="1400" dirty="0">
                <a:solidFill>
                  <a:schemeClr val="bg1"/>
                </a:solidFill>
              </a:rPr>
              <a:t>月</a:t>
            </a:r>
            <a:r>
              <a:rPr lang="en-US" altLang="zh-CN" sz="1400" dirty="0">
                <a:solidFill>
                  <a:schemeClr val="bg1"/>
                </a:solidFill>
              </a:rPr>
              <a:t>25</a:t>
            </a:r>
            <a:r>
              <a:rPr lang="zh-CN" altLang="en-US" sz="1400" dirty="0">
                <a:solidFill>
                  <a:schemeClr val="bg1"/>
                </a:solidFill>
              </a:rPr>
              <a:t>日，共</a:t>
            </a:r>
            <a:r>
              <a:rPr lang="en-US" altLang="zh-CN" sz="1400" dirty="0">
                <a:solidFill>
                  <a:schemeClr val="bg1"/>
                </a:solidFill>
              </a:rPr>
              <a:t>4</a:t>
            </a:r>
            <a:r>
              <a:rPr lang="zh-CN" altLang="en-US" sz="1400" dirty="0">
                <a:solidFill>
                  <a:schemeClr val="bg1"/>
                </a:solidFill>
              </a:rPr>
              <a:t>天。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5392631-0BB0-4FE4-9489-7018BCBB4155}"/>
              </a:ext>
            </a:extLst>
          </p:cNvPr>
          <p:cNvSpPr/>
          <p:nvPr/>
        </p:nvSpPr>
        <p:spPr>
          <a:xfrm>
            <a:off x="3555852" y="2619095"/>
            <a:ext cx="6096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活动目的：</a:t>
            </a:r>
            <a:endParaRPr lang="en-US" altLang="zh-CN" sz="1600" b="1" dirty="0">
              <a:solidFill>
                <a:schemeClr val="bg1"/>
              </a:solidFill>
            </a:endParaRPr>
          </a:p>
          <a:p>
            <a:r>
              <a:rPr lang="zh-CN" altLang="zh-CN" sz="1400" dirty="0">
                <a:solidFill>
                  <a:schemeClr val="bg1"/>
                </a:solidFill>
              </a:rPr>
              <a:t>通过朋友圈、点对点及社群三大触点，推广</a:t>
            </a:r>
            <a:r>
              <a:rPr lang="zh-CN" altLang="zh-CN" sz="1400" b="1" dirty="0">
                <a:solidFill>
                  <a:srgbClr val="FFC000"/>
                </a:solidFill>
              </a:rPr>
              <a:t>副卡、宽带、千峰</a:t>
            </a:r>
            <a:r>
              <a:rPr lang="en-US" altLang="zh-CN" sz="1400" b="1" dirty="0">
                <a:solidFill>
                  <a:srgbClr val="FFC000"/>
                </a:solidFill>
              </a:rPr>
              <a:t>(</a:t>
            </a:r>
            <a:r>
              <a:rPr lang="zh-CN" altLang="en-US" sz="1400" b="1" dirty="0">
                <a:solidFill>
                  <a:srgbClr val="FFC000"/>
                </a:solidFill>
              </a:rPr>
              <a:t>实物</a:t>
            </a:r>
            <a:r>
              <a:rPr lang="en-US" altLang="zh-CN" sz="1400" b="1" dirty="0">
                <a:solidFill>
                  <a:srgbClr val="FFC000"/>
                </a:solidFill>
              </a:rPr>
              <a:t>)</a:t>
            </a:r>
            <a:r>
              <a:rPr lang="zh-CN" altLang="zh-CN" sz="1400" b="1" dirty="0">
                <a:solidFill>
                  <a:srgbClr val="FFC000"/>
                </a:solidFill>
              </a:rPr>
              <a:t>、终端</a:t>
            </a:r>
            <a:r>
              <a:rPr lang="zh-CN" altLang="zh-CN" sz="1400" dirty="0">
                <a:solidFill>
                  <a:schemeClr val="bg1"/>
                </a:solidFill>
              </a:rPr>
              <a:t>四款主要产品。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146B1BF-A233-4127-93AC-D554C5216A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07" y="1504803"/>
            <a:ext cx="1844820" cy="3248168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89E6D251-A74B-4172-85C5-99E12740E0A8}"/>
              </a:ext>
            </a:extLst>
          </p:cNvPr>
          <p:cNvSpPr/>
          <p:nvPr/>
        </p:nvSpPr>
        <p:spPr>
          <a:xfrm>
            <a:off x="3555852" y="3581030"/>
            <a:ext cx="60961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活动福利：</a:t>
            </a:r>
            <a:endParaRPr lang="en-US" altLang="zh-CN" sz="1600" b="1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10</a:t>
            </a:r>
            <a:r>
              <a:rPr lang="zh-CN" altLang="en-US" sz="1400" dirty="0">
                <a:solidFill>
                  <a:schemeClr val="bg1"/>
                </a:solidFill>
              </a:rPr>
              <a:t>元消费红包、</a:t>
            </a:r>
            <a:r>
              <a:rPr lang="en-US" altLang="zh-CN" sz="1400" dirty="0">
                <a:solidFill>
                  <a:schemeClr val="bg1"/>
                </a:solidFill>
              </a:rPr>
              <a:t>0</a:t>
            </a:r>
            <a:r>
              <a:rPr lang="zh-CN" altLang="en-US" sz="1400" dirty="0">
                <a:solidFill>
                  <a:schemeClr val="bg1"/>
                </a:solidFill>
              </a:rPr>
              <a:t>元流量。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3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id="{01F60C83-427C-46E3-9260-0EE4186F7E6A}"/>
              </a:ext>
            </a:extLst>
          </p:cNvPr>
          <p:cNvGrpSpPr/>
          <p:nvPr/>
        </p:nvGrpSpPr>
        <p:grpSpPr>
          <a:xfrm>
            <a:off x="6224410" y="2394302"/>
            <a:ext cx="2310615" cy="998969"/>
            <a:chOff x="5968430" y="3531363"/>
            <a:chExt cx="2751339" cy="1189511"/>
          </a:xfrm>
        </p:grpSpPr>
        <p:sp>
          <p:nvSpPr>
            <p:cNvPr id="40" name="iṥḷïdê">
              <a:extLst>
                <a:ext uri="{FF2B5EF4-FFF2-40B4-BE49-F238E27FC236}">
                  <a16:creationId xmlns:a16="http://schemas.microsoft.com/office/drawing/2014/main" id="{A2140CB4-E13E-429A-A26A-F6BAB75A181A}"/>
                </a:ext>
              </a:extLst>
            </p:cNvPr>
            <p:cNvSpPr txBox="1"/>
            <p:nvPr/>
          </p:nvSpPr>
          <p:spPr bwMode="auto">
            <a:xfrm>
              <a:off x="6690284" y="4366715"/>
              <a:ext cx="1468360" cy="3541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6792" tIns="38396" rIns="76792" bIns="38396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solidFill>
                    <a:srgbClr val="F2AB3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活动余热</a:t>
              </a:r>
              <a:endParaRPr lang="en-US" altLang="zh-CN" sz="1400" b="1" dirty="0">
                <a:solidFill>
                  <a:srgbClr val="F2AB3C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zh-CN" sz="1400" b="1" dirty="0">
                <a:solidFill>
                  <a:srgbClr val="F2AB3C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algn="ctr">
                <a:spcBef>
                  <a:spcPct val="0"/>
                </a:spcBef>
              </a:pPr>
              <a:r>
                <a:rPr lang="zh-CN" altLang="en-US" sz="1400" b="1" dirty="0">
                  <a:solidFill>
                    <a:srgbClr val="F2AB3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单一产品推广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CN" sz="1400" b="1" dirty="0">
                <a:solidFill>
                  <a:srgbClr val="F2AB3C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CN" sz="1400" b="1" dirty="0">
                <a:solidFill>
                  <a:srgbClr val="F2AB3C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03C2D3AE-D2E7-4AE6-899E-6DFF43E3875E}"/>
                </a:ext>
              </a:extLst>
            </p:cNvPr>
            <p:cNvSpPr/>
            <p:nvPr/>
          </p:nvSpPr>
          <p:spPr bwMode="auto">
            <a:xfrm rot="16200000">
              <a:off x="7014964" y="2484829"/>
              <a:ext cx="658271" cy="2751339"/>
            </a:xfrm>
            <a:custGeom>
              <a:avLst/>
              <a:gdLst>
                <a:gd name="connsiteX0" fmla="*/ 0 w 658270"/>
                <a:gd name="connsiteY0" fmla="*/ 2751339 h 2751339"/>
                <a:gd name="connsiteX1" fmla="*/ 0 w 658270"/>
                <a:gd name="connsiteY1" fmla="*/ 123482 h 2751339"/>
                <a:gd name="connsiteX2" fmla="*/ 245389 w 658270"/>
                <a:gd name="connsiteY2" fmla="*/ 123482 h 2751339"/>
                <a:gd name="connsiteX3" fmla="*/ 335657 w 658270"/>
                <a:gd name="connsiteY3" fmla="*/ 0 h 2751339"/>
                <a:gd name="connsiteX4" fmla="*/ 425917 w 658270"/>
                <a:gd name="connsiteY4" fmla="*/ 123482 h 2751339"/>
                <a:gd name="connsiteX5" fmla="*/ 658270 w 658270"/>
                <a:gd name="connsiteY5" fmla="*/ 123482 h 2751339"/>
                <a:gd name="connsiteX6" fmla="*/ 658270 w 658270"/>
                <a:gd name="connsiteY6" fmla="*/ 2751339 h 275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270" h="2751339">
                  <a:moveTo>
                    <a:pt x="0" y="2751339"/>
                  </a:moveTo>
                  <a:lnTo>
                    <a:pt x="0" y="123482"/>
                  </a:lnTo>
                  <a:lnTo>
                    <a:pt x="245389" y="123482"/>
                  </a:lnTo>
                  <a:lnTo>
                    <a:pt x="335657" y="0"/>
                  </a:lnTo>
                  <a:lnTo>
                    <a:pt x="425917" y="123482"/>
                  </a:lnTo>
                  <a:lnTo>
                    <a:pt x="658270" y="123482"/>
                  </a:lnTo>
                  <a:lnTo>
                    <a:pt x="658270" y="2751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6792" tIns="38396" rIns="76792" bIns="38396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35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0</a:t>
              </a:r>
            </a:p>
          </p:txBody>
        </p:sp>
      </p:grpSp>
      <p:sp>
        <p:nvSpPr>
          <p:cNvPr id="115" name="文本框 114"/>
          <p:cNvSpPr txBox="1"/>
          <p:nvPr/>
        </p:nvSpPr>
        <p:spPr>
          <a:xfrm>
            <a:off x="2439035" y="809625"/>
            <a:ext cx="562546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案例概述</a:t>
            </a:r>
            <a:r>
              <a:rPr lang="en-US" altLang="zh-CN" sz="2400" b="1" dirty="0">
                <a:solidFill>
                  <a:schemeClr val="bg1"/>
                </a:solidFill>
                <a:sym typeface="+mn-ea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：活动准备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10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05FCEB-536F-443D-8C1D-2A578E00A710}"/>
              </a:ext>
            </a:extLst>
          </p:cNvPr>
          <p:cNvGrpSpPr/>
          <p:nvPr/>
        </p:nvGrpSpPr>
        <p:grpSpPr>
          <a:xfrm>
            <a:off x="1916991" y="2394304"/>
            <a:ext cx="4520449" cy="552824"/>
            <a:chOff x="839418" y="3531364"/>
            <a:chExt cx="5382673" cy="658269"/>
          </a:xfrm>
        </p:grpSpPr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1084CE58-AF94-444C-9B6A-A6BC2E79FEA8}"/>
                </a:ext>
              </a:extLst>
            </p:cNvPr>
            <p:cNvSpPr/>
            <p:nvPr/>
          </p:nvSpPr>
          <p:spPr bwMode="auto">
            <a:xfrm rot="5400000">
              <a:off x="4515983" y="2483525"/>
              <a:ext cx="658269" cy="2753947"/>
            </a:xfrm>
            <a:custGeom>
              <a:avLst/>
              <a:gdLst>
                <a:gd name="connsiteX0" fmla="*/ 243481 w 658269"/>
                <a:gd name="connsiteY0" fmla="*/ 126088 h 2753946"/>
                <a:gd name="connsiteX1" fmla="*/ 335656 w 658269"/>
                <a:gd name="connsiteY1" fmla="*/ 0 h 2753946"/>
                <a:gd name="connsiteX2" fmla="*/ 427823 w 658269"/>
                <a:gd name="connsiteY2" fmla="*/ 126088 h 2753946"/>
                <a:gd name="connsiteX3" fmla="*/ 0 w 658269"/>
                <a:gd name="connsiteY3" fmla="*/ 2753946 h 2753946"/>
                <a:gd name="connsiteX4" fmla="*/ 0 w 658269"/>
                <a:gd name="connsiteY4" fmla="*/ 126089 h 2753946"/>
                <a:gd name="connsiteX5" fmla="*/ 658269 w 658269"/>
                <a:gd name="connsiteY5" fmla="*/ 126089 h 2753946"/>
                <a:gd name="connsiteX6" fmla="*/ 658269 w 658269"/>
                <a:gd name="connsiteY6" fmla="*/ 2753946 h 275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269" h="2753946">
                  <a:moveTo>
                    <a:pt x="243481" y="126088"/>
                  </a:moveTo>
                  <a:lnTo>
                    <a:pt x="335656" y="0"/>
                  </a:lnTo>
                  <a:lnTo>
                    <a:pt x="427823" y="126088"/>
                  </a:lnTo>
                  <a:close/>
                  <a:moveTo>
                    <a:pt x="0" y="2753946"/>
                  </a:moveTo>
                  <a:lnTo>
                    <a:pt x="0" y="126089"/>
                  </a:lnTo>
                  <a:lnTo>
                    <a:pt x="658269" y="126089"/>
                  </a:lnTo>
                  <a:lnTo>
                    <a:pt x="658269" y="2753946"/>
                  </a:lnTo>
                  <a:close/>
                </a:path>
              </a:pathLst>
            </a:custGeom>
            <a:solidFill>
              <a:srgbClr val="FE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6792" tIns="38396" rIns="76792" bIns="38396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235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边玩边推</a:t>
              </a:r>
              <a:endParaRPr sz="23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0048A2E9-9010-489D-9ED5-0D23B15A469E}"/>
                </a:ext>
              </a:extLst>
            </p:cNvPr>
            <p:cNvSpPr/>
            <p:nvPr/>
          </p:nvSpPr>
          <p:spPr bwMode="auto">
            <a:xfrm rot="5400000">
              <a:off x="1887691" y="2483091"/>
              <a:ext cx="658269" cy="2754815"/>
            </a:xfrm>
            <a:custGeom>
              <a:avLst/>
              <a:gdLst>
                <a:gd name="connsiteX0" fmla="*/ 0 w 658269"/>
                <a:gd name="connsiteY0" fmla="*/ 2754815 h 2754815"/>
                <a:gd name="connsiteX1" fmla="*/ 0 w 658269"/>
                <a:gd name="connsiteY1" fmla="*/ 126088 h 2754815"/>
                <a:gd name="connsiteX2" fmla="*/ 243481 w 658269"/>
                <a:gd name="connsiteY2" fmla="*/ 126088 h 2754815"/>
                <a:gd name="connsiteX3" fmla="*/ 335656 w 658269"/>
                <a:gd name="connsiteY3" fmla="*/ 0 h 2754815"/>
                <a:gd name="connsiteX4" fmla="*/ 427823 w 658269"/>
                <a:gd name="connsiteY4" fmla="*/ 126088 h 2754815"/>
                <a:gd name="connsiteX5" fmla="*/ 658269 w 658269"/>
                <a:gd name="connsiteY5" fmla="*/ 126088 h 2754815"/>
                <a:gd name="connsiteX6" fmla="*/ 658269 w 658269"/>
                <a:gd name="connsiteY6" fmla="*/ 2754815 h 275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269" h="2754815">
                  <a:moveTo>
                    <a:pt x="0" y="2754815"/>
                  </a:moveTo>
                  <a:lnTo>
                    <a:pt x="0" y="126088"/>
                  </a:lnTo>
                  <a:lnTo>
                    <a:pt x="243481" y="126088"/>
                  </a:lnTo>
                  <a:lnTo>
                    <a:pt x="335656" y="0"/>
                  </a:lnTo>
                  <a:lnTo>
                    <a:pt x="427823" y="126088"/>
                  </a:lnTo>
                  <a:lnTo>
                    <a:pt x="658269" y="126088"/>
                  </a:lnTo>
                  <a:lnTo>
                    <a:pt x="658269" y="27548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6792" tIns="38396" rIns="76792" bIns="38396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2350" b="1" dirty="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   预热</a:t>
              </a:r>
              <a:r>
                <a:rPr lang="en-US" altLang="zh-CN" sz="235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28</a:t>
              </a: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1E87A915-642F-49DE-8A82-4FFBC36E755D}"/>
              </a:ext>
            </a:extLst>
          </p:cNvPr>
          <p:cNvSpPr txBox="1"/>
          <p:nvPr/>
        </p:nvSpPr>
        <p:spPr>
          <a:xfrm>
            <a:off x="6739323" y="243888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</a:rPr>
              <a:t>感恩返场</a:t>
            </a:r>
          </a:p>
        </p:txBody>
      </p:sp>
      <p:sp>
        <p:nvSpPr>
          <p:cNvPr id="43" name="iṥḷïdê">
            <a:extLst>
              <a:ext uri="{FF2B5EF4-FFF2-40B4-BE49-F238E27FC236}">
                <a16:creationId xmlns:a16="http://schemas.microsoft.com/office/drawing/2014/main" id="{DB1FC181-B828-4FB5-B00C-B155A84C955B}"/>
              </a:ext>
            </a:extLst>
          </p:cNvPr>
          <p:cNvSpPr txBox="1"/>
          <p:nvPr/>
        </p:nvSpPr>
        <p:spPr bwMode="auto">
          <a:xfrm>
            <a:off x="3586322" y="3541074"/>
            <a:ext cx="1222745" cy="297428"/>
          </a:xfrm>
          <a:prstGeom prst="rect">
            <a:avLst/>
          </a:prstGeom>
          <a:noFill/>
          <a:ln>
            <a:noFill/>
          </a:ln>
        </p:spPr>
        <p:txBody>
          <a:bodyPr wrap="square" lIns="76792" tIns="38396" rIns="76792" bIns="38396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b="1" dirty="0">
                <a:solidFill>
                  <a:srgbClr val="F2AB3C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粉丝活跃阶段</a:t>
            </a:r>
            <a:endParaRPr lang="en-US" altLang="zh-CN" sz="1400" b="1" dirty="0">
              <a:solidFill>
                <a:srgbClr val="F2AB3C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400" b="1" dirty="0">
              <a:solidFill>
                <a:srgbClr val="F2AB3C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50" name="连接符: 肘形 49">
            <a:extLst>
              <a:ext uri="{FF2B5EF4-FFF2-40B4-BE49-F238E27FC236}">
                <a16:creationId xmlns:a16="http://schemas.microsoft.com/office/drawing/2014/main" id="{38916CC9-B726-4752-B4B7-B0576C3E4685}"/>
              </a:ext>
            </a:extLst>
          </p:cNvPr>
          <p:cNvCxnSpPr>
            <a:cxnSpLocks/>
            <a:endCxn id="43" idx="1"/>
          </p:cNvCxnSpPr>
          <p:nvPr/>
        </p:nvCxnSpPr>
        <p:spPr>
          <a:xfrm rot="16200000" flipH="1">
            <a:off x="2906319" y="3009785"/>
            <a:ext cx="742662" cy="61734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连接符: 肘形 55">
            <a:extLst>
              <a:ext uri="{FF2B5EF4-FFF2-40B4-BE49-F238E27FC236}">
                <a16:creationId xmlns:a16="http://schemas.microsoft.com/office/drawing/2014/main" id="{DEB1D06D-DA8F-4571-8DE0-C7FCE1F58053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4809067" y="2947128"/>
            <a:ext cx="471970" cy="74266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>
            <a:extLst>
              <a:ext uri="{FF2B5EF4-FFF2-40B4-BE49-F238E27FC236}">
                <a16:creationId xmlns:a16="http://schemas.microsoft.com/office/drawing/2014/main" id="{1D74481F-5DAD-4909-B05F-BC868272FAD1}"/>
              </a:ext>
            </a:extLst>
          </p:cNvPr>
          <p:cNvSpPr/>
          <p:nvPr/>
        </p:nvSpPr>
        <p:spPr>
          <a:xfrm>
            <a:off x="3345842" y="3855584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2AB3C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每日推一单品</a:t>
            </a:r>
            <a:endParaRPr lang="zh-CN" altLang="en-US" dirty="0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5D90CDC0-5AAF-4AAC-9F39-F35C00B20CD6}"/>
              </a:ext>
            </a:extLst>
          </p:cNvPr>
          <p:cNvSpPr txBox="1"/>
          <p:nvPr/>
        </p:nvSpPr>
        <p:spPr>
          <a:xfrm>
            <a:off x="2324438" y="2003629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朋友圈、社群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AB8A8FDE-C9C9-472A-981B-5C4E5E28D438}"/>
              </a:ext>
            </a:extLst>
          </p:cNvPr>
          <p:cNvSpPr txBox="1"/>
          <p:nvPr/>
        </p:nvSpPr>
        <p:spPr>
          <a:xfrm>
            <a:off x="4890129" y="201838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点对点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F1835CFF-F86C-4542-966B-D38E185430F5}"/>
              </a:ext>
            </a:extLst>
          </p:cNvPr>
          <p:cNvSpPr txBox="1"/>
          <p:nvPr/>
        </p:nvSpPr>
        <p:spPr>
          <a:xfrm>
            <a:off x="7018080" y="202404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朋友圈</a:t>
            </a:r>
          </a:p>
        </p:txBody>
      </p:sp>
    </p:spTree>
    <p:extLst>
      <p:ext uri="{BB962C8B-B14F-4D97-AF65-F5344CB8AC3E}">
        <p14:creationId xmlns:p14="http://schemas.microsoft.com/office/powerpoint/2010/main" val="46584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14257" y="669422"/>
            <a:ext cx="562546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案例概述</a:t>
            </a:r>
            <a:r>
              <a:rPr lang="en-US" altLang="zh-CN" sz="2400" b="1" dirty="0">
                <a:solidFill>
                  <a:schemeClr val="bg1"/>
                </a:solidFill>
                <a:sym typeface="+mn-ea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：朋友圈点赞活动</a:t>
            </a:r>
          </a:p>
        </p:txBody>
      </p:sp>
      <p:sp>
        <p:nvSpPr>
          <p:cNvPr id="34" name="文本框 33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35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F9A9AC7F-9261-4B93-A5A6-B592F27417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355" y="1351475"/>
            <a:ext cx="1641335" cy="355357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280487F-5BA6-4C8F-8CCB-9C6B27CD2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23" y="1351475"/>
            <a:ext cx="3513642" cy="355357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DF11802-1556-4226-AEBB-4C9188F6C68B}"/>
              </a:ext>
            </a:extLst>
          </p:cNvPr>
          <p:cNvSpPr/>
          <p:nvPr/>
        </p:nvSpPr>
        <p:spPr>
          <a:xfrm>
            <a:off x="4604355" y="3562350"/>
            <a:ext cx="1641335" cy="600075"/>
          </a:xfrm>
          <a:prstGeom prst="rect">
            <a:avLst/>
          </a:prstGeom>
          <a:noFill/>
          <a:ln w="38100">
            <a:solidFill>
              <a:srgbClr val="FF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40627E8-9A91-4177-A5CB-217B9BFF8F1F}"/>
              </a:ext>
            </a:extLst>
          </p:cNvPr>
          <p:cNvSpPr/>
          <p:nvPr/>
        </p:nvSpPr>
        <p:spPr>
          <a:xfrm>
            <a:off x="4604354" y="1970481"/>
            <a:ext cx="1641335" cy="849249"/>
          </a:xfrm>
          <a:prstGeom prst="rect">
            <a:avLst/>
          </a:prstGeom>
          <a:noFill/>
          <a:ln w="38100">
            <a:solidFill>
              <a:srgbClr val="FF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连接符: 肘形 6">
            <a:extLst>
              <a:ext uri="{FF2B5EF4-FFF2-40B4-BE49-F238E27FC236}">
                <a16:creationId xmlns:a16="http://schemas.microsoft.com/office/drawing/2014/main" id="{1F3C3417-9EB1-4ACA-9D90-E901E326AFD2}"/>
              </a:ext>
            </a:extLst>
          </p:cNvPr>
          <p:cNvCxnSpPr>
            <a:cxnSpLocks/>
            <a:stCxn id="9" idx="3"/>
            <a:endCxn id="17" idx="1"/>
          </p:cNvCxnSpPr>
          <p:nvPr/>
        </p:nvCxnSpPr>
        <p:spPr>
          <a:xfrm>
            <a:off x="6245689" y="2395106"/>
            <a:ext cx="802811" cy="172409"/>
          </a:xfrm>
          <a:prstGeom prst="bentConnector3">
            <a:avLst>
              <a:gd name="adj1" fmla="val 50000"/>
            </a:avLst>
          </a:prstGeom>
          <a:ln w="38100">
            <a:solidFill>
              <a:srgbClr val="FFA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连接符: 肘形 13">
            <a:extLst>
              <a:ext uri="{FF2B5EF4-FFF2-40B4-BE49-F238E27FC236}">
                <a16:creationId xmlns:a16="http://schemas.microsoft.com/office/drawing/2014/main" id="{183E5C96-18F9-487C-82C7-A0CFBBB50C86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6245689" y="3871437"/>
            <a:ext cx="802811" cy="112146"/>
          </a:xfrm>
          <a:prstGeom prst="bentConnector3">
            <a:avLst/>
          </a:prstGeom>
          <a:ln w="38100">
            <a:solidFill>
              <a:srgbClr val="FFA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21779CA7-2A11-4735-A52D-D04B655F535A}"/>
              </a:ext>
            </a:extLst>
          </p:cNvPr>
          <p:cNvSpPr txBox="1"/>
          <p:nvPr/>
        </p:nvSpPr>
        <p:spPr>
          <a:xfrm>
            <a:off x="7048500" y="2182794"/>
            <a:ext cx="2559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每日推一单品：</a:t>
            </a:r>
            <a:endParaRPr lang="en-US" altLang="zh-CN" sz="1600" b="1" dirty="0">
              <a:solidFill>
                <a:schemeClr val="bg1"/>
              </a:solidFill>
            </a:endParaRPr>
          </a:p>
          <a:p>
            <a:r>
              <a:rPr lang="zh-CN" altLang="en-US" sz="1400" dirty="0">
                <a:solidFill>
                  <a:schemeClr val="bg1"/>
                </a:solidFill>
              </a:rPr>
              <a:t>针对单品的卖点和优惠力度进行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B0C5F37-CBD1-4FC3-9ED2-31E3A16EB2AB}"/>
              </a:ext>
            </a:extLst>
          </p:cNvPr>
          <p:cNvSpPr txBox="1"/>
          <p:nvPr/>
        </p:nvSpPr>
        <p:spPr>
          <a:xfrm>
            <a:off x="7048500" y="139114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发圈及社群通知：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893365D-C919-466D-AF43-27748E500012}"/>
              </a:ext>
            </a:extLst>
          </p:cNvPr>
          <p:cNvSpPr txBox="1"/>
          <p:nvPr/>
        </p:nvSpPr>
        <p:spPr>
          <a:xfrm>
            <a:off x="7048500" y="3598862"/>
            <a:ext cx="2559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点赞活动：</a:t>
            </a:r>
            <a:endParaRPr lang="en-US" altLang="zh-CN" sz="1600" b="1" dirty="0">
              <a:solidFill>
                <a:schemeClr val="bg1"/>
              </a:solidFill>
            </a:endParaRPr>
          </a:p>
          <a:p>
            <a:r>
              <a:rPr lang="zh-CN" altLang="en-US" sz="1400" dirty="0">
                <a:solidFill>
                  <a:schemeClr val="bg1"/>
                </a:solidFill>
              </a:rPr>
              <a:t>说明活动规则与福利，活动时间。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6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14257" y="669422"/>
            <a:ext cx="562546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案例概述</a:t>
            </a:r>
            <a:r>
              <a:rPr lang="en-US" altLang="zh-CN" sz="2400" b="1" dirty="0">
                <a:solidFill>
                  <a:schemeClr val="bg1"/>
                </a:solidFill>
                <a:sym typeface="+mn-ea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：朋友圈点赞活动</a:t>
            </a:r>
          </a:p>
        </p:txBody>
      </p:sp>
      <p:sp>
        <p:nvSpPr>
          <p:cNvPr id="34" name="文本框 33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</a:p>
        </p:txBody>
      </p:sp>
      <p:cxnSp>
        <p:nvCxnSpPr>
          <p:cNvPr id="35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A1A93289-6B12-4DE5-89DD-6E72E78C3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60" y="1245388"/>
            <a:ext cx="1716884" cy="371713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0E07A92-9AFC-4574-A219-6DD7CDB7A7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419" y="1256101"/>
            <a:ext cx="1716884" cy="371713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5B14578-D8B1-406A-BCB0-ABBBCA38964D}"/>
              </a:ext>
            </a:extLst>
          </p:cNvPr>
          <p:cNvSpPr/>
          <p:nvPr/>
        </p:nvSpPr>
        <p:spPr>
          <a:xfrm>
            <a:off x="1256735" y="1713306"/>
            <a:ext cx="1641335" cy="467919"/>
          </a:xfrm>
          <a:prstGeom prst="rect">
            <a:avLst/>
          </a:prstGeom>
          <a:noFill/>
          <a:ln w="38100">
            <a:solidFill>
              <a:srgbClr val="FF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B19942F-8CCC-4FDD-B74E-970CF788E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6496" y="1234668"/>
            <a:ext cx="765206" cy="37171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50C5960-1A4C-4833-8E70-E664331BC6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1430" y="1245388"/>
            <a:ext cx="702769" cy="37171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611BC01-892D-40FD-A718-324A490658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856" y="1234667"/>
            <a:ext cx="697515" cy="3727849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B1D3FD49-E70E-40D4-BE6D-D4180F196303}"/>
              </a:ext>
            </a:extLst>
          </p:cNvPr>
          <p:cNvSpPr/>
          <p:nvPr/>
        </p:nvSpPr>
        <p:spPr>
          <a:xfrm>
            <a:off x="7549448" y="2620835"/>
            <a:ext cx="1716884" cy="655758"/>
          </a:xfrm>
          <a:prstGeom prst="rect">
            <a:avLst/>
          </a:prstGeom>
          <a:noFill/>
          <a:ln w="38100">
            <a:solidFill>
              <a:srgbClr val="FF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4433CB8-0BF7-4FD0-ACBA-DCB22FF37EE3}"/>
              </a:ext>
            </a:extLst>
          </p:cNvPr>
          <p:cNvSpPr txBox="1"/>
          <p:nvPr/>
        </p:nvSpPr>
        <p:spPr>
          <a:xfrm>
            <a:off x="1276123" y="5049395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FFC000"/>
                </a:solidFill>
              </a:rPr>
              <a:t>当天活动结束预警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99D3FCC-78B8-4A3B-A03E-9642F2546C8E}"/>
              </a:ext>
            </a:extLst>
          </p:cNvPr>
          <p:cNvSpPr txBox="1"/>
          <p:nvPr/>
        </p:nvSpPr>
        <p:spPr>
          <a:xfrm>
            <a:off x="4726235" y="5057778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FFC000"/>
                </a:solidFill>
              </a:rPr>
              <a:t>活动参与情况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B057394-A972-4073-9DAE-689FF3F9D4E6}"/>
              </a:ext>
            </a:extLst>
          </p:cNvPr>
          <p:cNvSpPr txBox="1"/>
          <p:nvPr/>
        </p:nvSpPr>
        <p:spPr>
          <a:xfrm>
            <a:off x="7696151" y="505358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FFC000"/>
                </a:solidFill>
              </a:rPr>
              <a:t>中奖者群里互动</a:t>
            </a:r>
          </a:p>
        </p:txBody>
      </p:sp>
    </p:spTree>
    <p:extLst>
      <p:ext uri="{BB962C8B-B14F-4D97-AF65-F5344CB8AC3E}">
        <p14:creationId xmlns:p14="http://schemas.microsoft.com/office/powerpoint/2010/main" val="364823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824</Words>
  <Application>Microsoft Office PowerPoint</Application>
  <PresentationFormat>自定义</PresentationFormat>
  <Paragraphs>153</Paragraphs>
  <Slides>19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 Unicode MS</vt:lpstr>
      <vt:lpstr>等线</vt:lpstr>
      <vt:lpstr>微软雅黑</vt:lpstr>
      <vt:lpstr>微软雅黑 Light</vt:lpstr>
      <vt:lpstr>Arial</vt:lpstr>
      <vt:lpstr>Calibri</vt:lpstr>
      <vt:lpstr>Impact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532</cp:revision>
  <dcterms:created xsi:type="dcterms:W3CDTF">2021-06-09T07:08:00Z</dcterms:created>
  <dcterms:modified xsi:type="dcterms:W3CDTF">2021-12-31T07:32:21Z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5C161A50F29444EA8FA2B6D6463CF057</vt:lpwstr>
  </property>
</Properties>
</file>