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283" r:id="rId2"/>
    <p:sldId id="2873" r:id="rId3"/>
    <p:sldId id="2887" r:id="rId4"/>
    <p:sldId id="2886" r:id="rId5"/>
    <p:sldId id="2861" r:id="rId6"/>
    <p:sldId id="2862" r:id="rId7"/>
    <p:sldId id="2863" r:id="rId8"/>
    <p:sldId id="2864" r:id="rId9"/>
    <p:sldId id="2857" r:id="rId10"/>
    <p:sldId id="2858" r:id="rId11"/>
    <p:sldId id="2859" r:id="rId12"/>
    <p:sldId id="2860" r:id="rId13"/>
    <p:sldId id="2866" r:id="rId14"/>
    <p:sldId id="2865" r:id="rId15"/>
    <p:sldId id="2874" r:id="rId16"/>
    <p:sldId id="2888" r:id="rId17"/>
    <p:sldId id="2634" r:id="rId18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李涛" initials="李涛" lastIdx="0" clrIdx="0"/>
  <p:cmAuthor id="7" name="jiang lara" initials="jl [7]" lastIdx="2" clrIdx="6"/>
  <p:cmAuthor id="1" name="cao jun" initials="cj" lastIdx="1" clrIdx="0"/>
  <p:cmAuthor id="8" name="姜伟光" initials="姜" lastIdx="1" clrIdx="0"/>
  <p:cmAuthor id="2" name=" " initials="" lastIdx="1" clrIdx="1"/>
  <p:cmAuthor id="3" name="廖梦竹" initials="M" lastIdx="2" clrIdx="2"/>
  <p:cmAuthor id="4" name="王习习" initials="王" lastIdx="2" clrIdx="0"/>
  <p:cmAuthor id="75" name="作者" initials="A" lastIdx="0" clrIdx="24"/>
  <p:cmAuthor id="12" name="00" initials="0" lastIdx="1" clrIdx="11"/>
  <p:cmAuthor id="5" name="vonta‘s" initials="8" lastIdx="1" clrIdx="2"/>
  <p:cmAuthor id="76" name="Liang" initials="L" lastIdx="1" clrIdx="25"/>
  <p:cmAuthor id="6" name="ming qiu" initials="m" lastIdx="1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C16"/>
    <a:srgbClr val="FEA900"/>
    <a:srgbClr val="F8F8F8"/>
    <a:srgbClr val="6DF5ED"/>
    <a:srgbClr val="E93252"/>
    <a:srgbClr val="0358B2"/>
    <a:srgbClr val="0358B1"/>
    <a:srgbClr val="035898"/>
    <a:srgbClr val="F1F1F1"/>
    <a:srgbClr val="026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295841" y="1539817"/>
            <a:ext cx="56692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粉丝左手倒右手的实践玩法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部门：运营一部</a:t>
            </a: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</a:t>
            </a:r>
            <a:r>
              <a:rPr lang="zh-CN" b="1" dirty="0">
                <a:solidFill>
                  <a:schemeClr val="tx1"/>
                </a:solidFill>
              </a:rPr>
              <a:t>谢颖</a:t>
            </a: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花名：冰霜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58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7140" y="420370"/>
            <a:ext cx="2319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新老主体迁移数据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795020" y="4970780"/>
            <a:ext cx="8669655" cy="32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发现送余额效果不如送吐司，但已无临期产品可继续充当新老主体迁移福利。</a:t>
            </a:r>
            <a:endParaRPr lang="en-US" altLang="zh-CN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215900" y="883772"/>
          <a:ext cx="9827895" cy="3991610"/>
        </p:xfrm>
        <a:graphic>
          <a:graphicData uri="http://schemas.openxmlformats.org/drawingml/2006/table">
            <a:tbl>
              <a:tblPr firstRow="1" bandRow="1"/>
              <a:tblGrid>
                <a:gridCol w="108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8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99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7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81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946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73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35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68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2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活动名称/日期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数据类型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31号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2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1405">
                <a:tc rowSpan="8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新老主体迁移数据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群发人数</a:t>
                      </a: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小程序9.9返19.9无抽奖</a:t>
                      </a: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19913</a:t>
                      </a: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</a:t>
                      </a: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小程序9.9返19.9</a:t>
                      </a:r>
                      <a:r>
                        <a:rPr lang="zh-CN" alt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14130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（小程序吐司9.9返19.9，有抽奖）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19618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（小程序吐司9.9返19.9，有抽奖）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18114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（小程序吐司9.9返19.9，有抽奖）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17851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（小程序送20余额，无抽奖）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10943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（小程序送20余额，无抽奖）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3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引导添加人数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578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378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196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填写表单人数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397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233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264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8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领取吐司人数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257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领取余额人数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49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142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参与抽奖人数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86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80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875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绑号率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95.00%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68.69%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68.53%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200%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120%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52.13%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66.40%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81.47%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98.04%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134.69%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9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转粉率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2.97%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2.90%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2.32%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1.93%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1.58%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0.29%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1.79%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58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7140" y="420370"/>
            <a:ext cx="3109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本周新老主体迁移数据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795020" y="4791710"/>
            <a:ext cx="8669655" cy="80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日开始进行全量第二批触达，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日数据降低原因：改变时间节点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18:30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发送，用户晚餐时间，响应率低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数据较为稳定的时间节点：下午</a:t>
            </a:r>
            <a:r>
              <a:rPr lang="en-US" altLang="zh-CN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15-17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发送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更换为抽奖利益点后，</a:t>
            </a:r>
            <a:r>
              <a:rPr lang="zh-CN" altLang="en-US" sz="1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绑号率得到明显提升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（均在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95%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以上）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231775" y="756603"/>
          <a:ext cx="9796145" cy="4201160"/>
        </p:xfrm>
        <a:graphic>
          <a:graphicData uri="http://schemas.openxmlformats.org/drawingml/2006/table">
            <a:tbl>
              <a:tblPr firstRow="1" bandRow="1"/>
              <a:tblGrid>
                <a:gridCol w="145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7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2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4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07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5468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1" spc="120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1月10日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1月11日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1月12日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1月13日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1月14日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1月15日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1月16日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群发人数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17025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21076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4554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16412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16570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5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利益点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送20余额，无抽奖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送20余额，无抽奖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第二波-抽奖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抽奖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抽奖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引导添加人数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363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394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91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280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286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填写表单人数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298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324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89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267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276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领取吐司人数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领取余额人数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229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265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参与抽奖人数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86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234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243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绑号率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82.09%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82.23%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97.80%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95.36%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96.50%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转粉率</a:t>
                      </a:r>
                      <a:endParaRPr lang="zh-CN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2.03%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2.21%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0.51%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1.57%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1.60%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0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58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7140" y="420370"/>
            <a:ext cx="3109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本周新老主体迁移数据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889000" y="4951095"/>
            <a:ext cx="866965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波的迁移人群都是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2020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年人群，相当久远，用户对品牌的忠诚度及参与热情已经大大降低，转粉率低</a:t>
            </a:r>
          </a:p>
          <a:p>
            <a:pPr>
              <a:lnSpc>
                <a:spcPct val="110000"/>
              </a:lnSpc>
            </a:pP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1247140" y="762000"/>
          <a:ext cx="7672705" cy="4030345"/>
        </p:xfrm>
        <a:graphic>
          <a:graphicData uri="http://schemas.openxmlformats.org/drawingml/2006/table">
            <a:tbl>
              <a:tblPr firstRow="1" bandRow="1"/>
              <a:tblGrid>
                <a:gridCol w="1423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2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50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活动名称/日期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数据类型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17号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6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20号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 rowSpan="9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新老主体迁移数据</a:t>
                      </a:r>
                    </a:p>
                  </a:txBody>
                  <a:tcPr marL="177800" marR="177800" marT="57150" marB="571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群发人数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13684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17769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利益点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纯抽奖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纯抽奖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引导添加人数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158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51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填写表单人数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139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59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领取吐司人数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领取余额人数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参与抽奖人数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127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42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绑号率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87.97%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115.69%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20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转粉率</a:t>
                      </a:r>
                      <a:endParaRPr lang="zh-CN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0.89%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0.29%</a:t>
                      </a:r>
                      <a:endParaRPr lang="en-US" altLang="en-US" sz="1400" b="0" spc="12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57150" marB="571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58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7140" y="420370"/>
            <a:ext cx="2319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老主体留存粉丝情况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1539875" y="3616960"/>
            <a:ext cx="7289165" cy="564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半年前（2021年7月前）人群共79784人，半年内人群35245占比30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.64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%，</a:t>
            </a:r>
          </a:p>
          <a:p>
            <a:pPr>
              <a:lnSpc>
                <a:spcPct val="110000"/>
              </a:lnSpc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70%的人群都比较久远，转化率较低。</a:t>
            </a: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1539875" y="1420495"/>
          <a:ext cx="7179945" cy="1905000"/>
        </p:xfrm>
        <a:graphic>
          <a:graphicData uri="http://schemas.openxmlformats.org/drawingml/2006/table">
            <a:tbl>
              <a:tblPr firstRow="1" bandRow="1"/>
              <a:tblGrid>
                <a:gridCol w="239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3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FFFFFF"/>
                          </a:solidFill>
                        </a:rPr>
                        <a:t>加粉时间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FFFFFF"/>
                          </a:solidFill>
                        </a:rPr>
                        <a:t>人数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23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b="1">
                          <a:solidFill>
                            <a:srgbClr val="FFFFFF"/>
                          </a:solidFill>
                        </a:rPr>
                        <a:t>占比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1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510">
                          <a:solidFill>
                            <a:srgbClr val="404040"/>
                          </a:solidFill>
                          <a:sym typeface="+mn-ea"/>
                        </a:rPr>
                        <a:t>2020年6-12月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33500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29.12%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2021年1-6月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46284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40.23%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2021年7-12月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35245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30.64%</a:t>
                      </a: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404040"/>
                          </a:solidFill>
                        </a:rPr>
                        <a:t>合计</a:t>
                      </a:r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>
                          <a:solidFill>
                            <a:srgbClr val="404040"/>
                          </a:solidFill>
                        </a:rPr>
                        <a:t>115029</a:t>
                      </a:r>
                    </a:p>
                  </a:txBody>
                  <a:tcPr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>
                        <a:solidFill>
                          <a:srgbClr val="404040"/>
                        </a:solidFill>
                      </a:endParaRPr>
                    </a:p>
                  </a:txBody>
                  <a:tcPr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7140" y="420370"/>
            <a:ext cx="2880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新老主体迁移数据分析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5" name="文本框 4"/>
          <p:cNvSpPr txBox="1"/>
          <p:nvPr/>
        </p:nvSpPr>
        <p:spPr>
          <a:xfrm>
            <a:off x="264160" y="1644650"/>
            <a:ext cx="983297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月新老主体合计触达：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115000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人（点对点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+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朋友圈），转粉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3559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人，迁移率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3.09%</a:t>
            </a:r>
          </a:p>
          <a:p>
            <a:pPr>
              <a:lnSpc>
                <a:spcPct val="150000"/>
              </a:lnSpc>
            </a:pPr>
            <a:endParaRPr lang="en-US" altLang="zh-CN" sz="2000"/>
          </a:p>
          <a:p>
            <a:pPr>
              <a:lnSpc>
                <a:spcPct val="150000"/>
              </a:lnSpc>
            </a:pPr>
            <a:r>
              <a:rPr lang="en-US" altLang="zh-CN" sz="2000"/>
              <a:t>1</a:t>
            </a:r>
            <a:r>
              <a:rPr lang="zh-CN" altLang="en-US" sz="2000"/>
              <a:t>月份总迁移粉丝</a:t>
            </a:r>
            <a:r>
              <a:rPr lang="en-US" altLang="zh-CN" sz="2000"/>
              <a:t>2915</a:t>
            </a:r>
            <a:r>
              <a:rPr lang="zh-CN" altLang="en-US" sz="2000"/>
              <a:t>人，迁移到新主体总人数</a:t>
            </a:r>
            <a:r>
              <a:rPr lang="en-US" altLang="zh-CN" sz="2000"/>
              <a:t>4635</a:t>
            </a:r>
            <a:r>
              <a:rPr lang="zh-CN" altLang="en-US" sz="2000"/>
              <a:t>，迁移率</a:t>
            </a:r>
            <a:r>
              <a:rPr lang="en-US" altLang="zh-CN" sz="2000"/>
              <a:t>4.17%</a:t>
            </a:r>
            <a:r>
              <a:rPr lang="zh-CN" altLang="en-US" sz="2000"/>
              <a:t>（</a:t>
            </a:r>
            <a:r>
              <a:rPr lang="en-US" altLang="zh-CN" sz="2000"/>
              <a:t>4635/</a:t>
            </a:r>
            <a:r>
              <a:rPr lang="zh-CN" altLang="en-US" sz="2000"/>
              <a:t>老主体</a:t>
            </a:r>
            <a:r>
              <a:rPr lang="en-US" altLang="zh-CN" sz="2000"/>
              <a:t>111089</a:t>
            </a:r>
            <a:r>
              <a:rPr lang="zh-CN" altLang="en-US" sz="2000"/>
              <a:t>），绑号率稳定在</a:t>
            </a:r>
            <a:r>
              <a:rPr lang="en-US" altLang="zh-CN" sz="2000"/>
              <a:t>85%+</a:t>
            </a:r>
            <a:r>
              <a:rPr lang="zh-CN" altLang="en-US" sz="2000"/>
              <a:t>，转粉率会随着人群添加时间越久远，效果越差，后续活动推送中穿插提醒进行迁移并添加到新主体参与活动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7140" y="420370"/>
            <a:ext cx="2880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新老主体迁移数据分析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02285" y="1040765"/>
            <a:ext cx="9148445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/>
              <a:t>1.</a:t>
            </a:r>
            <a:r>
              <a:rPr lang="zh-CN" altLang="en-US"/>
              <a:t>本次</a:t>
            </a:r>
            <a:r>
              <a:rPr lang="zh-CN"/>
              <a:t>新老主体迁移粉丝以质为主，进行有门槛筛选迁移（送吐司但需要先付费后返余额）</a:t>
            </a:r>
          </a:p>
          <a:p>
            <a:pPr>
              <a:lnSpc>
                <a:spcPct val="150000"/>
              </a:lnSpc>
            </a:pPr>
            <a:r>
              <a:rPr lang="en-US" altLang="zh-CN"/>
              <a:t>2.</a:t>
            </a:r>
            <a:r>
              <a:rPr lang="zh-CN" altLang="en-US"/>
              <a:t>在测试中发现简单路径（小程序下单）比跳转路径（抖音下单）效果更佳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sz="1800"/>
              <a:t>3.迁移过程中进行绑号，后续导入订单后可实现订单自动打标，</a:t>
            </a:r>
            <a:r>
              <a:rPr lang="zh-CN" sz="1800">
                <a:sym typeface="+mn-ea"/>
              </a:rPr>
              <a:t>绑号率最高可均达到90%以上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800"/>
              <a:t>4.</a:t>
            </a:r>
            <a:r>
              <a:rPr lang="zh-CN" altLang="en-US" sz="1800"/>
              <a:t>转粉率上看，目前最高可达</a:t>
            </a:r>
            <a:r>
              <a:rPr lang="en-US" altLang="zh-CN" sz="1800"/>
              <a:t>8%-9%</a:t>
            </a:r>
            <a:r>
              <a:rPr lang="zh-CN" altLang="en-US" sz="1800"/>
              <a:t>（与其他项目持平），不过对于人群的有一定要求，需要近两个月购买人群效果最佳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800"/>
              <a:t>5.</a:t>
            </a:r>
            <a:r>
              <a:rPr lang="zh-CN" altLang="en-US" sz="1800"/>
              <a:t>加粉时间越久远，转粉率越低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800"/>
              <a:t>6.</a:t>
            </a:r>
            <a:r>
              <a:rPr lang="zh-CN" altLang="en-US" sz="1800"/>
              <a:t>多利益点（返余额</a:t>
            </a:r>
            <a:r>
              <a:rPr lang="en-US" altLang="zh-CN" sz="1800"/>
              <a:t>+</a:t>
            </a:r>
            <a:r>
              <a:rPr lang="zh-CN" altLang="en-US" sz="1800"/>
              <a:t>抽奖）转粉效果比单利益点（只返余额）效果更佳</a:t>
            </a: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800"/>
              <a:t>7.</a:t>
            </a:r>
            <a:r>
              <a:rPr lang="zh-CN" altLang="en-US" sz="1800"/>
              <a:t>点对点时间选择也是比较重要的因素，选择用户活跃度较高的时间转化效果更好</a:t>
            </a:r>
            <a:r>
              <a:rPr lang="en-US" altLang="zh-CN" sz="18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7140" y="420370"/>
            <a:ext cx="28809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评分表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14" name="图片 13">
            <a:extLst>
              <a:ext uri="{FF2B5EF4-FFF2-40B4-BE49-F238E27FC236}">
                <a16:creationId xmlns:a16="http://schemas.microsoft.com/office/drawing/2014/main" id="{67478E4C-D50F-4969-9378-665CC2C04E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09" y="1305331"/>
            <a:ext cx="3506470" cy="358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99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1745" y="435610"/>
            <a:ext cx="1460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微信迁移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7634605" y="1394460"/>
            <a:ext cx="2085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1290" y="1265555"/>
            <a:ext cx="2395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12545" y="1633855"/>
            <a:ext cx="67551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/>
              <a:t>1.</a:t>
            </a:r>
            <a:r>
              <a:rPr lang="zh-CN" altLang="en-US" sz="2000"/>
              <a:t>个微迁移企微（</a:t>
            </a:r>
            <a:r>
              <a:rPr lang="en-US" altLang="zh-CN" sz="2000"/>
              <a:t>2018</a:t>
            </a:r>
            <a:r>
              <a:rPr lang="zh-CN" altLang="en-US" sz="2000"/>
              <a:t>）</a:t>
            </a:r>
          </a:p>
          <a:p>
            <a:pPr>
              <a:lnSpc>
                <a:spcPct val="120000"/>
              </a:lnSpc>
            </a:pPr>
            <a:endParaRPr lang="zh-CN" altLang="en-US" sz="2000"/>
          </a:p>
          <a:p>
            <a:pPr>
              <a:lnSpc>
                <a:spcPct val="120000"/>
              </a:lnSpc>
            </a:pPr>
            <a:r>
              <a:rPr lang="en-US" altLang="zh-CN" sz="2000"/>
              <a:t>2.</a:t>
            </a:r>
            <a:r>
              <a:rPr lang="zh-CN" altLang="en-US" sz="2000"/>
              <a:t>企微迁移企微（</a:t>
            </a:r>
            <a:r>
              <a:rPr lang="en-US" altLang="zh-CN" sz="2000"/>
              <a:t>2021</a:t>
            </a:r>
            <a:r>
              <a:rPr lang="zh-CN" altLang="en-US" sz="2000"/>
              <a:t>）</a:t>
            </a:r>
          </a:p>
          <a:p>
            <a:pPr>
              <a:lnSpc>
                <a:spcPct val="120000"/>
              </a:lnSpc>
            </a:pPr>
            <a:endParaRPr lang="zh-CN" altLang="en-US" sz="2000"/>
          </a:p>
          <a:p>
            <a:pPr>
              <a:lnSpc>
                <a:spcPct val="120000"/>
              </a:lnSpc>
            </a:pPr>
            <a:endParaRPr lang="zh-CN" altLang="en-US"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1745" y="435610"/>
            <a:ext cx="14605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迁移方式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7634605" y="1394460"/>
            <a:ext cx="2085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1290" y="1265555"/>
            <a:ext cx="2395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23340" y="845820"/>
            <a:ext cx="790130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/>
              <a:t>活动方式（如38节送券）</a:t>
            </a:r>
          </a:p>
          <a:p>
            <a:pPr>
              <a:lnSpc>
                <a:spcPct val="130000"/>
              </a:lnSpc>
            </a:pPr>
            <a:r>
              <a:rPr lang="zh-CN" altLang="en-US" sz="2000"/>
              <a:t>裂变方式（0元领）</a:t>
            </a:r>
          </a:p>
          <a:p>
            <a:pPr>
              <a:lnSpc>
                <a:spcPct val="130000"/>
              </a:lnSpc>
            </a:pPr>
            <a:r>
              <a:rPr lang="zh-CN" altLang="en-US" sz="2000"/>
              <a:t>直接送券</a:t>
            </a:r>
          </a:p>
          <a:p>
            <a:pPr>
              <a:lnSpc>
                <a:spcPct val="130000"/>
              </a:lnSpc>
            </a:pPr>
            <a:r>
              <a:rPr lang="zh-CN" altLang="en-US" sz="2000"/>
              <a:t>直接抽奖</a:t>
            </a:r>
          </a:p>
          <a:p>
            <a:pPr>
              <a:lnSpc>
                <a:spcPct val="130000"/>
              </a:lnSpc>
            </a:pPr>
            <a:r>
              <a:rPr lang="zh-CN" altLang="en-US" sz="2000"/>
              <a:t>随单送</a:t>
            </a:r>
          </a:p>
          <a:p>
            <a:pPr>
              <a:lnSpc>
                <a:spcPct val="130000"/>
              </a:lnSpc>
            </a:pPr>
            <a:r>
              <a:rPr lang="zh-CN" altLang="en-US" sz="2000"/>
              <a:t>红包</a:t>
            </a:r>
          </a:p>
          <a:p>
            <a:pPr>
              <a:lnSpc>
                <a:spcPct val="130000"/>
              </a:lnSpc>
            </a:pPr>
            <a:r>
              <a:rPr lang="zh-CN" altLang="en-US" sz="2000"/>
              <a:t>服务迁移</a:t>
            </a:r>
          </a:p>
          <a:p>
            <a:pPr>
              <a:lnSpc>
                <a:spcPct val="130000"/>
              </a:lnSpc>
            </a:pPr>
            <a:r>
              <a:rPr lang="en-US" altLang="zh-CN" sz="2000"/>
              <a:t>......</a:t>
            </a:r>
          </a:p>
          <a:p>
            <a:pPr>
              <a:lnSpc>
                <a:spcPct val="130000"/>
              </a:lnSpc>
            </a:pPr>
            <a:endParaRPr lang="zh-CN" altLang="en-US" sz="2000"/>
          </a:p>
          <a:p>
            <a:pPr>
              <a:lnSpc>
                <a:spcPct val="120000"/>
              </a:lnSpc>
            </a:pPr>
            <a:r>
              <a:rPr lang="zh-CN" altLang="en-US" sz="2000"/>
              <a:t>最好的数据是抽奖30%转化（个微转企微），其他类型活动10%以内（这些是2021年初的数据，当时企微刚兴起，用户陌生感较强转化也较好）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1745" y="435610"/>
            <a:ext cx="39636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未来可</a:t>
            </a:r>
            <a:r>
              <a:rPr lang="en-US" altLang="zh-CN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7-</a:t>
            </a:r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新老主体迁移利益点、路径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7634605" y="1394460"/>
            <a:ext cx="2085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1290" y="1265555"/>
            <a:ext cx="2395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graphicFrame>
        <p:nvGraphicFramePr>
          <p:cNvPr id="21" name="表格 20"/>
          <p:cNvGraphicFramePr/>
          <p:nvPr>
            <p:custDataLst>
              <p:tags r:id="rId1"/>
            </p:custDataLst>
          </p:nvPr>
        </p:nvGraphicFramePr>
        <p:xfrm>
          <a:off x="208915" y="2031365"/>
          <a:ext cx="9889490" cy="830580"/>
        </p:xfrm>
        <a:graphic>
          <a:graphicData uri="http://schemas.openxmlformats.org/drawingml/2006/table">
            <a:tbl>
              <a:tblPr firstRow="1" bandRow="1"/>
              <a:tblGrid>
                <a:gridCol w="494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5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1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86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470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38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5930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利益点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29.9返20支付宝or免费抽奖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29.9返20支付宝or免费抽奖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29.9返29.9支付宝or免费抽奖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29.9返29.9支付宝or免费抽奖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9.9元直接拍or免费抽奖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9.9拍返9.9余额or免费抽奖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5.9拍返9.9余额or免费抽奖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9.9拍返19.9余额or免费抽奖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9.9拍返19.9余额</a:t>
                      </a:r>
                    </a:p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无抽奖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送20余额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1" spc="6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纯抽奖</a:t>
                      </a:r>
                    </a:p>
                  </a:txBody>
                  <a:tcPr marL="25400" marR="25400" marT="6350" marB="63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路径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抖音下单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小程序下单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抖音下单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小程序下单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小程序下单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小程序下单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小程序下单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小程序下单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小程序下单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小程序下单</a:t>
                      </a:r>
                      <a:endParaRPr lang="zh-CN" altLang="en-US" sz="10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0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小程序下单</a:t>
                      </a:r>
                    </a:p>
                  </a:txBody>
                  <a:tcPr marL="25400" marR="25400" marT="6350" marB="635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958215" y="3737610"/>
            <a:ext cx="3611880" cy="11703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/>
              <a:t>利益点：吐司、小程序余额、抽奖</a:t>
            </a:r>
          </a:p>
          <a:p>
            <a:pPr>
              <a:lnSpc>
                <a:spcPct val="130000"/>
              </a:lnSpc>
            </a:pPr>
            <a:r>
              <a:rPr lang="zh-CN" altLang="en-US"/>
              <a:t>下单渠道：抖音、微信小程序</a:t>
            </a:r>
          </a:p>
          <a:p>
            <a:pPr>
              <a:lnSpc>
                <a:spcPct val="130000"/>
              </a:lnSpc>
            </a:pPr>
            <a:r>
              <a:rPr lang="zh-CN" altLang="en-US"/>
              <a:t>效果各不相同。。。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1745" y="435610"/>
            <a:ext cx="309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新老主体迁移点对点话术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8" name="圆角矩形 17"/>
          <p:cNvSpPr/>
          <p:nvPr/>
        </p:nvSpPr>
        <p:spPr>
          <a:xfrm>
            <a:off x="3810635" y="1122680"/>
            <a:ext cx="2265045" cy="5416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810635" y="1209675"/>
            <a:ext cx="22745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</a:rPr>
              <a:t>B</a:t>
            </a:r>
            <a:r>
              <a:rPr lang="zh-CN" altLang="en-US" b="1">
                <a:solidFill>
                  <a:schemeClr val="bg1"/>
                </a:solidFill>
              </a:rPr>
              <a:t>组抖音下单</a:t>
            </a:r>
            <a:r>
              <a:rPr lang="en-US" altLang="zh-CN" b="1">
                <a:solidFill>
                  <a:schemeClr val="bg1"/>
                </a:solidFill>
              </a:rPr>
              <a:t>0</a:t>
            </a:r>
            <a:r>
              <a:rPr lang="zh-CN" altLang="en-US" b="1">
                <a:solidFill>
                  <a:schemeClr val="bg1"/>
                </a:solidFill>
              </a:rPr>
              <a:t>元返</a:t>
            </a:r>
          </a:p>
        </p:txBody>
      </p:sp>
      <p:pic>
        <p:nvPicPr>
          <p:cNvPr id="14" name="图片 13" descr="1"/>
          <p:cNvPicPr>
            <a:picLocks noChangeAspect="1"/>
          </p:cNvPicPr>
          <p:nvPr/>
        </p:nvPicPr>
        <p:blipFill>
          <a:blip r:embed="rId6"/>
          <a:srcRect l="2487" t="10265" r="12107" b="25447"/>
          <a:stretch>
            <a:fillRect/>
          </a:stretch>
        </p:blipFill>
        <p:spPr>
          <a:xfrm>
            <a:off x="3956050" y="1866900"/>
            <a:ext cx="1984375" cy="33197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2" name="圆角矩形 21"/>
          <p:cNvSpPr/>
          <p:nvPr/>
        </p:nvSpPr>
        <p:spPr>
          <a:xfrm>
            <a:off x="6958965" y="1129030"/>
            <a:ext cx="1935480" cy="5416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/>
          <p:cNvSpPr txBox="1"/>
          <p:nvPr/>
        </p:nvSpPr>
        <p:spPr>
          <a:xfrm>
            <a:off x="6959600" y="1201420"/>
            <a:ext cx="1934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sym typeface="+mn-ea"/>
              </a:rPr>
              <a:t>C</a:t>
            </a:r>
            <a:r>
              <a:rPr lang="zh-CN" altLang="en-US" b="1">
                <a:solidFill>
                  <a:schemeClr val="bg1"/>
                </a:solidFill>
                <a:sym typeface="+mn-ea"/>
              </a:rPr>
              <a:t>组</a:t>
            </a:r>
            <a:r>
              <a:rPr lang="zh-CN" altLang="en-US" b="1">
                <a:solidFill>
                  <a:schemeClr val="bg1"/>
                </a:solidFill>
              </a:rPr>
              <a:t>小程序</a:t>
            </a:r>
            <a:r>
              <a:rPr lang="en-US" altLang="zh-CN" b="1">
                <a:solidFill>
                  <a:schemeClr val="bg1"/>
                </a:solidFill>
              </a:rPr>
              <a:t>9.9</a:t>
            </a:r>
            <a:r>
              <a:rPr lang="zh-CN" altLang="en-US" b="1">
                <a:solidFill>
                  <a:schemeClr val="bg1"/>
                </a:solidFill>
              </a:rPr>
              <a:t>元</a:t>
            </a:r>
          </a:p>
        </p:txBody>
      </p:sp>
      <p:pic>
        <p:nvPicPr>
          <p:cNvPr id="25" name="图片 24" descr="微信图片_202112201513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050" y="1866900"/>
            <a:ext cx="2099945" cy="3274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6" name="文本框 25"/>
          <p:cNvSpPr txBox="1"/>
          <p:nvPr/>
        </p:nvSpPr>
        <p:spPr>
          <a:xfrm>
            <a:off x="7634605" y="1394460"/>
            <a:ext cx="2085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1290" y="1265555"/>
            <a:ext cx="2395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52475" y="1113155"/>
            <a:ext cx="2223770" cy="5568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739140" y="1215390"/>
            <a:ext cx="2278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A</a:t>
            </a:r>
            <a:r>
              <a:rPr lang="zh-CN" altLang="en-US" b="1">
                <a:solidFill>
                  <a:schemeClr val="bg1"/>
                </a:solidFill>
              </a:rPr>
              <a:t>组抖音下单</a:t>
            </a:r>
            <a:r>
              <a:rPr lang="en-US" b="1">
                <a:solidFill>
                  <a:schemeClr val="bg1"/>
                </a:solidFill>
              </a:rPr>
              <a:t>9.9</a:t>
            </a:r>
            <a:r>
              <a:rPr lang="zh-CN" altLang="en-US" b="1">
                <a:solidFill>
                  <a:schemeClr val="bg1"/>
                </a:solidFill>
              </a:rPr>
              <a:t>元抢</a:t>
            </a:r>
          </a:p>
        </p:txBody>
      </p:sp>
      <p:pic>
        <p:nvPicPr>
          <p:cNvPr id="17" name="图片 16" descr="9.9元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595" y="1866900"/>
            <a:ext cx="2081530" cy="33254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1745" y="435610"/>
            <a:ext cx="309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新老主体迁移点对点话术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23" name="文本框 22"/>
          <p:cNvSpPr txBox="1"/>
          <p:nvPr/>
        </p:nvSpPr>
        <p:spPr>
          <a:xfrm>
            <a:off x="3749040" y="1120140"/>
            <a:ext cx="2202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C</a:t>
            </a:r>
            <a:r>
              <a:rPr lang="zh-CN" altLang="en-US" b="1">
                <a:solidFill>
                  <a:schemeClr val="bg1"/>
                </a:solidFill>
              </a:rPr>
              <a:t>组</a:t>
            </a:r>
            <a:r>
              <a:rPr lang="en-US" altLang="zh-CN" b="1">
                <a:solidFill>
                  <a:schemeClr val="bg1"/>
                </a:solidFill>
              </a:rPr>
              <a:t> </a:t>
            </a:r>
            <a:r>
              <a:rPr lang="zh-CN" altLang="en-US" b="1">
                <a:solidFill>
                  <a:schemeClr val="bg1"/>
                </a:solidFill>
              </a:rPr>
              <a:t>小程序</a:t>
            </a:r>
            <a:r>
              <a:rPr lang="en-US" altLang="zh-CN" b="1">
                <a:solidFill>
                  <a:schemeClr val="bg1"/>
                </a:solidFill>
              </a:rPr>
              <a:t>9.9</a:t>
            </a:r>
            <a:r>
              <a:rPr lang="zh-CN" altLang="en-US" b="1">
                <a:solidFill>
                  <a:schemeClr val="bg1"/>
                </a:solidFill>
              </a:rPr>
              <a:t>元抢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634605" y="1394460"/>
            <a:ext cx="20853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1290" y="1265555"/>
            <a:ext cx="2395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98145" y="1223645"/>
            <a:ext cx="22783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A</a:t>
            </a:r>
            <a:r>
              <a:rPr lang="zh-CN" altLang="en-US" b="1">
                <a:solidFill>
                  <a:schemeClr val="bg1"/>
                </a:solidFill>
              </a:rPr>
              <a:t>组</a:t>
            </a:r>
            <a:r>
              <a:rPr lang="en-US" altLang="zh-CN" b="1">
                <a:solidFill>
                  <a:schemeClr val="bg1"/>
                </a:solidFill>
              </a:rPr>
              <a:t> </a:t>
            </a:r>
            <a:r>
              <a:rPr lang="zh-CN" altLang="en-US" b="1">
                <a:solidFill>
                  <a:schemeClr val="bg1"/>
                </a:solidFill>
              </a:rPr>
              <a:t>抖音下单</a:t>
            </a:r>
            <a:r>
              <a:rPr lang="en-US" b="1">
                <a:solidFill>
                  <a:schemeClr val="bg1"/>
                </a:solidFill>
              </a:rPr>
              <a:t>9.9</a:t>
            </a:r>
            <a:r>
              <a:rPr lang="zh-CN" altLang="en-US" b="1">
                <a:solidFill>
                  <a:schemeClr val="bg1"/>
                </a:solidFill>
              </a:rPr>
              <a:t>元抢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741045" y="1092200"/>
            <a:ext cx="1935480" cy="5416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9" name="图片 28" descr="微信图片_202112201513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45" y="1805940"/>
            <a:ext cx="2113280" cy="33762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1" name="文本框 30"/>
          <p:cNvSpPr txBox="1"/>
          <p:nvPr/>
        </p:nvSpPr>
        <p:spPr>
          <a:xfrm>
            <a:off x="837565" y="1178560"/>
            <a:ext cx="18389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</a:rPr>
              <a:t>D</a:t>
            </a:r>
            <a:r>
              <a:rPr lang="zh-CN" altLang="en-US" b="1">
                <a:solidFill>
                  <a:schemeClr val="bg1"/>
                </a:solidFill>
              </a:rPr>
              <a:t>组小程序</a:t>
            </a:r>
            <a:r>
              <a:rPr lang="en-US" altLang="zh-CN" b="1">
                <a:solidFill>
                  <a:schemeClr val="bg1"/>
                </a:solidFill>
              </a:rPr>
              <a:t>0</a:t>
            </a:r>
            <a:r>
              <a:rPr lang="zh-CN" altLang="en-US" b="1">
                <a:solidFill>
                  <a:schemeClr val="bg1"/>
                </a:solidFill>
              </a:rPr>
              <a:t>元抢</a:t>
            </a:r>
          </a:p>
        </p:txBody>
      </p:sp>
      <p:sp>
        <p:nvSpPr>
          <p:cNvPr id="32" name="圆角矩形 31"/>
          <p:cNvSpPr/>
          <p:nvPr/>
        </p:nvSpPr>
        <p:spPr>
          <a:xfrm>
            <a:off x="3542030" y="1091565"/>
            <a:ext cx="2350135" cy="5416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组小程序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5.9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返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9.9</a:t>
            </a:r>
          </a:p>
        </p:txBody>
      </p:sp>
      <p:sp>
        <p:nvSpPr>
          <p:cNvPr id="34" name="圆角矩形 33"/>
          <p:cNvSpPr/>
          <p:nvPr/>
        </p:nvSpPr>
        <p:spPr>
          <a:xfrm>
            <a:off x="6743700" y="1092200"/>
            <a:ext cx="2482215" cy="54165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F组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小程序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9.9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返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19.9</a:t>
            </a:r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3130" y="1804670"/>
            <a:ext cx="2527300" cy="34169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4500" y="1805940"/>
            <a:ext cx="2393315" cy="3444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1745" y="435610"/>
            <a:ext cx="309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新老主体迁移点对点话术</a:t>
            </a:r>
            <a:endParaRPr lang="en-US" altLang="zh-CN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581150" y="1346835"/>
            <a:ext cx="2395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571625" y="1210945"/>
            <a:ext cx="2703195" cy="5568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655445" y="1304925"/>
            <a:ext cx="2534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返20元小程序余额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550535" y="1210945"/>
            <a:ext cx="2246630" cy="55689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352540" y="1304925"/>
            <a:ext cx="6426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海报</a:t>
            </a:r>
          </a:p>
        </p:txBody>
      </p:sp>
      <p:pic>
        <p:nvPicPr>
          <p:cNvPr id="14" name="图片 13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430" y="1943100"/>
            <a:ext cx="2288540" cy="232791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pic>
        <p:nvPicPr>
          <p:cNvPr id="17" name="图片 16" descr="1.7新码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7835" y="1943100"/>
            <a:ext cx="2272030" cy="2848610"/>
          </a:xfrm>
          <a:prstGeom prst="rect">
            <a:avLst/>
          </a:pr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61745" y="435610"/>
            <a:ext cx="30905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新老主体迁移点对点话术</a:t>
            </a:r>
            <a:endParaRPr lang="en-US" altLang="zh-CN" b="1" dirty="0">
              <a:solidFill>
                <a:srgbClr val="262626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5" name="文本框 14"/>
          <p:cNvSpPr txBox="1"/>
          <p:nvPr/>
        </p:nvSpPr>
        <p:spPr>
          <a:xfrm>
            <a:off x="1709420" y="1346835"/>
            <a:ext cx="2395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1699895" y="1210945"/>
            <a:ext cx="2470150" cy="556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049780" y="1305560"/>
            <a:ext cx="1819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纯抽奖版本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552440" y="1252220"/>
            <a:ext cx="2246630" cy="55689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6278245" y="1346200"/>
            <a:ext cx="795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chemeClr val="bg1"/>
                </a:solidFill>
              </a:rPr>
              <a:t>海报</a:t>
            </a:r>
          </a:p>
        </p:txBody>
      </p:sp>
      <p:sp>
        <p:nvSpPr>
          <p:cNvPr id="16" name="矩形 15"/>
          <p:cNvSpPr/>
          <p:nvPr/>
        </p:nvSpPr>
        <p:spPr>
          <a:xfrm>
            <a:off x="1700530" y="1920240"/>
            <a:ext cx="2322830" cy="1685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 descr="微信图片_20220118192741"/>
          <p:cNvPicPr>
            <a:picLocks noChangeAspect="1"/>
          </p:cNvPicPr>
          <p:nvPr/>
        </p:nvPicPr>
        <p:blipFill>
          <a:blip r:embed="rId6"/>
          <a:srcRect t="25786" r="13681"/>
          <a:stretch>
            <a:fillRect/>
          </a:stretch>
        </p:blipFill>
        <p:spPr>
          <a:xfrm>
            <a:off x="1734185" y="2029460"/>
            <a:ext cx="2135505" cy="1414780"/>
          </a:xfrm>
          <a:prstGeom prst="rect">
            <a:avLst/>
          </a:prstGeom>
        </p:spPr>
      </p:pic>
      <p:pic>
        <p:nvPicPr>
          <p:cNvPr id="24" name="图片 23" descr="群发海报 1.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6905" y="1920240"/>
            <a:ext cx="1917700" cy="3357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8" name="对角圆角矩形 7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resource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pic>
        <p:nvPicPr>
          <p:cNvPr id="3" name="图片 2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605" y="199390"/>
            <a:ext cx="1590040" cy="5200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47140" y="420370"/>
            <a:ext cx="2319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新老主体迁移数据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9" name="图片 8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" name="图片 9" descr="resourc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2" name="图片 11" descr="resourc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aphicFrame>
        <p:nvGraphicFramePr>
          <p:cNvPr id="14" name="表格 13"/>
          <p:cNvGraphicFramePr/>
          <p:nvPr>
            <p:custDataLst>
              <p:tags r:id="rId1"/>
            </p:custDataLst>
          </p:nvPr>
        </p:nvGraphicFramePr>
        <p:xfrm>
          <a:off x="151130" y="961878"/>
          <a:ext cx="9876790" cy="4262755"/>
        </p:xfrm>
        <a:graphic>
          <a:graphicData uri="http://schemas.openxmlformats.org/drawingml/2006/table">
            <a:tbl>
              <a:tblPr firstRow="1" bandRow="1"/>
              <a:tblGrid>
                <a:gridCol w="1056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2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8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750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775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518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709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7249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60198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活动名称/日期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数据类型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13号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14号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15号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17号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22号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DADD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8638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25号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82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26号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BECC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28号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687A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300" b="1" spc="120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30号</a:t>
                      </a:r>
                    </a:p>
                  </a:txBody>
                  <a:tcPr marL="107950" marR="10795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A3A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 rowSpan="8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zh-CN" sz="1100">
                          <a:solidFill>
                            <a:srgbClr val="404040"/>
                          </a:solidFill>
                          <a:latin typeface="微软雅黑" panose="020B0503020204020204" charset="-122"/>
                        </a:rPr>
                        <a:t>新老主体迁移数据</a:t>
                      </a:r>
                      <a:endParaRPr lang="zh-CN" altLang="zh-CN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群发人群</a:t>
                      </a: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11.1号当天人群（除重点标签）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11.2号当天人群（除重点标签）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11.3号当天人群（除重点标签）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11.4号当天人群（除重点标签）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11.5号当天人群（全部）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11.6-11.7号当天人群（全部）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11.8-11.11号当天人群（全部）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11.12-11.18当天人群（全部）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11.19-11.25当天人群（全部）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8.1-10.31当天人群（全部未流失）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50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107950" marR="107950" marT="63500" marB="63500" anchor="ctr"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群发人数</a:t>
                      </a:r>
                      <a:endParaRPr lang="zh-CN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632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抖音9.9</a:t>
                      </a:r>
                      <a:r>
                        <a:rPr lang="zh-CN" altLang="en-US" sz="80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有抽奖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761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小程序9.9</a:t>
                      </a:r>
                      <a:r>
                        <a:rPr lang="zh-CN" altLang="en-US" sz="80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有抽奖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552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抖音0元</a:t>
                      </a:r>
                      <a:r>
                        <a:rPr lang="zh-CN" altLang="en-US" sz="80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有抽奖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517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小程序0元</a:t>
                      </a:r>
                      <a:r>
                        <a:rPr lang="zh-CN" altLang="en-US" sz="80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有抽奖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416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小程序5.9返9.9</a:t>
                      </a:r>
                      <a:r>
                        <a:rPr lang="zh-CN" altLang="en-US" sz="80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有抽奖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718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小程序9.9返19.9</a:t>
                      </a:r>
                      <a:r>
                        <a:rPr lang="zh-CN" altLang="en-US" sz="80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有抽奖</a:t>
                      </a:r>
                      <a:endParaRPr lang="zh-CN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1914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小程序9.9返19.9无抽奖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2314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小程序9.9返19.9无抽奖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小程序9.9返19.9无抽奖</a:t>
                      </a:r>
                      <a:endParaRPr lang="en-US" altLang="en-US" sz="8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19913</a:t>
                      </a:r>
                    </a:p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小程序9.9返19.9</a:t>
                      </a:r>
                      <a:r>
                        <a:rPr lang="zh-CN" altLang="en-US" sz="8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有抽奖</a:t>
                      </a: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6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引导添加人数</a:t>
                      </a:r>
                      <a:endParaRPr lang="zh-CN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57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35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36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35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54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62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114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578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96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填写表单人数</a:t>
                      </a:r>
                      <a:endParaRPr lang="zh-CN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20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49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21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31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27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49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56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109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57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397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61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领取吐司人数</a:t>
                      </a:r>
                      <a:endParaRPr lang="zh-CN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24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18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28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42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107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50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257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99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参与抽奖人数</a:t>
                      </a:r>
                      <a:endParaRPr lang="zh-CN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12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10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25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14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/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134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绑号率</a:t>
                      </a:r>
                      <a:endParaRPr lang="zh-CN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83.33%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85.96%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60.00%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82.86%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77.14%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90.74%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90.32%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95.61%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95.00%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68.69%</a:t>
                      </a:r>
                      <a:endParaRPr lang="en-US" altLang="en-US" sz="9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6350">
                      <a:solidFill>
                        <a:srgbClr val="D9D9D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45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>
                      <a:noFill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59595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转粉率</a:t>
                      </a:r>
                      <a:endParaRPr lang="zh-CN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1270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3.80%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7.49%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6.34%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6.34%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8.41%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7.52%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3.24%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5.96%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2.97%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spc="6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2.90%</a:t>
                      </a:r>
                      <a:endParaRPr lang="en-US" altLang="en-US" sz="1100" b="0" spc="6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07950" marR="107950" marT="63500" marB="63500" anchor="ctr">
                    <a:lnL w="6350">
                      <a:solidFill>
                        <a:srgbClr val="D9D9D9"/>
                      </a:solidFill>
                      <a:prstDash val="solid"/>
                    </a:lnL>
                    <a:lnR>
                      <a:noFill/>
                    </a:lnR>
                    <a:lnT w="6350">
                      <a:solidFill>
                        <a:srgbClr val="D9D9D9"/>
                      </a:solidFill>
                      <a:prstDash val="solid"/>
                    </a:lnT>
                    <a:lnB w="19050">
                      <a:solidFill>
                        <a:srgbClr val="595959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52475" y="5277485"/>
            <a:ext cx="76746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测试不同渠道（抖音</a:t>
            </a:r>
            <a:r>
              <a:rPr lang="en-US" altLang="zh-CN"/>
              <a:t>/</a:t>
            </a:r>
            <a:r>
              <a:rPr lang="zh-CN" altLang="en-US"/>
              <a:t>小程序）的下单效果以及单个</a:t>
            </a:r>
            <a:r>
              <a:rPr lang="en-US" altLang="zh-CN"/>
              <a:t>/</a:t>
            </a:r>
            <a:r>
              <a:rPr lang="zh-CN" altLang="en-US"/>
              <a:t>多个利益点的转化效果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6bd4a67-ed78-4cce-b248-34b370bf26b7}"/>
  <p:tag name="TABLE_RECT" val="54.05*286.717*699.75*33.6"/>
  <p:tag name="TABLE_EMPHASIZE_COLOR" val="16352824"/>
  <p:tag name="TABLE_ONEKEY_SKIN_IDX" val="0"/>
  <p:tag name="TABLE_SKINIDX" val="3"/>
  <p:tag name="TABLE_COLORIDX" val="7"/>
  <p:tag name="TABLE_ENDDRAG_ORIGIN_RECT" val="754*65"/>
  <p:tag name="TABLE_ENDDRAG_RECT" val="28*286*754*65"/>
  <p:tag name="TABLE_COLOR_RGB" val="0x000000*0xFFFFFF*0x212121*0xFFFFFF*0xF98638*0xFFB829*0x37BECC*0x1687A5*0x3A3A47*0xC7DAD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5a33f152-fd0e-4db7-9a46-1b80f7dec687}"/>
  <p:tag name="TABLE_RECT" val="17*67.3384*773.85*363.25"/>
  <p:tag name="TABLE_EMPHASIZE_COLOR" val="16352824"/>
  <p:tag name="TABLE_ONEKEY_SKIN_IDX" val="0"/>
  <p:tag name="TABLE_SKINIDX" val="3"/>
  <p:tag name="TABLE_COLORIDX" val="7"/>
  <p:tag name="TABLE_COLOR_RGB" val="0x000000*0xFFFFFF*0x212121*0xFFFFFF*0xF98638*0xFFB829*0x37BECC*0x1687A5*0x3A3A47*0xC7DAD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ffedb2e6-53ab-4a1b-b3e7-c88e22bacfa3}"/>
  <p:tag name="TABLE_RECT" val="17*77.9884*773.85*341.95"/>
  <p:tag name="TABLE_EMPHASIZE_COLOR" val="16352824"/>
  <p:tag name="TABLE_ONEKEY_SKIN_IDX" val="0"/>
  <p:tag name="TABLE_SKINIDX" val="3"/>
  <p:tag name="TABLE_COLORIDX" val="7"/>
  <p:tag name="TABLE_COLOR_RGB" val="0x000000*0xFFFFFF*0x212121*0xFFFFFF*0xF98638*0xFFB829*0x37BECC*0x1687A5*0x3A3A47*0xC7DAD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53ac32e-3ff9-4058-a3a1-22481128b495}"/>
  <p:tag name="TABLE_RECT" val="18.25*68.425*771.35*316.75"/>
  <p:tag name="TABLE_EMPHASIZE_COLOR" val="16352824"/>
  <p:tag name="TABLE_ONEKEY_SKIN_IDX" val="0"/>
  <p:tag name="TABLE_SKINIDX" val="3"/>
  <p:tag name="TABLE_COLORIDX" val="7"/>
  <p:tag name="TABLE_COLOR_RGB" val="0x000000*0xFFFFFF*0x212121*0xFFFFFF*0xF98638*0xFFB829*0x37BECC*0x1687A5*0x3A3A47*0xC7DAD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e7e9e089-0117-4f61-b6af-5f3c006c2ccf}"/>
  <p:tag name="TABLE_RECT" val="101.85*67.025*604.15*305.45"/>
  <p:tag name="TABLE_EMPHASIZE_COLOR" val="16352824"/>
  <p:tag name="TABLE_ONEKEY_SKIN_IDX" val="0"/>
  <p:tag name="TABLE_SKINIDX" val="3"/>
  <p:tag name="TABLE_COLORIDX" val="7"/>
  <p:tag name="TABLE_COLOR_RGB" val="0x000000*0xFFFFFF*0x212121*0xFFFFFF*0xF98638*0xFFB829*0x37BECC*0x1687A5*0x3A3A47*0xC7DADD"/>
  <p:tag name="TABLE_ENDDRAG_ORIGIN_RECT" val="604*304"/>
  <p:tag name="TABLE_ENDDRAG_RECT" val="101*67*604*30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22d6aa8-c8c8-4d94-b8be-1ac41340489d}"/>
  <p:tag name="TABLE_EMPHASIZE_COLOR" val="16736824"/>
  <p:tag name="TABLE_SKINIDX" val="3"/>
  <p:tag name="TABLE_COLORIDX" val="3"/>
  <p:tag name="TABLE_COLOR_RGB" val="0x000000*0xFFFFFF*0x212121*0xFFFFFF*0xFF6238*0xFFD147*0xFFB57D*0xFF7A51*0xFFD791*0xFF8C6D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lang="zh-CN" altLang="en-US"/>
        </a:defPPr>
      </a:lstStyle>
      <a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1664</Words>
  <Application>Microsoft Office PowerPoint</Application>
  <PresentationFormat>自定义</PresentationFormat>
  <Paragraphs>474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1" baseType="lpstr">
      <vt:lpstr>微软雅黑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513</cp:revision>
  <dcterms:created xsi:type="dcterms:W3CDTF">2019-12-22T05:53:00Z</dcterms:created>
  <dcterms:modified xsi:type="dcterms:W3CDTF">2022-02-21T08:20:21Z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DCD6E8D539144C23BA1234B0E913A469</vt:lpwstr>
  </property>
</Properties>
</file>