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60" r:id="rId9"/>
    <p:sldId id="2671" r:id="rId10"/>
    <p:sldId id="2661" r:id="rId11"/>
    <p:sldId id="2668" r:id="rId12"/>
    <p:sldId id="2669" r:id="rId13"/>
    <p:sldId id="2670" r:id="rId14"/>
    <p:sldId id="2647" r:id="rId15"/>
    <p:sldId id="2649" r:id="rId16"/>
    <p:sldId id="2634" r:id="rId17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252"/>
    <a:srgbClr val="6DF5ED"/>
    <a:srgbClr val="FEA900"/>
    <a:srgbClr val="FFFFFF"/>
    <a:srgbClr val="ED7D31"/>
    <a:srgbClr val="FFC000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33703" y="1567122"/>
            <a:ext cx="3877986" cy="2264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裂变抽奖活动</a:t>
            </a:r>
            <a:r>
              <a:rPr lang="zh-CN" altLang="en-US" sz="3600" b="1" dirty="0"/>
              <a:t>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姓名：张泳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花名：彩虹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7912" y="2614028"/>
            <a:ext cx="7587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5: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裂变工具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本次裂变工具，用户助力流程必须先关注公众号，而后才会引导用户添加企微为好友。对于用户而言，助力流程较长，不够便捷。整个活动下来，从关注公众号到最终添加企微好友这一环节，过滤了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的粉丝数。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改进：</a:t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活动期间不断用水军灌输助力规则：关注公众号后一定要添加企微好友才算助力成功；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活动按需选择新的裂变工具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修改裂变流程及相应的设置。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0" y="830942"/>
            <a:ext cx="4420707" cy="17830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60874" y="1376902"/>
            <a:ext cx="5988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6: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助力等级设置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活动，为了消除品牌方的顾虑，仅设置了一级裂变。这样对于很想获得大奖的人群来说，虽然他们乐于去拉更多的人，增加中奖机会，但由于活动设置，遏制了他们的积极性，同时浪费了一部分人的助力数；反观因为中奖率低而却步的人，也没有因为门槛低而提高他们的参与积极性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设置多级裂变，满足不同参与用户的活动需求，提高活动的可玩性。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>
            <a:fillRect/>
          </a:stretch>
        </p:blipFill>
        <p:spPr>
          <a:xfrm>
            <a:off x="596333" y="1297172"/>
            <a:ext cx="1630199" cy="32731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>
            <a:fillRect/>
          </a:stretch>
        </p:blipFill>
        <p:spPr>
          <a:xfrm>
            <a:off x="2226532" y="1293828"/>
            <a:ext cx="1630199" cy="32731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 rot="19743805">
            <a:off x="995045" y="148038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7"/>
            </p:custDataLst>
          </p:nvPr>
        </p:nvSpPr>
        <p:spPr>
          <a:xfrm rot="19743805">
            <a:off x="1296397" y="148038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8"/>
            </p:custDataLst>
          </p:nvPr>
        </p:nvSpPr>
        <p:spPr>
          <a:xfrm>
            <a:off x="1624609" y="134770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实时监控活动数据，对流程进行及时修改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 rot="19743805">
            <a:off x="995045" y="271158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10"/>
            </p:custDataLst>
          </p:nvPr>
        </p:nvSpPr>
        <p:spPr>
          <a:xfrm rot="19743805">
            <a:off x="1296397" y="271158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2"/>
          <p:cNvSpPr/>
          <p:nvPr>
            <p:custDataLst>
              <p:tags r:id="rId11"/>
            </p:custDataLst>
          </p:nvPr>
        </p:nvSpPr>
        <p:spPr>
          <a:xfrm>
            <a:off x="1624609" y="2578901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大胆尝试，勇于创新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12"/>
            </p:custDataLst>
          </p:nvPr>
        </p:nvSpPr>
        <p:spPr>
          <a:xfrm rot="19743805">
            <a:off x="995045" y="394277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13"/>
            </p:custDataLst>
          </p:nvPr>
        </p:nvSpPr>
        <p:spPr>
          <a:xfrm rot="19743805">
            <a:off x="1296397" y="394277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1"/>
          <p:cNvSpPr/>
          <p:nvPr>
            <p:custDataLst>
              <p:tags r:id="rId14"/>
            </p:custDataLst>
          </p:nvPr>
        </p:nvSpPr>
        <p:spPr>
          <a:xfrm>
            <a:off x="1624609" y="3810094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结合裂变工具多触点触及中奖用户，进一步增加活动的可信性，减少客诉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643370" y="1815465"/>
            <a:ext cx="2637155" cy="951230"/>
          </a:xfrm>
          <a:prstGeom prst="wedgeRoundRectCallout">
            <a:avLst>
              <a:gd name="adj1" fmla="val -47700"/>
              <a:gd name="adj2" fmla="val 77781"/>
              <a:gd name="adj3" fmla="val 16667"/>
            </a:avLst>
          </a:prstGeom>
          <a:noFill/>
          <a:ln w="12700" cmpd="sng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>
            <p:custDataLst>
              <p:tags r:id="rId15"/>
            </p:custDataLst>
          </p:nvPr>
        </p:nvSpPr>
        <p:spPr>
          <a:xfrm rot="19743805">
            <a:off x="1304652" y="14810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03720" y="1976120"/>
            <a:ext cx="219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团队运营、策划需要具备及提升能力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54932" y="892811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社群互动游戏策划要点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925" y="1771650"/>
            <a:ext cx="3721100" cy="368300"/>
          </a:xfrm>
          <a:prstGeom prst="rect">
            <a:avLst/>
          </a:prstGeom>
          <a:solidFill>
            <a:srgbClr val="FEA900"/>
          </a:solidFill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遵循：兴趣+利益，引导行为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2275" y="2612390"/>
            <a:ext cx="3721100" cy="368300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规则清晰，准备QA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69440" y="3453130"/>
            <a:ext cx="3721100" cy="646331"/>
          </a:xfrm>
          <a:prstGeom prst="rect">
            <a:avLst/>
          </a:prstGeom>
          <a:solidFill>
            <a:srgbClr val="FEA900"/>
          </a:solidFill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dirty="0" err="1">
                <a:latin typeface="微软雅黑" panose="020B0503020204020204" charset="-122"/>
                <a:ea typeface="微软雅黑" panose="020B0503020204020204" charset="-122"/>
              </a:rPr>
              <a:t>引流入群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留存话术和利益点</a:t>
            </a: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dirty="0" err="1">
                <a:latin typeface="微软雅黑" panose="020B0503020204020204" charset="-122"/>
                <a:ea typeface="微软雅黑" panose="020B0503020204020204" charset="-122"/>
              </a:rPr>
              <a:t>社群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活动</a:t>
            </a:r>
            <a:r>
              <a:rPr dirty="0" err="1">
                <a:latin typeface="微软雅黑" panose="020B0503020204020204" charset="-122"/>
                <a:ea typeface="微软雅黑" panose="020B0503020204020204" charset="-122"/>
              </a:rPr>
              <a:t>预告</a:t>
            </a: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87520" y="4443095"/>
            <a:ext cx="3721100" cy="368300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群主+水军剧本激活沉寂用户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9673" y="1304014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背景：酷开官方引流不能满足项目加粉要求、要靠裂变活动进行加粉。但是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裂变活动是助力必得奖品，成本较高。且每次活动都有一定的客诉。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9535" y="2068195"/>
            <a:ext cx="773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、通过设置大奖，极大程度地吸引用户的兴趣，在减少成本和客诉的情况下，保持一定的裂变加粉量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、本次裂变目标参与人数：</a:t>
            </a:r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2500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，助力加粉数</a:t>
            </a:r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2026920" y="141351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7"/>
          <p:cNvSpPr/>
          <p:nvPr/>
        </p:nvSpPr>
        <p:spPr>
          <a:xfrm>
            <a:off x="5922645" y="3342005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83105" y="3342005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角圆角矩形 9"/>
          <p:cNvSpPr/>
          <p:nvPr/>
        </p:nvSpPr>
        <p:spPr>
          <a:xfrm>
            <a:off x="5923280" y="141351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19245" y="2630805"/>
            <a:ext cx="1205230" cy="368300"/>
          </a:xfrm>
          <a:prstGeom prst="rect">
            <a:avLst/>
          </a:prstGeom>
          <a:noFill/>
          <a:ln w="28575">
            <a:solidFill>
              <a:srgbClr val="FEA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状况概述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曲线连接符 12"/>
          <p:cNvCxnSpPr>
            <a:stCxn id="11" idx="0"/>
            <a:endCxn id="10" idx="2"/>
          </p:cNvCxnSpPr>
          <p:nvPr/>
        </p:nvCxnSpPr>
        <p:spPr>
          <a:xfrm rot="16200000">
            <a:off x="4923155" y="1630680"/>
            <a:ext cx="798195" cy="1201420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11" idx="0"/>
            <a:endCxn id="5" idx="0"/>
          </p:cNvCxnSpPr>
          <p:nvPr/>
        </p:nvCxnSpPr>
        <p:spPr>
          <a:xfrm rot="16200000" flipV="1">
            <a:off x="3833495" y="1742440"/>
            <a:ext cx="798195" cy="977900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11" idx="2"/>
          </p:cNvCxnSpPr>
          <p:nvPr/>
        </p:nvCxnSpPr>
        <p:spPr>
          <a:xfrm rot="5400000">
            <a:off x="3834765" y="2863850"/>
            <a:ext cx="752475" cy="102171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>
            <a:stCxn id="11" idx="2"/>
          </p:cNvCxnSpPr>
          <p:nvPr/>
        </p:nvCxnSpPr>
        <p:spPr>
          <a:xfrm rot="5400000" flipV="1">
            <a:off x="4945380" y="2774950"/>
            <a:ext cx="753110" cy="120078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26285" y="163766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助力抽奖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23280" y="1648460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宣传话术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83105" y="3576955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用户心理</a:t>
            </a:r>
            <a:r>
              <a:rPr lang="en-US" altLang="zh-CN" b="1" dirty="0">
                <a:solidFill>
                  <a:schemeClr val="bg1"/>
                </a:solidFill>
              </a:rPr>
              <a:t>-</a:t>
            </a:r>
            <a:r>
              <a:rPr lang="zh-CN" altLang="en-US" b="1" dirty="0">
                <a:solidFill>
                  <a:schemeClr val="bg1"/>
                </a:solidFill>
              </a:rPr>
              <a:t>社交成本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22645" y="357695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用户教育</a:t>
            </a:r>
            <a:endParaRPr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36129" y="19753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助力抽奖流程</a:t>
            </a:r>
            <a:endParaRPr lang="en-US" altLang="zh-CN" sz="2000" b="1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裂变抽奖流程图"/>
          <p:cNvPicPr>
            <a:picLocks noChangeAspect="1"/>
          </p:cNvPicPr>
          <p:nvPr/>
        </p:nvPicPr>
        <p:blipFill>
          <a:blip r:embed="rId6"/>
          <a:srcRect l="21224" t="3833" r="19825" b="5249"/>
          <a:stretch>
            <a:fillRect/>
          </a:stretch>
        </p:blipFill>
        <p:spPr>
          <a:xfrm>
            <a:off x="1273810" y="597535"/>
            <a:ext cx="7063105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39899" y="1046720"/>
            <a:ext cx="51667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：从用户视角出发，从用户心理出发设置对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应的宣传话术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用户决定是否参与此次活动，会考虑中奖率和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拉人助力所需消耗的社交成本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67516" y="3374376"/>
            <a:ext cx="6186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改进原因：用户看到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2500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个抽奖名额和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81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个奖品，</a:t>
            </a:r>
            <a:endParaRPr lang="en-US" altLang="zh-CN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会觉得中奖率很低，从而打击其参与活动的积极性。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0603" y="2551756"/>
            <a:ext cx="4594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/>
              <a:t>改进动作：海报直接说明</a:t>
            </a:r>
            <a:r>
              <a:rPr lang="en-US" altLang="zh-CN" sz="1500" dirty="0"/>
              <a:t>“2500</a:t>
            </a:r>
            <a:r>
              <a:rPr lang="zh-CN" altLang="en-US" sz="1500" dirty="0"/>
              <a:t>个抽奖名额”</a:t>
            </a:r>
            <a:r>
              <a:rPr lang="zh-CN" altLang="en-US" sz="1500" dirty="0">
                <a:solidFill>
                  <a:srgbClr val="FF0000"/>
                </a:solidFill>
              </a:rPr>
              <a:t>改为</a:t>
            </a:r>
            <a:br>
              <a:rPr lang="zh-CN" altLang="en-US" sz="1500" dirty="0"/>
            </a:br>
            <a:r>
              <a:rPr lang="zh-CN" altLang="en-US" sz="1500" dirty="0"/>
              <a:t>“数量有限，先完成助力先得”</a:t>
            </a:r>
            <a:endParaRPr lang="zh-CN" altLang="en-US" sz="15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3" y="1226595"/>
            <a:ext cx="1989618" cy="353709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6" y="1226594"/>
            <a:ext cx="1989618" cy="353709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03432" y="4412490"/>
            <a:ext cx="1413195" cy="240730"/>
          </a:xfrm>
          <a:prstGeom prst="rect">
            <a:avLst/>
          </a:prstGeom>
          <a:noFill/>
          <a:ln w="28575">
            <a:solidFill>
              <a:srgbClr val="6DF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086897" y="4412490"/>
            <a:ext cx="1413195" cy="240730"/>
          </a:xfrm>
          <a:prstGeom prst="rect">
            <a:avLst/>
          </a:prstGeom>
          <a:noFill/>
          <a:ln w="28575">
            <a:solidFill>
              <a:srgbClr val="6DF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40801" y="1654051"/>
            <a:ext cx="66773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2: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宣传渠道选择及其物料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没有针对不同的用户群体准备不同的宣传海报和话术；没有充分考虑宣传渠道效果进行推广渠道抉择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改进：</a:t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朋友圈提前对不同的用户群体进行不一样的宣传：针对裂变用户，宣传影视年卡；针对官方用户，宣传品牌电视机。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宣传物料无需过于强调预设的抽奖数量，强调最大利益点即可。以提高用户的收获预期，提高用户的参与积极性。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增加虚拟成本，设置百分百中奖，增加吸引用户的噱头。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>
            <a:fillRect/>
          </a:stretch>
        </p:blipFill>
        <p:spPr>
          <a:xfrm>
            <a:off x="871620" y="3319346"/>
            <a:ext cx="1816644" cy="22551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9" b="18398"/>
          <a:stretch>
            <a:fillRect/>
          </a:stretch>
        </p:blipFill>
        <p:spPr>
          <a:xfrm>
            <a:off x="752475" y="890674"/>
            <a:ext cx="2054934" cy="2428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59488" y="1213532"/>
            <a:ext cx="75713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3: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增加用户教育：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提前给用户灌输活动规则：让用户了解，不是按照预设的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个抽奖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码抽奖，而是用顺利发出的抽奖码抽奖，中奖率会大大提高；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低成本社交教育：告诉用户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个人就可以参与了，把家里爸妈拉进来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助力就好，降低用户对于参与此次活动所需耗费的社交成本的心理预算。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还可以告诉用户大奖多少钱，其余的小礼品多少钱，拉两个人就有机会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拿到上千元的大奖，几乎没有任何损失，可以大胆尝试。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79" y="1265142"/>
            <a:ext cx="2206152" cy="3505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61772" y="1376902"/>
            <a:ext cx="7587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4: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水军话术优化</a:t>
            </a:r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本次活动没有预料到足够的突发活动场景，没有准备足够的水军；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改进：</a:t>
            </a:r>
            <a:b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针对本次活动，可以预设下次活动的突发情况，以此为基础准备水军剧本进行社群维护；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活动期间不断用水军灌输抽奖规则；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在提前进行用户教育的基础上，实时播报活动进度，比如现在才发出去多少个抽奖吗，中奖几率有多大之类的；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也可以利用人的逆反心理，试下反向引导，比如水军告诉大家不要参加，提高自己的中奖率之类的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/>
          <a:stretch>
            <a:fillRect/>
          </a:stretch>
        </p:blipFill>
        <p:spPr>
          <a:xfrm>
            <a:off x="424317" y="1290083"/>
            <a:ext cx="1816644" cy="362321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126_3*l_h_i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126_3*l_h_i*1_2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126_3*l_h_f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126_3*l_h_i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126_3*l_h_i*1_3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126_3*l_h_f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1676</Words>
  <Application>WPS 演示</Application>
  <PresentationFormat>自定义</PresentationFormat>
  <Paragraphs>140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Water</cp:lastModifiedBy>
  <cp:revision>423</cp:revision>
  <dcterms:created xsi:type="dcterms:W3CDTF">2019-12-22T05:53:00Z</dcterms:created>
  <dcterms:modified xsi:type="dcterms:W3CDTF">2021-05-18T01:29:21Z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AC3620C7E48849EF83102B1678C82879</vt:lpwstr>
  </property>
</Properties>
</file>