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3998" r:id="rId2"/>
    <p:sldId id="4099" r:id="rId3"/>
    <p:sldId id="4100" r:id="rId4"/>
    <p:sldId id="4101" r:id="rId5"/>
    <p:sldId id="4104" r:id="rId6"/>
    <p:sldId id="4102" r:id="rId7"/>
    <p:sldId id="4103" r:id="rId8"/>
    <p:sldId id="3956" r:id="rId9"/>
    <p:sldId id="3813" r:id="rId10"/>
    <p:sldId id="4097" r:id="rId11"/>
    <p:sldId id="3954" r:id="rId12"/>
    <p:sldId id="4028" r:id="rId13"/>
    <p:sldId id="4031" r:id="rId14"/>
    <p:sldId id="4029" r:id="rId15"/>
    <p:sldId id="4060" r:id="rId16"/>
    <p:sldId id="4030" r:id="rId17"/>
    <p:sldId id="4059" r:id="rId18"/>
    <p:sldId id="4061" r:id="rId19"/>
    <p:sldId id="4062" r:id="rId20"/>
    <p:sldId id="4063" r:id="rId21"/>
    <p:sldId id="4106" r:id="rId22"/>
    <p:sldId id="4098" r:id="rId23"/>
    <p:sldId id="4093" r:id="rId24"/>
    <p:sldId id="4094" r:id="rId25"/>
    <p:sldId id="4131" r:id="rId26"/>
    <p:sldId id="4132" r:id="rId27"/>
    <p:sldId id="4095" r:id="rId28"/>
    <p:sldId id="4110" r:id="rId29"/>
    <p:sldId id="4109" r:id="rId30"/>
    <p:sldId id="4111" r:id="rId31"/>
    <p:sldId id="4112" r:id="rId32"/>
    <p:sldId id="3972" r:id="rId33"/>
    <p:sldId id="4133" r:id="rId34"/>
    <p:sldId id="3999" r:id="rId35"/>
  </p:sldIdLst>
  <p:sldSz cx="10260013"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 " initials="" lastIdx="1" clrIdx="1"/>
  <p:cmAuthor id="3" name="廖梦竹" initials="M" lastIdx="2" clrIdx="2"/>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A9B5"/>
    <a:srgbClr val="CBD3D5"/>
    <a:srgbClr val="F0BF90"/>
    <a:srgbClr val="D98070"/>
    <a:srgbClr val="9DBAC3"/>
    <a:srgbClr val="A5A5A5"/>
    <a:srgbClr val="5F7B80"/>
    <a:srgbClr val="5B868F"/>
    <a:srgbClr val="70969D"/>
    <a:srgbClr val="ECA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4" autoAdjust="0"/>
    <p:restoredTop sz="94660"/>
  </p:normalViewPr>
  <p:slideViewPr>
    <p:cSldViewPr snapToGrid="0">
      <p:cViewPr varScale="1">
        <p:scale>
          <a:sx n="81" d="100"/>
          <a:sy n="81" d="100"/>
        </p:scale>
        <p:origin x="66"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2021/12/3</a:t>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259695" cy="5759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t>2021/12/3</a:t>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5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50.png"/><Relationship Id="rId5" Type="http://schemas.openxmlformats.org/officeDocument/2006/relationships/tags" Target="../tags/tag29.xml"/><Relationship Id="rId10" Type="http://schemas.openxmlformats.org/officeDocument/2006/relationships/image" Target="../media/image4.png"/><Relationship Id="rId4" Type="http://schemas.openxmlformats.org/officeDocument/2006/relationships/tags" Target="../tags/tag28.xml"/><Relationship Id="rId9"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51.png"/><Relationship Id="rId5" Type="http://schemas.openxmlformats.org/officeDocument/2006/relationships/tags" Target="../tags/tag36.xml"/><Relationship Id="rId10" Type="http://schemas.openxmlformats.org/officeDocument/2006/relationships/image" Target="../media/image50.png"/><Relationship Id="rId4" Type="http://schemas.openxmlformats.org/officeDocument/2006/relationships/tags" Target="../tags/tag35.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media/image5.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4.png"/><Relationship Id="rId2" Type="http://schemas.openxmlformats.org/officeDocument/2006/relationships/tags" Target="../tags/tag16.xml"/><Relationship Id="rId16" Type="http://schemas.openxmlformats.org/officeDocument/2006/relationships/image" Target="../media/image8.sv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slideLayout" Target="../slideLayouts/slideLayout2.xml"/><Relationship Id="rId5" Type="http://schemas.openxmlformats.org/officeDocument/2006/relationships/tags" Target="../tags/tag19.xml"/><Relationship Id="rId15" Type="http://schemas.openxmlformats.org/officeDocument/2006/relationships/image" Target="../media/image7.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文本框 4"/>
          <p:cNvSpPr txBox="1"/>
          <p:nvPr/>
        </p:nvSpPr>
        <p:spPr>
          <a:xfrm>
            <a:off x="778193" y="1976120"/>
            <a:ext cx="8818880" cy="1322070"/>
          </a:xfrm>
          <a:prstGeom prst="rect">
            <a:avLst/>
          </a:prstGeom>
          <a:noFill/>
        </p:spPr>
        <p:txBody>
          <a:bodyPr wrap="none" rtlCol="0">
            <a:spAutoFit/>
          </a:bodyPr>
          <a:lstStyle/>
          <a:p>
            <a:pPr algn="ctr"/>
            <a:r>
              <a:rPr lang="zh-CN" altLang="en-US" sz="40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如何让社群的工作变得高效且有质量？</a:t>
            </a:r>
          </a:p>
          <a:p>
            <a:pPr algn="ctr"/>
            <a:r>
              <a:rPr lang="en-US" altLang="zh-CN" sz="40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40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【菲洛嘉】案例拆解</a:t>
            </a: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814445" y="573405"/>
            <a:ext cx="2516505" cy="621030"/>
            <a:chOff x="5993" y="4227"/>
            <a:chExt cx="3963" cy="978"/>
          </a:xfrm>
        </p:grpSpPr>
        <p:sp>
          <p:nvSpPr>
            <p:cNvPr id="6" name="矩形 5"/>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576070" y="1838960"/>
            <a:ext cx="7366635" cy="1038860"/>
          </a:xfrm>
          <a:prstGeom prst="rect">
            <a:avLst/>
          </a:prstGeom>
          <a:noFill/>
        </p:spPr>
        <p:txBody>
          <a:bodyPr wrap="square" rtlCol="0">
            <a:spAutoFit/>
          </a:bodyPr>
          <a:lstStyle/>
          <a:p>
            <a:pPr algn="ctr">
              <a:lnSpc>
                <a:spcPct val="140000"/>
              </a:lnSpc>
            </a:pPr>
            <a:r>
              <a:rPr lang="zh-CN" altLang="en-US" sz="4400" b="1" dirty="0">
                <a:solidFill>
                  <a:schemeClr val="tx1"/>
                </a:solidFill>
                <a:latin typeface="微软雅黑" panose="020B0503020204020204" charset="-122"/>
                <a:ea typeface="微软雅黑" panose="020B0503020204020204" charset="-122"/>
                <a:sym typeface="+mn-ea"/>
              </a:rPr>
              <a:t>菲洛嘉官方商城福利群</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基础设定</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pic>
        <p:nvPicPr>
          <p:cNvPr id="2" name="图片 1"/>
          <p:cNvPicPr>
            <a:picLocks noChangeAspect="1"/>
          </p:cNvPicPr>
          <p:nvPr/>
        </p:nvPicPr>
        <p:blipFill>
          <a:blip r:embed="rId5"/>
          <a:stretch>
            <a:fillRect/>
          </a:stretch>
        </p:blipFill>
        <p:spPr>
          <a:xfrm>
            <a:off x="840740" y="903605"/>
            <a:ext cx="2189480" cy="4178935"/>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3727450" y="888365"/>
            <a:ext cx="2213610" cy="4144010"/>
          </a:xfrm>
          <a:prstGeom prst="rect">
            <a:avLst/>
          </a:prstGeom>
          <a:ln>
            <a:solidFill>
              <a:schemeClr val="accent4"/>
            </a:solidFill>
          </a:ln>
        </p:spPr>
      </p:pic>
      <p:pic>
        <p:nvPicPr>
          <p:cNvPr id="5" name="图片 4"/>
          <p:cNvPicPr>
            <a:picLocks noChangeAspect="1"/>
          </p:cNvPicPr>
          <p:nvPr/>
        </p:nvPicPr>
        <p:blipFill>
          <a:blip r:embed="rId7"/>
          <a:stretch>
            <a:fillRect/>
          </a:stretch>
        </p:blipFill>
        <p:spPr>
          <a:xfrm>
            <a:off x="6638290" y="903605"/>
            <a:ext cx="2212975" cy="4092575"/>
          </a:xfrm>
          <a:prstGeom prst="rect">
            <a:avLst/>
          </a:prstGeom>
          <a:ln>
            <a:solidFill>
              <a:schemeClr val="accent4"/>
            </a:solidFill>
          </a:ln>
        </p:spPr>
      </p:pic>
      <p:sp>
        <p:nvSpPr>
          <p:cNvPr id="6" name="文本框 5"/>
          <p:cNvSpPr txBox="1"/>
          <p:nvPr/>
        </p:nvSpPr>
        <p:spPr>
          <a:xfrm>
            <a:off x="880110" y="5155565"/>
            <a:ext cx="2110105" cy="33718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IP</a:t>
            </a:r>
            <a:r>
              <a:rPr lang="zh-CN" altLang="en-US" sz="1600" b="1" dirty="0">
                <a:solidFill>
                  <a:srgbClr val="262626"/>
                </a:solidFill>
                <a:latin typeface="微软雅黑" panose="020B0503020204020204" charset="-122"/>
                <a:ea typeface="微软雅黑" panose="020B0503020204020204" charset="-122"/>
                <a:sym typeface="+mn-ea"/>
              </a:rPr>
              <a:t>定位：福利官角色</a:t>
            </a:r>
          </a:p>
        </p:txBody>
      </p:sp>
      <p:sp>
        <p:nvSpPr>
          <p:cNvPr id="7" name="文本框 6"/>
          <p:cNvSpPr txBox="1"/>
          <p:nvPr/>
        </p:nvSpPr>
        <p:spPr>
          <a:xfrm>
            <a:off x="3937000" y="5155565"/>
            <a:ext cx="187642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统一时间点拉进群</a:t>
            </a:r>
          </a:p>
        </p:txBody>
      </p:sp>
      <p:sp>
        <p:nvSpPr>
          <p:cNvPr id="8" name="矩形 7"/>
          <p:cNvSpPr/>
          <p:nvPr/>
        </p:nvSpPr>
        <p:spPr>
          <a:xfrm>
            <a:off x="4032250" y="1193165"/>
            <a:ext cx="1685925"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85285" y="3094355"/>
            <a:ext cx="1284605" cy="226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901815" y="4320540"/>
            <a:ext cx="1685925" cy="676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26555" y="5155565"/>
            <a:ext cx="203644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采用群链接方式邀请</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72160" y="920115"/>
            <a:ext cx="2164715" cy="3999865"/>
          </a:xfrm>
          <a:prstGeom prst="rect">
            <a:avLst/>
          </a:prstGeom>
          <a:ln>
            <a:solidFill>
              <a:schemeClr val="accent4"/>
            </a:solidFill>
          </a:ln>
        </p:spPr>
      </p:pic>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3408045"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4"/>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5"/>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4"/>
            <a:stretch>
              <a:fillRect/>
            </a:stretch>
          </p:blipFill>
          <p:spPr>
            <a:xfrm>
              <a:off x="4729" y="1585"/>
              <a:ext cx="337" cy="709"/>
            </a:xfrm>
            <a:prstGeom prst="rect">
              <a:avLst/>
            </a:prstGeom>
          </p:spPr>
        </p:pic>
      </p:grpSp>
      <p:sp>
        <p:nvSpPr>
          <p:cNvPr id="6" name="文本框 5"/>
          <p:cNvSpPr txBox="1"/>
          <p:nvPr/>
        </p:nvSpPr>
        <p:spPr>
          <a:xfrm>
            <a:off x="772160" y="5155565"/>
            <a:ext cx="234378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入群欢迎语：直接发券</a:t>
            </a:r>
          </a:p>
        </p:txBody>
      </p:sp>
      <p:sp>
        <p:nvSpPr>
          <p:cNvPr id="7" name="文本框 6"/>
          <p:cNvSpPr txBox="1"/>
          <p:nvPr/>
        </p:nvSpPr>
        <p:spPr>
          <a:xfrm>
            <a:off x="4080510" y="5155565"/>
            <a:ext cx="187642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一口气发四张券</a:t>
            </a:r>
            <a:r>
              <a:rPr lang="en-US" altLang="zh-CN" sz="1600" b="1" dirty="0">
                <a:solidFill>
                  <a:srgbClr val="262626"/>
                </a:solidFill>
                <a:latin typeface="微软雅黑" panose="020B0503020204020204" charset="-122"/>
                <a:ea typeface="微软雅黑" panose="020B0503020204020204" charset="-122"/>
                <a:sym typeface="+mn-ea"/>
              </a:rPr>
              <a:t>…</a:t>
            </a:r>
          </a:p>
        </p:txBody>
      </p:sp>
      <p:sp>
        <p:nvSpPr>
          <p:cNvPr id="10" name="矩形 9"/>
          <p:cNvSpPr/>
          <p:nvPr/>
        </p:nvSpPr>
        <p:spPr>
          <a:xfrm>
            <a:off x="1038860" y="1368425"/>
            <a:ext cx="1685925" cy="1635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823075" y="5155565"/>
            <a:ext cx="203644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群公告是讲群规</a:t>
            </a:r>
            <a:r>
              <a:rPr lang="en-US" altLang="zh-CN" sz="1600" b="1" dirty="0">
                <a:solidFill>
                  <a:srgbClr val="262626"/>
                </a:solidFill>
                <a:latin typeface="微软雅黑" panose="020B0503020204020204" charset="-122"/>
                <a:ea typeface="微软雅黑" panose="020B0503020204020204" charset="-122"/>
                <a:sym typeface="+mn-ea"/>
              </a:rPr>
              <a:t>…</a:t>
            </a:r>
          </a:p>
        </p:txBody>
      </p:sp>
      <p:pic>
        <p:nvPicPr>
          <p:cNvPr id="12" name="图片 11"/>
          <p:cNvPicPr>
            <a:picLocks noChangeAspect="1"/>
          </p:cNvPicPr>
          <p:nvPr/>
        </p:nvPicPr>
        <p:blipFill>
          <a:blip r:embed="rId6"/>
          <a:stretch>
            <a:fillRect/>
          </a:stretch>
        </p:blipFill>
        <p:spPr>
          <a:xfrm>
            <a:off x="4477385" y="347345"/>
            <a:ext cx="1082675" cy="4767580"/>
          </a:xfrm>
          <a:prstGeom prst="rect">
            <a:avLst/>
          </a:prstGeom>
          <a:ln>
            <a:solidFill>
              <a:schemeClr val="accent4"/>
            </a:solidFill>
          </a:ln>
        </p:spPr>
      </p:pic>
      <p:pic>
        <p:nvPicPr>
          <p:cNvPr id="13" name="图片 12"/>
          <p:cNvPicPr>
            <a:picLocks noChangeAspect="1"/>
          </p:cNvPicPr>
          <p:nvPr/>
        </p:nvPicPr>
        <p:blipFill>
          <a:blip r:embed="rId7"/>
          <a:stretch>
            <a:fillRect/>
          </a:stretch>
        </p:blipFill>
        <p:spPr>
          <a:xfrm>
            <a:off x="6726555" y="812165"/>
            <a:ext cx="2040890" cy="4215765"/>
          </a:xfrm>
          <a:prstGeom prst="rect">
            <a:avLst/>
          </a:prstGeom>
          <a:ln>
            <a:solidFill>
              <a:schemeClr val="accent4"/>
            </a:solid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86029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群</a:t>
            </a:r>
            <a:r>
              <a:rPr lang="en-US" altLang="zh-CN" sz="1600" dirty="0">
                <a:solidFill>
                  <a:schemeClr val="tx1"/>
                </a:solidFill>
                <a:sym typeface="+mn-ea"/>
              </a:rPr>
              <a:t>SOP</a:t>
            </a:r>
            <a:endParaRPr lang="en-US" altLang="zh-CN"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6" name="文本框 5"/>
          <p:cNvSpPr txBox="1"/>
          <p:nvPr/>
        </p:nvSpPr>
        <p:spPr>
          <a:xfrm>
            <a:off x="416560" y="3582035"/>
            <a:ext cx="1746885" cy="275590"/>
          </a:xfrm>
          <a:prstGeom prst="rect">
            <a:avLst/>
          </a:prstGeom>
          <a:noFill/>
        </p:spPr>
        <p:txBody>
          <a:bodyPr wrap="square" rtlCol="0">
            <a:spAutoFit/>
          </a:bodyPr>
          <a:lstStyle/>
          <a:p>
            <a:r>
              <a:rPr lang="zh-CN" altLang="en-US" sz="1200" b="1" dirty="0">
                <a:solidFill>
                  <a:srgbClr val="262626"/>
                </a:solidFill>
                <a:latin typeface="微软雅黑" panose="020B0503020204020204" charset="-122"/>
                <a:ea typeface="微软雅黑" panose="020B0503020204020204" charset="-122"/>
                <a:sym typeface="+mn-ea"/>
              </a:rPr>
              <a:t>周一：</a:t>
            </a:r>
            <a:r>
              <a:rPr lang="en-US" altLang="zh-CN" sz="1200" b="1" dirty="0">
                <a:solidFill>
                  <a:srgbClr val="262626"/>
                </a:solidFill>
                <a:latin typeface="微软雅黑" panose="020B0503020204020204" charset="-122"/>
                <a:ea typeface="微软雅黑" panose="020B0503020204020204" charset="-122"/>
                <a:sym typeface="+mn-ea"/>
              </a:rPr>
              <a:t>9.9</a:t>
            </a:r>
            <a:r>
              <a:rPr lang="zh-CN" altLang="en-US" sz="1200" b="1" dirty="0">
                <a:solidFill>
                  <a:srgbClr val="262626"/>
                </a:solidFill>
                <a:latin typeface="微软雅黑" panose="020B0503020204020204" charset="-122"/>
                <a:ea typeface="微软雅黑" panose="020B0503020204020204" charset="-122"/>
                <a:sym typeface="+mn-ea"/>
              </a:rPr>
              <a:t>秒杀体验装</a:t>
            </a:r>
          </a:p>
        </p:txBody>
      </p:sp>
      <p:pic>
        <p:nvPicPr>
          <p:cNvPr id="7" name="图片 6"/>
          <p:cNvPicPr>
            <a:picLocks noChangeAspect="1"/>
          </p:cNvPicPr>
          <p:nvPr/>
        </p:nvPicPr>
        <p:blipFill>
          <a:blip r:embed="rId5"/>
          <a:stretch>
            <a:fillRect/>
          </a:stretch>
        </p:blipFill>
        <p:spPr>
          <a:xfrm>
            <a:off x="2367280" y="2353945"/>
            <a:ext cx="1807210" cy="2188210"/>
          </a:xfrm>
          <a:prstGeom prst="rect">
            <a:avLst/>
          </a:prstGeom>
          <a:ln>
            <a:solidFill>
              <a:schemeClr val="accent4"/>
            </a:solidFill>
          </a:ln>
        </p:spPr>
      </p:pic>
      <p:pic>
        <p:nvPicPr>
          <p:cNvPr id="9" name="图片 8"/>
          <p:cNvPicPr>
            <a:picLocks noChangeAspect="1"/>
          </p:cNvPicPr>
          <p:nvPr/>
        </p:nvPicPr>
        <p:blipFill>
          <a:blip r:embed="rId6"/>
          <a:stretch>
            <a:fillRect/>
          </a:stretch>
        </p:blipFill>
        <p:spPr>
          <a:xfrm>
            <a:off x="4307205" y="1226820"/>
            <a:ext cx="1694180" cy="2342515"/>
          </a:xfrm>
          <a:prstGeom prst="rect">
            <a:avLst/>
          </a:prstGeom>
          <a:ln>
            <a:solidFill>
              <a:schemeClr val="accent4"/>
            </a:solidFill>
          </a:ln>
        </p:spPr>
      </p:pic>
      <p:pic>
        <p:nvPicPr>
          <p:cNvPr id="10" name="图片 9"/>
          <p:cNvPicPr>
            <a:picLocks noChangeAspect="1"/>
          </p:cNvPicPr>
          <p:nvPr/>
        </p:nvPicPr>
        <p:blipFill>
          <a:blip r:embed="rId7"/>
          <a:stretch>
            <a:fillRect/>
          </a:stretch>
        </p:blipFill>
        <p:spPr>
          <a:xfrm>
            <a:off x="6155055" y="2353945"/>
            <a:ext cx="1786890" cy="2378710"/>
          </a:xfrm>
          <a:prstGeom prst="rect">
            <a:avLst/>
          </a:prstGeom>
          <a:ln>
            <a:solidFill>
              <a:schemeClr val="accent4"/>
            </a:solidFill>
          </a:ln>
        </p:spPr>
      </p:pic>
      <p:pic>
        <p:nvPicPr>
          <p:cNvPr id="11" name="图片 10"/>
          <p:cNvPicPr>
            <a:picLocks noChangeAspect="1"/>
          </p:cNvPicPr>
          <p:nvPr/>
        </p:nvPicPr>
        <p:blipFill>
          <a:blip r:embed="rId8"/>
          <a:stretch>
            <a:fillRect/>
          </a:stretch>
        </p:blipFill>
        <p:spPr>
          <a:xfrm>
            <a:off x="8096250" y="1291590"/>
            <a:ext cx="1883410" cy="2212975"/>
          </a:xfrm>
          <a:prstGeom prst="rect">
            <a:avLst/>
          </a:prstGeom>
          <a:ln>
            <a:solidFill>
              <a:schemeClr val="accent4"/>
            </a:solidFill>
          </a:ln>
        </p:spPr>
      </p:pic>
      <p:sp>
        <p:nvSpPr>
          <p:cNvPr id="2" name="文本框 1"/>
          <p:cNvSpPr txBox="1"/>
          <p:nvPr/>
        </p:nvSpPr>
        <p:spPr>
          <a:xfrm>
            <a:off x="701040" y="5172075"/>
            <a:ext cx="8846820" cy="33718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a:t>
            </a:r>
            <a:r>
              <a:rPr lang="zh-CN" sz="1600" b="1" dirty="0">
                <a:solidFill>
                  <a:srgbClr val="262626"/>
                </a:solidFill>
                <a:latin typeface="微软雅黑" panose="020B0503020204020204" charset="-122"/>
                <a:ea typeface="微软雅黑" panose="020B0503020204020204" charset="-122"/>
                <a:sym typeface="+mn-ea"/>
              </a:rPr>
              <a:t>以周为单位，每周</a:t>
            </a:r>
            <a:r>
              <a:rPr lang="en-US" altLang="zh-CN" sz="1600" b="1" dirty="0">
                <a:solidFill>
                  <a:srgbClr val="262626"/>
                </a:solidFill>
                <a:latin typeface="微软雅黑" panose="020B0503020204020204" charset="-122"/>
                <a:ea typeface="微软雅黑" panose="020B0503020204020204" charset="-122"/>
                <a:sym typeface="+mn-ea"/>
              </a:rPr>
              <a:t>5</a:t>
            </a:r>
            <a:r>
              <a:rPr lang="zh-CN" altLang="en-US" sz="1600" b="1" dirty="0">
                <a:solidFill>
                  <a:srgbClr val="262626"/>
                </a:solidFill>
                <a:latin typeface="微软雅黑" panose="020B0503020204020204" charset="-122"/>
                <a:ea typeface="微软雅黑" panose="020B0503020204020204" charset="-122"/>
                <a:sym typeface="+mn-ea"/>
              </a:rPr>
              <a:t>天，每天会用群公告预告</a:t>
            </a:r>
            <a:r>
              <a:rPr lang="en-US" altLang="zh-CN" sz="1600" b="1" dirty="0">
                <a:solidFill>
                  <a:srgbClr val="262626"/>
                </a:solidFill>
                <a:latin typeface="微软雅黑" panose="020B0503020204020204" charset="-122"/>
                <a:ea typeface="微软雅黑" panose="020B0503020204020204" charset="-122"/>
                <a:sym typeface="+mn-ea"/>
              </a:rPr>
              <a:t>2-3</a:t>
            </a:r>
            <a:r>
              <a:rPr lang="zh-CN" altLang="en-US" sz="1600" b="1" dirty="0">
                <a:solidFill>
                  <a:srgbClr val="262626"/>
                </a:solidFill>
                <a:latin typeface="微软雅黑" panose="020B0503020204020204" charset="-122"/>
                <a:ea typeface="微软雅黑" panose="020B0503020204020204" charset="-122"/>
                <a:sym typeface="+mn-ea"/>
              </a:rPr>
              <a:t>个活动，从中搭配产品的介绍</a:t>
            </a:r>
            <a:r>
              <a:rPr lang="zh-CN" altLang="en-US" sz="1000" dirty="0">
                <a:solidFill>
                  <a:srgbClr val="262626"/>
                </a:solidFill>
                <a:latin typeface="微软雅黑" panose="020B0503020204020204" charset="-122"/>
                <a:ea typeface="微软雅黑" panose="020B0503020204020204" charset="-122"/>
                <a:sym typeface="+mn-ea"/>
              </a:rPr>
              <a:t>（周末只推送单条关怀信息）</a:t>
            </a:r>
          </a:p>
        </p:txBody>
      </p:sp>
      <p:sp>
        <p:nvSpPr>
          <p:cNvPr id="3" name="文本框 2"/>
          <p:cNvSpPr txBox="1"/>
          <p:nvPr/>
        </p:nvSpPr>
        <p:spPr>
          <a:xfrm>
            <a:off x="2531745" y="2064385"/>
            <a:ext cx="1597025" cy="275590"/>
          </a:xfrm>
          <a:prstGeom prst="rect">
            <a:avLst/>
          </a:prstGeom>
          <a:noFill/>
        </p:spPr>
        <p:txBody>
          <a:bodyPr wrap="square" rtlCol="0">
            <a:spAutoFit/>
          </a:bodyPr>
          <a:lstStyle/>
          <a:p>
            <a:r>
              <a:rPr lang="zh-CN" sz="1200" b="1" dirty="0">
                <a:solidFill>
                  <a:srgbClr val="262626"/>
                </a:solidFill>
                <a:latin typeface="微软雅黑" panose="020B0503020204020204" charset="-122"/>
                <a:ea typeface="微软雅黑" panose="020B0503020204020204" charset="-122"/>
                <a:sym typeface="+mn-ea"/>
              </a:rPr>
              <a:t>周二：社群小游戏</a:t>
            </a:r>
          </a:p>
        </p:txBody>
      </p:sp>
      <p:sp>
        <p:nvSpPr>
          <p:cNvPr id="5" name="文本框 4"/>
          <p:cNvSpPr txBox="1"/>
          <p:nvPr/>
        </p:nvSpPr>
        <p:spPr>
          <a:xfrm>
            <a:off x="4378325" y="3582035"/>
            <a:ext cx="1597025" cy="275590"/>
          </a:xfrm>
          <a:prstGeom prst="rect">
            <a:avLst/>
          </a:prstGeom>
          <a:noFill/>
        </p:spPr>
        <p:txBody>
          <a:bodyPr wrap="square" rtlCol="0">
            <a:spAutoFit/>
          </a:bodyPr>
          <a:lstStyle/>
          <a:p>
            <a:r>
              <a:rPr lang="zh-CN" sz="1200" b="1" dirty="0">
                <a:solidFill>
                  <a:srgbClr val="262626"/>
                </a:solidFill>
                <a:latin typeface="微软雅黑" panose="020B0503020204020204" charset="-122"/>
                <a:ea typeface="微软雅黑" panose="020B0503020204020204" charset="-122"/>
                <a:sym typeface="+mn-ea"/>
              </a:rPr>
              <a:t>周三：宠粉抽奖福利</a:t>
            </a:r>
            <a:endParaRPr lang="en-US" altLang="zh-CN" sz="1200" b="1" dirty="0">
              <a:solidFill>
                <a:srgbClr val="262626"/>
              </a:solidFill>
              <a:latin typeface="微软雅黑" panose="020B0503020204020204" charset="-122"/>
              <a:ea typeface="微软雅黑" panose="020B0503020204020204" charset="-122"/>
              <a:sym typeface="+mn-ea"/>
            </a:endParaRPr>
          </a:p>
        </p:txBody>
      </p:sp>
      <p:sp>
        <p:nvSpPr>
          <p:cNvPr id="8" name="文本框 7"/>
          <p:cNvSpPr txBox="1"/>
          <p:nvPr/>
        </p:nvSpPr>
        <p:spPr>
          <a:xfrm>
            <a:off x="6394450" y="2047875"/>
            <a:ext cx="1308735" cy="275590"/>
          </a:xfrm>
          <a:prstGeom prst="rect">
            <a:avLst/>
          </a:prstGeom>
          <a:noFill/>
        </p:spPr>
        <p:txBody>
          <a:bodyPr wrap="square" rtlCol="0">
            <a:spAutoFit/>
          </a:bodyPr>
          <a:lstStyle/>
          <a:p>
            <a:r>
              <a:rPr lang="zh-CN" sz="1200" b="1" dirty="0">
                <a:solidFill>
                  <a:srgbClr val="262626"/>
                </a:solidFill>
                <a:latin typeface="微软雅黑" panose="020B0503020204020204" charset="-122"/>
                <a:ea typeface="微软雅黑" panose="020B0503020204020204" charset="-122"/>
                <a:sym typeface="+mn-ea"/>
              </a:rPr>
              <a:t>周四：社群邀新</a:t>
            </a:r>
            <a:endParaRPr lang="en-US" altLang="zh-CN" sz="1200" b="1" dirty="0">
              <a:solidFill>
                <a:srgbClr val="262626"/>
              </a:solidFill>
              <a:latin typeface="微软雅黑" panose="020B0503020204020204" charset="-122"/>
              <a:ea typeface="微软雅黑" panose="020B0503020204020204" charset="-122"/>
              <a:sym typeface="+mn-ea"/>
            </a:endParaRPr>
          </a:p>
        </p:txBody>
      </p:sp>
      <p:sp>
        <p:nvSpPr>
          <p:cNvPr id="12" name="文本框 11"/>
          <p:cNvSpPr txBox="1"/>
          <p:nvPr/>
        </p:nvSpPr>
        <p:spPr>
          <a:xfrm>
            <a:off x="8121650" y="3569335"/>
            <a:ext cx="1908810" cy="275590"/>
          </a:xfrm>
          <a:prstGeom prst="rect">
            <a:avLst/>
          </a:prstGeom>
          <a:noFill/>
        </p:spPr>
        <p:txBody>
          <a:bodyPr wrap="square" rtlCol="0">
            <a:spAutoFit/>
          </a:bodyPr>
          <a:lstStyle/>
          <a:p>
            <a:r>
              <a:rPr lang="zh-CN" sz="1200" b="1" dirty="0">
                <a:solidFill>
                  <a:srgbClr val="262626"/>
                </a:solidFill>
                <a:latin typeface="微软雅黑" panose="020B0503020204020204" charset="-122"/>
                <a:ea typeface="微软雅黑" panose="020B0503020204020204" charset="-122"/>
                <a:sym typeface="+mn-ea"/>
              </a:rPr>
              <a:t>周五：限时福利买一送一</a:t>
            </a:r>
            <a:endParaRPr lang="en-US" altLang="zh-CN" sz="1200" b="1" dirty="0">
              <a:solidFill>
                <a:srgbClr val="262626"/>
              </a:solidFill>
              <a:latin typeface="微软雅黑" panose="020B0503020204020204" charset="-122"/>
              <a:ea typeface="微软雅黑" panose="020B0503020204020204" charset="-122"/>
              <a:sym typeface="+mn-ea"/>
            </a:endParaRPr>
          </a:p>
        </p:txBody>
      </p:sp>
      <p:pic>
        <p:nvPicPr>
          <p:cNvPr id="13" name="图片 12"/>
          <p:cNvPicPr>
            <a:picLocks noChangeAspect="1"/>
          </p:cNvPicPr>
          <p:nvPr/>
        </p:nvPicPr>
        <p:blipFill>
          <a:blip r:embed="rId9"/>
          <a:stretch>
            <a:fillRect/>
          </a:stretch>
        </p:blipFill>
        <p:spPr>
          <a:xfrm>
            <a:off x="255270" y="1219835"/>
            <a:ext cx="1931670" cy="2349500"/>
          </a:xfrm>
          <a:prstGeom prst="rect">
            <a:avLst/>
          </a:prstGeom>
          <a:ln>
            <a:solidFill>
              <a:schemeClr val="accent4"/>
            </a:solid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86029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群</a:t>
            </a:r>
            <a:r>
              <a:rPr lang="en-US" altLang="zh-CN" sz="1600" dirty="0">
                <a:solidFill>
                  <a:schemeClr val="tx1"/>
                </a:solidFill>
                <a:sym typeface="+mn-ea"/>
              </a:rPr>
              <a:t>SOP</a:t>
            </a:r>
            <a:endParaRPr lang="en-US" altLang="zh-CN"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6" name="文本框 5"/>
          <p:cNvSpPr txBox="1"/>
          <p:nvPr/>
        </p:nvSpPr>
        <p:spPr>
          <a:xfrm>
            <a:off x="1049655" y="4944110"/>
            <a:ext cx="8150225" cy="33718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a:t>
            </a:r>
            <a:r>
              <a:rPr lang="zh-CN" sz="1600" b="1" dirty="0">
                <a:solidFill>
                  <a:srgbClr val="262626"/>
                </a:solidFill>
                <a:latin typeface="微软雅黑" panose="020B0503020204020204" charset="-122"/>
                <a:ea typeface="微软雅黑" panose="020B0503020204020204" charset="-122"/>
                <a:sym typeface="+mn-ea"/>
              </a:rPr>
              <a:t>观察周一推送，持续一个月，其实推送的形式基本一样的，固化流程形成一种习惯</a:t>
            </a:r>
          </a:p>
        </p:txBody>
      </p:sp>
      <p:pic>
        <p:nvPicPr>
          <p:cNvPr id="2" name="图片 1"/>
          <p:cNvPicPr>
            <a:picLocks noChangeAspect="1"/>
          </p:cNvPicPr>
          <p:nvPr/>
        </p:nvPicPr>
        <p:blipFill>
          <a:blip r:embed="rId5"/>
          <a:stretch>
            <a:fillRect/>
          </a:stretch>
        </p:blipFill>
        <p:spPr>
          <a:xfrm>
            <a:off x="259715" y="1333500"/>
            <a:ext cx="2276475" cy="2767965"/>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2719705" y="1155700"/>
            <a:ext cx="2204085" cy="2945765"/>
          </a:xfrm>
          <a:prstGeom prst="rect">
            <a:avLst/>
          </a:prstGeom>
          <a:ln>
            <a:solidFill>
              <a:schemeClr val="accent4"/>
            </a:solidFill>
          </a:ln>
        </p:spPr>
      </p:pic>
      <p:pic>
        <p:nvPicPr>
          <p:cNvPr id="5" name="图片 4"/>
          <p:cNvPicPr>
            <a:picLocks noChangeAspect="1"/>
          </p:cNvPicPr>
          <p:nvPr/>
        </p:nvPicPr>
        <p:blipFill>
          <a:blip r:embed="rId7"/>
          <a:stretch>
            <a:fillRect/>
          </a:stretch>
        </p:blipFill>
        <p:spPr>
          <a:xfrm>
            <a:off x="5155565" y="1414780"/>
            <a:ext cx="2106295" cy="2604770"/>
          </a:xfrm>
          <a:prstGeom prst="rect">
            <a:avLst/>
          </a:prstGeom>
          <a:ln>
            <a:solidFill>
              <a:schemeClr val="accent4"/>
            </a:solidFill>
          </a:ln>
        </p:spPr>
      </p:pic>
      <p:pic>
        <p:nvPicPr>
          <p:cNvPr id="8" name="图片 7"/>
          <p:cNvPicPr>
            <a:picLocks noChangeAspect="1"/>
          </p:cNvPicPr>
          <p:nvPr/>
        </p:nvPicPr>
        <p:blipFill>
          <a:blip r:embed="rId8"/>
          <a:stretch>
            <a:fillRect/>
          </a:stretch>
        </p:blipFill>
        <p:spPr>
          <a:xfrm>
            <a:off x="7574280" y="1417955"/>
            <a:ext cx="2354580" cy="2601595"/>
          </a:xfrm>
          <a:prstGeom prst="rect">
            <a:avLst/>
          </a:prstGeom>
          <a:ln>
            <a:solidFill>
              <a:schemeClr val="accent4"/>
            </a:solidFill>
          </a:ln>
        </p:spPr>
      </p:pic>
      <p:sp>
        <p:nvSpPr>
          <p:cNvPr id="10" name="矩形 9"/>
          <p:cNvSpPr/>
          <p:nvPr/>
        </p:nvSpPr>
        <p:spPr>
          <a:xfrm>
            <a:off x="635000" y="280416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35000" y="367347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060700" y="271018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060700" y="315023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406390" y="280416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405755" y="322135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972425" y="280416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060700" y="367347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406390" y="363855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972425" y="322135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27863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群活动</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6" name="文本框 5"/>
          <p:cNvSpPr txBox="1"/>
          <p:nvPr/>
        </p:nvSpPr>
        <p:spPr>
          <a:xfrm>
            <a:off x="1138555" y="4408170"/>
            <a:ext cx="2343785" cy="58356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9.9</a:t>
            </a:r>
            <a:r>
              <a:rPr lang="zh-CN" altLang="en-US" sz="1600" b="1" dirty="0">
                <a:solidFill>
                  <a:srgbClr val="262626"/>
                </a:solidFill>
                <a:latin typeface="微软雅黑" panose="020B0503020204020204" charset="-122"/>
                <a:ea typeface="微软雅黑" panose="020B0503020204020204" charset="-122"/>
                <a:sym typeface="+mn-ea"/>
              </a:rPr>
              <a:t>元秒杀星品（体验装）</a:t>
            </a:r>
          </a:p>
          <a:p>
            <a:r>
              <a:rPr lang="zh-CN" altLang="en-US" sz="1600" b="1" dirty="0">
                <a:solidFill>
                  <a:srgbClr val="262626"/>
                </a:solidFill>
                <a:latin typeface="微软雅黑" panose="020B0503020204020204" charset="-122"/>
                <a:ea typeface="微软雅黑" panose="020B0503020204020204" charset="-122"/>
                <a:sym typeface="+mn-ea"/>
              </a:rPr>
              <a:t>【每周一次】</a:t>
            </a:r>
          </a:p>
        </p:txBody>
      </p:sp>
      <p:pic>
        <p:nvPicPr>
          <p:cNvPr id="15" name="图片 14"/>
          <p:cNvPicPr>
            <a:picLocks noChangeAspect="1"/>
          </p:cNvPicPr>
          <p:nvPr/>
        </p:nvPicPr>
        <p:blipFill>
          <a:blip r:embed="rId5"/>
          <a:stretch>
            <a:fillRect/>
          </a:stretch>
        </p:blipFill>
        <p:spPr>
          <a:xfrm>
            <a:off x="5898515" y="1392555"/>
            <a:ext cx="2127885" cy="2677795"/>
          </a:xfrm>
          <a:prstGeom prst="rect">
            <a:avLst/>
          </a:prstGeom>
          <a:ln>
            <a:solidFill>
              <a:schemeClr val="accent4"/>
            </a:solidFill>
          </a:ln>
        </p:spPr>
      </p:pic>
      <p:pic>
        <p:nvPicPr>
          <p:cNvPr id="16" name="图片 15"/>
          <p:cNvPicPr>
            <a:picLocks noChangeAspect="1"/>
          </p:cNvPicPr>
          <p:nvPr/>
        </p:nvPicPr>
        <p:blipFill>
          <a:blip r:embed="rId6"/>
          <a:stretch>
            <a:fillRect/>
          </a:stretch>
        </p:blipFill>
        <p:spPr>
          <a:xfrm>
            <a:off x="8147685" y="1673225"/>
            <a:ext cx="1849755" cy="2230120"/>
          </a:xfrm>
          <a:prstGeom prst="rect">
            <a:avLst/>
          </a:prstGeom>
          <a:ln>
            <a:solidFill>
              <a:schemeClr val="accent4"/>
            </a:solidFill>
          </a:ln>
        </p:spPr>
      </p:pic>
      <p:pic>
        <p:nvPicPr>
          <p:cNvPr id="17" name="图片 16"/>
          <p:cNvPicPr>
            <a:picLocks noChangeAspect="1"/>
          </p:cNvPicPr>
          <p:nvPr/>
        </p:nvPicPr>
        <p:blipFill>
          <a:blip r:embed="rId7"/>
          <a:stretch>
            <a:fillRect/>
          </a:stretch>
        </p:blipFill>
        <p:spPr>
          <a:xfrm>
            <a:off x="238125" y="1353820"/>
            <a:ext cx="2193290" cy="2755265"/>
          </a:xfrm>
          <a:prstGeom prst="rect">
            <a:avLst/>
          </a:prstGeom>
          <a:ln>
            <a:solidFill>
              <a:schemeClr val="accent4"/>
            </a:solidFill>
          </a:ln>
        </p:spPr>
      </p:pic>
      <p:pic>
        <p:nvPicPr>
          <p:cNvPr id="18" name="图片 17"/>
          <p:cNvPicPr>
            <a:picLocks noChangeAspect="1"/>
          </p:cNvPicPr>
          <p:nvPr/>
        </p:nvPicPr>
        <p:blipFill>
          <a:blip r:embed="rId8"/>
          <a:stretch>
            <a:fillRect/>
          </a:stretch>
        </p:blipFill>
        <p:spPr>
          <a:xfrm>
            <a:off x="2582545" y="1090295"/>
            <a:ext cx="2408555" cy="3212465"/>
          </a:xfrm>
          <a:prstGeom prst="rect">
            <a:avLst/>
          </a:prstGeom>
          <a:ln>
            <a:solidFill>
              <a:schemeClr val="accent4"/>
            </a:solidFill>
          </a:ln>
        </p:spPr>
      </p:pic>
      <p:sp>
        <p:nvSpPr>
          <p:cNvPr id="19" name="文本框 18"/>
          <p:cNvSpPr txBox="1"/>
          <p:nvPr/>
        </p:nvSpPr>
        <p:spPr>
          <a:xfrm>
            <a:off x="7323455" y="4408170"/>
            <a:ext cx="2343785" cy="58356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限时福利买一得二</a:t>
            </a:r>
          </a:p>
          <a:p>
            <a:r>
              <a:rPr lang="zh-CN" altLang="en-US" sz="1600" b="1" dirty="0">
                <a:solidFill>
                  <a:srgbClr val="262626"/>
                </a:solidFill>
                <a:latin typeface="微软雅黑" panose="020B0503020204020204" charset="-122"/>
                <a:ea typeface="微软雅黑" panose="020B0503020204020204" charset="-122"/>
                <a:sym typeface="+mn-ea"/>
              </a:rPr>
              <a:t>【每周一次】</a:t>
            </a:r>
          </a:p>
        </p:txBody>
      </p:sp>
      <p:sp>
        <p:nvSpPr>
          <p:cNvPr id="10" name="矩形 9"/>
          <p:cNvSpPr/>
          <p:nvPr/>
        </p:nvSpPr>
        <p:spPr>
          <a:xfrm>
            <a:off x="6119495" y="1957070"/>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66420" y="1739265"/>
            <a:ext cx="1685925" cy="34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27863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群活动</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6" name="文本框 5"/>
          <p:cNvSpPr txBox="1"/>
          <p:nvPr/>
        </p:nvSpPr>
        <p:spPr>
          <a:xfrm>
            <a:off x="245110" y="4386580"/>
            <a:ext cx="1987550" cy="58356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社群专享</a:t>
            </a:r>
            <a:r>
              <a:rPr lang="en-US" altLang="zh-CN" sz="1600" b="1" dirty="0">
                <a:solidFill>
                  <a:srgbClr val="262626"/>
                </a:solidFill>
                <a:latin typeface="微软雅黑" panose="020B0503020204020204" charset="-122"/>
                <a:ea typeface="微软雅黑" panose="020B0503020204020204" charset="-122"/>
                <a:sym typeface="+mn-ea"/>
              </a:rPr>
              <a:t> </a:t>
            </a:r>
            <a:r>
              <a:rPr lang="zh-CN" sz="1600" b="1" dirty="0">
                <a:solidFill>
                  <a:srgbClr val="262626"/>
                </a:solidFill>
                <a:latin typeface="微软雅黑" panose="020B0503020204020204" charset="-122"/>
                <a:ea typeface="微软雅黑" panose="020B0503020204020204" charset="-122"/>
                <a:sym typeface="+mn-ea"/>
              </a:rPr>
              <a:t>领券下单</a:t>
            </a:r>
          </a:p>
          <a:p>
            <a:r>
              <a:rPr lang="zh-CN" sz="1600" b="1" dirty="0">
                <a:solidFill>
                  <a:srgbClr val="262626"/>
                </a:solidFill>
                <a:latin typeface="微软雅黑" panose="020B0503020204020204" charset="-122"/>
                <a:ea typeface="微软雅黑" panose="020B0503020204020204" charset="-122"/>
                <a:sym typeface="+mn-ea"/>
              </a:rPr>
              <a:t>每周一次</a:t>
            </a:r>
          </a:p>
        </p:txBody>
      </p:sp>
      <p:pic>
        <p:nvPicPr>
          <p:cNvPr id="9" name="图片 8"/>
          <p:cNvPicPr>
            <a:picLocks noChangeAspect="1"/>
          </p:cNvPicPr>
          <p:nvPr/>
        </p:nvPicPr>
        <p:blipFill>
          <a:blip r:embed="rId5"/>
          <a:stretch>
            <a:fillRect/>
          </a:stretch>
        </p:blipFill>
        <p:spPr>
          <a:xfrm>
            <a:off x="247650" y="1312545"/>
            <a:ext cx="1848485" cy="3006725"/>
          </a:xfrm>
          <a:prstGeom prst="rect">
            <a:avLst/>
          </a:prstGeom>
          <a:ln>
            <a:solidFill>
              <a:schemeClr val="accent4"/>
            </a:solidFill>
          </a:ln>
        </p:spPr>
      </p:pic>
      <p:pic>
        <p:nvPicPr>
          <p:cNvPr id="11" name="图片 10"/>
          <p:cNvPicPr>
            <a:picLocks noChangeAspect="1"/>
          </p:cNvPicPr>
          <p:nvPr/>
        </p:nvPicPr>
        <p:blipFill>
          <a:blip r:embed="rId6"/>
          <a:stretch>
            <a:fillRect/>
          </a:stretch>
        </p:blipFill>
        <p:spPr>
          <a:xfrm>
            <a:off x="3875405" y="1574165"/>
            <a:ext cx="1572895" cy="2209165"/>
          </a:xfrm>
          <a:prstGeom prst="rect">
            <a:avLst/>
          </a:prstGeom>
          <a:ln>
            <a:solidFill>
              <a:schemeClr val="accent4"/>
            </a:solidFill>
          </a:ln>
        </p:spPr>
      </p:pic>
      <p:pic>
        <p:nvPicPr>
          <p:cNvPr id="14" name="图片 13"/>
          <p:cNvPicPr>
            <a:picLocks noChangeAspect="1"/>
          </p:cNvPicPr>
          <p:nvPr/>
        </p:nvPicPr>
        <p:blipFill>
          <a:blip r:embed="rId7"/>
          <a:stretch>
            <a:fillRect/>
          </a:stretch>
        </p:blipFill>
        <p:spPr>
          <a:xfrm>
            <a:off x="2232660" y="873125"/>
            <a:ext cx="1505585" cy="4420235"/>
          </a:xfrm>
          <a:prstGeom prst="rect">
            <a:avLst/>
          </a:prstGeom>
          <a:ln>
            <a:solidFill>
              <a:schemeClr val="accent4"/>
            </a:solidFill>
          </a:ln>
        </p:spPr>
      </p:pic>
      <p:pic>
        <p:nvPicPr>
          <p:cNvPr id="18" name="图片 17"/>
          <p:cNvPicPr>
            <a:picLocks noChangeAspect="1"/>
          </p:cNvPicPr>
          <p:nvPr/>
        </p:nvPicPr>
        <p:blipFill>
          <a:blip r:embed="rId8"/>
          <a:stretch>
            <a:fillRect/>
          </a:stretch>
        </p:blipFill>
        <p:spPr>
          <a:xfrm>
            <a:off x="6108065" y="1502410"/>
            <a:ext cx="2049780" cy="2761615"/>
          </a:xfrm>
          <a:prstGeom prst="rect">
            <a:avLst/>
          </a:prstGeom>
          <a:ln>
            <a:solidFill>
              <a:schemeClr val="accent4"/>
            </a:solidFill>
          </a:ln>
        </p:spPr>
      </p:pic>
      <p:pic>
        <p:nvPicPr>
          <p:cNvPr id="19" name="图片 18"/>
          <p:cNvPicPr>
            <a:picLocks noChangeAspect="1"/>
          </p:cNvPicPr>
          <p:nvPr/>
        </p:nvPicPr>
        <p:blipFill>
          <a:blip r:embed="rId9"/>
          <a:stretch>
            <a:fillRect/>
          </a:stretch>
        </p:blipFill>
        <p:spPr>
          <a:xfrm>
            <a:off x="8283575" y="953770"/>
            <a:ext cx="1627505" cy="4016375"/>
          </a:xfrm>
          <a:prstGeom prst="rect">
            <a:avLst/>
          </a:prstGeom>
          <a:ln>
            <a:solidFill>
              <a:schemeClr val="accent4"/>
            </a:solidFill>
          </a:ln>
        </p:spPr>
      </p:pic>
      <p:sp>
        <p:nvSpPr>
          <p:cNvPr id="20" name="文本框 19"/>
          <p:cNvSpPr txBox="1"/>
          <p:nvPr/>
        </p:nvSpPr>
        <p:spPr>
          <a:xfrm>
            <a:off x="6408420" y="4386580"/>
            <a:ext cx="1449070" cy="58356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晒单赢好礼</a:t>
            </a:r>
          </a:p>
          <a:p>
            <a:r>
              <a:rPr lang="zh-CN" sz="1600" b="1" dirty="0">
                <a:solidFill>
                  <a:srgbClr val="262626"/>
                </a:solidFill>
                <a:latin typeface="微软雅黑" panose="020B0503020204020204" charset="-122"/>
                <a:ea typeface="微软雅黑" panose="020B0503020204020204" charset="-122"/>
                <a:sym typeface="+mn-ea"/>
              </a:rPr>
              <a:t>每周</a:t>
            </a:r>
            <a:r>
              <a:rPr lang="en-US" altLang="zh-CN" sz="1600" b="1" dirty="0">
                <a:solidFill>
                  <a:srgbClr val="262626"/>
                </a:solidFill>
                <a:latin typeface="微软雅黑" panose="020B0503020204020204" charset="-122"/>
                <a:ea typeface="微软雅黑" panose="020B0503020204020204" charset="-122"/>
                <a:sym typeface="+mn-ea"/>
              </a:rPr>
              <a:t>1-2</a:t>
            </a:r>
            <a:r>
              <a:rPr lang="zh-CN" altLang="en-US" sz="1600" b="1" dirty="0">
                <a:solidFill>
                  <a:srgbClr val="262626"/>
                </a:solidFill>
                <a:latin typeface="微软雅黑" panose="020B0503020204020204" charset="-122"/>
                <a:ea typeface="微软雅黑" panose="020B0503020204020204" charset="-122"/>
                <a:sym typeface="+mn-ea"/>
              </a:rPr>
              <a:t>次</a:t>
            </a:r>
          </a:p>
        </p:txBody>
      </p:sp>
      <p:sp>
        <p:nvSpPr>
          <p:cNvPr id="10" name="矩形 9"/>
          <p:cNvSpPr/>
          <p:nvPr/>
        </p:nvSpPr>
        <p:spPr>
          <a:xfrm>
            <a:off x="532765" y="1651000"/>
            <a:ext cx="1420495" cy="8534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408420" y="1793875"/>
            <a:ext cx="1420495" cy="710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27863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群活动</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6" name="文本框 5"/>
          <p:cNvSpPr txBox="1"/>
          <p:nvPr/>
        </p:nvSpPr>
        <p:spPr>
          <a:xfrm>
            <a:off x="1005840" y="4582795"/>
            <a:ext cx="1521460" cy="58356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引导入会</a:t>
            </a:r>
          </a:p>
          <a:p>
            <a:r>
              <a:rPr lang="zh-CN" sz="1600" b="1" dirty="0">
                <a:solidFill>
                  <a:srgbClr val="262626"/>
                </a:solidFill>
                <a:latin typeface="微软雅黑" panose="020B0503020204020204" charset="-122"/>
                <a:ea typeface="微软雅黑" panose="020B0503020204020204" charset="-122"/>
                <a:sym typeface="+mn-ea"/>
              </a:rPr>
              <a:t>完成信息注册</a:t>
            </a:r>
          </a:p>
        </p:txBody>
      </p:sp>
      <p:pic>
        <p:nvPicPr>
          <p:cNvPr id="9" name="图片 8"/>
          <p:cNvPicPr>
            <a:picLocks noChangeAspect="1"/>
          </p:cNvPicPr>
          <p:nvPr/>
        </p:nvPicPr>
        <p:blipFill>
          <a:blip r:embed="rId5"/>
          <a:stretch>
            <a:fillRect/>
          </a:stretch>
        </p:blipFill>
        <p:spPr>
          <a:xfrm>
            <a:off x="840740" y="1348105"/>
            <a:ext cx="1852295" cy="3176270"/>
          </a:xfrm>
          <a:prstGeom prst="rect">
            <a:avLst/>
          </a:prstGeom>
          <a:ln>
            <a:solidFill>
              <a:schemeClr val="accent4"/>
            </a:solidFill>
          </a:ln>
        </p:spPr>
      </p:pic>
      <p:pic>
        <p:nvPicPr>
          <p:cNvPr id="12" name="图片 11"/>
          <p:cNvPicPr>
            <a:picLocks noChangeAspect="1"/>
          </p:cNvPicPr>
          <p:nvPr/>
        </p:nvPicPr>
        <p:blipFill>
          <a:blip r:embed="rId6"/>
          <a:stretch>
            <a:fillRect/>
          </a:stretch>
        </p:blipFill>
        <p:spPr>
          <a:xfrm>
            <a:off x="5769610" y="1432560"/>
            <a:ext cx="1960880" cy="3007360"/>
          </a:xfrm>
          <a:prstGeom prst="rect">
            <a:avLst/>
          </a:prstGeom>
          <a:ln>
            <a:solidFill>
              <a:schemeClr val="accent4"/>
            </a:solidFill>
          </a:ln>
        </p:spPr>
      </p:pic>
      <p:pic>
        <p:nvPicPr>
          <p:cNvPr id="15" name="图片 14"/>
          <p:cNvPicPr>
            <a:picLocks noChangeAspect="1"/>
          </p:cNvPicPr>
          <p:nvPr/>
        </p:nvPicPr>
        <p:blipFill>
          <a:blip r:embed="rId7"/>
          <a:stretch>
            <a:fillRect/>
          </a:stretch>
        </p:blipFill>
        <p:spPr>
          <a:xfrm>
            <a:off x="7912100" y="719455"/>
            <a:ext cx="1248410" cy="4615180"/>
          </a:xfrm>
          <a:prstGeom prst="rect">
            <a:avLst/>
          </a:prstGeom>
          <a:ln>
            <a:solidFill>
              <a:schemeClr val="accent4"/>
            </a:solidFill>
          </a:ln>
        </p:spPr>
      </p:pic>
      <p:pic>
        <p:nvPicPr>
          <p:cNvPr id="11" name="图片 10"/>
          <p:cNvPicPr>
            <a:picLocks noChangeAspect="1"/>
          </p:cNvPicPr>
          <p:nvPr/>
        </p:nvPicPr>
        <p:blipFill>
          <a:blip r:embed="rId8"/>
          <a:stretch>
            <a:fillRect/>
          </a:stretch>
        </p:blipFill>
        <p:spPr>
          <a:xfrm>
            <a:off x="2858770" y="998855"/>
            <a:ext cx="2040255" cy="4055745"/>
          </a:xfrm>
          <a:prstGeom prst="rect">
            <a:avLst/>
          </a:prstGeom>
          <a:ln>
            <a:solidFill>
              <a:schemeClr val="accent4"/>
            </a:solidFill>
          </a:ln>
        </p:spPr>
      </p:pic>
      <p:sp>
        <p:nvSpPr>
          <p:cNvPr id="13" name="文本框 12"/>
          <p:cNvSpPr txBox="1"/>
          <p:nvPr/>
        </p:nvSpPr>
        <p:spPr>
          <a:xfrm>
            <a:off x="6094730" y="4667250"/>
            <a:ext cx="1497330" cy="58356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成为会员后</a:t>
            </a:r>
          </a:p>
          <a:p>
            <a:r>
              <a:rPr lang="zh-CN" sz="1600" b="1" dirty="0">
                <a:solidFill>
                  <a:srgbClr val="262626"/>
                </a:solidFill>
                <a:latin typeface="微软雅黑" panose="020B0503020204020204" charset="-122"/>
                <a:ea typeface="微软雅黑" panose="020B0503020204020204" charset="-122"/>
                <a:sym typeface="+mn-ea"/>
              </a:rPr>
              <a:t>引导领券下单</a:t>
            </a:r>
          </a:p>
        </p:txBody>
      </p:sp>
      <p:sp>
        <p:nvSpPr>
          <p:cNvPr id="2" name="矩形 1"/>
          <p:cNvSpPr/>
          <p:nvPr/>
        </p:nvSpPr>
        <p:spPr>
          <a:xfrm>
            <a:off x="1106805" y="1656715"/>
            <a:ext cx="1420495" cy="339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039485" y="1912620"/>
            <a:ext cx="1420495" cy="460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554482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护肤知识分享</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pic>
        <p:nvPicPr>
          <p:cNvPr id="2" name="图片 1"/>
          <p:cNvPicPr>
            <a:picLocks noChangeAspect="1"/>
          </p:cNvPicPr>
          <p:nvPr/>
        </p:nvPicPr>
        <p:blipFill>
          <a:blip r:embed="rId5"/>
          <a:stretch>
            <a:fillRect/>
          </a:stretch>
        </p:blipFill>
        <p:spPr>
          <a:xfrm>
            <a:off x="269240" y="1517015"/>
            <a:ext cx="2124710" cy="2841625"/>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2552700" y="1043940"/>
            <a:ext cx="2238375" cy="3787775"/>
          </a:xfrm>
          <a:prstGeom prst="rect">
            <a:avLst/>
          </a:prstGeom>
          <a:ln>
            <a:solidFill>
              <a:schemeClr val="accent4"/>
            </a:solidFill>
          </a:ln>
        </p:spPr>
      </p:pic>
      <p:pic>
        <p:nvPicPr>
          <p:cNvPr id="8" name="图片 7"/>
          <p:cNvPicPr>
            <a:picLocks noChangeAspect="1"/>
          </p:cNvPicPr>
          <p:nvPr/>
        </p:nvPicPr>
        <p:blipFill>
          <a:blip r:embed="rId7"/>
          <a:stretch>
            <a:fillRect/>
          </a:stretch>
        </p:blipFill>
        <p:spPr>
          <a:xfrm>
            <a:off x="5579110" y="1316990"/>
            <a:ext cx="2040255" cy="3399155"/>
          </a:xfrm>
          <a:prstGeom prst="rect">
            <a:avLst/>
          </a:prstGeom>
          <a:ln>
            <a:solidFill>
              <a:schemeClr val="accent4"/>
            </a:solidFill>
          </a:ln>
        </p:spPr>
      </p:pic>
      <p:pic>
        <p:nvPicPr>
          <p:cNvPr id="7" name="图片 6"/>
          <p:cNvPicPr>
            <a:picLocks noChangeAspect="1"/>
          </p:cNvPicPr>
          <p:nvPr/>
        </p:nvPicPr>
        <p:blipFill>
          <a:blip r:embed="rId8"/>
          <a:stretch>
            <a:fillRect/>
          </a:stretch>
        </p:blipFill>
        <p:spPr>
          <a:xfrm>
            <a:off x="7817485" y="1090295"/>
            <a:ext cx="2179955" cy="3852545"/>
          </a:xfrm>
          <a:prstGeom prst="rect">
            <a:avLst/>
          </a:prstGeom>
          <a:ln>
            <a:solidFill>
              <a:schemeClr val="accent4"/>
            </a:solidFill>
          </a:ln>
        </p:spPr>
      </p:pic>
      <p:sp>
        <p:nvSpPr>
          <p:cNvPr id="10" name="文本框 9"/>
          <p:cNvSpPr txBox="1"/>
          <p:nvPr/>
        </p:nvSpPr>
        <p:spPr>
          <a:xfrm>
            <a:off x="532765" y="4429760"/>
            <a:ext cx="1521460"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用户好评分享</a:t>
            </a:r>
          </a:p>
        </p:txBody>
      </p:sp>
      <p:sp>
        <p:nvSpPr>
          <p:cNvPr id="14" name="文本框 13"/>
          <p:cNvSpPr txBox="1"/>
          <p:nvPr/>
        </p:nvSpPr>
        <p:spPr>
          <a:xfrm>
            <a:off x="5579110" y="4766945"/>
            <a:ext cx="2070100"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面霜成分</a:t>
            </a:r>
            <a:r>
              <a:rPr lang="en-US" altLang="zh-CN" sz="1600" b="1" dirty="0">
                <a:solidFill>
                  <a:srgbClr val="262626"/>
                </a:solidFill>
                <a:latin typeface="微软雅黑" panose="020B0503020204020204" charset="-122"/>
                <a:ea typeface="微软雅黑" panose="020B0503020204020204" charset="-122"/>
                <a:sym typeface="+mn-ea"/>
              </a:rPr>
              <a:t>&amp;</a:t>
            </a:r>
            <a:r>
              <a:rPr lang="zh-CN" altLang="en-US" sz="1600" b="1" dirty="0">
                <a:solidFill>
                  <a:srgbClr val="262626"/>
                </a:solidFill>
                <a:latin typeface="微软雅黑" panose="020B0503020204020204" charset="-122"/>
                <a:ea typeface="微软雅黑" panose="020B0503020204020204" charset="-122"/>
                <a:sym typeface="+mn-ea"/>
              </a:rPr>
              <a:t>功效科普</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554482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护肤知识分享</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pic>
        <p:nvPicPr>
          <p:cNvPr id="6" name="图片 5"/>
          <p:cNvPicPr>
            <a:picLocks noChangeAspect="1"/>
          </p:cNvPicPr>
          <p:nvPr/>
        </p:nvPicPr>
        <p:blipFill>
          <a:blip r:embed="rId5"/>
          <a:stretch>
            <a:fillRect/>
          </a:stretch>
        </p:blipFill>
        <p:spPr>
          <a:xfrm>
            <a:off x="840740" y="1374775"/>
            <a:ext cx="1870075" cy="3424555"/>
          </a:xfrm>
          <a:prstGeom prst="rect">
            <a:avLst/>
          </a:prstGeom>
          <a:ln>
            <a:solidFill>
              <a:schemeClr val="accent4"/>
            </a:solidFill>
          </a:ln>
        </p:spPr>
      </p:pic>
      <p:pic>
        <p:nvPicPr>
          <p:cNvPr id="7" name="图片 6"/>
          <p:cNvPicPr>
            <a:picLocks noChangeAspect="1"/>
          </p:cNvPicPr>
          <p:nvPr/>
        </p:nvPicPr>
        <p:blipFill>
          <a:blip r:embed="rId6"/>
          <a:stretch>
            <a:fillRect/>
          </a:stretch>
        </p:blipFill>
        <p:spPr>
          <a:xfrm>
            <a:off x="3234690" y="719455"/>
            <a:ext cx="756920" cy="4854575"/>
          </a:xfrm>
          <a:prstGeom prst="rect">
            <a:avLst/>
          </a:prstGeom>
          <a:ln>
            <a:solidFill>
              <a:schemeClr val="accent4"/>
            </a:solidFill>
          </a:ln>
        </p:spPr>
      </p:pic>
      <p:pic>
        <p:nvPicPr>
          <p:cNvPr id="10" name="图片 9"/>
          <p:cNvPicPr>
            <a:picLocks noChangeAspect="1"/>
          </p:cNvPicPr>
          <p:nvPr/>
        </p:nvPicPr>
        <p:blipFill>
          <a:blip r:embed="rId7"/>
          <a:stretch>
            <a:fillRect/>
          </a:stretch>
        </p:blipFill>
        <p:spPr>
          <a:xfrm>
            <a:off x="5462905" y="1503680"/>
            <a:ext cx="2004060" cy="3408045"/>
          </a:xfrm>
          <a:prstGeom prst="rect">
            <a:avLst/>
          </a:prstGeom>
          <a:ln>
            <a:solidFill>
              <a:schemeClr val="accent4"/>
            </a:solidFill>
          </a:ln>
        </p:spPr>
      </p:pic>
      <p:pic>
        <p:nvPicPr>
          <p:cNvPr id="11" name="图片 10"/>
          <p:cNvPicPr>
            <a:picLocks noChangeAspect="1"/>
          </p:cNvPicPr>
          <p:nvPr/>
        </p:nvPicPr>
        <p:blipFill>
          <a:blip r:embed="rId8"/>
          <a:stretch>
            <a:fillRect/>
          </a:stretch>
        </p:blipFill>
        <p:spPr>
          <a:xfrm>
            <a:off x="7689215" y="919480"/>
            <a:ext cx="2052320" cy="4577080"/>
          </a:xfrm>
          <a:prstGeom prst="rect">
            <a:avLst/>
          </a:prstGeom>
          <a:ln>
            <a:solidFill>
              <a:schemeClr val="accent4"/>
            </a:solidFill>
          </a:ln>
        </p:spPr>
      </p:pic>
      <p:sp>
        <p:nvSpPr>
          <p:cNvPr id="12" name="文本框 11"/>
          <p:cNvSpPr txBox="1"/>
          <p:nvPr/>
        </p:nvSpPr>
        <p:spPr>
          <a:xfrm>
            <a:off x="840740" y="4855210"/>
            <a:ext cx="1706245"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使用手法小课堂</a:t>
            </a:r>
            <a:endParaRPr lang="en-US" altLang="zh-CN" sz="1600" b="1" dirty="0">
              <a:solidFill>
                <a:srgbClr val="262626"/>
              </a:solidFill>
              <a:latin typeface="微软雅黑" panose="020B0503020204020204" charset="-122"/>
              <a:ea typeface="微软雅黑" panose="020B0503020204020204" charset="-122"/>
              <a:sym typeface="+mn-ea"/>
            </a:endParaRPr>
          </a:p>
        </p:txBody>
      </p:sp>
      <p:sp>
        <p:nvSpPr>
          <p:cNvPr id="13" name="文本框 12"/>
          <p:cNvSpPr txBox="1"/>
          <p:nvPr/>
        </p:nvSpPr>
        <p:spPr>
          <a:xfrm>
            <a:off x="5830570" y="5006340"/>
            <a:ext cx="1706245" cy="33718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LadyF</a:t>
            </a:r>
            <a:r>
              <a:rPr lang="zh-CN" altLang="en-US" sz="1600" b="1" dirty="0">
                <a:solidFill>
                  <a:srgbClr val="262626"/>
                </a:solidFill>
                <a:latin typeface="微软雅黑" panose="020B0503020204020204" charset="-122"/>
                <a:ea typeface="微软雅黑" panose="020B0503020204020204" charset="-122"/>
                <a:sym typeface="+mn-ea"/>
              </a:rPr>
              <a:t>小课堂</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630680" y="1242060"/>
            <a:ext cx="7366635" cy="2978150"/>
          </a:xfrm>
          <a:prstGeom prst="rect">
            <a:avLst/>
          </a:prstGeom>
          <a:noFill/>
        </p:spPr>
        <p:txBody>
          <a:bodyPr wrap="square" rtlCol="0">
            <a:spAutoFit/>
          </a:bodyPr>
          <a:lstStyle/>
          <a:p>
            <a:pPr algn="ctr">
              <a:lnSpc>
                <a:spcPct val="140000"/>
              </a:lnSpc>
            </a:pPr>
            <a:r>
              <a:rPr lang="zh-CN" altLang="en-US" sz="5400" b="1" dirty="0">
                <a:solidFill>
                  <a:srgbClr val="C00000"/>
                </a:solidFill>
                <a:latin typeface="微软雅黑" panose="020B0503020204020204" charset="-122"/>
                <a:ea typeface="微软雅黑" panose="020B0503020204020204" charset="-122"/>
                <a:sym typeface="+mn-ea"/>
              </a:rPr>
              <a:t>有个大大的疑问！</a:t>
            </a:r>
          </a:p>
          <a:p>
            <a:pPr algn="ctr">
              <a:lnSpc>
                <a:spcPct val="140000"/>
              </a:lnSpc>
            </a:pPr>
            <a:r>
              <a:rPr lang="zh-CN" altLang="en-US" sz="4000" b="1" dirty="0">
                <a:solidFill>
                  <a:schemeClr val="tx1"/>
                </a:solidFill>
                <a:latin typeface="微软雅黑" panose="020B0503020204020204" charset="-122"/>
                <a:ea typeface="微软雅黑" panose="020B0503020204020204" charset="-122"/>
                <a:sym typeface="+mn-ea"/>
              </a:rPr>
              <a:t>现在微信都出了</a:t>
            </a:r>
            <a:r>
              <a:rPr lang="en-US" altLang="zh-CN" sz="4000" b="1" dirty="0">
                <a:solidFill>
                  <a:schemeClr val="tx1"/>
                </a:solidFill>
                <a:latin typeface="微软雅黑" panose="020B0503020204020204" charset="-122"/>
                <a:ea typeface="微软雅黑" panose="020B0503020204020204" charset="-122"/>
                <a:sym typeface="+mn-ea"/>
              </a:rPr>
              <a:t>“</a:t>
            </a:r>
            <a:r>
              <a:rPr lang="zh-CN" altLang="en-US" sz="4000" b="1" dirty="0">
                <a:solidFill>
                  <a:schemeClr val="tx1"/>
                </a:solidFill>
                <a:latin typeface="微软雅黑" panose="020B0503020204020204" charset="-122"/>
                <a:ea typeface="微软雅黑" panose="020B0503020204020204" charset="-122"/>
                <a:sym typeface="+mn-ea"/>
              </a:rPr>
              <a:t>群折叠</a:t>
            </a:r>
            <a:r>
              <a:rPr lang="en-US" altLang="zh-CN" sz="4000" b="1" dirty="0">
                <a:solidFill>
                  <a:schemeClr val="tx1"/>
                </a:solidFill>
                <a:latin typeface="微软雅黑" panose="020B0503020204020204" charset="-122"/>
                <a:ea typeface="微软雅黑" panose="020B0503020204020204" charset="-122"/>
                <a:sym typeface="+mn-ea"/>
              </a:rPr>
              <a:t>”</a:t>
            </a:r>
          </a:p>
          <a:p>
            <a:pPr algn="ctr">
              <a:lnSpc>
                <a:spcPct val="140000"/>
              </a:lnSpc>
            </a:pPr>
            <a:r>
              <a:rPr lang="zh-CN" altLang="en-US" sz="4000" b="1" dirty="0">
                <a:solidFill>
                  <a:schemeClr val="tx1"/>
                </a:solidFill>
                <a:latin typeface="微软雅黑" panose="020B0503020204020204" charset="-122"/>
                <a:ea typeface="微软雅黑" panose="020B0503020204020204" charset="-122"/>
                <a:sym typeface="+mn-ea"/>
              </a:rPr>
              <a:t>社群运营还有必要吗</a:t>
            </a:r>
            <a:r>
              <a:rPr lang="en-US" altLang="zh-CN" sz="4000" b="1" dirty="0">
                <a:solidFill>
                  <a:schemeClr val="tx1"/>
                </a:solidFill>
                <a:latin typeface="微软雅黑" panose="020B0503020204020204" charset="-122"/>
                <a:ea typeface="微软雅黑" panose="020B0503020204020204" charset="-122"/>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554482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官方群：</a:t>
            </a:r>
            <a:r>
              <a:rPr lang="zh-CN" altLang="en-US" sz="1600" dirty="0">
                <a:solidFill>
                  <a:schemeClr val="tx1"/>
                </a:solidFill>
                <a:sym typeface="+mn-ea"/>
              </a:rPr>
              <a:t>菲洛嘉官方商城福利群</a:t>
            </a:r>
            <a:r>
              <a:rPr lang="en-US" altLang="zh-CN" sz="1600" dirty="0">
                <a:solidFill>
                  <a:schemeClr val="tx1"/>
                </a:solidFill>
                <a:sym typeface="+mn-ea"/>
              </a:rPr>
              <a:t>——</a:t>
            </a:r>
            <a:r>
              <a:rPr lang="zh-CN" altLang="en-US" sz="1600" dirty="0">
                <a:solidFill>
                  <a:schemeClr val="tx1"/>
                </a:solidFill>
                <a:sym typeface="+mn-ea"/>
              </a:rPr>
              <a:t>互动游戏部分</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12" name="文本框 11"/>
          <p:cNvSpPr txBox="1"/>
          <p:nvPr/>
        </p:nvSpPr>
        <p:spPr>
          <a:xfrm>
            <a:off x="969010" y="4851400"/>
            <a:ext cx="8594090" cy="337185"/>
          </a:xfrm>
          <a:prstGeom prst="rect">
            <a:avLst/>
          </a:prstGeom>
          <a:noFill/>
        </p:spPr>
        <p:txBody>
          <a:bodyPr wrap="square" rtlCol="0">
            <a:spAutoFit/>
          </a:bodyPr>
          <a:lstStyle/>
          <a:p>
            <a:r>
              <a:rPr lang="en-US" altLang="zh-CN" sz="1600" b="1" dirty="0">
                <a:solidFill>
                  <a:srgbClr val="262626"/>
                </a:solidFill>
                <a:latin typeface="微软雅黑" panose="020B0503020204020204" charset="-122"/>
                <a:ea typeface="微软雅黑" panose="020B0503020204020204" charset="-122"/>
                <a:sym typeface="+mn-ea"/>
              </a:rPr>
              <a:t>*</a:t>
            </a:r>
            <a:r>
              <a:rPr lang="zh-CN" altLang="en-US" sz="1600" b="1" dirty="0">
                <a:solidFill>
                  <a:srgbClr val="262626"/>
                </a:solidFill>
                <a:latin typeface="微软雅黑" panose="020B0503020204020204" charset="-122"/>
                <a:ea typeface="微软雅黑" panose="020B0503020204020204" charset="-122"/>
                <a:sym typeface="+mn-ea"/>
              </a:rPr>
              <a:t>互动游戏，主要还是答题，</a:t>
            </a:r>
            <a:r>
              <a:rPr lang="en-US" altLang="zh-CN" sz="1600" b="1" dirty="0">
                <a:solidFill>
                  <a:srgbClr val="262626"/>
                </a:solidFill>
                <a:latin typeface="微软雅黑" panose="020B0503020204020204" charset="-122"/>
                <a:ea typeface="微软雅黑" panose="020B0503020204020204" charset="-122"/>
                <a:sym typeface="+mn-ea"/>
              </a:rPr>
              <a:t>emoji</a:t>
            </a:r>
            <a:r>
              <a:rPr lang="zh-CN" altLang="en-US" sz="1600" b="1" dirty="0">
                <a:solidFill>
                  <a:srgbClr val="262626"/>
                </a:solidFill>
                <a:latin typeface="微软雅黑" panose="020B0503020204020204" charset="-122"/>
                <a:ea typeface="微软雅黑" panose="020B0503020204020204" charset="-122"/>
                <a:sym typeface="+mn-ea"/>
              </a:rPr>
              <a:t>找商品图为主，依旧是结合爆款产品设计互动部分</a:t>
            </a:r>
          </a:p>
        </p:txBody>
      </p:sp>
      <p:pic>
        <p:nvPicPr>
          <p:cNvPr id="2" name="图片 1"/>
          <p:cNvPicPr>
            <a:picLocks noChangeAspect="1"/>
          </p:cNvPicPr>
          <p:nvPr/>
        </p:nvPicPr>
        <p:blipFill>
          <a:blip r:embed="rId5"/>
          <a:stretch>
            <a:fillRect/>
          </a:stretch>
        </p:blipFill>
        <p:spPr>
          <a:xfrm>
            <a:off x="300990" y="1101090"/>
            <a:ext cx="1833880" cy="3359150"/>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2342515" y="1101090"/>
            <a:ext cx="2058670" cy="3358515"/>
          </a:xfrm>
          <a:prstGeom prst="rect">
            <a:avLst/>
          </a:prstGeom>
          <a:ln>
            <a:solidFill>
              <a:schemeClr val="accent4"/>
            </a:solidFill>
          </a:ln>
        </p:spPr>
      </p:pic>
      <p:pic>
        <p:nvPicPr>
          <p:cNvPr id="4" name="图片 3"/>
          <p:cNvPicPr>
            <a:picLocks noChangeAspect="1"/>
          </p:cNvPicPr>
          <p:nvPr/>
        </p:nvPicPr>
        <p:blipFill>
          <a:blip r:embed="rId7"/>
          <a:stretch>
            <a:fillRect/>
          </a:stretch>
        </p:blipFill>
        <p:spPr>
          <a:xfrm>
            <a:off x="5252085" y="1101090"/>
            <a:ext cx="2129790" cy="3358515"/>
          </a:xfrm>
          <a:prstGeom prst="rect">
            <a:avLst/>
          </a:prstGeom>
          <a:ln>
            <a:solidFill>
              <a:schemeClr val="accent4"/>
            </a:solidFill>
          </a:ln>
        </p:spPr>
      </p:pic>
      <p:pic>
        <p:nvPicPr>
          <p:cNvPr id="6" name="图片 5"/>
          <p:cNvPicPr>
            <a:picLocks noChangeAspect="1"/>
          </p:cNvPicPr>
          <p:nvPr/>
        </p:nvPicPr>
        <p:blipFill>
          <a:blip r:embed="rId8"/>
          <a:stretch>
            <a:fillRect/>
          </a:stretch>
        </p:blipFill>
        <p:spPr>
          <a:xfrm>
            <a:off x="7699375" y="1101090"/>
            <a:ext cx="2090420" cy="3368675"/>
          </a:xfrm>
          <a:prstGeom prst="rect">
            <a:avLst/>
          </a:prstGeom>
          <a:ln>
            <a:solidFill>
              <a:schemeClr val="accent4"/>
            </a:solidFill>
          </a:ln>
        </p:spPr>
      </p:pic>
      <p:sp>
        <p:nvSpPr>
          <p:cNvPr id="7" name="矩形 6"/>
          <p:cNvSpPr/>
          <p:nvPr/>
        </p:nvSpPr>
        <p:spPr>
          <a:xfrm>
            <a:off x="566420" y="1431290"/>
            <a:ext cx="1420495" cy="757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607050" y="1431925"/>
            <a:ext cx="1499870" cy="684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10"/>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554482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总结</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11"/>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12"/>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11"/>
            <a:stretch>
              <a:fillRect/>
            </a:stretch>
          </p:blipFill>
          <p:spPr>
            <a:xfrm>
              <a:off x="4729" y="1585"/>
              <a:ext cx="337" cy="709"/>
            </a:xfrm>
            <a:prstGeom prst="rect">
              <a:avLst/>
            </a:prstGeom>
          </p:spPr>
        </p:pic>
      </p:grpSp>
      <p:sp>
        <p:nvSpPr>
          <p:cNvPr id="72" name="任意多边形 71"/>
          <p:cNvSpPr/>
          <p:nvPr>
            <p:custDataLst>
              <p:tags r:id="rId2"/>
            </p:custDataLst>
          </p:nvPr>
        </p:nvSpPr>
        <p:spPr>
          <a:xfrm>
            <a:off x="891947" y="1371185"/>
            <a:ext cx="3684728" cy="2716707"/>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chemeClr val="bg1"/>
          </a:solidFill>
          <a:ln w="31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120000"/>
              </a:lnSpc>
            </a:pPr>
            <a:endParaRPr lang="en-US" altLang="zh-CN" sz="1680" b="1" spc="300" dirty="0">
              <a:solidFill>
                <a:schemeClr val="accent1"/>
              </a:solidFill>
              <a:latin typeface="微软雅黑" panose="020B0503020204020204" charset="-122"/>
              <a:ea typeface="微软雅黑" panose="020B0503020204020204" charset="-122"/>
              <a:cs typeface="+mj-cs"/>
              <a:sym typeface="Arial" panose="020B0604020202020204" pitchFamily="34" charset="0"/>
            </a:endParaRPr>
          </a:p>
        </p:txBody>
      </p:sp>
      <p:sp>
        <p:nvSpPr>
          <p:cNvPr id="43" name="矩形 42"/>
          <p:cNvSpPr/>
          <p:nvPr>
            <p:custDataLst>
              <p:tags r:id="rId3"/>
            </p:custDataLst>
          </p:nvPr>
        </p:nvSpPr>
        <p:spPr>
          <a:xfrm>
            <a:off x="1000026" y="1946436"/>
            <a:ext cx="3468568" cy="1990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1</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，将社群活动固化下来，让用户形成习惯，知道在固定时候可以进群领福利</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or</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抽奖</a:t>
            </a:r>
          </a:p>
          <a:p>
            <a:pPr algn="l">
              <a:lnSpc>
                <a:spcPct val="120000"/>
              </a:lnSpc>
            </a:pPr>
            <a:endPar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2</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，素材是可以得到持续复用的，不用总是着急找新的素材，好的素材值得反复使用</a:t>
            </a:r>
          </a:p>
          <a:p>
            <a:pPr algn="l">
              <a:lnSpc>
                <a:spcPct val="120000"/>
              </a:lnSpc>
            </a:pPr>
            <a:endPar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3</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，采用统一拉群模式，且社群素材可以提前设置好（其实这就是群</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SOP</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模板）</a:t>
            </a:r>
          </a:p>
        </p:txBody>
      </p:sp>
      <p:sp>
        <p:nvSpPr>
          <p:cNvPr id="2" name="文本框 1"/>
          <p:cNvSpPr txBox="1"/>
          <p:nvPr>
            <p:custDataLst>
              <p:tags r:id="rId4"/>
            </p:custDataLst>
          </p:nvPr>
        </p:nvSpPr>
        <p:spPr>
          <a:xfrm>
            <a:off x="981206" y="1305799"/>
            <a:ext cx="3506207" cy="443311"/>
          </a:xfrm>
          <a:prstGeom prst="rect">
            <a:avLst/>
          </a:prstGeom>
          <a:noFill/>
        </p:spPr>
        <p:txBody>
          <a:bodyPr wrap="square" rtlCol="0" anchor="ctr">
            <a:normAutofit/>
          </a:bodyPr>
          <a:lstStyle/>
          <a:p>
            <a:pPr algn="ctr">
              <a:lnSpc>
                <a:spcPct val="120000"/>
              </a:lnSpc>
            </a:pPr>
            <a:r>
              <a:rPr lang="zh-CN" altLang="en-US" sz="1510" b="1" spc="300" dirty="0">
                <a:solidFill>
                  <a:schemeClr val="accent1"/>
                </a:solidFill>
                <a:latin typeface="微软雅黑" panose="020B0503020204020204" charset="-122"/>
                <a:ea typeface="微软雅黑" panose="020B0503020204020204" charset="-122"/>
                <a:sym typeface="Arial" panose="020B0604020202020204" pitchFamily="34" charset="0"/>
              </a:rPr>
              <a:t>好的地方</a:t>
            </a:r>
          </a:p>
        </p:txBody>
      </p:sp>
      <p:sp>
        <p:nvSpPr>
          <p:cNvPr id="6" name="任意多边形 5"/>
          <p:cNvSpPr/>
          <p:nvPr>
            <p:custDataLst>
              <p:tags r:id="rId5"/>
            </p:custDataLst>
          </p:nvPr>
        </p:nvSpPr>
        <p:spPr>
          <a:xfrm>
            <a:off x="5408067" y="1368645"/>
            <a:ext cx="3684728" cy="2716707"/>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chemeClr val="bg1"/>
          </a:solidFill>
          <a:ln w="31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120000"/>
              </a:lnSpc>
            </a:pPr>
            <a:endParaRPr lang="en-US" altLang="zh-CN" sz="1680" b="1" spc="300" dirty="0">
              <a:solidFill>
                <a:schemeClr val="accent1"/>
              </a:solidFill>
              <a:latin typeface="微软雅黑" panose="020B0503020204020204" charset="-122"/>
              <a:ea typeface="微软雅黑" panose="020B0503020204020204" charset="-122"/>
              <a:cs typeface="+mj-cs"/>
              <a:sym typeface="Arial" panose="020B0604020202020204" pitchFamily="34" charset="0"/>
            </a:endParaRPr>
          </a:p>
        </p:txBody>
      </p:sp>
      <p:sp>
        <p:nvSpPr>
          <p:cNvPr id="7" name="矩形 6"/>
          <p:cNvSpPr/>
          <p:nvPr>
            <p:custDataLst>
              <p:tags r:id="rId6"/>
            </p:custDataLst>
          </p:nvPr>
        </p:nvSpPr>
        <p:spPr>
          <a:xfrm>
            <a:off x="5516146" y="1943896"/>
            <a:ext cx="3468568" cy="19902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1</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，活得像个机器人</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a:t>
            </a:r>
          </a:p>
          <a:p>
            <a:pPr algn="l">
              <a:lnSpc>
                <a:spcPct val="120000"/>
              </a:lnSpc>
            </a:pPr>
            <a:endPar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2</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，加了一个多月了，还没有人跟我深聊</a:t>
            </a:r>
          </a:p>
          <a:p>
            <a:pPr algn="l">
              <a:lnSpc>
                <a:spcPct val="120000"/>
              </a:lnSpc>
            </a:pPr>
            <a:endPar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3</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，还没发现有做用户分层的动作，只看到有会员模式而已</a:t>
            </a:r>
          </a:p>
        </p:txBody>
      </p:sp>
      <p:sp>
        <p:nvSpPr>
          <p:cNvPr id="8" name="文本框 7"/>
          <p:cNvSpPr txBox="1"/>
          <p:nvPr>
            <p:custDataLst>
              <p:tags r:id="rId7"/>
            </p:custDataLst>
          </p:nvPr>
        </p:nvSpPr>
        <p:spPr>
          <a:xfrm>
            <a:off x="5497326" y="1303259"/>
            <a:ext cx="3506207" cy="443311"/>
          </a:xfrm>
          <a:prstGeom prst="rect">
            <a:avLst/>
          </a:prstGeom>
          <a:noFill/>
        </p:spPr>
        <p:txBody>
          <a:bodyPr wrap="square" rtlCol="0" anchor="ctr">
            <a:normAutofit/>
          </a:bodyPr>
          <a:lstStyle/>
          <a:p>
            <a:pPr algn="ctr">
              <a:lnSpc>
                <a:spcPct val="120000"/>
              </a:lnSpc>
            </a:pPr>
            <a:r>
              <a:rPr lang="zh-CN" altLang="en-US" sz="1510" b="1" spc="300" dirty="0">
                <a:solidFill>
                  <a:schemeClr val="accent1"/>
                </a:solidFill>
                <a:latin typeface="微软雅黑" panose="020B0503020204020204" charset="-122"/>
                <a:ea typeface="微软雅黑" panose="020B0503020204020204" charset="-122"/>
                <a:sym typeface="Arial" panose="020B0604020202020204" pitchFamily="34" charset="0"/>
              </a:rPr>
              <a:t>不足之处</a:t>
            </a:r>
          </a:p>
        </p:txBody>
      </p:sp>
      <p:sp>
        <p:nvSpPr>
          <p:cNvPr id="12" name="文本框 11"/>
          <p:cNvSpPr txBox="1"/>
          <p:nvPr/>
        </p:nvSpPr>
        <p:spPr>
          <a:xfrm>
            <a:off x="805180" y="4512945"/>
            <a:ext cx="8594090" cy="68135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600" b="1" dirty="0">
                <a:solidFill>
                  <a:srgbClr val="262626"/>
                </a:solidFill>
                <a:latin typeface="微软雅黑" panose="020B0503020204020204" charset="-122"/>
                <a:ea typeface="微软雅黑" panose="020B0503020204020204" charset="-122"/>
                <a:sym typeface="+mn-ea"/>
              </a:rPr>
              <a:t>菲洛嘉社群运营模式，的确能够减少找素材、作图所耗费的精力，减少人力成本</a:t>
            </a:r>
          </a:p>
          <a:p>
            <a:pPr marL="285750" indent="-285750">
              <a:lnSpc>
                <a:spcPct val="120000"/>
              </a:lnSpc>
              <a:buFont typeface="Arial" panose="020B0604020202020204" pitchFamily="34" charset="0"/>
              <a:buChar char="•"/>
            </a:pPr>
            <a:r>
              <a:rPr lang="zh-CN" altLang="en-US" sz="1600" b="1" dirty="0">
                <a:solidFill>
                  <a:srgbClr val="262626"/>
                </a:solidFill>
                <a:latin typeface="微软雅黑" panose="020B0503020204020204" charset="-122"/>
                <a:ea typeface="微软雅黑" panose="020B0503020204020204" charset="-122"/>
                <a:sym typeface="+mn-ea"/>
              </a:rPr>
              <a:t>且在用户角度来看，相同的活动素材并不影响体验，相反会期待抢每周的活动名额</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441450" y="1976120"/>
            <a:ext cx="7366635" cy="1038860"/>
          </a:xfrm>
          <a:prstGeom prst="rect">
            <a:avLst/>
          </a:prstGeom>
          <a:noFill/>
        </p:spPr>
        <p:txBody>
          <a:bodyPr wrap="square" rtlCol="0">
            <a:spAutoFit/>
          </a:bodyPr>
          <a:lstStyle/>
          <a:p>
            <a:pPr algn="ctr">
              <a:lnSpc>
                <a:spcPct val="140000"/>
              </a:lnSpc>
            </a:pPr>
            <a:r>
              <a:rPr lang="zh-CN" altLang="en-US" sz="4400" b="1" dirty="0">
                <a:solidFill>
                  <a:schemeClr val="tx1"/>
                </a:solidFill>
                <a:latin typeface="微软雅黑" panose="020B0503020204020204" charset="-122"/>
                <a:ea typeface="微软雅黑" panose="020B0503020204020204" charset="-122"/>
                <a:sym typeface="+mn-ea"/>
              </a:rPr>
              <a:t>小菲宠粉福利群</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4723130" y="1115695"/>
            <a:ext cx="2369185" cy="3608705"/>
          </a:xfrm>
          <a:prstGeom prst="rect">
            <a:avLst/>
          </a:prstGeom>
          <a:ln>
            <a:solidFill>
              <a:schemeClr val="accent4"/>
            </a:solidFill>
          </a:ln>
        </p:spPr>
      </p:pic>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基础设定</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4"/>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5"/>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4"/>
            <a:stretch>
              <a:fillRect/>
            </a:stretch>
          </p:blipFill>
          <p:spPr>
            <a:xfrm>
              <a:off x="4729" y="1585"/>
              <a:ext cx="337" cy="709"/>
            </a:xfrm>
            <a:prstGeom prst="rect">
              <a:avLst/>
            </a:prstGeom>
          </p:spPr>
        </p:pic>
      </p:grpSp>
      <p:sp>
        <p:nvSpPr>
          <p:cNvPr id="6" name="文本框 5"/>
          <p:cNvSpPr txBox="1"/>
          <p:nvPr/>
        </p:nvSpPr>
        <p:spPr>
          <a:xfrm>
            <a:off x="993140" y="5001260"/>
            <a:ext cx="2424430" cy="491490"/>
          </a:xfrm>
          <a:prstGeom prst="rect">
            <a:avLst/>
          </a:prstGeom>
          <a:noFill/>
        </p:spPr>
        <p:txBody>
          <a:bodyPr wrap="square" rtlCol="0">
            <a:spAutoFit/>
          </a:bodyPr>
          <a:lstStyle/>
          <a:p>
            <a:pPr algn="ctr"/>
            <a:r>
              <a:rPr lang="en-US" altLang="zh-CN" sz="1600" b="1" dirty="0">
                <a:solidFill>
                  <a:srgbClr val="262626"/>
                </a:solidFill>
                <a:latin typeface="微软雅黑" panose="020B0503020204020204" charset="-122"/>
                <a:ea typeface="微软雅黑" panose="020B0503020204020204" charset="-122"/>
                <a:sym typeface="+mn-ea"/>
              </a:rPr>
              <a:t>IP</a:t>
            </a:r>
            <a:r>
              <a:rPr lang="zh-CN" altLang="en-US" sz="1600" b="1" dirty="0">
                <a:solidFill>
                  <a:srgbClr val="262626"/>
                </a:solidFill>
                <a:latin typeface="微软雅黑" panose="020B0503020204020204" charset="-122"/>
                <a:ea typeface="微软雅黑" panose="020B0503020204020204" charset="-122"/>
                <a:sym typeface="+mn-ea"/>
              </a:rPr>
              <a:t>定位：卡通人物小菲</a:t>
            </a:r>
          </a:p>
          <a:p>
            <a:pPr algn="ctr"/>
            <a:r>
              <a:rPr lang="zh-CN" altLang="en-US" sz="1000" dirty="0">
                <a:solidFill>
                  <a:srgbClr val="262626"/>
                </a:solidFill>
                <a:latin typeface="微软雅黑" panose="020B0503020204020204" charset="-122"/>
                <a:ea typeface="微软雅黑" panose="020B0503020204020204" charset="-122"/>
                <a:sym typeface="+mn-ea"/>
              </a:rPr>
              <a:t>（给消费者计算最优惠价格）</a:t>
            </a:r>
          </a:p>
        </p:txBody>
      </p:sp>
      <p:sp>
        <p:nvSpPr>
          <p:cNvPr id="7" name="文本框 6"/>
          <p:cNvSpPr txBox="1"/>
          <p:nvPr/>
        </p:nvSpPr>
        <p:spPr>
          <a:xfrm>
            <a:off x="5499100" y="4892675"/>
            <a:ext cx="3134995" cy="58356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主要是通过裂变海报进群的</a:t>
            </a:r>
          </a:p>
          <a:p>
            <a:r>
              <a:rPr lang="zh-CN" sz="1600" b="1" dirty="0">
                <a:solidFill>
                  <a:srgbClr val="262626"/>
                </a:solidFill>
                <a:latin typeface="微软雅黑" panose="020B0503020204020204" charset="-122"/>
                <a:ea typeface="微软雅黑" panose="020B0503020204020204" charset="-122"/>
                <a:sym typeface="+mn-ea"/>
              </a:rPr>
              <a:t>裂变海报用的是零一裂变工具</a:t>
            </a:r>
          </a:p>
        </p:txBody>
      </p:sp>
      <p:sp>
        <p:nvSpPr>
          <p:cNvPr id="8" name="矩形 7"/>
          <p:cNvSpPr/>
          <p:nvPr/>
        </p:nvSpPr>
        <p:spPr>
          <a:xfrm>
            <a:off x="5064760" y="1934845"/>
            <a:ext cx="1685925" cy="1250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a:stretch>
            <a:fillRect/>
          </a:stretch>
        </p:blipFill>
        <p:spPr>
          <a:xfrm>
            <a:off x="1140460" y="1120140"/>
            <a:ext cx="2129790" cy="3772535"/>
          </a:xfrm>
          <a:prstGeom prst="rect">
            <a:avLst/>
          </a:prstGeom>
          <a:ln>
            <a:solidFill>
              <a:schemeClr val="accent4"/>
            </a:solidFill>
          </a:ln>
        </p:spPr>
      </p:pic>
      <p:pic>
        <p:nvPicPr>
          <p:cNvPr id="12" name="图片 11"/>
          <p:cNvPicPr>
            <a:picLocks noChangeAspect="1"/>
          </p:cNvPicPr>
          <p:nvPr/>
        </p:nvPicPr>
        <p:blipFill>
          <a:blip r:embed="rId7"/>
          <a:stretch>
            <a:fillRect/>
          </a:stretch>
        </p:blipFill>
        <p:spPr>
          <a:xfrm>
            <a:off x="7323455" y="1120140"/>
            <a:ext cx="2045335" cy="3641090"/>
          </a:xfrm>
          <a:prstGeom prst="rect">
            <a:avLst/>
          </a:prstGeom>
          <a:ln>
            <a:solidFill>
              <a:schemeClr val="accent4"/>
            </a:solid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29895" y="958850"/>
            <a:ext cx="2047875" cy="3751580"/>
          </a:xfrm>
          <a:prstGeom prst="rect">
            <a:avLst/>
          </a:prstGeom>
          <a:ln>
            <a:solidFill>
              <a:schemeClr val="accent4"/>
            </a:solidFill>
          </a:ln>
        </p:spPr>
      </p:pic>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运营模式</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4"/>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5"/>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4"/>
            <a:stretch>
              <a:fillRect/>
            </a:stretch>
          </p:blipFill>
          <p:spPr>
            <a:xfrm>
              <a:off x="4729" y="1585"/>
              <a:ext cx="337" cy="709"/>
            </a:xfrm>
            <a:prstGeom prst="rect">
              <a:avLst/>
            </a:prstGeom>
          </p:spPr>
        </p:pic>
      </p:grpSp>
      <p:sp>
        <p:nvSpPr>
          <p:cNvPr id="7" name="文本框 6"/>
          <p:cNvSpPr txBox="1"/>
          <p:nvPr/>
        </p:nvSpPr>
        <p:spPr>
          <a:xfrm>
            <a:off x="635000" y="4892040"/>
            <a:ext cx="6943090" cy="681355"/>
          </a:xfrm>
          <a:prstGeom prst="rect">
            <a:avLst/>
          </a:prstGeom>
          <a:noFill/>
        </p:spPr>
        <p:txBody>
          <a:bodyPr wrap="square" rtlCol="0">
            <a:spAutoFit/>
          </a:bodyPr>
          <a:lstStyle/>
          <a:p>
            <a:pPr marL="285750" indent="-285750">
              <a:lnSpc>
                <a:spcPct val="120000"/>
              </a:lnSpc>
              <a:buFont typeface="Wingdings" panose="05000000000000000000" charset="0"/>
              <a:buChar char="Ø"/>
            </a:pPr>
            <a:r>
              <a:rPr lang="zh-CN" altLang="en-US" sz="1600" b="1" dirty="0">
                <a:solidFill>
                  <a:srgbClr val="262626"/>
                </a:solidFill>
                <a:latin typeface="微软雅黑" panose="020B0503020204020204" charset="-122"/>
                <a:ea typeface="微软雅黑" panose="020B0503020204020204" charset="-122"/>
                <a:sym typeface="+mn-ea"/>
              </a:rPr>
              <a:t>群内所发布的活动主要是天猫旗舰店引流，帮用户计算如何下单最划算</a:t>
            </a:r>
          </a:p>
          <a:p>
            <a:pPr marL="285750" indent="-285750">
              <a:lnSpc>
                <a:spcPct val="120000"/>
              </a:lnSpc>
              <a:buFont typeface="Wingdings" panose="05000000000000000000" charset="0"/>
              <a:buChar char="Ø"/>
            </a:pPr>
            <a:r>
              <a:rPr lang="zh-CN" altLang="en-US" sz="1600" b="1" dirty="0">
                <a:solidFill>
                  <a:srgbClr val="262626"/>
                </a:solidFill>
                <a:latin typeface="微软雅黑" panose="020B0503020204020204" charset="-122"/>
                <a:ea typeface="微软雅黑" panose="020B0503020204020204" charset="-122"/>
                <a:sym typeface="+mn-ea"/>
              </a:rPr>
              <a:t>以及提醒用户在天猫下单时加上备注，可以再送小样</a:t>
            </a:r>
          </a:p>
        </p:txBody>
      </p:sp>
      <p:sp>
        <p:nvSpPr>
          <p:cNvPr id="8" name="矩形 7"/>
          <p:cNvSpPr/>
          <p:nvPr/>
        </p:nvSpPr>
        <p:spPr>
          <a:xfrm>
            <a:off x="6009640" y="1400810"/>
            <a:ext cx="1685925" cy="987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6"/>
          <a:stretch>
            <a:fillRect/>
          </a:stretch>
        </p:blipFill>
        <p:spPr>
          <a:xfrm>
            <a:off x="2694940" y="1568450"/>
            <a:ext cx="2103755" cy="2806065"/>
          </a:xfrm>
          <a:prstGeom prst="rect">
            <a:avLst/>
          </a:prstGeom>
          <a:ln>
            <a:solidFill>
              <a:schemeClr val="accent4"/>
            </a:solidFill>
          </a:ln>
        </p:spPr>
      </p:pic>
      <p:pic>
        <p:nvPicPr>
          <p:cNvPr id="5" name="图片 4"/>
          <p:cNvPicPr>
            <a:picLocks noChangeAspect="1"/>
          </p:cNvPicPr>
          <p:nvPr/>
        </p:nvPicPr>
        <p:blipFill>
          <a:blip r:embed="rId7"/>
          <a:stretch>
            <a:fillRect/>
          </a:stretch>
        </p:blipFill>
        <p:spPr>
          <a:xfrm>
            <a:off x="5765800" y="1311910"/>
            <a:ext cx="1929765" cy="3429000"/>
          </a:xfrm>
          <a:prstGeom prst="rect">
            <a:avLst/>
          </a:prstGeom>
          <a:ln>
            <a:solidFill>
              <a:schemeClr val="accent4"/>
            </a:solidFill>
          </a:ln>
        </p:spPr>
      </p:pic>
      <p:pic>
        <p:nvPicPr>
          <p:cNvPr id="9" name="图片 8"/>
          <p:cNvPicPr>
            <a:picLocks noChangeAspect="1"/>
          </p:cNvPicPr>
          <p:nvPr/>
        </p:nvPicPr>
        <p:blipFill>
          <a:blip r:embed="rId8"/>
          <a:stretch>
            <a:fillRect/>
          </a:stretch>
        </p:blipFill>
        <p:spPr>
          <a:xfrm>
            <a:off x="7975600" y="919480"/>
            <a:ext cx="1862455" cy="4036695"/>
          </a:xfrm>
          <a:prstGeom prst="rect">
            <a:avLst/>
          </a:prstGeom>
          <a:ln>
            <a:solidFill>
              <a:schemeClr val="accent4"/>
            </a:solidFill>
          </a:ln>
        </p:spPr>
      </p:pic>
      <p:sp>
        <p:nvSpPr>
          <p:cNvPr id="10" name="矩形 9"/>
          <p:cNvSpPr/>
          <p:nvPr/>
        </p:nvSpPr>
        <p:spPr>
          <a:xfrm>
            <a:off x="751205" y="1311910"/>
            <a:ext cx="1404620" cy="769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957830" y="1166495"/>
            <a:ext cx="1706245"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预告天猫活动</a:t>
            </a:r>
          </a:p>
        </p:txBody>
      </p:sp>
      <p:sp>
        <p:nvSpPr>
          <p:cNvPr id="11" name="文本框 10"/>
          <p:cNvSpPr txBox="1"/>
          <p:nvPr/>
        </p:nvSpPr>
        <p:spPr>
          <a:xfrm>
            <a:off x="5671820" y="958850"/>
            <a:ext cx="2117725"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提醒用户下单加备注</a:t>
            </a:r>
          </a:p>
        </p:txBody>
      </p:sp>
      <p:sp>
        <p:nvSpPr>
          <p:cNvPr id="15" name="矩形 14"/>
          <p:cNvSpPr/>
          <p:nvPr/>
        </p:nvSpPr>
        <p:spPr>
          <a:xfrm>
            <a:off x="6028055" y="1618615"/>
            <a:ext cx="1404620" cy="955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运营模式</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18" name="文本框 17"/>
          <p:cNvSpPr txBox="1"/>
          <p:nvPr/>
        </p:nvSpPr>
        <p:spPr>
          <a:xfrm>
            <a:off x="7234555" y="156210"/>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4</a:t>
            </a:r>
          </a:p>
        </p:txBody>
      </p:sp>
      <p:pic>
        <p:nvPicPr>
          <p:cNvPr id="2" name="图片 1"/>
          <p:cNvPicPr>
            <a:picLocks noChangeAspect="1"/>
          </p:cNvPicPr>
          <p:nvPr/>
        </p:nvPicPr>
        <p:blipFill>
          <a:blip r:embed="rId5"/>
          <a:srcRect t="5372" b="10558"/>
          <a:stretch>
            <a:fillRect/>
          </a:stretch>
        </p:blipFill>
        <p:spPr>
          <a:xfrm>
            <a:off x="840740" y="977900"/>
            <a:ext cx="1866265" cy="3397885"/>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3049905" y="738505"/>
            <a:ext cx="1195705" cy="4770755"/>
          </a:xfrm>
          <a:prstGeom prst="rect">
            <a:avLst/>
          </a:prstGeom>
        </p:spPr>
      </p:pic>
      <p:pic>
        <p:nvPicPr>
          <p:cNvPr id="5" name="图片 4"/>
          <p:cNvPicPr>
            <a:picLocks noChangeAspect="1"/>
          </p:cNvPicPr>
          <p:nvPr/>
        </p:nvPicPr>
        <p:blipFill>
          <a:blip r:embed="rId7"/>
          <a:srcRect t="4590" b="9676"/>
          <a:stretch>
            <a:fillRect/>
          </a:stretch>
        </p:blipFill>
        <p:spPr>
          <a:xfrm>
            <a:off x="5327650" y="977900"/>
            <a:ext cx="1830070" cy="3397885"/>
          </a:xfrm>
          <a:prstGeom prst="rect">
            <a:avLst/>
          </a:prstGeom>
          <a:ln>
            <a:solidFill>
              <a:schemeClr val="accent4"/>
            </a:solidFill>
          </a:ln>
        </p:spPr>
      </p:pic>
      <p:pic>
        <p:nvPicPr>
          <p:cNvPr id="8" name="图片 7"/>
          <p:cNvPicPr>
            <a:picLocks noChangeAspect="1"/>
          </p:cNvPicPr>
          <p:nvPr/>
        </p:nvPicPr>
        <p:blipFill>
          <a:blip r:embed="rId8"/>
          <a:stretch>
            <a:fillRect/>
          </a:stretch>
        </p:blipFill>
        <p:spPr>
          <a:xfrm>
            <a:off x="7336155" y="548640"/>
            <a:ext cx="1792605" cy="4960620"/>
          </a:xfrm>
          <a:prstGeom prst="rect">
            <a:avLst/>
          </a:prstGeom>
        </p:spPr>
      </p:pic>
      <p:sp>
        <p:nvSpPr>
          <p:cNvPr id="10" name="矩形 9"/>
          <p:cNvSpPr/>
          <p:nvPr/>
        </p:nvSpPr>
        <p:spPr>
          <a:xfrm>
            <a:off x="1130300" y="3207385"/>
            <a:ext cx="1315720" cy="318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585460" y="1535430"/>
            <a:ext cx="1315720" cy="3181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506335" y="2084705"/>
            <a:ext cx="1525270" cy="447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0750" y="4438015"/>
            <a:ext cx="1706245" cy="58356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引导私聊</a:t>
            </a:r>
          </a:p>
          <a:p>
            <a:r>
              <a:rPr lang="zh-CN" altLang="en-US" sz="1600" b="1" dirty="0">
                <a:solidFill>
                  <a:srgbClr val="262626"/>
                </a:solidFill>
                <a:latin typeface="微软雅黑" panose="020B0503020204020204" charset="-122"/>
                <a:ea typeface="微软雅黑" panose="020B0503020204020204" charset="-122"/>
                <a:sym typeface="+mn-ea"/>
              </a:rPr>
              <a:t>领券</a:t>
            </a:r>
            <a:r>
              <a:rPr lang="en-US" altLang="zh-CN" sz="1600" b="1" dirty="0">
                <a:solidFill>
                  <a:srgbClr val="262626"/>
                </a:solidFill>
                <a:latin typeface="微软雅黑" panose="020B0503020204020204" charset="-122"/>
                <a:ea typeface="微软雅黑" panose="020B0503020204020204" charset="-122"/>
                <a:sym typeface="+mn-ea"/>
              </a:rPr>
              <a:t>+</a:t>
            </a:r>
            <a:r>
              <a:rPr lang="zh-CN" altLang="en-US" sz="1600" b="1" dirty="0">
                <a:solidFill>
                  <a:srgbClr val="262626"/>
                </a:solidFill>
                <a:latin typeface="微软雅黑" panose="020B0503020204020204" charset="-122"/>
                <a:ea typeface="微软雅黑" panose="020B0503020204020204" charset="-122"/>
                <a:sym typeface="+mn-ea"/>
              </a:rPr>
              <a:t>下单备注</a:t>
            </a:r>
          </a:p>
        </p:txBody>
      </p:sp>
      <p:sp>
        <p:nvSpPr>
          <p:cNvPr id="23" name="文本框 22"/>
          <p:cNvSpPr txBox="1"/>
          <p:nvPr/>
        </p:nvSpPr>
        <p:spPr>
          <a:xfrm>
            <a:off x="5389880" y="4512945"/>
            <a:ext cx="1706245" cy="58356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引导群回复</a:t>
            </a:r>
          </a:p>
          <a:p>
            <a:r>
              <a:rPr lang="zh-CN" sz="1600" b="1" dirty="0">
                <a:solidFill>
                  <a:srgbClr val="262626"/>
                </a:solidFill>
                <a:latin typeface="微软雅黑" panose="020B0503020204020204" charset="-122"/>
                <a:ea typeface="微软雅黑" panose="020B0503020204020204" charset="-122"/>
                <a:sym typeface="+mn-ea"/>
              </a:rPr>
              <a:t>获得抽奖名额</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运营模式</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pic>
        <p:nvPicPr>
          <p:cNvPr id="4" name="图片 3"/>
          <p:cNvPicPr>
            <a:picLocks noChangeAspect="1"/>
          </p:cNvPicPr>
          <p:nvPr/>
        </p:nvPicPr>
        <p:blipFill>
          <a:blip r:embed="rId5"/>
          <a:stretch>
            <a:fillRect/>
          </a:stretch>
        </p:blipFill>
        <p:spPr>
          <a:xfrm rot="16200000">
            <a:off x="1179195" y="675005"/>
            <a:ext cx="3670300" cy="4896485"/>
          </a:xfrm>
          <a:prstGeom prst="rect">
            <a:avLst/>
          </a:prstGeom>
          <a:ln>
            <a:solidFill>
              <a:schemeClr val="accent4"/>
            </a:solidFill>
          </a:ln>
        </p:spPr>
      </p:pic>
      <p:sp>
        <p:nvSpPr>
          <p:cNvPr id="6" name="文本框 5"/>
          <p:cNvSpPr txBox="1"/>
          <p:nvPr/>
        </p:nvSpPr>
        <p:spPr>
          <a:xfrm>
            <a:off x="5898515" y="2085975"/>
            <a:ext cx="2552700" cy="1640205"/>
          </a:xfrm>
          <a:prstGeom prst="rect">
            <a:avLst/>
          </a:prstGeom>
          <a:noFill/>
        </p:spPr>
        <p:txBody>
          <a:bodyPr wrap="square" rtlCol="0">
            <a:spAutoFit/>
          </a:bodyPr>
          <a:lstStyle/>
          <a:p>
            <a:pPr>
              <a:lnSpc>
                <a:spcPct val="140000"/>
              </a:lnSpc>
            </a:pPr>
            <a:r>
              <a:rPr lang="en-US" altLang="zh-CN" b="1" dirty="0">
                <a:solidFill>
                  <a:srgbClr val="262626"/>
                </a:solidFill>
                <a:latin typeface="微软雅黑" panose="020B0503020204020204" charset="-122"/>
                <a:ea typeface="微软雅黑" panose="020B0503020204020204" charset="-122"/>
                <a:sym typeface="+mn-ea"/>
              </a:rPr>
              <a:t>9.9</a:t>
            </a:r>
            <a:r>
              <a:rPr lang="zh-CN" altLang="en-US" b="1" dirty="0">
                <a:solidFill>
                  <a:srgbClr val="262626"/>
                </a:solidFill>
                <a:latin typeface="微软雅黑" panose="020B0503020204020204" charset="-122"/>
                <a:ea typeface="微软雅黑" panose="020B0503020204020204" charset="-122"/>
                <a:sym typeface="+mn-ea"/>
              </a:rPr>
              <a:t>秒杀的小样</a:t>
            </a:r>
          </a:p>
          <a:p>
            <a:pPr>
              <a:lnSpc>
                <a:spcPct val="140000"/>
              </a:lnSpc>
            </a:pPr>
            <a:r>
              <a:rPr lang="zh-CN" altLang="en-US" b="1" dirty="0">
                <a:solidFill>
                  <a:srgbClr val="262626"/>
                </a:solidFill>
                <a:latin typeface="微软雅黑" panose="020B0503020204020204" charset="-122"/>
                <a:ea typeface="微软雅黑" panose="020B0503020204020204" charset="-122"/>
                <a:sym typeface="+mn-ea"/>
              </a:rPr>
              <a:t>会有包裹卡</a:t>
            </a:r>
          </a:p>
          <a:p>
            <a:pPr>
              <a:lnSpc>
                <a:spcPct val="140000"/>
              </a:lnSpc>
            </a:pPr>
            <a:r>
              <a:rPr lang="zh-CN" altLang="en-US" b="1" dirty="0">
                <a:solidFill>
                  <a:srgbClr val="262626"/>
                </a:solidFill>
                <a:latin typeface="微软雅黑" panose="020B0503020204020204" charset="-122"/>
                <a:ea typeface="微软雅黑" panose="020B0503020204020204" charset="-122"/>
                <a:sym typeface="+mn-ea"/>
              </a:rPr>
              <a:t>采用抽奖作为利益点</a:t>
            </a:r>
          </a:p>
          <a:p>
            <a:pPr>
              <a:lnSpc>
                <a:spcPct val="140000"/>
              </a:lnSpc>
            </a:pPr>
            <a:r>
              <a:rPr lang="zh-CN" altLang="en-US" b="1" dirty="0">
                <a:solidFill>
                  <a:srgbClr val="262626"/>
                </a:solidFill>
                <a:latin typeface="微软雅黑" panose="020B0503020204020204" charset="-122"/>
                <a:ea typeface="微软雅黑" panose="020B0503020204020204" charset="-122"/>
                <a:sym typeface="+mn-ea"/>
              </a:rPr>
              <a:t>引导用户返回天猫下单</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运营模式</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sp>
        <p:nvSpPr>
          <p:cNvPr id="7" name="文本框 6"/>
          <p:cNvSpPr txBox="1"/>
          <p:nvPr/>
        </p:nvSpPr>
        <p:spPr>
          <a:xfrm>
            <a:off x="376555" y="4887595"/>
            <a:ext cx="8256905" cy="64452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600" b="1" dirty="0">
                <a:solidFill>
                  <a:srgbClr val="262626"/>
                </a:solidFill>
                <a:latin typeface="微软雅黑" panose="020B0503020204020204" charset="-122"/>
                <a:ea typeface="微软雅黑" panose="020B0503020204020204" charset="-122"/>
                <a:sym typeface="+mn-ea"/>
              </a:rPr>
              <a:t>如何引起用户的在下单时要备注的动作？</a:t>
            </a:r>
          </a:p>
          <a:p>
            <a:pPr marL="285750" indent="-285750">
              <a:lnSpc>
                <a:spcPct val="120000"/>
              </a:lnSpc>
              <a:buFont typeface="Arial" panose="020B0604020202020204" pitchFamily="34" charset="0"/>
              <a:buChar char="•"/>
            </a:pPr>
            <a:r>
              <a:rPr lang="zh-CN" altLang="en-US" sz="1400" b="1" dirty="0">
                <a:solidFill>
                  <a:srgbClr val="262626"/>
                </a:solidFill>
                <a:latin typeface="微软雅黑" panose="020B0503020204020204" charset="-122"/>
                <a:ea typeface="微软雅黑" panose="020B0503020204020204" charset="-122"/>
                <a:sym typeface="+mn-ea"/>
              </a:rPr>
              <a:t>除了赠送小样福利，还有抽奖、抽签、赠品玩法，不断引起用户关注，从而提升用户粘度</a:t>
            </a:r>
          </a:p>
        </p:txBody>
      </p:sp>
      <p:pic>
        <p:nvPicPr>
          <p:cNvPr id="4" name="图片 3"/>
          <p:cNvPicPr>
            <a:picLocks noChangeAspect="1"/>
          </p:cNvPicPr>
          <p:nvPr/>
        </p:nvPicPr>
        <p:blipFill>
          <a:blip r:embed="rId5"/>
          <a:stretch>
            <a:fillRect/>
          </a:stretch>
        </p:blipFill>
        <p:spPr>
          <a:xfrm>
            <a:off x="447675" y="1221740"/>
            <a:ext cx="2058035" cy="2693035"/>
          </a:xfrm>
          <a:prstGeom prst="rect">
            <a:avLst/>
          </a:prstGeom>
          <a:ln>
            <a:solidFill>
              <a:schemeClr val="accent4"/>
            </a:solidFill>
          </a:ln>
        </p:spPr>
      </p:pic>
      <p:pic>
        <p:nvPicPr>
          <p:cNvPr id="6" name="图片 5"/>
          <p:cNvPicPr>
            <a:picLocks noChangeAspect="1"/>
          </p:cNvPicPr>
          <p:nvPr/>
        </p:nvPicPr>
        <p:blipFill>
          <a:blip r:embed="rId6"/>
          <a:stretch>
            <a:fillRect/>
          </a:stretch>
        </p:blipFill>
        <p:spPr>
          <a:xfrm>
            <a:off x="5660390" y="1289050"/>
            <a:ext cx="2118360" cy="2618105"/>
          </a:xfrm>
          <a:prstGeom prst="rect">
            <a:avLst/>
          </a:prstGeom>
          <a:ln>
            <a:solidFill>
              <a:schemeClr val="accent4"/>
            </a:solidFill>
          </a:ln>
        </p:spPr>
      </p:pic>
      <p:pic>
        <p:nvPicPr>
          <p:cNvPr id="12" name="图片 11"/>
          <p:cNvPicPr>
            <a:picLocks noChangeAspect="1"/>
          </p:cNvPicPr>
          <p:nvPr/>
        </p:nvPicPr>
        <p:blipFill>
          <a:blip r:embed="rId7"/>
          <a:stretch>
            <a:fillRect/>
          </a:stretch>
        </p:blipFill>
        <p:spPr>
          <a:xfrm>
            <a:off x="7985125" y="947420"/>
            <a:ext cx="1812290" cy="3343910"/>
          </a:xfrm>
          <a:prstGeom prst="rect">
            <a:avLst/>
          </a:prstGeom>
          <a:ln>
            <a:solidFill>
              <a:schemeClr val="accent4"/>
            </a:solidFill>
          </a:ln>
        </p:spPr>
      </p:pic>
      <p:pic>
        <p:nvPicPr>
          <p:cNvPr id="14" name="图片 13"/>
          <p:cNvPicPr>
            <a:picLocks noChangeAspect="1"/>
          </p:cNvPicPr>
          <p:nvPr/>
        </p:nvPicPr>
        <p:blipFill>
          <a:blip r:embed="rId8"/>
          <a:stretch>
            <a:fillRect/>
          </a:stretch>
        </p:blipFill>
        <p:spPr>
          <a:xfrm>
            <a:off x="2626995" y="1221740"/>
            <a:ext cx="1953260" cy="2692400"/>
          </a:xfrm>
          <a:prstGeom prst="rect">
            <a:avLst/>
          </a:prstGeom>
          <a:ln>
            <a:solidFill>
              <a:schemeClr val="accent4"/>
            </a:solidFill>
          </a:ln>
        </p:spPr>
      </p:pic>
      <p:sp>
        <p:nvSpPr>
          <p:cNvPr id="15" name="文本框 14"/>
          <p:cNvSpPr txBox="1"/>
          <p:nvPr/>
        </p:nvSpPr>
        <p:spPr>
          <a:xfrm>
            <a:off x="497205" y="1153795"/>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1</a:t>
            </a:r>
          </a:p>
        </p:txBody>
      </p:sp>
      <p:sp>
        <p:nvSpPr>
          <p:cNvPr id="16" name="文本框 15"/>
          <p:cNvSpPr txBox="1"/>
          <p:nvPr/>
        </p:nvSpPr>
        <p:spPr>
          <a:xfrm>
            <a:off x="2626995" y="1153795"/>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2</a:t>
            </a:r>
          </a:p>
        </p:txBody>
      </p:sp>
      <p:sp>
        <p:nvSpPr>
          <p:cNvPr id="17" name="文本框 16"/>
          <p:cNvSpPr txBox="1"/>
          <p:nvPr/>
        </p:nvSpPr>
        <p:spPr>
          <a:xfrm>
            <a:off x="5660390" y="1221740"/>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3</a:t>
            </a:r>
          </a:p>
        </p:txBody>
      </p:sp>
      <p:sp>
        <p:nvSpPr>
          <p:cNvPr id="18" name="文本框 17"/>
          <p:cNvSpPr txBox="1"/>
          <p:nvPr/>
        </p:nvSpPr>
        <p:spPr>
          <a:xfrm>
            <a:off x="7985125" y="816610"/>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4</a:t>
            </a:r>
          </a:p>
        </p:txBody>
      </p:sp>
      <p:sp>
        <p:nvSpPr>
          <p:cNvPr id="19" name="文本框 18"/>
          <p:cNvSpPr txBox="1"/>
          <p:nvPr/>
        </p:nvSpPr>
        <p:spPr>
          <a:xfrm>
            <a:off x="768985" y="3954145"/>
            <a:ext cx="1706245"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随单赠送小样</a:t>
            </a:r>
          </a:p>
        </p:txBody>
      </p:sp>
      <p:sp>
        <p:nvSpPr>
          <p:cNvPr id="20" name="文本框 19"/>
          <p:cNvSpPr txBox="1"/>
          <p:nvPr/>
        </p:nvSpPr>
        <p:spPr>
          <a:xfrm>
            <a:off x="2750820" y="3954145"/>
            <a:ext cx="2415540"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赠送按摩仪</a:t>
            </a:r>
            <a:r>
              <a:rPr lang="zh-CN" altLang="en-US" sz="900" dirty="0">
                <a:solidFill>
                  <a:srgbClr val="262626"/>
                </a:solidFill>
                <a:latin typeface="微软雅黑" panose="020B0503020204020204" charset="-122"/>
                <a:ea typeface="微软雅黑" panose="020B0503020204020204" charset="-122"/>
                <a:sym typeface="+mn-ea"/>
              </a:rPr>
              <a:t>（限前</a:t>
            </a:r>
            <a:r>
              <a:rPr lang="en-US" altLang="zh-CN" sz="900" dirty="0">
                <a:solidFill>
                  <a:srgbClr val="262626"/>
                </a:solidFill>
                <a:latin typeface="微软雅黑" panose="020B0503020204020204" charset="-122"/>
                <a:ea typeface="微软雅黑" panose="020B0503020204020204" charset="-122"/>
                <a:sym typeface="+mn-ea"/>
              </a:rPr>
              <a:t>5</a:t>
            </a:r>
            <a:r>
              <a:rPr lang="zh-CN" altLang="en-US" sz="900" dirty="0">
                <a:solidFill>
                  <a:srgbClr val="262626"/>
                </a:solidFill>
                <a:latin typeface="微软雅黑" panose="020B0503020204020204" charset="-122"/>
                <a:ea typeface="微软雅黑" panose="020B0503020204020204" charset="-122"/>
                <a:sym typeface="+mn-ea"/>
              </a:rPr>
              <a:t>名）</a:t>
            </a:r>
          </a:p>
        </p:txBody>
      </p:sp>
      <p:sp>
        <p:nvSpPr>
          <p:cNvPr id="21" name="文本框 20"/>
          <p:cNvSpPr txBox="1"/>
          <p:nvPr/>
        </p:nvSpPr>
        <p:spPr>
          <a:xfrm>
            <a:off x="5660390" y="4008755"/>
            <a:ext cx="1978660" cy="645160"/>
          </a:xfrm>
          <a:prstGeom prst="rect">
            <a:avLst/>
          </a:prstGeom>
          <a:noFill/>
        </p:spPr>
        <p:txBody>
          <a:bodyPr wrap="square" rtlCol="0">
            <a:spAutoFit/>
          </a:bodyPr>
          <a:lstStyle/>
          <a:p>
            <a:pPr algn="ctr"/>
            <a:r>
              <a:rPr lang="zh-CN" altLang="en-US" sz="1600" b="1" dirty="0">
                <a:solidFill>
                  <a:srgbClr val="262626"/>
                </a:solidFill>
                <a:latin typeface="微软雅黑" panose="020B0503020204020204" charset="-122"/>
                <a:ea typeface="微软雅黑" panose="020B0503020204020204" charset="-122"/>
                <a:sym typeface="+mn-ea"/>
              </a:rPr>
              <a:t>抽奖吸引</a:t>
            </a:r>
          </a:p>
          <a:p>
            <a:pPr algn="ctr"/>
            <a:r>
              <a:rPr lang="zh-CN" altLang="en-US" sz="1000" dirty="0">
                <a:solidFill>
                  <a:srgbClr val="262626"/>
                </a:solidFill>
                <a:latin typeface="微软雅黑" panose="020B0503020204020204" charset="-122"/>
                <a:ea typeface="微软雅黑" panose="020B0503020204020204" charset="-122"/>
                <a:sym typeface="+mn-ea"/>
              </a:rPr>
              <a:t>（会提示到天猫店铺浏览每天获得一次抽奖机会）</a:t>
            </a:r>
          </a:p>
        </p:txBody>
      </p:sp>
      <p:sp>
        <p:nvSpPr>
          <p:cNvPr id="22" name="文本框 21"/>
          <p:cNvSpPr txBox="1"/>
          <p:nvPr/>
        </p:nvSpPr>
        <p:spPr>
          <a:xfrm>
            <a:off x="8091170" y="4396105"/>
            <a:ext cx="1706245" cy="491490"/>
          </a:xfrm>
          <a:prstGeom prst="rect">
            <a:avLst/>
          </a:prstGeom>
          <a:noFill/>
        </p:spPr>
        <p:txBody>
          <a:bodyPr wrap="square" rtlCol="0">
            <a:spAutoFit/>
          </a:bodyPr>
          <a:lstStyle/>
          <a:p>
            <a:pPr algn="ctr"/>
            <a:r>
              <a:rPr lang="zh-CN" altLang="en-US" sz="1600" b="1" dirty="0">
                <a:solidFill>
                  <a:srgbClr val="262626"/>
                </a:solidFill>
                <a:latin typeface="微软雅黑" panose="020B0503020204020204" charset="-122"/>
                <a:ea typeface="微软雅黑" panose="020B0503020204020204" charset="-122"/>
                <a:sym typeface="+mn-ea"/>
              </a:rPr>
              <a:t>抽签模式</a:t>
            </a:r>
          </a:p>
          <a:p>
            <a:pPr algn="ctr"/>
            <a:r>
              <a:rPr lang="zh-CN" altLang="en-US" sz="1000" dirty="0">
                <a:solidFill>
                  <a:srgbClr val="262626"/>
                </a:solidFill>
                <a:latin typeface="微软雅黑" panose="020B0503020204020204" charset="-122"/>
                <a:ea typeface="微软雅黑" panose="020B0503020204020204" charset="-122"/>
                <a:sym typeface="+mn-ea"/>
              </a:rPr>
              <a:t>（主要为了引导购买正品）</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465836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宠粉群：</a:t>
            </a:r>
            <a:r>
              <a:rPr lang="zh-CN" altLang="en-US" sz="1600" dirty="0">
                <a:solidFill>
                  <a:schemeClr val="tx1"/>
                </a:solidFill>
                <a:sym typeface="+mn-ea"/>
              </a:rPr>
              <a:t>小菲宠粉福利群</a:t>
            </a:r>
            <a:r>
              <a:rPr lang="en-US" altLang="zh-CN" sz="1600" dirty="0">
                <a:solidFill>
                  <a:schemeClr val="tx1"/>
                </a:solidFill>
                <a:sym typeface="+mn-ea"/>
              </a:rPr>
              <a:t>——</a:t>
            </a:r>
            <a:r>
              <a:rPr lang="zh-CN" altLang="en-US" sz="1600" dirty="0">
                <a:solidFill>
                  <a:schemeClr val="tx1"/>
                </a:solidFill>
                <a:sym typeface="+mn-ea"/>
              </a:rPr>
              <a:t>运营模式</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3"/>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4"/>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stretch>
              <a:fillRect/>
            </a:stretch>
          </p:blipFill>
          <p:spPr>
            <a:xfrm>
              <a:off x="4729" y="1585"/>
              <a:ext cx="337" cy="709"/>
            </a:xfrm>
            <a:prstGeom prst="rect">
              <a:avLst/>
            </a:prstGeom>
          </p:spPr>
        </p:pic>
      </p:grpSp>
      <p:pic>
        <p:nvPicPr>
          <p:cNvPr id="2" name="图片 1"/>
          <p:cNvPicPr>
            <a:picLocks noChangeAspect="1"/>
          </p:cNvPicPr>
          <p:nvPr/>
        </p:nvPicPr>
        <p:blipFill>
          <a:blip r:embed="rId5"/>
          <a:stretch>
            <a:fillRect/>
          </a:stretch>
        </p:blipFill>
        <p:spPr>
          <a:xfrm>
            <a:off x="892810" y="1017270"/>
            <a:ext cx="2334260" cy="3703320"/>
          </a:xfrm>
          <a:prstGeom prst="rect">
            <a:avLst/>
          </a:prstGeom>
          <a:ln>
            <a:solidFill>
              <a:schemeClr val="accent4"/>
            </a:solidFill>
          </a:ln>
        </p:spPr>
      </p:pic>
      <p:pic>
        <p:nvPicPr>
          <p:cNvPr id="3" name="图片 2"/>
          <p:cNvPicPr>
            <a:picLocks noChangeAspect="1"/>
          </p:cNvPicPr>
          <p:nvPr/>
        </p:nvPicPr>
        <p:blipFill>
          <a:blip r:embed="rId6"/>
          <a:stretch>
            <a:fillRect/>
          </a:stretch>
        </p:blipFill>
        <p:spPr>
          <a:xfrm>
            <a:off x="4960620" y="1017270"/>
            <a:ext cx="2199640" cy="3587750"/>
          </a:xfrm>
          <a:prstGeom prst="rect">
            <a:avLst/>
          </a:prstGeom>
          <a:ln>
            <a:solidFill>
              <a:schemeClr val="accent4"/>
            </a:solidFill>
          </a:ln>
        </p:spPr>
      </p:pic>
      <p:pic>
        <p:nvPicPr>
          <p:cNvPr id="5" name="图片 4"/>
          <p:cNvPicPr>
            <a:picLocks noChangeAspect="1"/>
          </p:cNvPicPr>
          <p:nvPr/>
        </p:nvPicPr>
        <p:blipFill>
          <a:blip r:embed="rId7"/>
          <a:stretch>
            <a:fillRect/>
          </a:stretch>
        </p:blipFill>
        <p:spPr>
          <a:xfrm>
            <a:off x="7324725" y="901065"/>
            <a:ext cx="2146935" cy="3820160"/>
          </a:xfrm>
          <a:prstGeom prst="rect">
            <a:avLst/>
          </a:prstGeom>
          <a:ln>
            <a:solidFill>
              <a:schemeClr val="accent4"/>
            </a:solidFill>
          </a:ln>
        </p:spPr>
      </p:pic>
      <p:sp>
        <p:nvSpPr>
          <p:cNvPr id="13" name="文本框 12"/>
          <p:cNvSpPr txBox="1"/>
          <p:nvPr/>
        </p:nvSpPr>
        <p:spPr>
          <a:xfrm>
            <a:off x="1061085" y="4803775"/>
            <a:ext cx="2165985" cy="337185"/>
          </a:xfrm>
          <a:prstGeom prst="rect">
            <a:avLst/>
          </a:prstGeom>
          <a:noFill/>
        </p:spPr>
        <p:txBody>
          <a:bodyPr wrap="square" rtlCol="0">
            <a:spAutoFit/>
          </a:bodyPr>
          <a:lstStyle/>
          <a:p>
            <a:r>
              <a:rPr lang="zh-CN" altLang="en-US" sz="1600" b="1" dirty="0">
                <a:solidFill>
                  <a:srgbClr val="262626"/>
                </a:solidFill>
                <a:latin typeface="微软雅黑" panose="020B0503020204020204" charset="-122"/>
                <a:ea typeface="微软雅黑" panose="020B0503020204020204" charset="-122"/>
                <a:sym typeface="+mn-ea"/>
              </a:rPr>
              <a:t>会有分流群的模式</a:t>
            </a:r>
          </a:p>
        </p:txBody>
      </p:sp>
      <p:sp>
        <p:nvSpPr>
          <p:cNvPr id="8" name="文本框 7"/>
          <p:cNvSpPr txBox="1"/>
          <p:nvPr/>
        </p:nvSpPr>
        <p:spPr>
          <a:xfrm>
            <a:off x="4960620" y="4720590"/>
            <a:ext cx="2165985" cy="521970"/>
          </a:xfrm>
          <a:prstGeom prst="rect">
            <a:avLst/>
          </a:prstGeom>
          <a:noFill/>
        </p:spPr>
        <p:txBody>
          <a:bodyPr wrap="square" rtlCol="0">
            <a:spAutoFit/>
          </a:bodyPr>
          <a:lstStyle/>
          <a:p>
            <a:pPr algn="ctr"/>
            <a:r>
              <a:rPr lang="zh-CN" altLang="en-US" sz="1600" b="1" dirty="0">
                <a:solidFill>
                  <a:srgbClr val="262626"/>
                </a:solidFill>
                <a:latin typeface="微软雅黑" panose="020B0503020204020204" charset="-122"/>
                <a:ea typeface="微软雅黑" panose="020B0503020204020204" charset="-122"/>
                <a:sym typeface="+mn-ea"/>
              </a:rPr>
              <a:t>新品招募体验官活动</a:t>
            </a:r>
          </a:p>
          <a:p>
            <a:pPr algn="ctr"/>
            <a:r>
              <a:rPr lang="zh-CN" altLang="en-US" sz="1200" dirty="0">
                <a:solidFill>
                  <a:srgbClr val="262626"/>
                </a:solidFill>
                <a:latin typeface="微软雅黑" panose="020B0503020204020204" charset="-122"/>
                <a:ea typeface="微软雅黑" panose="020B0503020204020204" charset="-122"/>
                <a:sym typeface="+mn-ea"/>
              </a:rPr>
              <a:t>（其实就是</a:t>
            </a:r>
            <a:r>
              <a:rPr lang="en-US" altLang="zh-CN" sz="1200" dirty="0">
                <a:solidFill>
                  <a:srgbClr val="262626"/>
                </a:solidFill>
                <a:latin typeface="微软雅黑" panose="020B0503020204020204" charset="-122"/>
                <a:ea typeface="微软雅黑" panose="020B0503020204020204" charset="-122"/>
                <a:sym typeface="+mn-ea"/>
              </a:rPr>
              <a:t>KOC</a:t>
            </a:r>
            <a:r>
              <a:rPr lang="zh-CN" altLang="en-US" sz="1200" dirty="0">
                <a:solidFill>
                  <a:srgbClr val="262626"/>
                </a:solidFill>
                <a:latin typeface="微软雅黑" panose="020B0503020204020204" charset="-122"/>
                <a:ea typeface="微软雅黑" panose="020B0503020204020204" charset="-122"/>
                <a:sym typeface="+mn-ea"/>
              </a:rPr>
              <a:t>培养）</a:t>
            </a:r>
          </a:p>
        </p:txBody>
      </p:sp>
      <p:sp>
        <p:nvSpPr>
          <p:cNvPr id="10" name="矩形 9"/>
          <p:cNvSpPr/>
          <p:nvPr/>
        </p:nvSpPr>
        <p:spPr>
          <a:xfrm>
            <a:off x="1243330" y="3199765"/>
            <a:ext cx="1565275" cy="367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277485" y="1407160"/>
            <a:ext cx="1565275" cy="367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9"/>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840740" y="347345"/>
            <a:ext cx="5544820" cy="337185"/>
          </a:xfrm>
          <a:prstGeom prst="rect">
            <a:avLst/>
          </a:prstGeom>
          <a:noFill/>
        </p:spPr>
        <p:txBody>
          <a:bodyPr wrap="square" rtlCol="0">
            <a:spAutoFit/>
          </a:bodyPr>
          <a:lstStyle/>
          <a:p>
            <a:r>
              <a:rPr lang="zh-CN" sz="1600" b="1" dirty="0">
                <a:solidFill>
                  <a:schemeClr val="tx1"/>
                </a:solidFill>
                <a:latin typeface="微软雅黑" panose="020B0503020204020204" charset="-122"/>
                <a:ea typeface="微软雅黑" panose="020B0503020204020204" charset="-122"/>
                <a:sym typeface="+mn-ea"/>
              </a:rPr>
              <a:t>总结</a:t>
            </a:r>
          </a:p>
        </p:txBody>
      </p:sp>
      <p:grpSp>
        <p:nvGrpSpPr>
          <p:cNvPr id="106" name="组合 105"/>
          <p:cNvGrpSpPr/>
          <p:nvPr/>
        </p:nvGrpSpPr>
        <p:grpSpPr>
          <a:xfrm>
            <a:off x="429895" y="382270"/>
            <a:ext cx="341630" cy="280035"/>
            <a:chOff x="4729" y="1585"/>
            <a:chExt cx="842" cy="708"/>
          </a:xfrm>
        </p:grpSpPr>
        <p:pic>
          <p:nvPicPr>
            <p:cNvPr id="107" name="图片 106" descr="resource"/>
            <p:cNvPicPr>
              <a:picLocks noChangeAspect="1"/>
            </p:cNvPicPr>
            <p:nvPr/>
          </p:nvPicPr>
          <p:blipFill>
            <a:blip r:embed="rId10"/>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11"/>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10"/>
            <a:stretch>
              <a:fillRect/>
            </a:stretch>
          </p:blipFill>
          <p:spPr>
            <a:xfrm>
              <a:off x="4729" y="1585"/>
              <a:ext cx="337" cy="709"/>
            </a:xfrm>
            <a:prstGeom prst="rect">
              <a:avLst/>
            </a:prstGeom>
          </p:spPr>
        </p:pic>
      </p:grpSp>
      <p:sp>
        <p:nvSpPr>
          <p:cNvPr id="72" name="任意多边形 71"/>
          <p:cNvSpPr/>
          <p:nvPr>
            <p:custDataLst>
              <p:tags r:id="rId2"/>
            </p:custDataLst>
          </p:nvPr>
        </p:nvSpPr>
        <p:spPr>
          <a:xfrm>
            <a:off x="891947" y="1371185"/>
            <a:ext cx="3684728" cy="2716707"/>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chemeClr val="bg1"/>
          </a:solidFill>
          <a:ln w="31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120000"/>
              </a:lnSpc>
            </a:pPr>
            <a:endParaRPr lang="en-US" altLang="zh-CN" sz="1680" b="1" spc="300" dirty="0">
              <a:solidFill>
                <a:schemeClr val="accent1"/>
              </a:solidFill>
              <a:latin typeface="微软雅黑" panose="020B0503020204020204" charset="-122"/>
              <a:ea typeface="微软雅黑" panose="020B0503020204020204" charset="-122"/>
              <a:cs typeface="+mj-cs"/>
              <a:sym typeface="Arial" panose="020B0604020202020204" pitchFamily="34" charset="0"/>
            </a:endParaRPr>
          </a:p>
        </p:txBody>
      </p:sp>
      <p:sp>
        <p:nvSpPr>
          <p:cNvPr id="43" name="矩形 42"/>
          <p:cNvSpPr/>
          <p:nvPr>
            <p:custDataLst>
              <p:tags r:id="rId3"/>
            </p:custDataLst>
          </p:nvPr>
        </p:nvSpPr>
        <p:spPr>
          <a:xfrm>
            <a:off x="1000026" y="1946436"/>
            <a:ext cx="3468568" cy="1990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1</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，如何回流天猫（即公域渠道）的模式，此社群做了很好的运营典范</a:t>
            </a:r>
          </a:p>
          <a:p>
            <a:pPr algn="l">
              <a:lnSpc>
                <a:spcPct val="120000"/>
              </a:lnSpc>
            </a:pPr>
            <a:endPar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2</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，采用帮用户计算最优惠下单方式，从而增加用户对于</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IP</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的信任和追随</a:t>
            </a:r>
          </a:p>
          <a:p>
            <a:pPr algn="l">
              <a:lnSpc>
                <a:spcPct val="120000"/>
              </a:lnSpc>
            </a:pPr>
            <a:endPar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3</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，有做二次分流群</a:t>
            </a:r>
            <a:r>
              <a:rPr lang="zh-CN" altLang="en-US" sz="1000" b="1" spc="150" dirty="0">
                <a:solidFill>
                  <a:schemeClr val="bg1"/>
                </a:solidFill>
                <a:latin typeface="微软雅黑" panose="020B0503020204020204" charset="-122"/>
                <a:ea typeface="微软雅黑" panose="020B0503020204020204" charset="-122"/>
                <a:sym typeface="Arial" panose="020B0604020202020204" pitchFamily="34" charset="0"/>
              </a:rPr>
              <a:t>（不确定是不是快闪群）</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，以及</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KOC</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招募动作，运营模式更丰富</a:t>
            </a:r>
          </a:p>
        </p:txBody>
      </p:sp>
      <p:sp>
        <p:nvSpPr>
          <p:cNvPr id="2" name="文本框 1"/>
          <p:cNvSpPr txBox="1"/>
          <p:nvPr>
            <p:custDataLst>
              <p:tags r:id="rId4"/>
            </p:custDataLst>
          </p:nvPr>
        </p:nvSpPr>
        <p:spPr>
          <a:xfrm>
            <a:off x="981206" y="1305799"/>
            <a:ext cx="3506207" cy="443311"/>
          </a:xfrm>
          <a:prstGeom prst="rect">
            <a:avLst/>
          </a:prstGeom>
          <a:noFill/>
        </p:spPr>
        <p:txBody>
          <a:bodyPr wrap="square" rtlCol="0" anchor="ctr">
            <a:normAutofit/>
          </a:bodyPr>
          <a:lstStyle/>
          <a:p>
            <a:pPr algn="ctr">
              <a:lnSpc>
                <a:spcPct val="120000"/>
              </a:lnSpc>
            </a:pPr>
            <a:r>
              <a:rPr lang="zh-CN" altLang="en-US" sz="1510" b="1" spc="300" dirty="0">
                <a:solidFill>
                  <a:schemeClr val="accent1"/>
                </a:solidFill>
                <a:latin typeface="微软雅黑" panose="020B0503020204020204" charset="-122"/>
                <a:ea typeface="微软雅黑" panose="020B0503020204020204" charset="-122"/>
                <a:sym typeface="Arial" panose="020B0604020202020204" pitchFamily="34" charset="0"/>
              </a:rPr>
              <a:t>好的地方</a:t>
            </a:r>
          </a:p>
        </p:txBody>
      </p:sp>
      <p:sp>
        <p:nvSpPr>
          <p:cNvPr id="6" name="任意多边形 5"/>
          <p:cNvSpPr/>
          <p:nvPr>
            <p:custDataLst>
              <p:tags r:id="rId5"/>
            </p:custDataLst>
          </p:nvPr>
        </p:nvSpPr>
        <p:spPr>
          <a:xfrm>
            <a:off x="5408067" y="1368645"/>
            <a:ext cx="3684728" cy="2716707"/>
          </a:xfrm>
          <a:custGeom>
            <a:avLst/>
            <a:gdLst>
              <a:gd name="connsiteX0" fmla="*/ 4225707 w 4387423"/>
              <a:gd name="connsiteY0" fmla="*/ 474136 h 3234796"/>
              <a:gd name="connsiteX1" fmla="*/ 4183374 w 4387423"/>
              <a:gd name="connsiteY1" fmla="*/ 516469 h 3234796"/>
              <a:gd name="connsiteX2" fmla="*/ 4225707 w 4387423"/>
              <a:gd name="connsiteY2" fmla="*/ 558802 h 3234796"/>
              <a:gd name="connsiteX3" fmla="*/ 4268040 w 4387423"/>
              <a:gd name="connsiteY3" fmla="*/ 516469 h 3234796"/>
              <a:gd name="connsiteX4" fmla="*/ 4225707 w 4387423"/>
              <a:gd name="connsiteY4" fmla="*/ 474136 h 3234796"/>
              <a:gd name="connsiteX5" fmla="*/ 4056374 w 4387423"/>
              <a:gd name="connsiteY5" fmla="*/ 474136 h 3234796"/>
              <a:gd name="connsiteX6" fmla="*/ 4014041 w 4387423"/>
              <a:gd name="connsiteY6" fmla="*/ 516469 h 3234796"/>
              <a:gd name="connsiteX7" fmla="*/ 4056374 w 4387423"/>
              <a:gd name="connsiteY7" fmla="*/ 558802 h 3234796"/>
              <a:gd name="connsiteX8" fmla="*/ 4098707 w 4387423"/>
              <a:gd name="connsiteY8" fmla="*/ 516469 h 3234796"/>
              <a:gd name="connsiteX9" fmla="*/ 4056374 w 4387423"/>
              <a:gd name="connsiteY9" fmla="*/ 474136 h 3234796"/>
              <a:gd name="connsiteX10" fmla="*/ 3887041 w 4387423"/>
              <a:gd name="connsiteY10" fmla="*/ 474136 h 3234796"/>
              <a:gd name="connsiteX11" fmla="*/ 3844708 w 4387423"/>
              <a:gd name="connsiteY11" fmla="*/ 516469 h 3234796"/>
              <a:gd name="connsiteX12" fmla="*/ 3887041 w 4387423"/>
              <a:gd name="connsiteY12" fmla="*/ 558802 h 3234796"/>
              <a:gd name="connsiteX13" fmla="*/ 3929374 w 4387423"/>
              <a:gd name="connsiteY13" fmla="*/ 516469 h 3234796"/>
              <a:gd name="connsiteX14" fmla="*/ 3887041 w 4387423"/>
              <a:gd name="connsiteY14" fmla="*/ 474136 h 3234796"/>
              <a:gd name="connsiteX15" fmla="*/ 3717708 w 4387423"/>
              <a:gd name="connsiteY15" fmla="*/ 474136 h 3234796"/>
              <a:gd name="connsiteX16" fmla="*/ 3675375 w 4387423"/>
              <a:gd name="connsiteY16" fmla="*/ 516469 h 3234796"/>
              <a:gd name="connsiteX17" fmla="*/ 3717708 w 4387423"/>
              <a:gd name="connsiteY17" fmla="*/ 558802 h 3234796"/>
              <a:gd name="connsiteX18" fmla="*/ 3760041 w 4387423"/>
              <a:gd name="connsiteY18" fmla="*/ 516469 h 3234796"/>
              <a:gd name="connsiteX19" fmla="*/ 3717708 w 4387423"/>
              <a:gd name="connsiteY19" fmla="*/ 474136 h 3234796"/>
              <a:gd name="connsiteX20" fmla="*/ 3548375 w 4387423"/>
              <a:gd name="connsiteY20" fmla="*/ 474136 h 3234796"/>
              <a:gd name="connsiteX21" fmla="*/ 3506042 w 4387423"/>
              <a:gd name="connsiteY21" fmla="*/ 516469 h 3234796"/>
              <a:gd name="connsiteX22" fmla="*/ 3548375 w 4387423"/>
              <a:gd name="connsiteY22" fmla="*/ 558802 h 3234796"/>
              <a:gd name="connsiteX23" fmla="*/ 3590708 w 4387423"/>
              <a:gd name="connsiteY23" fmla="*/ 516469 h 3234796"/>
              <a:gd name="connsiteX24" fmla="*/ 3548375 w 4387423"/>
              <a:gd name="connsiteY24" fmla="*/ 474136 h 3234796"/>
              <a:gd name="connsiteX25" fmla="*/ 3379042 w 4387423"/>
              <a:gd name="connsiteY25" fmla="*/ 474136 h 3234796"/>
              <a:gd name="connsiteX26" fmla="*/ 3336709 w 4387423"/>
              <a:gd name="connsiteY26" fmla="*/ 516469 h 3234796"/>
              <a:gd name="connsiteX27" fmla="*/ 3379042 w 4387423"/>
              <a:gd name="connsiteY27" fmla="*/ 558802 h 3234796"/>
              <a:gd name="connsiteX28" fmla="*/ 3421375 w 4387423"/>
              <a:gd name="connsiteY28" fmla="*/ 516469 h 3234796"/>
              <a:gd name="connsiteX29" fmla="*/ 3379042 w 4387423"/>
              <a:gd name="connsiteY29" fmla="*/ 474136 h 3234796"/>
              <a:gd name="connsiteX30" fmla="*/ 3209709 w 4387423"/>
              <a:gd name="connsiteY30" fmla="*/ 474136 h 3234796"/>
              <a:gd name="connsiteX31" fmla="*/ 3167376 w 4387423"/>
              <a:gd name="connsiteY31" fmla="*/ 516469 h 3234796"/>
              <a:gd name="connsiteX32" fmla="*/ 3209709 w 4387423"/>
              <a:gd name="connsiteY32" fmla="*/ 558802 h 3234796"/>
              <a:gd name="connsiteX33" fmla="*/ 3252042 w 4387423"/>
              <a:gd name="connsiteY33" fmla="*/ 516469 h 3234796"/>
              <a:gd name="connsiteX34" fmla="*/ 3209709 w 4387423"/>
              <a:gd name="connsiteY34" fmla="*/ 474136 h 3234796"/>
              <a:gd name="connsiteX35" fmla="*/ 3040376 w 4387423"/>
              <a:gd name="connsiteY35" fmla="*/ 474136 h 3234796"/>
              <a:gd name="connsiteX36" fmla="*/ 2998043 w 4387423"/>
              <a:gd name="connsiteY36" fmla="*/ 516469 h 3234796"/>
              <a:gd name="connsiteX37" fmla="*/ 3040376 w 4387423"/>
              <a:gd name="connsiteY37" fmla="*/ 558802 h 3234796"/>
              <a:gd name="connsiteX38" fmla="*/ 3082709 w 4387423"/>
              <a:gd name="connsiteY38" fmla="*/ 516469 h 3234796"/>
              <a:gd name="connsiteX39" fmla="*/ 3040376 w 4387423"/>
              <a:gd name="connsiteY39" fmla="*/ 474136 h 3234796"/>
              <a:gd name="connsiteX40" fmla="*/ 2871043 w 4387423"/>
              <a:gd name="connsiteY40" fmla="*/ 474136 h 3234796"/>
              <a:gd name="connsiteX41" fmla="*/ 2828710 w 4387423"/>
              <a:gd name="connsiteY41" fmla="*/ 516469 h 3234796"/>
              <a:gd name="connsiteX42" fmla="*/ 2871043 w 4387423"/>
              <a:gd name="connsiteY42" fmla="*/ 558802 h 3234796"/>
              <a:gd name="connsiteX43" fmla="*/ 2913376 w 4387423"/>
              <a:gd name="connsiteY43" fmla="*/ 516469 h 3234796"/>
              <a:gd name="connsiteX44" fmla="*/ 2871043 w 4387423"/>
              <a:gd name="connsiteY44" fmla="*/ 474136 h 3234796"/>
              <a:gd name="connsiteX45" fmla="*/ 2701710 w 4387423"/>
              <a:gd name="connsiteY45" fmla="*/ 474136 h 3234796"/>
              <a:gd name="connsiteX46" fmla="*/ 2659377 w 4387423"/>
              <a:gd name="connsiteY46" fmla="*/ 516469 h 3234796"/>
              <a:gd name="connsiteX47" fmla="*/ 2701710 w 4387423"/>
              <a:gd name="connsiteY47" fmla="*/ 558802 h 3234796"/>
              <a:gd name="connsiteX48" fmla="*/ 2744043 w 4387423"/>
              <a:gd name="connsiteY48" fmla="*/ 516469 h 3234796"/>
              <a:gd name="connsiteX49" fmla="*/ 2701710 w 4387423"/>
              <a:gd name="connsiteY49" fmla="*/ 474136 h 3234796"/>
              <a:gd name="connsiteX50" fmla="*/ 2532377 w 4387423"/>
              <a:gd name="connsiteY50" fmla="*/ 474136 h 3234796"/>
              <a:gd name="connsiteX51" fmla="*/ 2490044 w 4387423"/>
              <a:gd name="connsiteY51" fmla="*/ 516469 h 3234796"/>
              <a:gd name="connsiteX52" fmla="*/ 2532377 w 4387423"/>
              <a:gd name="connsiteY52" fmla="*/ 558802 h 3234796"/>
              <a:gd name="connsiteX53" fmla="*/ 2574710 w 4387423"/>
              <a:gd name="connsiteY53" fmla="*/ 516469 h 3234796"/>
              <a:gd name="connsiteX54" fmla="*/ 2532377 w 4387423"/>
              <a:gd name="connsiteY54" fmla="*/ 474136 h 3234796"/>
              <a:gd name="connsiteX55" fmla="*/ 2363044 w 4387423"/>
              <a:gd name="connsiteY55" fmla="*/ 474136 h 3234796"/>
              <a:gd name="connsiteX56" fmla="*/ 2320711 w 4387423"/>
              <a:gd name="connsiteY56" fmla="*/ 516469 h 3234796"/>
              <a:gd name="connsiteX57" fmla="*/ 2363044 w 4387423"/>
              <a:gd name="connsiteY57" fmla="*/ 558802 h 3234796"/>
              <a:gd name="connsiteX58" fmla="*/ 2405377 w 4387423"/>
              <a:gd name="connsiteY58" fmla="*/ 516469 h 3234796"/>
              <a:gd name="connsiteX59" fmla="*/ 2363044 w 4387423"/>
              <a:gd name="connsiteY59" fmla="*/ 474136 h 3234796"/>
              <a:gd name="connsiteX60" fmla="*/ 2193711 w 4387423"/>
              <a:gd name="connsiteY60" fmla="*/ 474136 h 3234796"/>
              <a:gd name="connsiteX61" fmla="*/ 2151378 w 4387423"/>
              <a:gd name="connsiteY61" fmla="*/ 516469 h 3234796"/>
              <a:gd name="connsiteX62" fmla="*/ 2193711 w 4387423"/>
              <a:gd name="connsiteY62" fmla="*/ 558802 h 3234796"/>
              <a:gd name="connsiteX63" fmla="*/ 2236044 w 4387423"/>
              <a:gd name="connsiteY63" fmla="*/ 516469 h 3234796"/>
              <a:gd name="connsiteX64" fmla="*/ 2193711 w 4387423"/>
              <a:gd name="connsiteY64" fmla="*/ 474136 h 3234796"/>
              <a:gd name="connsiteX65" fmla="*/ 2024378 w 4387423"/>
              <a:gd name="connsiteY65" fmla="*/ 474136 h 3234796"/>
              <a:gd name="connsiteX66" fmla="*/ 1982045 w 4387423"/>
              <a:gd name="connsiteY66" fmla="*/ 516469 h 3234796"/>
              <a:gd name="connsiteX67" fmla="*/ 2024378 w 4387423"/>
              <a:gd name="connsiteY67" fmla="*/ 558802 h 3234796"/>
              <a:gd name="connsiteX68" fmla="*/ 2066711 w 4387423"/>
              <a:gd name="connsiteY68" fmla="*/ 516469 h 3234796"/>
              <a:gd name="connsiteX69" fmla="*/ 2024378 w 4387423"/>
              <a:gd name="connsiteY69" fmla="*/ 474136 h 3234796"/>
              <a:gd name="connsiteX70" fmla="*/ 1855045 w 4387423"/>
              <a:gd name="connsiteY70" fmla="*/ 474136 h 3234796"/>
              <a:gd name="connsiteX71" fmla="*/ 1812712 w 4387423"/>
              <a:gd name="connsiteY71" fmla="*/ 516469 h 3234796"/>
              <a:gd name="connsiteX72" fmla="*/ 1855045 w 4387423"/>
              <a:gd name="connsiteY72" fmla="*/ 558802 h 3234796"/>
              <a:gd name="connsiteX73" fmla="*/ 1897378 w 4387423"/>
              <a:gd name="connsiteY73" fmla="*/ 516469 h 3234796"/>
              <a:gd name="connsiteX74" fmla="*/ 1855045 w 4387423"/>
              <a:gd name="connsiteY74" fmla="*/ 474136 h 3234796"/>
              <a:gd name="connsiteX75" fmla="*/ 1685712 w 4387423"/>
              <a:gd name="connsiteY75" fmla="*/ 474136 h 3234796"/>
              <a:gd name="connsiteX76" fmla="*/ 1643379 w 4387423"/>
              <a:gd name="connsiteY76" fmla="*/ 516469 h 3234796"/>
              <a:gd name="connsiteX77" fmla="*/ 1685712 w 4387423"/>
              <a:gd name="connsiteY77" fmla="*/ 558802 h 3234796"/>
              <a:gd name="connsiteX78" fmla="*/ 1728045 w 4387423"/>
              <a:gd name="connsiteY78" fmla="*/ 516469 h 3234796"/>
              <a:gd name="connsiteX79" fmla="*/ 1685712 w 4387423"/>
              <a:gd name="connsiteY79" fmla="*/ 474136 h 3234796"/>
              <a:gd name="connsiteX80" fmla="*/ 1516379 w 4387423"/>
              <a:gd name="connsiteY80" fmla="*/ 474136 h 3234796"/>
              <a:gd name="connsiteX81" fmla="*/ 1474046 w 4387423"/>
              <a:gd name="connsiteY81" fmla="*/ 516469 h 3234796"/>
              <a:gd name="connsiteX82" fmla="*/ 1516379 w 4387423"/>
              <a:gd name="connsiteY82" fmla="*/ 558802 h 3234796"/>
              <a:gd name="connsiteX83" fmla="*/ 1558712 w 4387423"/>
              <a:gd name="connsiteY83" fmla="*/ 516469 h 3234796"/>
              <a:gd name="connsiteX84" fmla="*/ 1516379 w 4387423"/>
              <a:gd name="connsiteY84" fmla="*/ 474136 h 3234796"/>
              <a:gd name="connsiteX85" fmla="*/ 1347046 w 4387423"/>
              <a:gd name="connsiteY85" fmla="*/ 474136 h 3234796"/>
              <a:gd name="connsiteX86" fmla="*/ 1304713 w 4387423"/>
              <a:gd name="connsiteY86" fmla="*/ 516469 h 3234796"/>
              <a:gd name="connsiteX87" fmla="*/ 1347046 w 4387423"/>
              <a:gd name="connsiteY87" fmla="*/ 558802 h 3234796"/>
              <a:gd name="connsiteX88" fmla="*/ 1389379 w 4387423"/>
              <a:gd name="connsiteY88" fmla="*/ 516469 h 3234796"/>
              <a:gd name="connsiteX89" fmla="*/ 1347046 w 4387423"/>
              <a:gd name="connsiteY89" fmla="*/ 474136 h 3234796"/>
              <a:gd name="connsiteX90" fmla="*/ 1177713 w 4387423"/>
              <a:gd name="connsiteY90" fmla="*/ 474136 h 3234796"/>
              <a:gd name="connsiteX91" fmla="*/ 1135381 w 4387423"/>
              <a:gd name="connsiteY91" fmla="*/ 516469 h 3234796"/>
              <a:gd name="connsiteX92" fmla="*/ 1177713 w 4387423"/>
              <a:gd name="connsiteY92" fmla="*/ 558802 h 3234796"/>
              <a:gd name="connsiteX93" fmla="*/ 1220046 w 4387423"/>
              <a:gd name="connsiteY93" fmla="*/ 516469 h 3234796"/>
              <a:gd name="connsiteX94" fmla="*/ 1177713 w 4387423"/>
              <a:gd name="connsiteY94" fmla="*/ 474136 h 3234796"/>
              <a:gd name="connsiteX95" fmla="*/ 1008381 w 4387423"/>
              <a:gd name="connsiteY95" fmla="*/ 474136 h 3234796"/>
              <a:gd name="connsiteX96" fmla="*/ 966048 w 4387423"/>
              <a:gd name="connsiteY96" fmla="*/ 516469 h 3234796"/>
              <a:gd name="connsiteX97" fmla="*/ 1008381 w 4387423"/>
              <a:gd name="connsiteY97" fmla="*/ 558802 h 3234796"/>
              <a:gd name="connsiteX98" fmla="*/ 1050714 w 4387423"/>
              <a:gd name="connsiteY98" fmla="*/ 516469 h 3234796"/>
              <a:gd name="connsiteX99" fmla="*/ 1008381 w 4387423"/>
              <a:gd name="connsiteY99" fmla="*/ 474136 h 3234796"/>
              <a:gd name="connsiteX100" fmla="*/ 839048 w 4387423"/>
              <a:gd name="connsiteY100" fmla="*/ 474136 h 3234796"/>
              <a:gd name="connsiteX101" fmla="*/ 796716 w 4387423"/>
              <a:gd name="connsiteY101" fmla="*/ 516469 h 3234796"/>
              <a:gd name="connsiteX102" fmla="*/ 839048 w 4387423"/>
              <a:gd name="connsiteY102" fmla="*/ 558802 h 3234796"/>
              <a:gd name="connsiteX103" fmla="*/ 881381 w 4387423"/>
              <a:gd name="connsiteY103" fmla="*/ 516469 h 3234796"/>
              <a:gd name="connsiteX104" fmla="*/ 839048 w 4387423"/>
              <a:gd name="connsiteY104" fmla="*/ 474136 h 3234796"/>
              <a:gd name="connsiteX105" fmla="*/ 669716 w 4387423"/>
              <a:gd name="connsiteY105" fmla="*/ 474136 h 3234796"/>
              <a:gd name="connsiteX106" fmla="*/ 627383 w 4387423"/>
              <a:gd name="connsiteY106" fmla="*/ 516469 h 3234796"/>
              <a:gd name="connsiteX107" fmla="*/ 669716 w 4387423"/>
              <a:gd name="connsiteY107" fmla="*/ 558802 h 3234796"/>
              <a:gd name="connsiteX108" fmla="*/ 712049 w 4387423"/>
              <a:gd name="connsiteY108" fmla="*/ 516469 h 3234796"/>
              <a:gd name="connsiteX109" fmla="*/ 669716 w 4387423"/>
              <a:gd name="connsiteY109" fmla="*/ 474136 h 3234796"/>
              <a:gd name="connsiteX110" fmla="*/ 500382 w 4387423"/>
              <a:gd name="connsiteY110" fmla="*/ 474136 h 3234796"/>
              <a:gd name="connsiteX111" fmla="*/ 458049 w 4387423"/>
              <a:gd name="connsiteY111" fmla="*/ 516469 h 3234796"/>
              <a:gd name="connsiteX112" fmla="*/ 500382 w 4387423"/>
              <a:gd name="connsiteY112" fmla="*/ 558802 h 3234796"/>
              <a:gd name="connsiteX113" fmla="*/ 542715 w 4387423"/>
              <a:gd name="connsiteY113" fmla="*/ 516469 h 3234796"/>
              <a:gd name="connsiteX114" fmla="*/ 500382 w 4387423"/>
              <a:gd name="connsiteY114" fmla="*/ 474136 h 3234796"/>
              <a:gd name="connsiteX115" fmla="*/ 331050 w 4387423"/>
              <a:gd name="connsiteY115" fmla="*/ 474136 h 3234796"/>
              <a:gd name="connsiteX116" fmla="*/ 288717 w 4387423"/>
              <a:gd name="connsiteY116" fmla="*/ 516469 h 3234796"/>
              <a:gd name="connsiteX117" fmla="*/ 331050 w 4387423"/>
              <a:gd name="connsiteY117" fmla="*/ 558802 h 3234796"/>
              <a:gd name="connsiteX118" fmla="*/ 373382 w 4387423"/>
              <a:gd name="connsiteY118" fmla="*/ 516469 h 3234796"/>
              <a:gd name="connsiteX119" fmla="*/ 331050 w 4387423"/>
              <a:gd name="connsiteY119" fmla="*/ 474136 h 3234796"/>
              <a:gd name="connsiteX120" fmla="*/ 161717 w 4387423"/>
              <a:gd name="connsiteY120" fmla="*/ 474136 h 3234796"/>
              <a:gd name="connsiteX121" fmla="*/ 119384 w 4387423"/>
              <a:gd name="connsiteY121" fmla="*/ 516469 h 3234796"/>
              <a:gd name="connsiteX122" fmla="*/ 161717 w 4387423"/>
              <a:gd name="connsiteY122" fmla="*/ 558802 h 3234796"/>
              <a:gd name="connsiteX123" fmla="*/ 204050 w 4387423"/>
              <a:gd name="connsiteY123" fmla="*/ 516469 h 3234796"/>
              <a:gd name="connsiteX124" fmla="*/ 161717 w 4387423"/>
              <a:gd name="connsiteY124" fmla="*/ 474136 h 3234796"/>
              <a:gd name="connsiteX125" fmla="*/ 0 w 4387423"/>
              <a:gd name="connsiteY125" fmla="*/ 0 h 3234796"/>
              <a:gd name="connsiteX126" fmla="*/ 4387423 w 4387423"/>
              <a:gd name="connsiteY126" fmla="*/ 0 h 3234796"/>
              <a:gd name="connsiteX127" fmla="*/ 4387423 w 4387423"/>
              <a:gd name="connsiteY127" fmla="*/ 152400 h 3234796"/>
              <a:gd name="connsiteX128" fmla="*/ 4387423 w 4387423"/>
              <a:gd name="connsiteY128" fmla="*/ 242993 h 3234796"/>
              <a:gd name="connsiteX129" fmla="*/ 4387423 w 4387423"/>
              <a:gd name="connsiteY129" fmla="*/ 477291 h 3234796"/>
              <a:gd name="connsiteX130" fmla="*/ 4365106 w 4387423"/>
              <a:gd name="connsiteY130" fmla="*/ 486535 h 3234796"/>
              <a:gd name="connsiteX131" fmla="*/ 4352707 w 4387423"/>
              <a:gd name="connsiteY131" fmla="*/ 516469 h 3234796"/>
              <a:gd name="connsiteX132" fmla="*/ 4365106 w 4387423"/>
              <a:gd name="connsiteY132" fmla="*/ 546403 h 3234796"/>
              <a:gd name="connsiteX133" fmla="*/ 4387423 w 4387423"/>
              <a:gd name="connsiteY133" fmla="*/ 555647 h 3234796"/>
              <a:gd name="connsiteX134" fmla="*/ 4387423 w 4387423"/>
              <a:gd name="connsiteY134" fmla="*/ 3164104 h 3234796"/>
              <a:gd name="connsiteX135" fmla="*/ 4369407 w 4387423"/>
              <a:gd name="connsiteY135" fmla="*/ 3167742 h 3234796"/>
              <a:gd name="connsiteX136" fmla="*/ 4326828 w 4387423"/>
              <a:gd name="connsiteY136" fmla="*/ 3210321 h 3234796"/>
              <a:gd name="connsiteX137" fmla="*/ 4321886 w 4387423"/>
              <a:gd name="connsiteY137" fmla="*/ 3234796 h 3234796"/>
              <a:gd name="connsiteX138" fmla="*/ 4248202 w 4387423"/>
              <a:gd name="connsiteY138" fmla="*/ 3234796 h 3234796"/>
              <a:gd name="connsiteX139" fmla="*/ 4243261 w 4387423"/>
              <a:gd name="connsiteY139" fmla="*/ 3210321 h 3234796"/>
              <a:gd name="connsiteX140" fmla="*/ 4169538 w 4387423"/>
              <a:gd name="connsiteY140" fmla="*/ 3161454 h 3234796"/>
              <a:gd name="connsiteX141" fmla="*/ 4095816 w 4387423"/>
              <a:gd name="connsiteY141" fmla="*/ 3210321 h 3234796"/>
              <a:gd name="connsiteX142" fmla="*/ 4090874 w 4387423"/>
              <a:gd name="connsiteY142" fmla="*/ 3234796 h 3234796"/>
              <a:gd name="connsiteX143" fmla="*/ 4017196 w 4387423"/>
              <a:gd name="connsiteY143" fmla="*/ 3234796 h 3234796"/>
              <a:gd name="connsiteX144" fmla="*/ 4012255 w 4387423"/>
              <a:gd name="connsiteY144" fmla="*/ 3210321 h 3234796"/>
              <a:gd name="connsiteX145" fmla="*/ 3938532 w 4387423"/>
              <a:gd name="connsiteY145" fmla="*/ 3161454 h 3234796"/>
              <a:gd name="connsiteX146" fmla="*/ 3864810 w 4387423"/>
              <a:gd name="connsiteY146" fmla="*/ 3210321 h 3234796"/>
              <a:gd name="connsiteX147" fmla="*/ 3859868 w 4387423"/>
              <a:gd name="connsiteY147" fmla="*/ 3234796 h 3234796"/>
              <a:gd name="connsiteX148" fmla="*/ 3786190 w 4387423"/>
              <a:gd name="connsiteY148" fmla="*/ 3234796 h 3234796"/>
              <a:gd name="connsiteX149" fmla="*/ 3781249 w 4387423"/>
              <a:gd name="connsiteY149" fmla="*/ 3210321 h 3234796"/>
              <a:gd name="connsiteX150" fmla="*/ 3707526 w 4387423"/>
              <a:gd name="connsiteY150" fmla="*/ 3161454 h 3234796"/>
              <a:gd name="connsiteX151" fmla="*/ 3633804 w 4387423"/>
              <a:gd name="connsiteY151" fmla="*/ 3210321 h 3234796"/>
              <a:gd name="connsiteX152" fmla="*/ 3628863 w 4387423"/>
              <a:gd name="connsiteY152" fmla="*/ 3234796 h 3234796"/>
              <a:gd name="connsiteX153" fmla="*/ 3555184 w 4387423"/>
              <a:gd name="connsiteY153" fmla="*/ 3234796 h 3234796"/>
              <a:gd name="connsiteX154" fmla="*/ 3550243 w 4387423"/>
              <a:gd name="connsiteY154" fmla="*/ 3210321 h 3234796"/>
              <a:gd name="connsiteX155" fmla="*/ 3476520 w 4387423"/>
              <a:gd name="connsiteY155" fmla="*/ 3161454 h 3234796"/>
              <a:gd name="connsiteX156" fmla="*/ 3402798 w 4387423"/>
              <a:gd name="connsiteY156" fmla="*/ 3210321 h 3234796"/>
              <a:gd name="connsiteX157" fmla="*/ 3397856 w 4387423"/>
              <a:gd name="connsiteY157" fmla="*/ 3234796 h 3234796"/>
              <a:gd name="connsiteX158" fmla="*/ 3324178 w 4387423"/>
              <a:gd name="connsiteY158" fmla="*/ 3234796 h 3234796"/>
              <a:gd name="connsiteX159" fmla="*/ 3319237 w 4387423"/>
              <a:gd name="connsiteY159" fmla="*/ 3210321 h 3234796"/>
              <a:gd name="connsiteX160" fmla="*/ 3245514 w 4387423"/>
              <a:gd name="connsiteY160" fmla="*/ 3161454 h 3234796"/>
              <a:gd name="connsiteX161" fmla="*/ 3171792 w 4387423"/>
              <a:gd name="connsiteY161" fmla="*/ 3210321 h 3234796"/>
              <a:gd name="connsiteX162" fmla="*/ 3166850 w 4387423"/>
              <a:gd name="connsiteY162" fmla="*/ 3234796 h 3234796"/>
              <a:gd name="connsiteX163" fmla="*/ 3093172 w 4387423"/>
              <a:gd name="connsiteY163" fmla="*/ 3234796 h 3234796"/>
              <a:gd name="connsiteX164" fmla="*/ 3088230 w 4387423"/>
              <a:gd name="connsiteY164" fmla="*/ 3210321 h 3234796"/>
              <a:gd name="connsiteX165" fmla="*/ 3014508 w 4387423"/>
              <a:gd name="connsiteY165" fmla="*/ 3161454 h 3234796"/>
              <a:gd name="connsiteX166" fmla="*/ 2940786 w 4387423"/>
              <a:gd name="connsiteY166" fmla="*/ 3210321 h 3234796"/>
              <a:gd name="connsiteX167" fmla="*/ 2935844 w 4387423"/>
              <a:gd name="connsiteY167" fmla="*/ 3234796 h 3234796"/>
              <a:gd name="connsiteX168" fmla="*/ 2862166 w 4387423"/>
              <a:gd name="connsiteY168" fmla="*/ 3234796 h 3234796"/>
              <a:gd name="connsiteX169" fmla="*/ 2857224 w 4387423"/>
              <a:gd name="connsiteY169" fmla="*/ 3210321 h 3234796"/>
              <a:gd name="connsiteX170" fmla="*/ 2783502 w 4387423"/>
              <a:gd name="connsiteY170" fmla="*/ 3161454 h 3234796"/>
              <a:gd name="connsiteX171" fmla="*/ 2709780 w 4387423"/>
              <a:gd name="connsiteY171" fmla="*/ 3210321 h 3234796"/>
              <a:gd name="connsiteX172" fmla="*/ 2704838 w 4387423"/>
              <a:gd name="connsiteY172" fmla="*/ 3234796 h 3234796"/>
              <a:gd name="connsiteX173" fmla="*/ 2631160 w 4387423"/>
              <a:gd name="connsiteY173" fmla="*/ 3234796 h 3234796"/>
              <a:gd name="connsiteX174" fmla="*/ 2626219 w 4387423"/>
              <a:gd name="connsiteY174" fmla="*/ 3210321 h 3234796"/>
              <a:gd name="connsiteX175" fmla="*/ 2552496 w 4387423"/>
              <a:gd name="connsiteY175" fmla="*/ 3161454 h 3234796"/>
              <a:gd name="connsiteX176" fmla="*/ 2478774 w 4387423"/>
              <a:gd name="connsiteY176" fmla="*/ 3210321 h 3234796"/>
              <a:gd name="connsiteX177" fmla="*/ 2473832 w 4387423"/>
              <a:gd name="connsiteY177" fmla="*/ 3234796 h 3234796"/>
              <a:gd name="connsiteX178" fmla="*/ 2400154 w 4387423"/>
              <a:gd name="connsiteY178" fmla="*/ 3234796 h 3234796"/>
              <a:gd name="connsiteX179" fmla="*/ 2395213 w 4387423"/>
              <a:gd name="connsiteY179" fmla="*/ 3210321 h 3234796"/>
              <a:gd name="connsiteX180" fmla="*/ 2321490 w 4387423"/>
              <a:gd name="connsiteY180" fmla="*/ 3161454 h 3234796"/>
              <a:gd name="connsiteX181" fmla="*/ 2247768 w 4387423"/>
              <a:gd name="connsiteY181" fmla="*/ 3210321 h 3234796"/>
              <a:gd name="connsiteX182" fmla="*/ 2242826 w 4387423"/>
              <a:gd name="connsiteY182" fmla="*/ 3234796 h 3234796"/>
              <a:gd name="connsiteX183" fmla="*/ 2169148 w 4387423"/>
              <a:gd name="connsiteY183" fmla="*/ 3234796 h 3234796"/>
              <a:gd name="connsiteX184" fmla="*/ 2164207 w 4387423"/>
              <a:gd name="connsiteY184" fmla="*/ 3210321 h 3234796"/>
              <a:gd name="connsiteX185" fmla="*/ 2090484 w 4387423"/>
              <a:gd name="connsiteY185" fmla="*/ 3161454 h 3234796"/>
              <a:gd name="connsiteX186" fmla="*/ 2016762 w 4387423"/>
              <a:gd name="connsiteY186" fmla="*/ 3210321 h 3234796"/>
              <a:gd name="connsiteX187" fmla="*/ 2011820 w 4387423"/>
              <a:gd name="connsiteY187" fmla="*/ 3234796 h 3234796"/>
              <a:gd name="connsiteX188" fmla="*/ 1938142 w 4387423"/>
              <a:gd name="connsiteY188" fmla="*/ 3234796 h 3234796"/>
              <a:gd name="connsiteX189" fmla="*/ 1933201 w 4387423"/>
              <a:gd name="connsiteY189" fmla="*/ 3210321 h 3234796"/>
              <a:gd name="connsiteX190" fmla="*/ 1859478 w 4387423"/>
              <a:gd name="connsiteY190" fmla="*/ 3161454 h 3234796"/>
              <a:gd name="connsiteX191" fmla="*/ 1785756 w 4387423"/>
              <a:gd name="connsiteY191" fmla="*/ 3210321 h 3234796"/>
              <a:gd name="connsiteX192" fmla="*/ 1780814 w 4387423"/>
              <a:gd name="connsiteY192" fmla="*/ 3234796 h 3234796"/>
              <a:gd name="connsiteX193" fmla="*/ 1707136 w 4387423"/>
              <a:gd name="connsiteY193" fmla="*/ 3234796 h 3234796"/>
              <a:gd name="connsiteX194" fmla="*/ 1702195 w 4387423"/>
              <a:gd name="connsiteY194" fmla="*/ 3210321 h 3234796"/>
              <a:gd name="connsiteX195" fmla="*/ 1628472 w 4387423"/>
              <a:gd name="connsiteY195" fmla="*/ 3161454 h 3234796"/>
              <a:gd name="connsiteX196" fmla="*/ 1554750 w 4387423"/>
              <a:gd name="connsiteY196" fmla="*/ 3210321 h 3234796"/>
              <a:gd name="connsiteX197" fmla="*/ 1549808 w 4387423"/>
              <a:gd name="connsiteY197" fmla="*/ 3234796 h 3234796"/>
              <a:gd name="connsiteX198" fmla="*/ 1476130 w 4387423"/>
              <a:gd name="connsiteY198" fmla="*/ 3234796 h 3234796"/>
              <a:gd name="connsiteX199" fmla="*/ 1471189 w 4387423"/>
              <a:gd name="connsiteY199" fmla="*/ 3210321 h 3234796"/>
              <a:gd name="connsiteX200" fmla="*/ 1397466 w 4387423"/>
              <a:gd name="connsiteY200" fmla="*/ 3161454 h 3234796"/>
              <a:gd name="connsiteX201" fmla="*/ 1323744 w 4387423"/>
              <a:gd name="connsiteY201" fmla="*/ 3210321 h 3234796"/>
              <a:gd name="connsiteX202" fmla="*/ 1318802 w 4387423"/>
              <a:gd name="connsiteY202" fmla="*/ 3234796 h 3234796"/>
              <a:gd name="connsiteX203" fmla="*/ 1245124 w 4387423"/>
              <a:gd name="connsiteY203" fmla="*/ 3234796 h 3234796"/>
              <a:gd name="connsiteX204" fmla="*/ 1240183 w 4387423"/>
              <a:gd name="connsiteY204" fmla="*/ 3210321 h 3234796"/>
              <a:gd name="connsiteX205" fmla="*/ 1166461 w 4387423"/>
              <a:gd name="connsiteY205" fmla="*/ 3161454 h 3234796"/>
              <a:gd name="connsiteX206" fmla="*/ 1092739 w 4387423"/>
              <a:gd name="connsiteY206" fmla="*/ 3210321 h 3234796"/>
              <a:gd name="connsiteX207" fmla="*/ 1087797 w 4387423"/>
              <a:gd name="connsiteY207" fmla="*/ 3234796 h 3234796"/>
              <a:gd name="connsiteX208" fmla="*/ 1014119 w 4387423"/>
              <a:gd name="connsiteY208" fmla="*/ 3234796 h 3234796"/>
              <a:gd name="connsiteX209" fmla="*/ 1009178 w 4387423"/>
              <a:gd name="connsiteY209" fmla="*/ 3210321 h 3234796"/>
              <a:gd name="connsiteX210" fmla="*/ 935455 w 4387423"/>
              <a:gd name="connsiteY210" fmla="*/ 3161454 h 3234796"/>
              <a:gd name="connsiteX211" fmla="*/ 861733 w 4387423"/>
              <a:gd name="connsiteY211" fmla="*/ 3210321 h 3234796"/>
              <a:gd name="connsiteX212" fmla="*/ 856791 w 4387423"/>
              <a:gd name="connsiteY212" fmla="*/ 3234796 h 3234796"/>
              <a:gd name="connsiteX213" fmla="*/ 783113 w 4387423"/>
              <a:gd name="connsiteY213" fmla="*/ 3234796 h 3234796"/>
              <a:gd name="connsiteX214" fmla="*/ 778171 w 4387423"/>
              <a:gd name="connsiteY214" fmla="*/ 3210321 h 3234796"/>
              <a:gd name="connsiteX215" fmla="*/ 704449 w 4387423"/>
              <a:gd name="connsiteY215" fmla="*/ 3161454 h 3234796"/>
              <a:gd name="connsiteX216" fmla="*/ 630727 w 4387423"/>
              <a:gd name="connsiteY216" fmla="*/ 3210321 h 3234796"/>
              <a:gd name="connsiteX217" fmla="*/ 625785 w 4387423"/>
              <a:gd name="connsiteY217" fmla="*/ 3234796 h 3234796"/>
              <a:gd name="connsiteX218" fmla="*/ 552107 w 4387423"/>
              <a:gd name="connsiteY218" fmla="*/ 3234796 h 3234796"/>
              <a:gd name="connsiteX219" fmla="*/ 547165 w 4387423"/>
              <a:gd name="connsiteY219" fmla="*/ 3210321 h 3234796"/>
              <a:gd name="connsiteX220" fmla="*/ 473443 w 4387423"/>
              <a:gd name="connsiteY220" fmla="*/ 3161454 h 3234796"/>
              <a:gd name="connsiteX221" fmla="*/ 399721 w 4387423"/>
              <a:gd name="connsiteY221" fmla="*/ 3210321 h 3234796"/>
              <a:gd name="connsiteX222" fmla="*/ 394779 w 4387423"/>
              <a:gd name="connsiteY222" fmla="*/ 3234796 h 3234796"/>
              <a:gd name="connsiteX223" fmla="*/ 321101 w 4387423"/>
              <a:gd name="connsiteY223" fmla="*/ 3234796 h 3234796"/>
              <a:gd name="connsiteX224" fmla="*/ 316160 w 4387423"/>
              <a:gd name="connsiteY224" fmla="*/ 3210321 h 3234796"/>
              <a:gd name="connsiteX225" fmla="*/ 242438 w 4387423"/>
              <a:gd name="connsiteY225" fmla="*/ 3161454 h 3234796"/>
              <a:gd name="connsiteX226" fmla="*/ 168716 w 4387423"/>
              <a:gd name="connsiteY226" fmla="*/ 3210321 h 3234796"/>
              <a:gd name="connsiteX227" fmla="*/ 163774 w 4387423"/>
              <a:gd name="connsiteY227" fmla="*/ 3234796 h 3234796"/>
              <a:gd name="connsiteX228" fmla="*/ 90095 w 4387423"/>
              <a:gd name="connsiteY228" fmla="*/ 3234796 h 3234796"/>
              <a:gd name="connsiteX229" fmla="*/ 85153 w 4387423"/>
              <a:gd name="connsiteY229" fmla="*/ 3210321 h 3234796"/>
              <a:gd name="connsiteX230" fmla="*/ 11431 w 4387423"/>
              <a:gd name="connsiteY230" fmla="*/ 3161454 h 3234796"/>
              <a:gd name="connsiteX231" fmla="*/ 0 w 4387423"/>
              <a:gd name="connsiteY231" fmla="*/ 3163762 h 3234796"/>
              <a:gd name="connsiteX232" fmla="*/ 0 w 4387423"/>
              <a:gd name="connsiteY232" fmla="*/ 555648 h 3234796"/>
              <a:gd name="connsiteX233" fmla="*/ 22318 w 4387423"/>
              <a:gd name="connsiteY233" fmla="*/ 546403 h 3234796"/>
              <a:gd name="connsiteX234" fmla="*/ 34717 w 4387423"/>
              <a:gd name="connsiteY234" fmla="*/ 516469 h 3234796"/>
              <a:gd name="connsiteX235" fmla="*/ 22318 w 4387423"/>
              <a:gd name="connsiteY235" fmla="*/ 486535 h 3234796"/>
              <a:gd name="connsiteX236" fmla="*/ 0 w 4387423"/>
              <a:gd name="connsiteY236" fmla="*/ 477291 h 3234796"/>
              <a:gd name="connsiteX237" fmla="*/ 0 w 4387423"/>
              <a:gd name="connsiteY237" fmla="*/ 242993 h 3234796"/>
              <a:gd name="connsiteX238" fmla="*/ 0 w 4387423"/>
              <a:gd name="connsiteY238" fmla="*/ 152400 h 323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4387423" h="3234796">
                <a:moveTo>
                  <a:pt x="4225707" y="474136"/>
                </a:moveTo>
                <a:cubicBezTo>
                  <a:pt x="4202327" y="474136"/>
                  <a:pt x="4183374" y="493089"/>
                  <a:pt x="4183374" y="516469"/>
                </a:cubicBezTo>
                <a:cubicBezTo>
                  <a:pt x="4183374" y="539849"/>
                  <a:pt x="4202327" y="558802"/>
                  <a:pt x="4225707" y="558802"/>
                </a:cubicBezTo>
                <a:cubicBezTo>
                  <a:pt x="4249087" y="558802"/>
                  <a:pt x="4268040" y="539849"/>
                  <a:pt x="4268040" y="516469"/>
                </a:cubicBezTo>
                <a:cubicBezTo>
                  <a:pt x="4268040" y="493089"/>
                  <a:pt x="4249087" y="474136"/>
                  <a:pt x="4225707" y="474136"/>
                </a:cubicBezTo>
                <a:close/>
                <a:moveTo>
                  <a:pt x="4056374" y="474136"/>
                </a:moveTo>
                <a:cubicBezTo>
                  <a:pt x="4032994" y="474136"/>
                  <a:pt x="4014041" y="493089"/>
                  <a:pt x="4014041" y="516469"/>
                </a:cubicBezTo>
                <a:cubicBezTo>
                  <a:pt x="4014041" y="539849"/>
                  <a:pt x="4032994" y="558802"/>
                  <a:pt x="4056374" y="558802"/>
                </a:cubicBezTo>
                <a:cubicBezTo>
                  <a:pt x="4079754" y="558802"/>
                  <a:pt x="4098707" y="539849"/>
                  <a:pt x="4098707" y="516469"/>
                </a:cubicBezTo>
                <a:cubicBezTo>
                  <a:pt x="4098707" y="493089"/>
                  <a:pt x="4079754" y="474136"/>
                  <a:pt x="4056374" y="474136"/>
                </a:cubicBezTo>
                <a:close/>
                <a:moveTo>
                  <a:pt x="3887041" y="474136"/>
                </a:moveTo>
                <a:cubicBezTo>
                  <a:pt x="3863661" y="474136"/>
                  <a:pt x="3844708" y="493089"/>
                  <a:pt x="3844708" y="516469"/>
                </a:cubicBezTo>
                <a:cubicBezTo>
                  <a:pt x="3844708" y="539849"/>
                  <a:pt x="3863661" y="558802"/>
                  <a:pt x="3887041" y="558802"/>
                </a:cubicBezTo>
                <a:cubicBezTo>
                  <a:pt x="3910421" y="558802"/>
                  <a:pt x="3929374" y="539849"/>
                  <a:pt x="3929374" y="516469"/>
                </a:cubicBezTo>
                <a:cubicBezTo>
                  <a:pt x="3929374" y="493089"/>
                  <a:pt x="3910421" y="474136"/>
                  <a:pt x="3887041" y="474136"/>
                </a:cubicBezTo>
                <a:close/>
                <a:moveTo>
                  <a:pt x="3717708" y="474136"/>
                </a:moveTo>
                <a:cubicBezTo>
                  <a:pt x="3694328" y="474136"/>
                  <a:pt x="3675375" y="493089"/>
                  <a:pt x="3675375" y="516469"/>
                </a:cubicBezTo>
                <a:cubicBezTo>
                  <a:pt x="3675375" y="539849"/>
                  <a:pt x="3694328" y="558802"/>
                  <a:pt x="3717708" y="558802"/>
                </a:cubicBezTo>
                <a:cubicBezTo>
                  <a:pt x="3741088" y="558802"/>
                  <a:pt x="3760041" y="539849"/>
                  <a:pt x="3760041" y="516469"/>
                </a:cubicBezTo>
                <a:cubicBezTo>
                  <a:pt x="3760041" y="493089"/>
                  <a:pt x="3741088" y="474136"/>
                  <a:pt x="3717708" y="474136"/>
                </a:cubicBezTo>
                <a:close/>
                <a:moveTo>
                  <a:pt x="3548375" y="474136"/>
                </a:moveTo>
                <a:cubicBezTo>
                  <a:pt x="3524995" y="474136"/>
                  <a:pt x="3506042" y="493089"/>
                  <a:pt x="3506042" y="516469"/>
                </a:cubicBezTo>
                <a:cubicBezTo>
                  <a:pt x="3506042" y="539849"/>
                  <a:pt x="3524995" y="558802"/>
                  <a:pt x="3548375" y="558802"/>
                </a:cubicBezTo>
                <a:cubicBezTo>
                  <a:pt x="3571755" y="558802"/>
                  <a:pt x="3590708" y="539849"/>
                  <a:pt x="3590708" y="516469"/>
                </a:cubicBezTo>
                <a:cubicBezTo>
                  <a:pt x="3590708" y="493089"/>
                  <a:pt x="3571755" y="474136"/>
                  <a:pt x="3548375" y="474136"/>
                </a:cubicBezTo>
                <a:close/>
                <a:moveTo>
                  <a:pt x="3379042" y="474136"/>
                </a:moveTo>
                <a:cubicBezTo>
                  <a:pt x="3355662" y="474136"/>
                  <a:pt x="3336709" y="493089"/>
                  <a:pt x="3336709" y="516469"/>
                </a:cubicBezTo>
                <a:cubicBezTo>
                  <a:pt x="3336709" y="539849"/>
                  <a:pt x="3355662" y="558802"/>
                  <a:pt x="3379042" y="558802"/>
                </a:cubicBezTo>
                <a:cubicBezTo>
                  <a:pt x="3402422" y="558802"/>
                  <a:pt x="3421375" y="539849"/>
                  <a:pt x="3421375" y="516469"/>
                </a:cubicBezTo>
                <a:cubicBezTo>
                  <a:pt x="3421375" y="493089"/>
                  <a:pt x="3402422" y="474136"/>
                  <a:pt x="3379042" y="474136"/>
                </a:cubicBezTo>
                <a:close/>
                <a:moveTo>
                  <a:pt x="3209709" y="474136"/>
                </a:moveTo>
                <a:cubicBezTo>
                  <a:pt x="3186329" y="474136"/>
                  <a:pt x="3167376" y="493089"/>
                  <a:pt x="3167376" y="516469"/>
                </a:cubicBezTo>
                <a:cubicBezTo>
                  <a:pt x="3167376" y="539849"/>
                  <a:pt x="3186329" y="558802"/>
                  <a:pt x="3209709" y="558802"/>
                </a:cubicBezTo>
                <a:cubicBezTo>
                  <a:pt x="3233089" y="558802"/>
                  <a:pt x="3252042" y="539849"/>
                  <a:pt x="3252042" y="516469"/>
                </a:cubicBezTo>
                <a:cubicBezTo>
                  <a:pt x="3252042" y="493089"/>
                  <a:pt x="3233089" y="474136"/>
                  <a:pt x="3209709" y="474136"/>
                </a:cubicBezTo>
                <a:close/>
                <a:moveTo>
                  <a:pt x="3040376" y="474136"/>
                </a:moveTo>
                <a:cubicBezTo>
                  <a:pt x="3016996" y="474136"/>
                  <a:pt x="2998043" y="493089"/>
                  <a:pt x="2998043" y="516469"/>
                </a:cubicBezTo>
                <a:cubicBezTo>
                  <a:pt x="2998043" y="539849"/>
                  <a:pt x="3016996" y="558802"/>
                  <a:pt x="3040376" y="558802"/>
                </a:cubicBezTo>
                <a:cubicBezTo>
                  <a:pt x="3063756" y="558802"/>
                  <a:pt x="3082709" y="539849"/>
                  <a:pt x="3082709" y="516469"/>
                </a:cubicBezTo>
                <a:cubicBezTo>
                  <a:pt x="3082709" y="493089"/>
                  <a:pt x="3063756" y="474136"/>
                  <a:pt x="3040376" y="474136"/>
                </a:cubicBezTo>
                <a:close/>
                <a:moveTo>
                  <a:pt x="2871043" y="474136"/>
                </a:moveTo>
                <a:cubicBezTo>
                  <a:pt x="2847663" y="474136"/>
                  <a:pt x="2828710" y="493089"/>
                  <a:pt x="2828710" y="516469"/>
                </a:cubicBezTo>
                <a:cubicBezTo>
                  <a:pt x="2828710" y="539849"/>
                  <a:pt x="2847663" y="558802"/>
                  <a:pt x="2871043" y="558802"/>
                </a:cubicBezTo>
                <a:cubicBezTo>
                  <a:pt x="2894423" y="558802"/>
                  <a:pt x="2913376" y="539849"/>
                  <a:pt x="2913376" y="516469"/>
                </a:cubicBezTo>
                <a:cubicBezTo>
                  <a:pt x="2913376" y="493089"/>
                  <a:pt x="2894423" y="474136"/>
                  <a:pt x="2871043" y="474136"/>
                </a:cubicBezTo>
                <a:close/>
                <a:moveTo>
                  <a:pt x="2701710" y="474136"/>
                </a:moveTo>
                <a:cubicBezTo>
                  <a:pt x="2678330" y="474136"/>
                  <a:pt x="2659377" y="493089"/>
                  <a:pt x="2659377" y="516469"/>
                </a:cubicBezTo>
                <a:cubicBezTo>
                  <a:pt x="2659377" y="539849"/>
                  <a:pt x="2678330" y="558802"/>
                  <a:pt x="2701710" y="558802"/>
                </a:cubicBezTo>
                <a:cubicBezTo>
                  <a:pt x="2725090" y="558802"/>
                  <a:pt x="2744043" y="539849"/>
                  <a:pt x="2744043" y="516469"/>
                </a:cubicBezTo>
                <a:cubicBezTo>
                  <a:pt x="2744043" y="493089"/>
                  <a:pt x="2725090" y="474136"/>
                  <a:pt x="2701710" y="474136"/>
                </a:cubicBezTo>
                <a:close/>
                <a:moveTo>
                  <a:pt x="2532377" y="474136"/>
                </a:moveTo>
                <a:cubicBezTo>
                  <a:pt x="2508997" y="474136"/>
                  <a:pt x="2490044" y="493089"/>
                  <a:pt x="2490044" y="516469"/>
                </a:cubicBezTo>
                <a:cubicBezTo>
                  <a:pt x="2490044" y="539849"/>
                  <a:pt x="2508997" y="558802"/>
                  <a:pt x="2532377" y="558802"/>
                </a:cubicBezTo>
                <a:cubicBezTo>
                  <a:pt x="2555757" y="558802"/>
                  <a:pt x="2574710" y="539849"/>
                  <a:pt x="2574710" y="516469"/>
                </a:cubicBezTo>
                <a:cubicBezTo>
                  <a:pt x="2574710" y="493089"/>
                  <a:pt x="2555757" y="474136"/>
                  <a:pt x="2532377" y="474136"/>
                </a:cubicBezTo>
                <a:close/>
                <a:moveTo>
                  <a:pt x="2363044" y="474136"/>
                </a:moveTo>
                <a:cubicBezTo>
                  <a:pt x="2339664" y="474136"/>
                  <a:pt x="2320711" y="493089"/>
                  <a:pt x="2320711" y="516469"/>
                </a:cubicBezTo>
                <a:cubicBezTo>
                  <a:pt x="2320711" y="539849"/>
                  <a:pt x="2339664" y="558802"/>
                  <a:pt x="2363044" y="558802"/>
                </a:cubicBezTo>
                <a:cubicBezTo>
                  <a:pt x="2386424" y="558802"/>
                  <a:pt x="2405377" y="539849"/>
                  <a:pt x="2405377" y="516469"/>
                </a:cubicBezTo>
                <a:cubicBezTo>
                  <a:pt x="2405377" y="493089"/>
                  <a:pt x="2386424" y="474136"/>
                  <a:pt x="2363044" y="474136"/>
                </a:cubicBezTo>
                <a:close/>
                <a:moveTo>
                  <a:pt x="2193711" y="474136"/>
                </a:moveTo>
                <a:cubicBezTo>
                  <a:pt x="2170331" y="474136"/>
                  <a:pt x="2151378" y="493089"/>
                  <a:pt x="2151378" y="516469"/>
                </a:cubicBezTo>
                <a:cubicBezTo>
                  <a:pt x="2151378" y="539849"/>
                  <a:pt x="2170331" y="558802"/>
                  <a:pt x="2193711" y="558802"/>
                </a:cubicBezTo>
                <a:cubicBezTo>
                  <a:pt x="2217091" y="558802"/>
                  <a:pt x="2236044" y="539849"/>
                  <a:pt x="2236044" y="516469"/>
                </a:cubicBezTo>
                <a:cubicBezTo>
                  <a:pt x="2236044" y="493089"/>
                  <a:pt x="2217091" y="474136"/>
                  <a:pt x="2193711" y="474136"/>
                </a:cubicBezTo>
                <a:close/>
                <a:moveTo>
                  <a:pt x="2024378" y="474136"/>
                </a:moveTo>
                <a:cubicBezTo>
                  <a:pt x="2000998" y="474136"/>
                  <a:pt x="1982045" y="493089"/>
                  <a:pt x="1982045" y="516469"/>
                </a:cubicBezTo>
                <a:cubicBezTo>
                  <a:pt x="1982045" y="539849"/>
                  <a:pt x="2000998" y="558802"/>
                  <a:pt x="2024378" y="558802"/>
                </a:cubicBezTo>
                <a:cubicBezTo>
                  <a:pt x="2047758" y="558802"/>
                  <a:pt x="2066711" y="539849"/>
                  <a:pt x="2066711" y="516469"/>
                </a:cubicBezTo>
                <a:cubicBezTo>
                  <a:pt x="2066711" y="493089"/>
                  <a:pt x="2047758" y="474136"/>
                  <a:pt x="2024378" y="474136"/>
                </a:cubicBezTo>
                <a:close/>
                <a:moveTo>
                  <a:pt x="1855045" y="474136"/>
                </a:moveTo>
                <a:cubicBezTo>
                  <a:pt x="1831665" y="474136"/>
                  <a:pt x="1812712" y="493089"/>
                  <a:pt x="1812712" y="516469"/>
                </a:cubicBezTo>
                <a:cubicBezTo>
                  <a:pt x="1812712" y="539849"/>
                  <a:pt x="1831665" y="558802"/>
                  <a:pt x="1855045" y="558802"/>
                </a:cubicBezTo>
                <a:cubicBezTo>
                  <a:pt x="1878425" y="558802"/>
                  <a:pt x="1897378" y="539849"/>
                  <a:pt x="1897378" y="516469"/>
                </a:cubicBezTo>
                <a:cubicBezTo>
                  <a:pt x="1897378" y="493089"/>
                  <a:pt x="1878425" y="474136"/>
                  <a:pt x="1855045" y="474136"/>
                </a:cubicBezTo>
                <a:close/>
                <a:moveTo>
                  <a:pt x="1685712" y="474136"/>
                </a:moveTo>
                <a:cubicBezTo>
                  <a:pt x="1662332" y="474136"/>
                  <a:pt x="1643379" y="493089"/>
                  <a:pt x="1643379" y="516469"/>
                </a:cubicBezTo>
                <a:cubicBezTo>
                  <a:pt x="1643379" y="539849"/>
                  <a:pt x="1662332" y="558802"/>
                  <a:pt x="1685712" y="558802"/>
                </a:cubicBezTo>
                <a:cubicBezTo>
                  <a:pt x="1709092" y="558802"/>
                  <a:pt x="1728045" y="539849"/>
                  <a:pt x="1728045" y="516469"/>
                </a:cubicBezTo>
                <a:cubicBezTo>
                  <a:pt x="1728045" y="493089"/>
                  <a:pt x="1709092" y="474136"/>
                  <a:pt x="1685712" y="474136"/>
                </a:cubicBezTo>
                <a:close/>
                <a:moveTo>
                  <a:pt x="1516379" y="474136"/>
                </a:moveTo>
                <a:cubicBezTo>
                  <a:pt x="1492999" y="474136"/>
                  <a:pt x="1474046" y="493089"/>
                  <a:pt x="1474046" y="516469"/>
                </a:cubicBezTo>
                <a:cubicBezTo>
                  <a:pt x="1474046" y="539849"/>
                  <a:pt x="1492999" y="558802"/>
                  <a:pt x="1516379" y="558802"/>
                </a:cubicBezTo>
                <a:cubicBezTo>
                  <a:pt x="1539759" y="558802"/>
                  <a:pt x="1558712" y="539849"/>
                  <a:pt x="1558712" y="516469"/>
                </a:cubicBezTo>
                <a:cubicBezTo>
                  <a:pt x="1558712" y="493089"/>
                  <a:pt x="1539759" y="474136"/>
                  <a:pt x="1516379" y="474136"/>
                </a:cubicBezTo>
                <a:close/>
                <a:moveTo>
                  <a:pt x="1347046" y="474136"/>
                </a:moveTo>
                <a:cubicBezTo>
                  <a:pt x="1323666" y="474136"/>
                  <a:pt x="1304713" y="493089"/>
                  <a:pt x="1304713" y="516469"/>
                </a:cubicBezTo>
                <a:cubicBezTo>
                  <a:pt x="1304713" y="539849"/>
                  <a:pt x="1323666" y="558802"/>
                  <a:pt x="1347046" y="558802"/>
                </a:cubicBezTo>
                <a:cubicBezTo>
                  <a:pt x="1370426" y="558802"/>
                  <a:pt x="1389379" y="539849"/>
                  <a:pt x="1389379" y="516469"/>
                </a:cubicBezTo>
                <a:cubicBezTo>
                  <a:pt x="1389379" y="493089"/>
                  <a:pt x="1370426" y="474136"/>
                  <a:pt x="1347046" y="474136"/>
                </a:cubicBezTo>
                <a:close/>
                <a:moveTo>
                  <a:pt x="1177713" y="474136"/>
                </a:moveTo>
                <a:cubicBezTo>
                  <a:pt x="1154334" y="474136"/>
                  <a:pt x="1135381" y="493089"/>
                  <a:pt x="1135381" y="516469"/>
                </a:cubicBezTo>
                <a:cubicBezTo>
                  <a:pt x="1135381" y="539849"/>
                  <a:pt x="1154334" y="558802"/>
                  <a:pt x="1177713" y="558802"/>
                </a:cubicBezTo>
                <a:cubicBezTo>
                  <a:pt x="1201093" y="558802"/>
                  <a:pt x="1220046" y="539849"/>
                  <a:pt x="1220046" y="516469"/>
                </a:cubicBezTo>
                <a:cubicBezTo>
                  <a:pt x="1220046" y="493089"/>
                  <a:pt x="1201093" y="474136"/>
                  <a:pt x="1177713" y="474136"/>
                </a:cubicBezTo>
                <a:close/>
                <a:moveTo>
                  <a:pt x="1008381" y="474136"/>
                </a:moveTo>
                <a:cubicBezTo>
                  <a:pt x="985001" y="474136"/>
                  <a:pt x="966048" y="493089"/>
                  <a:pt x="966048" y="516469"/>
                </a:cubicBezTo>
                <a:cubicBezTo>
                  <a:pt x="966048" y="539849"/>
                  <a:pt x="985001" y="558802"/>
                  <a:pt x="1008381" y="558802"/>
                </a:cubicBezTo>
                <a:cubicBezTo>
                  <a:pt x="1031761" y="558802"/>
                  <a:pt x="1050714" y="539849"/>
                  <a:pt x="1050714" y="516469"/>
                </a:cubicBezTo>
                <a:cubicBezTo>
                  <a:pt x="1050714" y="493089"/>
                  <a:pt x="1031761" y="474136"/>
                  <a:pt x="1008381" y="474136"/>
                </a:cubicBezTo>
                <a:close/>
                <a:moveTo>
                  <a:pt x="839048" y="474136"/>
                </a:moveTo>
                <a:cubicBezTo>
                  <a:pt x="815668" y="474136"/>
                  <a:pt x="796716" y="493089"/>
                  <a:pt x="796716" y="516469"/>
                </a:cubicBezTo>
                <a:cubicBezTo>
                  <a:pt x="796716" y="539849"/>
                  <a:pt x="815668" y="558802"/>
                  <a:pt x="839048" y="558802"/>
                </a:cubicBezTo>
                <a:cubicBezTo>
                  <a:pt x="862428" y="558802"/>
                  <a:pt x="881381" y="539849"/>
                  <a:pt x="881381" y="516469"/>
                </a:cubicBezTo>
                <a:cubicBezTo>
                  <a:pt x="881381" y="493089"/>
                  <a:pt x="862428" y="474136"/>
                  <a:pt x="839048" y="474136"/>
                </a:cubicBezTo>
                <a:close/>
                <a:moveTo>
                  <a:pt x="669716" y="474136"/>
                </a:moveTo>
                <a:cubicBezTo>
                  <a:pt x="646335" y="474136"/>
                  <a:pt x="627383" y="493089"/>
                  <a:pt x="627383" y="516469"/>
                </a:cubicBezTo>
                <a:cubicBezTo>
                  <a:pt x="627383" y="539849"/>
                  <a:pt x="646335" y="558802"/>
                  <a:pt x="669716" y="558802"/>
                </a:cubicBezTo>
                <a:cubicBezTo>
                  <a:pt x="693096" y="558802"/>
                  <a:pt x="712049" y="539849"/>
                  <a:pt x="712049" y="516469"/>
                </a:cubicBezTo>
                <a:cubicBezTo>
                  <a:pt x="712049" y="493089"/>
                  <a:pt x="693096" y="474136"/>
                  <a:pt x="669716" y="474136"/>
                </a:cubicBezTo>
                <a:close/>
                <a:moveTo>
                  <a:pt x="500382" y="474136"/>
                </a:moveTo>
                <a:cubicBezTo>
                  <a:pt x="477002" y="474136"/>
                  <a:pt x="458049" y="493089"/>
                  <a:pt x="458049" y="516469"/>
                </a:cubicBezTo>
                <a:cubicBezTo>
                  <a:pt x="458049" y="539849"/>
                  <a:pt x="477002" y="558802"/>
                  <a:pt x="500382" y="558802"/>
                </a:cubicBezTo>
                <a:cubicBezTo>
                  <a:pt x="523763" y="558802"/>
                  <a:pt x="542715" y="539849"/>
                  <a:pt x="542715" y="516469"/>
                </a:cubicBezTo>
                <a:cubicBezTo>
                  <a:pt x="542715" y="493089"/>
                  <a:pt x="523763" y="474136"/>
                  <a:pt x="500382" y="474136"/>
                </a:cubicBezTo>
                <a:close/>
                <a:moveTo>
                  <a:pt x="331050" y="474136"/>
                </a:moveTo>
                <a:cubicBezTo>
                  <a:pt x="307670" y="474136"/>
                  <a:pt x="288717" y="493089"/>
                  <a:pt x="288717" y="516469"/>
                </a:cubicBezTo>
                <a:cubicBezTo>
                  <a:pt x="288717" y="539849"/>
                  <a:pt x="307670" y="558802"/>
                  <a:pt x="331050" y="558802"/>
                </a:cubicBezTo>
                <a:cubicBezTo>
                  <a:pt x="354430" y="558802"/>
                  <a:pt x="373382" y="539849"/>
                  <a:pt x="373382" y="516469"/>
                </a:cubicBezTo>
                <a:cubicBezTo>
                  <a:pt x="373382" y="493089"/>
                  <a:pt x="354430" y="474136"/>
                  <a:pt x="331050" y="474136"/>
                </a:cubicBezTo>
                <a:close/>
                <a:moveTo>
                  <a:pt x="161717" y="474136"/>
                </a:moveTo>
                <a:cubicBezTo>
                  <a:pt x="138337" y="474136"/>
                  <a:pt x="119384" y="493089"/>
                  <a:pt x="119384" y="516469"/>
                </a:cubicBezTo>
                <a:cubicBezTo>
                  <a:pt x="119384" y="539849"/>
                  <a:pt x="138337" y="558802"/>
                  <a:pt x="161717" y="558802"/>
                </a:cubicBezTo>
                <a:cubicBezTo>
                  <a:pt x="185097" y="558802"/>
                  <a:pt x="204050" y="539849"/>
                  <a:pt x="204050" y="516469"/>
                </a:cubicBezTo>
                <a:cubicBezTo>
                  <a:pt x="204050" y="493089"/>
                  <a:pt x="185097" y="474136"/>
                  <a:pt x="161717" y="474136"/>
                </a:cubicBezTo>
                <a:close/>
                <a:moveTo>
                  <a:pt x="0" y="0"/>
                </a:moveTo>
                <a:lnTo>
                  <a:pt x="4387423" y="0"/>
                </a:lnTo>
                <a:lnTo>
                  <a:pt x="4387423" y="152400"/>
                </a:lnTo>
                <a:lnTo>
                  <a:pt x="4387423" y="242993"/>
                </a:lnTo>
                <a:lnTo>
                  <a:pt x="4387423" y="477291"/>
                </a:lnTo>
                <a:lnTo>
                  <a:pt x="4365106" y="486535"/>
                </a:lnTo>
                <a:cubicBezTo>
                  <a:pt x="4357446" y="494196"/>
                  <a:pt x="4352707" y="504779"/>
                  <a:pt x="4352707" y="516469"/>
                </a:cubicBezTo>
                <a:cubicBezTo>
                  <a:pt x="4352707" y="528159"/>
                  <a:pt x="4357446" y="538742"/>
                  <a:pt x="4365106" y="546403"/>
                </a:cubicBezTo>
                <a:lnTo>
                  <a:pt x="4387423" y="555647"/>
                </a:lnTo>
                <a:lnTo>
                  <a:pt x="4387423" y="3164104"/>
                </a:lnTo>
                <a:lnTo>
                  <a:pt x="4369407" y="3167742"/>
                </a:lnTo>
                <a:cubicBezTo>
                  <a:pt x="4350262" y="3175839"/>
                  <a:pt x="4334925" y="3191176"/>
                  <a:pt x="4326828" y="3210321"/>
                </a:cubicBezTo>
                <a:lnTo>
                  <a:pt x="4321886" y="3234796"/>
                </a:lnTo>
                <a:lnTo>
                  <a:pt x="4248202" y="3234796"/>
                </a:lnTo>
                <a:lnTo>
                  <a:pt x="4243261" y="3210321"/>
                </a:lnTo>
                <a:cubicBezTo>
                  <a:pt x="4231114" y="3181604"/>
                  <a:pt x="4202679" y="3161454"/>
                  <a:pt x="4169538" y="3161454"/>
                </a:cubicBezTo>
                <a:cubicBezTo>
                  <a:pt x="4136397" y="3161454"/>
                  <a:pt x="4107962" y="3181604"/>
                  <a:pt x="4095816" y="3210321"/>
                </a:cubicBezTo>
                <a:lnTo>
                  <a:pt x="4090874" y="3234796"/>
                </a:lnTo>
                <a:lnTo>
                  <a:pt x="4017196" y="3234796"/>
                </a:lnTo>
                <a:lnTo>
                  <a:pt x="4012255" y="3210321"/>
                </a:lnTo>
                <a:cubicBezTo>
                  <a:pt x="4000108" y="3181604"/>
                  <a:pt x="3971673" y="3161454"/>
                  <a:pt x="3938532" y="3161454"/>
                </a:cubicBezTo>
                <a:cubicBezTo>
                  <a:pt x="3905391" y="3161454"/>
                  <a:pt x="3876956" y="3181604"/>
                  <a:pt x="3864810" y="3210321"/>
                </a:cubicBezTo>
                <a:lnTo>
                  <a:pt x="3859868" y="3234796"/>
                </a:lnTo>
                <a:lnTo>
                  <a:pt x="3786190" y="3234796"/>
                </a:lnTo>
                <a:lnTo>
                  <a:pt x="3781249" y="3210321"/>
                </a:lnTo>
                <a:cubicBezTo>
                  <a:pt x="3769102" y="3181604"/>
                  <a:pt x="3740667" y="3161454"/>
                  <a:pt x="3707526" y="3161454"/>
                </a:cubicBezTo>
                <a:cubicBezTo>
                  <a:pt x="3674385" y="3161454"/>
                  <a:pt x="3645950" y="3181604"/>
                  <a:pt x="3633804" y="3210321"/>
                </a:cubicBezTo>
                <a:lnTo>
                  <a:pt x="3628863" y="3234796"/>
                </a:lnTo>
                <a:lnTo>
                  <a:pt x="3555184" y="3234796"/>
                </a:lnTo>
                <a:lnTo>
                  <a:pt x="3550243" y="3210321"/>
                </a:lnTo>
                <a:cubicBezTo>
                  <a:pt x="3538096" y="3181604"/>
                  <a:pt x="3509661" y="3161454"/>
                  <a:pt x="3476520" y="3161454"/>
                </a:cubicBezTo>
                <a:cubicBezTo>
                  <a:pt x="3443379" y="3161454"/>
                  <a:pt x="3414944" y="3181604"/>
                  <a:pt x="3402798" y="3210321"/>
                </a:cubicBezTo>
                <a:lnTo>
                  <a:pt x="3397856" y="3234796"/>
                </a:lnTo>
                <a:lnTo>
                  <a:pt x="3324178" y="3234796"/>
                </a:lnTo>
                <a:lnTo>
                  <a:pt x="3319237" y="3210321"/>
                </a:lnTo>
                <a:cubicBezTo>
                  <a:pt x="3307090" y="3181604"/>
                  <a:pt x="3278655" y="3161454"/>
                  <a:pt x="3245514" y="3161454"/>
                </a:cubicBezTo>
                <a:cubicBezTo>
                  <a:pt x="3212373" y="3161454"/>
                  <a:pt x="3183938" y="3181604"/>
                  <a:pt x="3171792" y="3210321"/>
                </a:cubicBezTo>
                <a:lnTo>
                  <a:pt x="3166850" y="3234796"/>
                </a:lnTo>
                <a:lnTo>
                  <a:pt x="3093172" y="3234796"/>
                </a:lnTo>
                <a:lnTo>
                  <a:pt x="3088230" y="3210321"/>
                </a:lnTo>
                <a:cubicBezTo>
                  <a:pt x="3076084" y="3181604"/>
                  <a:pt x="3047649" y="3161454"/>
                  <a:pt x="3014508" y="3161454"/>
                </a:cubicBezTo>
                <a:cubicBezTo>
                  <a:pt x="2981367" y="3161454"/>
                  <a:pt x="2952932" y="3181604"/>
                  <a:pt x="2940786" y="3210321"/>
                </a:cubicBezTo>
                <a:lnTo>
                  <a:pt x="2935844" y="3234796"/>
                </a:lnTo>
                <a:lnTo>
                  <a:pt x="2862166" y="3234796"/>
                </a:lnTo>
                <a:lnTo>
                  <a:pt x="2857224" y="3210321"/>
                </a:lnTo>
                <a:cubicBezTo>
                  <a:pt x="2845078" y="3181604"/>
                  <a:pt x="2816643" y="3161454"/>
                  <a:pt x="2783502" y="3161454"/>
                </a:cubicBezTo>
                <a:cubicBezTo>
                  <a:pt x="2750361" y="3161454"/>
                  <a:pt x="2721926" y="3181604"/>
                  <a:pt x="2709780" y="3210321"/>
                </a:cubicBezTo>
                <a:lnTo>
                  <a:pt x="2704838" y="3234796"/>
                </a:lnTo>
                <a:lnTo>
                  <a:pt x="2631160" y="3234796"/>
                </a:lnTo>
                <a:lnTo>
                  <a:pt x="2626219" y="3210321"/>
                </a:lnTo>
                <a:cubicBezTo>
                  <a:pt x="2614072" y="3181604"/>
                  <a:pt x="2585637" y="3161454"/>
                  <a:pt x="2552496" y="3161454"/>
                </a:cubicBezTo>
                <a:cubicBezTo>
                  <a:pt x="2519355" y="3161454"/>
                  <a:pt x="2490920" y="3181604"/>
                  <a:pt x="2478774" y="3210321"/>
                </a:cubicBezTo>
                <a:lnTo>
                  <a:pt x="2473832" y="3234796"/>
                </a:lnTo>
                <a:lnTo>
                  <a:pt x="2400154" y="3234796"/>
                </a:lnTo>
                <a:lnTo>
                  <a:pt x="2395213" y="3210321"/>
                </a:lnTo>
                <a:cubicBezTo>
                  <a:pt x="2383066" y="3181604"/>
                  <a:pt x="2354631" y="3161454"/>
                  <a:pt x="2321490" y="3161454"/>
                </a:cubicBezTo>
                <a:cubicBezTo>
                  <a:pt x="2288349" y="3161454"/>
                  <a:pt x="2259914" y="3181604"/>
                  <a:pt x="2247768" y="3210321"/>
                </a:cubicBezTo>
                <a:lnTo>
                  <a:pt x="2242826" y="3234796"/>
                </a:lnTo>
                <a:lnTo>
                  <a:pt x="2169148" y="3234796"/>
                </a:lnTo>
                <a:lnTo>
                  <a:pt x="2164207" y="3210321"/>
                </a:lnTo>
                <a:cubicBezTo>
                  <a:pt x="2152060" y="3181604"/>
                  <a:pt x="2123625" y="3161454"/>
                  <a:pt x="2090484" y="3161454"/>
                </a:cubicBezTo>
                <a:cubicBezTo>
                  <a:pt x="2057343" y="3161454"/>
                  <a:pt x="2028908" y="3181604"/>
                  <a:pt x="2016762" y="3210321"/>
                </a:cubicBezTo>
                <a:lnTo>
                  <a:pt x="2011820" y="3234796"/>
                </a:lnTo>
                <a:lnTo>
                  <a:pt x="1938142" y="3234796"/>
                </a:lnTo>
                <a:lnTo>
                  <a:pt x="1933201" y="3210321"/>
                </a:lnTo>
                <a:cubicBezTo>
                  <a:pt x="1921054" y="3181604"/>
                  <a:pt x="1892619" y="3161454"/>
                  <a:pt x="1859478" y="3161454"/>
                </a:cubicBezTo>
                <a:cubicBezTo>
                  <a:pt x="1826337" y="3161454"/>
                  <a:pt x="1797902" y="3181604"/>
                  <a:pt x="1785756" y="3210321"/>
                </a:cubicBezTo>
                <a:lnTo>
                  <a:pt x="1780814" y="3234796"/>
                </a:lnTo>
                <a:lnTo>
                  <a:pt x="1707136" y="3234796"/>
                </a:lnTo>
                <a:lnTo>
                  <a:pt x="1702195" y="3210321"/>
                </a:lnTo>
                <a:cubicBezTo>
                  <a:pt x="1690048" y="3181604"/>
                  <a:pt x="1661613" y="3161454"/>
                  <a:pt x="1628472" y="3161454"/>
                </a:cubicBezTo>
                <a:cubicBezTo>
                  <a:pt x="1595331" y="3161454"/>
                  <a:pt x="1566896" y="3181604"/>
                  <a:pt x="1554750" y="3210321"/>
                </a:cubicBezTo>
                <a:lnTo>
                  <a:pt x="1549808" y="3234796"/>
                </a:lnTo>
                <a:lnTo>
                  <a:pt x="1476130" y="3234796"/>
                </a:lnTo>
                <a:lnTo>
                  <a:pt x="1471189" y="3210321"/>
                </a:lnTo>
                <a:cubicBezTo>
                  <a:pt x="1459042" y="3181604"/>
                  <a:pt x="1430607" y="3161454"/>
                  <a:pt x="1397466" y="3161454"/>
                </a:cubicBezTo>
                <a:cubicBezTo>
                  <a:pt x="1364325" y="3161454"/>
                  <a:pt x="1335890" y="3181604"/>
                  <a:pt x="1323744" y="3210321"/>
                </a:cubicBezTo>
                <a:lnTo>
                  <a:pt x="1318802" y="3234796"/>
                </a:lnTo>
                <a:lnTo>
                  <a:pt x="1245124" y="3234796"/>
                </a:lnTo>
                <a:lnTo>
                  <a:pt x="1240183" y="3210321"/>
                </a:lnTo>
                <a:cubicBezTo>
                  <a:pt x="1228036" y="3181604"/>
                  <a:pt x="1199601" y="3161454"/>
                  <a:pt x="1166461" y="3161454"/>
                </a:cubicBezTo>
                <a:cubicBezTo>
                  <a:pt x="1133320" y="3161454"/>
                  <a:pt x="1104885" y="3181604"/>
                  <a:pt x="1092739" y="3210321"/>
                </a:cubicBezTo>
                <a:lnTo>
                  <a:pt x="1087797" y="3234796"/>
                </a:lnTo>
                <a:lnTo>
                  <a:pt x="1014119" y="3234796"/>
                </a:lnTo>
                <a:lnTo>
                  <a:pt x="1009178" y="3210321"/>
                </a:lnTo>
                <a:cubicBezTo>
                  <a:pt x="997031" y="3181604"/>
                  <a:pt x="968596" y="3161454"/>
                  <a:pt x="935455" y="3161454"/>
                </a:cubicBezTo>
                <a:cubicBezTo>
                  <a:pt x="902314" y="3161454"/>
                  <a:pt x="873879" y="3181604"/>
                  <a:pt x="861733" y="3210321"/>
                </a:cubicBezTo>
                <a:lnTo>
                  <a:pt x="856791" y="3234796"/>
                </a:lnTo>
                <a:lnTo>
                  <a:pt x="783113" y="3234796"/>
                </a:lnTo>
                <a:lnTo>
                  <a:pt x="778171" y="3210321"/>
                </a:lnTo>
                <a:cubicBezTo>
                  <a:pt x="766025" y="3181604"/>
                  <a:pt x="737590" y="3161454"/>
                  <a:pt x="704449" y="3161454"/>
                </a:cubicBezTo>
                <a:cubicBezTo>
                  <a:pt x="671308" y="3161454"/>
                  <a:pt x="642873" y="3181604"/>
                  <a:pt x="630727" y="3210321"/>
                </a:cubicBezTo>
                <a:lnTo>
                  <a:pt x="625785" y="3234796"/>
                </a:lnTo>
                <a:lnTo>
                  <a:pt x="552107" y="3234796"/>
                </a:lnTo>
                <a:lnTo>
                  <a:pt x="547165" y="3210321"/>
                </a:lnTo>
                <a:cubicBezTo>
                  <a:pt x="535019" y="3181604"/>
                  <a:pt x="506584" y="3161454"/>
                  <a:pt x="473443" y="3161454"/>
                </a:cubicBezTo>
                <a:cubicBezTo>
                  <a:pt x="440302" y="3161454"/>
                  <a:pt x="411867" y="3181604"/>
                  <a:pt x="399721" y="3210321"/>
                </a:cubicBezTo>
                <a:lnTo>
                  <a:pt x="394779" y="3234796"/>
                </a:lnTo>
                <a:lnTo>
                  <a:pt x="321101" y="3234796"/>
                </a:lnTo>
                <a:lnTo>
                  <a:pt x="316160" y="3210321"/>
                </a:lnTo>
                <a:cubicBezTo>
                  <a:pt x="304013" y="3181604"/>
                  <a:pt x="275578" y="3161454"/>
                  <a:pt x="242438" y="3161454"/>
                </a:cubicBezTo>
                <a:cubicBezTo>
                  <a:pt x="209297" y="3161454"/>
                  <a:pt x="180862" y="3181604"/>
                  <a:pt x="168716" y="3210321"/>
                </a:cubicBezTo>
                <a:lnTo>
                  <a:pt x="163774" y="3234796"/>
                </a:lnTo>
                <a:lnTo>
                  <a:pt x="90095" y="3234796"/>
                </a:lnTo>
                <a:lnTo>
                  <a:pt x="85153" y="3210321"/>
                </a:lnTo>
                <a:cubicBezTo>
                  <a:pt x="73007" y="3181604"/>
                  <a:pt x="44572" y="3161454"/>
                  <a:pt x="11431" y="3161454"/>
                </a:cubicBezTo>
                <a:lnTo>
                  <a:pt x="0" y="3163762"/>
                </a:lnTo>
                <a:lnTo>
                  <a:pt x="0" y="555648"/>
                </a:lnTo>
                <a:lnTo>
                  <a:pt x="22318" y="546403"/>
                </a:lnTo>
                <a:cubicBezTo>
                  <a:pt x="29979" y="538742"/>
                  <a:pt x="34717" y="528159"/>
                  <a:pt x="34717" y="516469"/>
                </a:cubicBezTo>
                <a:cubicBezTo>
                  <a:pt x="34717" y="504779"/>
                  <a:pt x="29979" y="494196"/>
                  <a:pt x="22318" y="486535"/>
                </a:cubicBezTo>
                <a:lnTo>
                  <a:pt x="0" y="477291"/>
                </a:lnTo>
                <a:lnTo>
                  <a:pt x="0" y="242993"/>
                </a:lnTo>
                <a:lnTo>
                  <a:pt x="0" y="152400"/>
                </a:lnTo>
                <a:close/>
              </a:path>
            </a:pathLst>
          </a:custGeom>
          <a:solidFill>
            <a:schemeClr val="bg1"/>
          </a:solidFill>
          <a:ln w="31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120000"/>
              </a:lnSpc>
            </a:pPr>
            <a:endParaRPr lang="en-US" altLang="zh-CN" sz="1680" b="1" spc="300" dirty="0">
              <a:solidFill>
                <a:schemeClr val="accent1"/>
              </a:solidFill>
              <a:latin typeface="微软雅黑" panose="020B0503020204020204" charset="-122"/>
              <a:ea typeface="微软雅黑" panose="020B0503020204020204" charset="-122"/>
              <a:cs typeface="+mj-cs"/>
              <a:sym typeface="Arial" panose="020B0604020202020204" pitchFamily="34" charset="0"/>
            </a:endParaRPr>
          </a:p>
        </p:txBody>
      </p:sp>
      <p:sp>
        <p:nvSpPr>
          <p:cNvPr id="7" name="矩形 6"/>
          <p:cNvSpPr/>
          <p:nvPr>
            <p:custDataLst>
              <p:tags r:id="rId6"/>
            </p:custDataLst>
          </p:nvPr>
        </p:nvSpPr>
        <p:spPr>
          <a:xfrm>
            <a:off x="5516146" y="1943896"/>
            <a:ext cx="3468568" cy="19902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1</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，主动加群主企微，两次了都不肯通过，怀疑对我有意见</a:t>
            </a: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a:t>
            </a:r>
          </a:p>
          <a:p>
            <a:pPr algn="l">
              <a:lnSpc>
                <a:spcPct val="120000"/>
              </a:lnSpc>
            </a:pPr>
            <a:endPar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endParaRPr>
          </a:p>
          <a:p>
            <a:pPr algn="l">
              <a:lnSpc>
                <a:spcPct val="120000"/>
              </a:lnSpc>
            </a:pPr>
            <a:r>
              <a:rPr lang="en-US" altLang="zh-CN" sz="1175" b="1" spc="150" dirty="0">
                <a:solidFill>
                  <a:schemeClr val="bg1"/>
                </a:solidFill>
                <a:latin typeface="微软雅黑" panose="020B0503020204020204" charset="-122"/>
                <a:ea typeface="微软雅黑" panose="020B0503020204020204" charset="-122"/>
                <a:sym typeface="Arial" panose="020B0604020202020204" pitchFamily="34" charset="0"/>
              </a:rPr>
              <a:t>2</a:t>
            </a:r>
            <a:r>
              <a:rPr lang="zh-CN" altLang="en-US" sz="1175" b="1" spc="150" dirty="0">
                <a:solidFill>
                  <a:schemeClr val="bg1"/>
                </a:solidFill>
                <a:latin typeface="微软雅黑" panose="020B0503020204020204" charset="-122"/>
                <a:ea typeface="微软雅黑" panose="020B0503020204020204" charset="-122"/>
                <a:sym typeface="Arial" panose="020B0604020202020204" pitchFamily="34" charset="0"/>
              </a:rPr>
              <a:t>，同样没有做用户分层的动作</a:t>
            </a:r>
          </a:p>
        </p:txBody>
      </p:sp>
      <p:sp>
        <p:nvSpPr>
          <p:cNvPr id="8" name="文本框 7"/>
          <p:cNvSpPr txBox="1"/>
          <p:nvPr>
            <p:custDataLst>
              <p:tags r:id="rId7"/>
            </p:custDataLst>
          </p:nvPr>
        </p:nvSpPr>
        <p:spPr>
          <a:xfrm>
            <a:off x="5497326" y="1303259"/>
            <a:ext cx="3506207" cy="443311"/>
          </a:xfrm>
          <a:prstGeom prst="rect">
            <a:avLst/>
          </a:prstGeom>
          <a:noFill/>
        </p:spPr>
        <p:txBody>
          <a:bodyPr wrap="square" rtlCol="0" anchor="ctr">
            <a:normAutofit/>
          </a:bodyPr>
          <a:lstStyle/>
          <a:p>
            <a:pPr algn="ctr">
              <a:lnSpc>
                <a:spcPct val="120000"/>
              </a:lnSpc>
            </a:pPr>
            <a:r>
              <a:rPr lang="zh-CN" altLang="en-US" sz="1510" b="1" spc="300" dirty="0">
                <a:solidFill>
                  <a:schemeClr val="accent1"/>
                </a:solidFill>
                <a:latin typeface="微软雅黑" panose="020B0503020204020204" charset="-122"/>
                <a:ea typeface="微软雅黑" panose="020B0503020204020204" charset="-122"/>
                <a:sym typeface="Arial" panose="020B0604020202020204" pitchFamily="34" charset="0"/>
              </a:rPr>
              <a:t>不足之处</a:t>
            </a:r>
          </a:p>
        </p:txBody>
      </p:sp>
      <p:sp>
        <p:nvSpPr>
          <p:cNvPr id="3" name="文本框 2"/>
          <p:cNvSpPr txBox="1"/>
          <p:nvPr/>
        </p:nvSpPr>
        <p:spPr>
          <a:xfrm>
            <a:off x="805180" y="4512945"/>
            <a:ext cx="8594090" cy="97599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600" b="1" dirty="0">
                <a:solidFill>
                  <a:srgbClr val="262626"/>
                </a:solidFill>
                <a:latin typeface="微软雅黑" panose="020B0503020204020204" charset="-122"/>
                <a:ea typeface="微软雅黑" panose="020B0503020204020204" charset="-122"/>
                <a:sym typeface="+mn-ea"/>
              </a:rPr>
              <a:t>小菲</a:t>
            </a:r>
            <a:r>
              <a:rPr lang="en-US" altLang="zh-CN" sz="1600" b="1" dirty="0">
                <a:solidFill>
                  <a:srgbClr val="262626"/>
                </a:solidFill>
                <a:latin typeface="微软雅黑" panose="020B0503020204020204" charset="-122"/>
                <a:ea typeface="微软雅黑" panose="020B0503020204020204" charset="-122"/>
                <a:sym typeface="+mn-ea"/>
              </a:rPr>
              <a:t>IP</a:t>
            </a:r>
            <a:r>
              <a:rPr lang="zh-CN" altLang="en-US" sz="1600" b="1" dirty="0">
                <a:solidFill>
                  <a:srgbClr val="262626"/>
                </a:solidFill>
                <a:latin typeface="微软雅黑" panose="020B0503020204020204" charset="-122"/>
                <a:ea typeface="微软雅黑" panose="020B0503020204020204" charset="-122"/>
                <a:sym typeface="+mn-ea"/>
              </a:rPr>
              <a:t>社群运营模式，其实是未来做回流公域渠道很好的借鉴模式</a:t>
            </a:r>
          </a:p>
          <a:p>
            <a:pPr marL="285750" indent="-285750">
              <a:lnSpc>
                <a:spcPct val="120000"/>
              </a:lnSpc>
              <a:buFont typeface="Arial" panose="020B0604020202020204" pitchFamily="34" charset="0"/>
              <a:buChar char="•"/>
            </a:pPr>
            <a:r>
              <a:rPr lang="zh-CN" altLang="en-US" sz="1600" b="1" dirty="0">
                <a:solidFill>
                  <a:srgbClr val="262626"/>
                </a:solidFill>
                <a:latin typeface="微软雅黑" panose="020B0503020204020204" charset="-122"/>
                <a:ea typeface="微软雅黑" panose="020B0503020204020204" charset="-122"/>
                <a:sym typeface="+mn-ea"/>
              </a:rPr>
              <a:t>而且小菲社群应该是服务商做的</a:t>
            </a:r>
            <a:r>
              <a:rPr lang="zh-CN" altLang="en-US" sz="1000" dirty="0">
                <a:solidFill>
                  <a:srgbClr val="262626"/>
                </a:solidFill>
                <a:latin typeface="微软雅黑" panose="020B0503020204020204" charset="-122"/>
                <a:ea typeface="微软雅黑" panose="020B0503020204020204" charset="-122"/>
                <a:sym typeface="+mn-ea"/>
              </a:rPr>
              <a:t>（因为</a:t>
            </a:r>
            <a:r>
              <a:rPr lang="en-US" altLang="zh-CN" sz="1000" dirty="0">
                <a:solidFill>
                  <a:srgbClr val="262626"/>
                </a:solidFill>
                <a:latin typeface="微软雅黑" panose="020B0503020204020204" charset="-122"/>
                <a:ea typeface="微软雅黑" panose="020B0503020204020204" charset="-122"/>
                <a:sym typeface="+mn-ea"/>
              </a:rPr>
              <a:t>1</a:t>
            </a:r>
            <a:r>
              <a:rPr lang="zh-CN" altLang="en-US" sz="1000" dirty="0">
                <a:solidFill>
                  <a:srgbClr val="262626"/>
                </a:solidFill>
                <a:latin typeface="微软雅黑" panose="020B0503020204020204" charset="-122"/>
                <a:ea typeface="微软雅黑" panose="020B0503020204020204" charset="-122"/>
                <a:sym typeface="+mn-ea"/>
              </a:rPr>
              <a:t>个引导回流天猫，</a:t>
            </a:r>
            <a:r>
              <a:rPr lang="en-US" altLang="zh-CN" sz="1000" dirty="0">
                <a:solidFill>
                  <a:srgbClr val="262626"/>
                </a:solidFill>
                <a:latin typeface="微软雅黑" panose="020B0503020204020204" charset="-122"/>
                <a:ea typeface="微软雅黑" panose="020B0503020204020204" charset="-122"/>
                <a:sym typeface="+mn-ea"/>
              </a:rPr>
              <a:t>1</a:t>
            </a:r>
            <a:r>
              <a:rPr lang="zh-CN" altLang="en-US" sz="1000" dirty="0">
                <a:solidFill>
                  <a:srgbClr val="262626"/>
                </a:solidFill>
                <a:latin typeface="微软雅黑" panose="020B0503020204020204" charset="-122"/>
                <a:ea typeface="微软雅黑" panose="020B0503020204020204" charset="-122"/>
                <a:sym typeface="+mn-ea"/>
              </a:rPr>
              <a:t>个引导小程序下单）</a:t>
            </a:r>
            <a:r>
              <a:rPr lang="zh-CN" altLang="en-US" sz="1600" b="1" dirty="0">
                <a:solidFill>
                  <a:srgbClr val="262626"/>
                </a:solidFill>
                <a:latin typeface="微软雅黑" panose="020B0503020204020204" charset="-122"/>
                <a:ea typeface="微软雅黑" panose="020B0503020204020204" charset="-122"/>
                <a:sym typeface="+mn-ea"/>
              </a:rPr>
              <a:t>，此模式也可以作为未来私域服务商可以跟品牌企业合作的另一种模式</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485775" y="1670685"/>
            <a:ext cx="9277350" cy="2417445"/>
          </a:xfrm>
          <a:prstGeom prst="rect">
            <a:avLst/>
          </a:prstGeom>
          <a:noFill/>
        </p:spPr>
        <p:txBody>
          <a:bodyPr wrap="square" rtlCol="0">
            <a:spAutoFit/>
          </a:bodyPr>
          <a:lstStyle/>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还用说？当然有必要的</a:t>
            </a:r>
            <a:endParaRPr lang="zh-CN" altLang="en-US" sz="3200" b="1" dirty="0">
              <a:solidFill>
                <a:schemeClr val="tx1"/>
              </a:solidFill>
              <a:latin typeface="微软雅黑" panose="020B0503020204020204" charset="-122"/>
              <a:ea typeface="微软雅黑" panose="020B0503020204020204" charset="-122"/>
              <a:sym typeface="+mn-ea"/>
            </a:endParaRP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不做群怎么做产品科普，怎么预热活动？</a:t>
            </a: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多一个触点触达用户，</a:t>
            </a:r>
            <a:r>
              <a:rPr lang="en-US" altLang="zh-CN" sz="3200" b="1" dirty="0">
                <a:solidFill>
                  <a:schemeClr val="tx1"/>
                </a:solidFill>
                <a:latin typeface="微软雅黑" panose="020B0503020204020204" charset="-122"/>
                <a:ea typeface="微软雅黑" panose="020B0503020204020204" charset="-122"/>
                <a:sym typeface="+mn-ea"/>
              </a:rPr>
              <a:t>TA</a:t>
            </a:r>
            <a:r>
              <a:rPr lang="zh-CN" altLang="en-US" sz="3200" b="1" dirty="0">
                <a:solidFill>
                  <a:schemeClr val="tx1"/>
                </a:solidFill>
                <a:latin typeface="微软雅黑" panose="020B0503020204020204" charset="-122"/>
                <a:ea typeface="微软雅黑" panose="020B0503020204020204" charset="-122"/>
                <a:sym typeface="+mn-ea"/>
              </a:rPr>
              <a:t>不香吗？</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606550" y="942340"/>
            <a:ext cx="7366635" cy="3365500"/>
          </a:xfrm>
          <a:prstGeom prst="rect">
            <a:avLst/>
          </a:prstGeom>
          <a:noFill/>
        </p:spPr>
        <p:txBody>
          <a:bodyPr wrap="square" rtlCol="0">
            <a:spAutoFit/>
          </a:bodyPr>
          <a:lstStyle/>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大家可能有疑问</a:t>
            </a:r>
          </a:p>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还有个品牌调性咋没讲呢？</a:t>
            </a: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其实刚刚讲的时候已经展示案例了</a:t>
            </a: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带你们再回顾一下</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pic>
        <p:nvPicPr>
          <p:cNvPr id="3" name="图片 2"/>
          <p:cNvPicPr>
            <a:picLocks noChangeAspect="1"/>
          </p:cNvPicPr>
          <p:nvPr/>
        </p:nvPicPr>
        <p:blipFill>
          <a:blip r:embed="rId3"/>
          <a:stretch>
            <a:fillRect/>
          </a:stretch>
        </p:blipFill>
        <p:spPr>
          <a:xfrm>
            <a:off x="325755" y="493395"/>
            <a:ext cx="2165350" cy="3663950"/>
          </a:xfrm>
          <a:prstGeom prst="rect">
            <a:avLst/>
          </a:prstGeom>
          <a:ln>
            <a:solidFill>
              <a:schemeClr val="accent4"/>
            </a:solidFill>
          </a:ln>
        </p:spPr>
      </p:pic>
      <p:pic>
        <p:nvPicPr>
          <p:cNvPr id="11" name="图片 10"/>
          <p:cNvPicPr>
            <a:picLocks noChangeAspect="1"/>
          </p:cNvPicPr>
          <p:nvPr/>
        </p:nvPicPr>
        <p:blipFill>
          <a:blip r:embed="rId4"/>
          <a:stretch>
            <a:fillRect/>
          </a:stretch>
        </p:blipFill>
        <p:spPr>
          <a:xfrm>
            <a:off x="2777490" y="493395"/>
            <a:ext cx="1954530" cy="4359275"/>
          </a:xfrm>
          <a:prstGeom prst="rect">
            <a:avLst/>
          </a:prstGeom>
          <a:ln>
            <a:solidFill>
              <a:schemeClr val="accent4"/>
            </a:solidFill>
          </a:ln>
        </p:spPr>
      </p:pic>
      <p:pic>
        <p:nvPicPr>
          <p:cNvPr id="2" name="图片 1"/>
          <p:cNvPicPr>
            <a:picLocks noChangeAspect="1"/>
          </p:cNvPicPr>
          <p:nvPr/>
        </p:nvPicPr>
        <p:blipFill>
          <a:blip r:embed="rId5"/>
          <a:stretch>
            <a:fillRect/>
          </a:stretch>
        </p:blipFill>
        <p:spPr>
          <a:xfrm>
            <a:off x="5054600" y="493395"/>
            <a:ext cx="2012315" cy="4359275"/>
          </a:xfrm>
          <a:prstGeom prst="rect">
            <a:avLst/>
          </a:prstGeom>
          <a:ln>
            <a:solidFill>
              <a:schemeClr val="accent4"/>
            </a:solidFill>
          </a:ln>
        </p:spPr>
      </p:pic>
      <p:pic>
        <p:nvPicPr>
          <p:cNvPr id="4" name="图片 3"/>
          <p:cNvPicPr>
            <a:picLocks noChangeAspect="1"/>
          </p:cNvPicPr>
          <p:nvPr/>
        </p:nvPicPr>
        <p:blipFill>
          <a:blip r:embed="rId6"/>
          <a:stretch>
            <a:fillRect/>
          </a:stretch>
        </p:blipFill>
        <p:spPr>
          <a:xfrm>
            <a:off x="7281545" y="493395"/>
            <a:ext cx="2006600" cy="4346575"/>
          </a:xfrm>
          <a:prstGeom prst="rect">
            <a:avLst/>
          </a:prstGeom>
          <a:ln>
            <a:solidFill>
              <a:schemeClr val="accent4"/>
            </a:solidFill>
          </a:ln>
        </p:spPr>
      </p:pic>
      <p:sp>
        <p:nvSpPr>
          <p:cNvPr id="7" name="文本框 6"/>
          <p:cNvSpPr txBox="1"/>
          <p:nvPr/>
        </p:nvSpPr>
        <p:spPr>
          <a:xfrm>
            <a:off x="174625" y="5001260"/>
            <a:ext cx="9971405" cy="607695"/>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zh-CN" altLang="en-US" sz="1400" b="1" dirty="0">
                <a:solidFill>
                  <a:srgbClr val="262626"/>
                </a:solidFill>
                <a:latin typeface="微软雅黑" panose="020B0503020204020204" charset="-122"/>
                <a:ea typeface="微软雅黑" panose="020B0503020204020204" charset="-122"/>
                <a:sym typeface="+mn-ea"/>
              </a:rPr>
              <a:t>好的审美，简洁风格，总能最打动用户的心</a:t>
            </a:r>
            <a:r>
              <a:rPr lang="zh-CN" altLang="en-US" sz="1000" dirty="0">
                <a:solidFill>
                  <a:srgbClr val="262626"/>
                </a:solidFill>
                <a:latin typeface="微软雅黑" panose="020B0503020204020204" charset="-122"/>
                <a:ea typeface="微软雅黑" panose="020B0503020204020204" charset="-122"/>
                <a:sym typeface="+mn-ea"/>
              </a:rPr>
              <a:t>（尤其是有一定小资追求的白领人群，非常符合此类人群审美）</a:t>
            </a:r>
          </a:p>
          <a:p>
            <a:pPr marL="285750" indent="-285750">
              <a:lnSpc>
                <a:spcPct val="120000"/>
              </a:lnSpc>
              <a:buFont typeface="Arial" panose="020B0604020202020204" pitchFamily="34" charset="0"/>
              <a:buChar char="•"/>
            </a:pPr>
            <a:r>
              <a:rPr lang="zh-CN" altLang="en-US" sz="1400" b="1" dirty="0">
                <a:solidFill>
                  <a:srgbClr val="262626"/>
                </a:solidFill>
                <a:latin typeface="微软雅黑" panose="020B0503020204020204" charset="-122"/>
                <a:ea typeface="微软雅黑" panose="020B0503020204020204" charset="-122"/>
                <a:sym typeface="+mn-ea"/>
              </a:rPr>
              <a:t>然而这些素材其实并不需要原创，日常留意收集，搭建个素材库，需要时直接借用就行了</a:t>
            </a:r>
            <a:r>
              <a:rPr lang="zh-CN" altLang="en-US" sz="1000" dirty="0">
                <a:solidFill>
                  <a:srgbClr val="262626"/>
                </a:solidFill>
                <a:latin typeface="微软雅黑" panose="020B0503020204020204" charset="-122"/>
                <a:ea typeface="微软雅黑" panose="020B0503020204020204" charset="-122"/>
                <a:sym typeface="+mn-ea"/>
              </a:rPr>
              <a:t>（用户好评、护肤步骤都是现成的素材）</a:t>
            </a:r>
          </a:p>
        </p:txBody>
      </p:sp>
      <p:sp>
        <p:nvSpPr>
          <p:cNvPr id="15" name="文本框 14"/>
          <p:cNvSpPr txBox="1"/>
          <p:nvPr/>
        </p:nvSpPr>
        <p:spPr>
          <a:xfrm>
            <a:off x="325755" y="313690"/>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1</a:t>
            </a:r>
          </a:p>
        </p:txBody>
      </p:sp>
      <p:sp>
        <p:nvSpPr>
          <p:cNvPr id="5" name="文本框 4"/>
          <p:cNvSpPr txBox="1"/>
          <p:nvPr/>
        </p:nvSpPr>
        <p:spPr>
          <a:xfrm>
            <a:off x="2880995" y="347345"/>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2</a:t>
            </a:r>
          </a:p>
        </p:txBody>
      </p:sp>
      <p:sp>
        <p:nvSpPr>
          <p:cNvPr id="6" name="文本框 5"/>
          <p:cNvSpPr txBox="1"/>
          <p:nvPr/>
        </p:nvSpPr>
        <p:spPr>
          <a:xfrm>
            <a:off x="5169535" y="347345"/>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3</a:t>
            </a:r>
          </a:p>
        </p:txBody>
      </p:sp>
      <p:sp>
        <p:nvSpPr>
          <p:cNvPr id="8" name="文本框 7"/>
          <p:cNvSpPr txBox="1"/>
          <p:nvPr/>
        </p:nvSpPr>
        <p:spPr>
          <a:xfrm>
            <a:off x="7389495" y="347345"/>
            <a:ext cx="271780" cy="337185"/>
          </a:xfrm>
          <a:prstGeom prst="rect">
            <a:avLst/>
          </a:prstGeom>
          <a:noFill/>
        </p:spPr>
        <p:txBody>
          <a:bodyPr wrap="square" rtlCol="0">
            <a:spAutoFit/>
          </a:bodyPr>
          <a:lstStyle/>
          <a:p>
            <a:r>
              <a:rPr lang="en-US" altLang="zh-CN" sz="1600" b="1" dirty="0">
                <a:solidFill>
                  <a:schemeClr val="tx1"/>
                </a:solidFill>
                <a:latin typeface="微软雅黑" panose="020B0503020204020204" charset="-122"/>
                <a:ea typeface="微软雅黑" panose="020B0503020204020204" charset="-122"/>
                <a:sym typeface="+mn-ea"/>
              </a:rPr>
              <a:t>4</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2" name="矩形 1"/>
          <p:cNvSpPr/>
          <p:nvPr/>
        </p:nvSpPr>
        <p:spPr>
          <a:xfrm>
            <a:off x="1758315" y="1059815"/>
            <a:ext cx="5955665" cy="2865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sz="3600"/>
              <a:t>每次只分享三点</a:t>
            </a:r>
          </a:p>
          <a:p>
            <a:pPr algn="ctr"/>
            <a:r>
              <a:rPr lang="zh-CN" sz="3600"/>
              <a:t>是为了让你更好记住</a:t>
            </a:r>
          </a:p>
          <a:p>
            <a:pPr algn="ctr"/>
            <a:r>
              <a:rPr lang="zh-CN" sz="3600"/>
              <a:t>并开始行动哦！</a:t>
            </a:r>
            <a:r>
              <a:rPr lang="en-US" altLang="zh-CN" sz="3600"/>
              <a:t>^0^</a:t>
            </a:r>
          </a:p>
        </p:txBody>
      </p:sp>
      <p:pic>
        <p:nvPicPr>
          <p:cNvPr id="3" name="图片 2"/>
          <p:cNvPicPr/>
          <p:nvPr/>
        </p:nvPicPr>
        <p:blipFill>
          <a:blip r:embed="rId3"/>
          <a:stretch>
            <a:fillRect/>
          </a:stretch>
        </p:blipFill>
        <p:spPr>
          <a:xfrm>
            <a:off x="6764655" y="2786380"/>
            <a:ext cx="2376805" cy="23526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2" name="矩形 1"/>
          <p:cNvSpPr/>
          <p:nvPr/>
        </p:nvSpPr>
        <p:spPr>
          <a:xfrm>
            <a:off x="1758315" y="1059815"/>
            <a:ext cx="5955665" cy="28651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tLang="zh-CN" sz="3600" dirty="0"/>
          </a:p>
        </p:txBody>
      </p:sp>
      <p:pic>
        <p:nvPicPr>
          <p:cNvPr id="3" name="图片 2"/>
          <p:cNvPicPr/>
          <p:nvPr/>
        </p:nvPicPr>
        <p:blipFill>
          <a:blip r:embed="rId3"/>
          <a:stretch>
            <a:fillRect/>
          </a:stretch>
        </p:blipFill>
        <p:spPr>
          <a:xfrm>
            <a:off x="6764655" y="2786380"/>
            <a:ext cx="2376805" cy="2352675"/>
          </a:xfrm>
          <a:prstGeom prst="rect">
            <a:avLst/>
          </a:prstGeom>
          <a:noFill/>
          <a:ln w="9525">
            <a:noFill/>
          </a:ln>
        </p:spPr>
      </p:pic>
      <p:pic>
        <p:nvPicPr>
          <p:cNvPr id="5" name="图片 4">
            <a:extLst>
              <a:ext uri="{FF2B5EF4-FFF2-40B4-BE49-F238E27FC236}">
                <a16:creationId xmlns:a16="http://schemas.microsoft.com/office/drawing/2014/main" id="{02117FE8-6590-44E3-B97E-B8273ECE2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66" y="1141198"/>
            <a:ext cx="2803271" cy="2702353"/>
          </a:xfrm>
          <a:prstGeom prst="rect">
            <a:avLst/>
          </a:prstGeom>
        </p:spPr>
      </p:pic>
      <p:sp>
        <p:nvSpPr>
          <p:cNvPr id="6" name="文本框 5">
            <a:extLst>
              <a:ext uri="{FF2B5EF4-FFF2-40B4-BE49-F238E27FC236}">
                <a16:creationId xmlns:a16="http://schemas.microsoft.com/office/drawing/2014/main" id="{791F9996-5E48-4401-94D8-7B4C6B222C49}"/>
              </a:ext>
            </a:extLst>
          </p:cNvPr>
          <p:cNvSpPr txBox="1"/>
          <p:nvPr/>
        </p:nvSpPr>
        <p:spPr>
          <a:xfrm>
            <a:off x="4329911" y="4064655"/>
            <a:ext cx="992579" cy="369332"/>
          </a:xfrm>
          <a:prstGeom prst="rect">
            <a:avLst/>
          </a:prstGeom>
          <a:noFill/>
        </p:spPr>
        <p:txBody>
          <a:bodyPr wrap="none" rtlCol="0">
            <a:spAutoFit/>
          </a:bodyPr>
          <a:lstStyle/>
          <a:p>
            <a:r>
              <a:rPr lang="zh-CN" altLang="en-US" dirty="0"/>
              <a:t>请打分</a:t>
            </a:r>
            <a:r>
              <a:rPr lang="en-US" altLang="zh-CN" dirty="0"/>
              <a:t>~</a:t>
            </a:r>
            <a:endParaRPr lang="zh-CN" altLang="en-US" dirty="0"/>
          </a:p>
        </p:txBody>
      </p:sp>
    </p:spTree>
    <p:extLst>
      <p:ext uri="{BB962C8B-B14F-4D97-AF65-F5344CB8AC3E}">
        <p14:creationId xmlns:p14="http://schemas.microsoft.com/office/powerpoint/2010/main" val="111751234"/>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文本框 2"/>
          <p:cNvSpPr txBox="1"/>
          <p:nvPr/>
        </p:nvSpPr>
        <p:spPr>
          <a:xfrm>
            <a:off x="1637665" y="4204335"/>
            <a:ext cx="6870065" cy="330835"/>
          </a:xfrm>
          <a:prstGeom prst="rect">
            <a:avLst/>
          </a:prstGeom>
          <a:noFill/>
        </p:spPr>
        <p:txBody>
          <a:bodyPr wrap="square" rtlCol="0" anchor="t">
            <a:spAutoFit/>
          </a:bodyPr>
          <a:lstStyle/>
          <a:p>
            <a:pPr algn="dist">
              <a:lnSpc>
                <a:spcPct val="130000"/>
              </a:lnSpc>
            </a:pPr>
            <a:r>
              <a:rPr lang="zh-CN" altLang="en-US" sz="1200" b="1">
                <a:solidFill>
                  <a:schemeClr val="tx1"/>
                </a:solidFill>
                <a:sym typeface="+mn-ea"/>
              </a:rPr>
              <a:t>所有传统领域出现过的机会，都值得用企微私域再做一遍！</a:t>
            </a: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63975" y="2291715"/>
            <a:ext cx="2531745" cy="621030"/>
            <a:chOff x="5993" y="4227"/>
            <a:chExt cx="3987"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3"/>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1" name="文本框 10"/>
            <p:cNvSpPr txBox="1"/>
            <p:nvPr/>
          </p:nvSpPr>
          <p:spPr>
            <a:xfrm>
              <a:off x="7009"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14" name="文本框 13"/>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551815" y="1557020"/>
            <a:ext cx="9277350" cy="2417445"/>
          </a:xfrm>
          <a:prstGeom prst="rect">
            <a:avLst/>
          </a:prstGeom>
          <a:noFill/>
        </p:spPr>
        <p:txBody>
          <a:bodyPr wrap="square" rtlCol="0">
            <a:spAutoFit/>
          </a:bodyPr>
          <a:lstStyle/>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那应该如何做比较好呢？</a:t>
            </a: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私域成交阵地不再局限于社群</a:t>
            </a:r>
          </a:p>
          <a:p>
            <a:pPr algn="ctr">
              <a:lnSpc>
                <a:spcPct val="140000"/>
              </a:lnSpc>
            </a:pPr>
            <a:r>
              <a:rPr lang="zh-CN" altLang="en-US" sz="3200" b="1" dirty="0">
                <a:solidFill>
                  <a:schemeClr val="tx1"/>
                </a:solidFill>
                <a:latin typeface="微软雅黑" panose="020B0503020204020204" charset="-122"/>
                <a:ea typeface="微软雅黑" panose="020B0503020204020204" charset="-122"/>
                <a:sym typeface="+mn-ea"/>
              </a:rPr>
              <a:t>而是结合深聊（即</a:t>
            </a:r>
            <a:r>
              <a:rPr lang="en-US" altLang="zh-CN" sz="3200" b="1" dirty="0">
                <a:solidFill>
                  <a:schemeClr val="tx1"/>
                </a:solidFill>
                <a:latin typeface="微软雅黑" panose="020B0503020204020204" charset="-122"/>
                <a:ea typeface="微软雅黑" panose="020B0503020204020204" charset="-122"/>
                <a:sym typeface="+mn-ea"/>
              </a:rPr>
              <a:t>1V1</a:t>
            </a:r>
            <a:r>
              <a:rPr lang="zh-CN" altLang="en-US" sz="3200" b="1" dirty="0">
                <a:solidFill>
                  <a:schemeClr val="tx1"/>
                </a:solidFill>
                <a:latin typeface="微软雅黑" panose="020B0503020204020204" charset="-122"/>
                <a:ea typeface="微软雅黑" panose="020B0503020204020204" charset="-122"/>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551815" y="1557020"/>
            <a:ext cx="9277350" cy="3364865"/>
          </a:xfrm>
          <a:prstGeom prst="rect">
            <a:avLst/>
          </a:prstGeom>
          <a:noFill/>
        </p:spPr>
        <p:txBody>
          <a:bodyPr wrap="square" rtlCol="0">
            <a:spAutoFit/>
          </a:bodyPr>
          <a:lstStyle/>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让社群的工作变得高效且有质量</a:t>
            </a:r>
          </a:p>
          <a:p>
            <a:pPr algn="ctr">
              <a:lnSpc>
                <a:spcPct val="140000"/>
              </a:lnSpc>
            </a:pPr>
            <a:r>
              <a:rPr lang="zh-CN" altLang="en-US" sz="3600" b="1" dirty="0">
                <a:solidFill>
                  <a:schemeClr val="tx1"/>
                </a:solidFill>
                <a:latin typeface="微软雅黑" panose="020B0503020204020204" charset="-122"/>
                <a:ea typeface="微软雅黑" panose="020B0503020204020204" charset="-122"/>
                <a:sym typeface="+mn-ea"/>
              </a:rPr>
              <a:t>解放更多精力去做</a:t>
            </a:r>
            <a:r>
              <a:rPr lang="en-US" altLang="zh-CN" sz="3600" b="1" dirty="0">
                <a:solidFill>
                  <a:schemeClr val="tx1"/>
                </a:solidFill>
                <a:latin typeface="微软雅黑" panose="020B0503020204020204" charset="-122"/>
                <a:ea typeface="微软雅黑" panose="020B0503020204020204" charset="-122"/>
                <a:sym typeface="+mn-ea"/>
              </a:rPr>
              <a:t>“</a:t>
            </a:r>
            <a:r>
              <a:rPr lang="zh-CN" altLang="en-US" sz="3600" b="1" dirty="0">
                <a:solidFill>
                  <a:schemeClr val="tx1"/>
                </a:solidFill>
                <a:latin typeface="微软雅黑" panose="020B0503020204020204" charset="-122"/>
                <a:ea typeface="微软雅黑" panose="020B0503020204020204" charset="-122"/>
                <a:sym typeface="+mn-ea"/>
              </a:rPr>
              <a:t>深聊</a:t>
            </a:r>
            <a:r>
              <a:rPr lang="en-US" altLang="zh-CN" sz="3600" b="1" dirty="0">
                <a:solidFill>
                  <a:schemeClr val="tx1"/>
                </a:solidFill>
                <a:latin typeface="微软雅黑" panose="020B0503020204020204" charset="-122"/>
                <a:ea typeface="微软雅黑" panose="020B0503020204020204" charset="-122"/>
                <a:sym typeface="+mn-ea"/>
              </a:rPr>
              <a:t>”</a:t>
            </a:r>
          </a:p>
          <a:p>
            <a:pPr algn="ctr">
              <a:lnSpc>
                <a:spcPct val="140000"/>
              </a:lnSpc>
            </a:pPr>
            <a:r>
              <a:rPr lang="zh-CN" altLang="en-US" sz="3600" b="1" dirty="0">
                <a:solidFill>
                  <a:schemeClr val="tx1"/>
                </a:solidFill>
                <a:latin typeface="微软雅黑" panose="020B0503020204020204" charset="-122"/>
                <a:ea typeface="微软雅黑" panose="020B0503020204020204" charset="-122"/>
                <a:sym typeface="+mn-ea"/>
              </a:rPr>
              <a:t>从而提升用户复购率</a:t>
            </a:r>
            <a:r>
              <a:rPr lang="en-US" altLang="zh-CN" sz="3600" b="1" dirty="0">
                <a:solidFill>
                  <a:schemeClr val="tx1"/>
                </a:solidFill>
                <a:latin typeface="微软雅黑" panose="020B0503020204020204" charset="-122"/>
                <a:ea typeface="微软雅黑" panose="020B0503020204020204" charset="-122"/>
                <a:sym typeface="+mn-ea"/>
              </a:rPr>
              <a:t>&amp;</a:t>
            </a:r>
            <a:r>
              <a:rPr lang="zh-CN" altLang="en-US" sz="3600" b="1" dirty="0">
                <a:solidFill>
                  <a:schemeClr val="tx1"/>
                </a:solidFill>
                <a:latin typeface="微软雅黑" panose="020B0503020204020204" charset="-122"/>
                <a:ea typeface="微软雅黑" panose="020B0503020204020204" charset="-122"/>
                <a:sym typeface="+mn-ea"/>
              </a:rPr>
              <a:t>推荐率</a:t>
            </a:r>
            <a:endParaRPr lang="en-US" altLang="zh-CN" sz="3600" b="1" dirty="0">
              <a:solidFill>
                <a:schemeClr val="tx1"/>
              </a:solidFill>
              <a:latin typeface="微软雅黑" panose="020B0503020204020204" charset="-122"/>
              <a:ea typeface="微软雅黑" panose="020B0503020204020204" charset="-122"/>
              <a:sym typeface="+mn-ea"/>
            </a:endParaRPr>
          </a:p>
          <a:p>
            <a:pPr algn="ctr">
              <a:lnSpc>
                <a:spcPct val="140000"/>
              </a:lnSpc>
            </a:pPr>
            <a:endParaRPr lang="en-US" altLang="zh-CN" sz="3600" b="1" dirty="0">
              <a:solidFill>
                <a:schemeClr val="tx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576070" y="1838960"/>
            <a:ext cx="7366635" cy="1986280"/>
          </a:xfrm>
          <a:prstGeom prst="rect">
            <a:avLst/>
          </a:prstGeom>
          <a:noFill/>
        </p:spPr>
        <p:txBody>
          <a:bodyPr wrap="square" rtlCol="0">
            <a:spAutoFit/>
          </a:bodyPr>
          <a:lstStyle/>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为什么要拆解【菲洛嘉】</a:t>
            </a:r>
          </a:p>
          <a:p>
            <a:pPr algn="ctr">
              <a:lnSpc>
                <a:spcPct val="140000"/>
              </a:lnSpc>
            </a:pPr>
            <a:r>
              <a:rPr lang="zh-CN" altLang="en-US" sz="4400" b="1" dirty="0">
                <a:solidFill>
                  <a:srgbClr val="C00000"/>
                </a:solidFill>
                <a:latin typeface="微软雅黑" panose="020B0503020204020204" charset="-122"/>
                <a:ea typeface="微软雅黑" panose="020B0503020204020204" charset="-122"/>
                <a:sym typeface="+mn-ea"/>
              </a:rPr>
              <a:t>值得我们学习的模式是什么？</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1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4" name="矩形 3"/>
          <p:cNvSpPr/>
          <p:nvPr>
            <p:custDataLst>
              <p:tags r:id="rId1"/>
            </p:custDataLst>
          </p:nvPr>
        </p:nvSpPr>
        <p:spPr>
          <a:xfrm>
            <a:off x="3385185" y="499745"/>
            <a:ext cx="4197350" cy="798195"/>
          </a:xfrm>
          <a:prstGeom prst="rect">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endParaRPr>
          </a:p>
        </p:txBody>
      </p:sp>
      <p:sp>
        <p:nvSpPr>
          <p:cNvPr id="10" name="文本框 9"/>
          <p:cNvSpPr txBox="1"/>
          <p:nvPr>
            <p:custDataLst>
              <p:tags r:id="rId2"/>
            </p:custDataLst>
          </p:nvPr>
        </p:nvSpPr>
        <p:spPr>
          <a:xfrm>
            <a:off x="147047" y="2164002"/>
            <a:ext cx="955641" cy="1006977"/>
          </a:xfrm>
          <a:prstGeom prst="rect">
            <a:avLst/>
          </a:prstGeom>
          <a:noFill/>
        </p:spPr>
        <p:txBody>
          <a:bodyPr wrap="square" rtlCol="0">
            <a:normAutofit fontScale="97500"/>
          </a:bodyPr>
          <a:lstStyle/>
          <a:p>
            <a:pPr>
              <a:lnSpc>
                <a:spcPct val="120000"/>
              </a:lnSpc>
            </a:pPr>
            <a:r>
              <a:rPr lang="en-US" altLang="zh-CN" sz="5545" b="1" dirty="0">
                <a:latin typeface="Arial" panose="020B0604020202020204" pitchFamily="34" charset="0"/>
                <a:ea typeface="微软雅黑" panose="020B0503020204020204" charset="-122"/>
                <a:cs typeface="Arial" panose="020B0604020202020204" pitchFamily="34" charset="0"/>
              </a:rPr>
              <a:t>01</a:t>
            </a:r>
            <a:endParaRPr lang="zh-CN" altLang="en-US" sz="5545" b="1" dirty="0">
              <a:latin typeface="Arial" panose="020B0604020202020204" pitchFamily="34" charset="0"/>
              <a:ea typeface="微软雅黑" panose="020B0503020204020204" charset="-122"/>
              <a:cs typeface="Arial" panose="020B0604020202020204" pitchFamily="34" charset="0"/>
            </a:endParaRPr>
          </a:p>
        </p:txBody>
      </p:sp>
      <p:sp>
        <p:nvSpPr>
          <p:cNvPr id="11" name="矩形 10"/>
          <p:cNvSpPr/>
          <p:nvPr>
            <p:custDataLst>
              <p:tags r:id="rId3"/>
            </p:custDataLst>
          </p:nvPr>
        </p:nvSpPr>
        <p:spPr>
          <a:xfrm>
            <a:off x="1097915" y="2513965"/>
            <a:ext cx="2171700" cy="494030"/>
          </a:xfrm>
          <a:prstGeom prst="rect">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endParaRPr>
          </a:p>
        </p:txBody>
      </p:sp>
      <p:sp>
        <p:nvSpPr>
          <p:cNvPr id="23" name="文本框 22"/>
          <p:cNvSpPr txBox="1"/>
          <p:nvPr>
            <p:custDataLst>
              <p:tags r:id="rId4"/>
            </p:custDataLst>
          </p:nvPr>
        </p:nvSpPr>
        <p:spPr>
          <a:xfrm>
            <a:off x="4253975" y="3102614"/>
            <a:ext cx="2271070" cy="493042"/>
          </a:xfrm>
          <a:prstGeom prst="rect">
            <a:avLst/>
          </a:prstGeom>
          <a:noFill/>
        </p:spPr>
        <p:txBody>
          <a:bodyPr wrap="square" rtlCol="0" anchor="t"/>
          <a:lstStyle/>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偏中高端的护肤品，如何结合品牌调性做私域？如何运营明星粉？</a:t>
            </a:r>
          </a:p>
        </p:txBody>
      </p:sp>
      <p:sp>
        <p:nvSpPr>
          <p:cNvPr id="8" name="文本框 7"/>
          <p:cNvSpPr txBox="1"/>
          <p:nvPr>
            <p:custDataLst>
              <p:tags r:id="rId5"/>
            </p:custDataLst>
          </p:nvPr>
        </p:nvSpPr>
        <p:spPr>
          <a:xfrm>
            <a:off x="3334805" y="2143511"/>
            <a:ext cx="955641" cy="1006977"/>
          </a:xfrm>
          <a:prstGeom prst="rect">
            <a:avLst/>
          </a:prstGeom>
          <a:noFill/>
        </p:spPr>
        <p:txBody>
          <a:bodyPr wrap="square" rtlCol="0">
            <a:normAutofit fontScale="97500"/>
          </a:bodyPr>
          <a:lstStyle/>
          <a:p>
            <a:pPr>
              <a:lnSpc>
                <a:spcPct val="120000"/>
              </a:lnSpc>
            </a:pPr>
            <a:r>
              <a:rPr lang="en-US" altLang="zh-CN" sz="5545" b="1" dirty="0">
                <a:latin typeface="Arial" panose="020B0604020202020204" pitchFamily="34" charset="0"/>
                <a:ea typeface="微软雅黑" panose="020B0503020204020204" charset="-122"/>
                <a:cs typeface="Arial" panose="020B0604020202020204" pitchFamily="34" charset="0"/>
              </a:rPr>
              <a:t>02</a:t>
            </a:r>
            <a:endParaRPr lang="zh-CN" altLang="en-US" sz="5545" b="1" dirty="0">
              <a:latin typeface="Arial" panose="020B0604020202020204" pitchFamily="34" charset="0"/>
              <a:ea typeface="微软雅黑" panose="020B0503020204020204" charset="-122"/>
              <a:cs typeface="Arial" panose="020B0604020202020204" pitchFamily="34" charset="0"/>
            </a:endParaRPr>
          </a:p>
        </p:txBody>
      </p:sp>
      <p:sp>
        <p:nvSpPr>
          <p:cNvPr id="31" name="文本框 30"/>
          <p:cNvSpPr txBox="1"/>
          <p:nvPr>
            <p:custDataLst>
              <p:tags r:id="rId6"/>
            </p:custDataLst>
          </p:nvPr>
        </p:nvSpPr>
        <p:spPr>
          <a:xfrm>
            <a:off x="1032510" y="3150235"/>
            <a:ext cx="2432050" cy="492760"/>
          </a:xfrm>
          <a:prstGeom prst="rect">
            <a:avLst/>
          </a:prstGeom>
          <a:noFill/>
        </p:spPr>
        <p:txBody>
          <a:bodyPr wrap="square" rtlCol="0" anchor="t"/>
          <a:lstStyle/>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如何让社群工作变得高效且有质量？</a:t>
            </a:r>
          </a:p>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如何让品牌方和服务商的配合更高效？</a:t>
            </a:r>
          </a:p>
        </p:txBody>
      </p:sp>
      <p:sp>
        <p:nvSpPr>
          <p:cNvPr id="32" name="文本框 31"/>
          <p:cNvSpPr txBox="1"/>
          <p:nvPr>
            <p:custDataLst>
              <p:tags r:id="rId7"/>
            </p:custDataLst>
          </p:nvPr>
        </p:nvSpPr>
        <p:spPr>
          <a:xfrm>
            <a:off x="1032510" y="2609850"/>
            <a:ext cx="2351405" cy="332740"/>
          </a:xfrm>
          <a:prstGeom prst="rect">
            <a:avLst/>
          </a:prstGeom>
          <a:noFill/>
        </p:spPr>
        <p:txBody>
          <a:bodyPr wrap="square" rtlCol="0" anchor="t"/>
          <a:lstStyle/>
          <a:p>
            <a:pPr algn="ctr" defTabSz="914400">
              <a:lnSpc>
                <a:spcPct val="120000"/>
              </a:lnSpc>
            </a:pPr>
            <a:r>
              <a:rPr lang="zh-CN" altLang="en-US" sz="1400" b="1">
                <a:solidFill>
                  <a:sysClr val="window" lastClr="FFFFFF"/>
                </a:solidFill>
                <a:latin typeface="Arial" panose="020B0604020202020204" pitchFamily="34" charset="0"/>
                <a:ea typeface="微软雅黑" panose="020B0503020204020204" charset="-122"/>
                <a:cs typeface="+mn-ea"/>
                <a:sym typeface="微软雅黑" panose="020B0503020204020204" charset="-122"/>
              </a:rPr>
              <a:t>如何让社群工作常规化？</a:t>
            </a:r>
          </a:p>
        </p:txBody>
      </p:sp>
      <p:sp>
        <p:nvSpPr>
          <p:cNvPr id="37" name="文本框 36"/>
          <p:cNvSpPr txBox="1"/>
          <p:nvPr>
            <p:custDataLst>
              <p:tags r:id="rId8"/>
            </p:custDataLst>
          </p:nvPr>
        </p:nvSpPr>
        <p:spPr>
          <a:xfrm>
            <a:off x="6503583" y="2143511"/>
            <a:ext cx="955641" cy="1006977"/>
          </a:xfrm>
          <a:prstGeom prst="rect">
            <a:avLst/>
          </a:prstGeom>
          <a:noFill/>
        </p:spPr>
        <p:txBody>
          <a:bodyPr wrap="square" rtlCol="0">
            <a:normAutofit fontScale="97500"/>
          </a:bodyPr>
          <a:lstStyle/>
          <a:p>
            <a:pPr>
              <a:lnSpc>
                <a:spcPct val="120000"/>
              </a:lnSpc>
            </a:pPr>
            <a:r>
              <a:rPr lang="en-US" altLang="zh-CN" sz="5545" b="1" dirty="0">
                <a:latin typeface="Arial" panose="020B0604020202020204" pitchFamily="34" charset="0"/>
                <a:ea typeface="微软雅黑" panose="020B0503020204020204" charset="-122"/>
                <a:cs typeface="Arial" panose="020B0604020202020204" pitchFamily="34" charset="0"/>
              </a:rPr>
              <a:t>03</a:t>
            </a:r>
            <a:endParaRPr lang="zh-CN" altLang="en-US" sz="5545" b="1" dirty="0">
              <a:latin typeface="Arial" panose="020B0604020202020204" pitchFamily="34" charset="0"/>
              <a:ea typeface="微软雅黑" panose="020B0503020204020204" charset="-122"/>
              <a:cs typeface="Arial" panose="020B0604020202020204" pitchFamily="34" charset="0"/>
            </a:endParaRPr>
          </a:p>
        </p:txBody>
      </p:sp>
      <p:sp>
        <p:nvSpPr>
          <p:cNvPr id="38" name="矩形 37"/>
          <p:cNvSpPr/>
          <p:nvPr>
            <p:custDataLst>
              <p:tags r:id="rId9"/>
            </p:custDataLst>
          </p:nvPr>
        </p:nvSpPr>
        <p:spPr>
          <a:xfrm>
            <a:off x="7451090" y="2513965"/>
            <a:ext cx="2171700" cy="480060"/>
          </a:xfrm>
          <a:prstGeom prst="rect">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endParaRPr>
          </a:p>
        </p:txBody>
      </p:sp>
      <p:sp>
        <p:nvSpPr>
          <p:cNvPr id="41" name="文本框 40"/>
          <p:cNvSpPr txBox="1"/>
          <p:nvPr>
            <p:custDataLst>
              <p:tags r:id="rId10"/>
            </p:custDataLst>
          </p:nvPr>
        </p:nvSpPr>
        <p:spPr>
          <a:xfrm>
            <a:off x="7401291" y="3100244"/>
            <a:ext cx="2271070" cy="493042"/>
          </a:xfrm>
          <a:prstGeom prst="rect">
            <a:avLst/>
          </a:prstGeom>
          <a:noFill/>
        </p:spPr>
        <p:txBody>
          <a:bodyPr wrap="square" rtlCol="0" anchor="t">
            <a:normAutofit/>
          </a:bodyPr>
          <a:lstStyle/>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从公域引流到私域，到底该不该再回流公域，该如何回流？</a:t>
            </a:r>
          </a:p>
        </p:txBody>
      </p:sp>
      <p:sp>
        <p:nvSpPr>
          <p:cNvPr id="42" name="文本框 41"/>
          <p:cNvSpPr txBox="1"/>
          <p:nvPr>
            <p:custDataLst>
              <p:tags r:id="rId11"/>
            </p:custDataLst>
          </p:nvPr>
        </p:nvSpPr>
        <p:spPr>
          <a:xfrm>
            <a:off x="7662547" y="2594494"/>
            <a:ext cx="1705937" cy="332679"/>
          </a:xfrm>
          <a:prstGeom prst="rect">
            <a:avLst/>
          </a:prstGeom>
          <a:noFill/>
        </p:spPr>
        <p:txBody>
          <a:bodyPr wrap="square" rtlCol="0" anchor="t"/>
          <a:lstStyle/>
          <a:p>
            <a:pPr algn="ctr" defTabSz="914400">
              <a:lnSpc>
                <a:spcPct val="120000"/>
              </a:lnSpc>
            </a:pPr>
            <a:r>
              <a:rPr lang="zh-CN" altLang="en-US" sz="1600" b="1">
                <a:solidFill>
                  <a:sysClr val="window" lastClr="FFFFFF"/>
                </a:solidFill>
                <a:latin typeface="Arial" panose="020B0604020202020204" pitchFamily="34" charset="0"/>
                <a:ea typeface="微软雅黑" panose="020B0503020204020204" charset="-122"/>
                <a:cs typeface="+mn-ea"/>
                <a:sym typeface="微软雅黑" panose="020B0503020204020204" charset="-122"/>
              </a:rPr>
              <a:t>回流天猫的做法</a:t>
            </a:r>
          </a:p>
        </p:txBody>
      </p:sp>
      <p:sp>
        <p:nvSpPr>
          <p:cNvPr id="3" name="文本框 2"/>
          <p:cNvSpPr txBox="1"/>
          <p:nvPr>
            <p:custDataLst>
              <p:tags r:id="rId12"/>
            </p:custDataLst>
          </p:nvPr>
        </p:nvSpPr>
        <p:spPr>
          <a:xfrm>
            <a:off x="3392170" y="633730"/>
            <a:ext cx="4190365" cy="530860"/>
          </a:xfrm>
          <a:prstGeom prst="rect">
            <a:avLst/>
          </a:prstGeom>
          <a:noFill/>
        </p:spPr>
        <p:txBody>
          <a:bodyPr wrap="square" rtlCol="0"/>
          <a:lstStyle/>
          <a:p>
            <a:pPr algn="ctr">
              <a:lnSpc>
                <a:spcPct val="120000"/>
              </a:lnSpc>
            </a:pPr>
            <a:r>
              <a:rPr lang="zh-CN" altLang="en-US" sz="2800" b="1">
                <a:solidFill>
                  <a:sysClr val="window" lastClr="FFFFFF"/>
                </a:solidFill>
                <a:latin typeface="Arial" panose="020B0604020202020204" pitchFamily="34" charset="0"/>
                <a:ea typeface="微软雅黑" panose="020B0503020204020204" charset="-122"/>
                <a:cs typeface="+mn-ea"/>
              </a:rPr>
              <a:t>菲洛嘉，值得学习的地方</a:t>
            </a:r>
          </a:p>
        </p:txBody>
      </p:sp>
      <p:sp>
        <p:nvSpPr>
          <p:cNvPr id="13" name="矩形 12"/>
          <p:cNvSpPr/>
          <p:nvPr>
            <p:custDataLst>
              <p:tags r:id="rId13"/>
            </p:custDataLst>
          </p:nvPr>
        </p:nvSpPr>
        <p:spPr>
          <a:xfrm>
            <a:off x="4279265" y="2508250"/>
            <a:ext cx="2171700" cy="480060"/>
          </a:xfrm>
          <a:prstGeom prst="rect">
            <a:avLst/>
          </a:prstGeom>
          <a:solidFill>
            <a:schemeClr val="accent4"/>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510" dirty="0">
              <a:latin typeface="Arial" panose="020B0604020202020204" pitchFamily="34" charset="0"/>
              <a:ea typeface="微软雅黑" panose="020B0503020204020204" charset="-122"/>
            </a:endParaRPr>
          </a:p>
        </p:txBody>
      </p:sp>
      <p:sp>
        <p:nvSpPr>
          <p:cNvPr id="24" name="文本框 23"/>
          <p:cNvSpPr txBox="1"/>
          <p:nvPr>
            <p:custDataLst>
              <p:tags r:id="rId14"/>
            </p:custDataLst>
          </p:nvPr>
        </p:nvSpPr>
        <p:spPr>
          <a:xfrm>
            <a:off x="4341495" y="2560320"/>
            <a:ext cx="2183130" cy="494665"/>
          </a:xfrm>
          <a:prstGeom prst="rect">
            <a:avLst/>
          </a:prstGeom>
          <a:noFill/>
        </p:spPr>
        <p:txBody>
          <a:bodyPr wrap="square" rtlCol="0" anchor="t">
            <a:normAutofit fontScale="90000"/>
          </a:bodyPr>
          <a:lstStyle/>
          <a:p>
            <a:pPr algn="ctr" defTabSz="914400">
              <a:lnSpc>
                <a:spcPct val="120000"/>
              </a:lnSpc>
            </a:pPr>
            <a:r>
              <a:rPr lang="zh-CN" altLang="en-US" sz="1510" b="1">
                <a:solidFill>
                  <a:sysClr val="window" lastClr="FFFFFF"/>
                </a:solidFill>
                <a:latin typeface="Arial" panose="020B0604020202020204" pitchFamily="34" charset="0"/>
                <a:ea typeface="微软雅黑" panose="020B0503020204020204" charset="-122"/>
                <a:cs typeface="+mn-ea"/>
                <a:sym typeface="微软雅黑" panose="020B0503020204020204" charset="-122"/>
              </a:rPr>
              <a:t>有品牌调性该如何做私域？</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163320" y="435610"/>
            <a:ext cx="5135880" cy="398780"/>
          </a:xfrm>
          <a:prstGeom prst="rect">
            <a:avLst/>
          </a:prstGeom>
          <a:noFill/>
        </p:spPr>
        <p:txBody>
          <a:bodyPr wrap="square" rtlCol="0">
            <a:spAutoFit/>
          </a:bodyPr>
          <a:lstStyle/>
          <a:p>
            <a:r>
              <a:rPr lang="zh-CN" altLang="en-US" sz="2000" b="1">
                <a:solidFill>
                  <a:schemeClr val="tx1"/>
                </a:solidFill>
                <a:latin typeface="Arial" panose="020B0604020202020204" pitchFamily="34" charset="0"/>
                <a:ea typeface="微软雅黑" panose="020B0503020204020204" charset="-122"/>
                <a:cs typeface="+mn-ea"/>
                <a:sym typeface="微软雅黑" panose="020B0503020204020204" charset="-122"/>
              </a:rPr>
              <a:t>菲洛嘉是做什么的？</a:t>
            </a:r>
            <a:endParaRPr lang="zh-CN" altLang="en-US" sz="2000" b="1" dirty="0">
              <a:solidFill>
                <a:schemeClr val="tx1"/>
              </a:solidFill>
              <a:latin typeface="Arial" panose="020B0604020202020204" pitchFamily="34" charset="0"/>
              <a:ea typeface="微软雅黑" panose="020B0503020204020204" charset="-122"/>
              <a:cs typeface="+mn-ea"/>
              <a:sym typeface="微软雅黑" panose="020B0503020204020204" charset="-122"/>
            </a:endParaRPr>
          </a:p>
        </p:txBody>
      </p:sp>
      <p:grpSp>
        <p:nvGrpSpPr>
          <p:cNvPr id="106" name="组合 105"/>
          <p:cNvGrpSpPr/>
          <p:nvPr/>
        </p:nvGrpSpPr>
        <p:grpSpPr>
          <a:xfrm>
            <a:off x="752475" y="464185"/>
            <a:ext cx="341630" cy="280035"/>
            <a:chOff x="4729" y="1585"/>
            <a:chExt cx="842" cy="708"/>
          </a:xfrm>
        </p:grpSpPr>
        <p:pic>
          <p:nvPicPr>
            <p:cNvPr id="107" name="图片 106"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4" name="矩形 3"/>
          <p:cNvSpPr/>
          <p:nvPr/>
        </p:nvSpPr>
        <p:spPr>
          <a:xfrm>
            <a:off x="752475" y="1379855"/>
            <a:ext cx="3270250" cy="34042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0" algn="l">
              <a:lnSpc>
                <a:spcPct val="220000"/>
              </a:lnSpc>
              <a:buFont typeface="Wingdings" panose="05000000000000000000" charset="0"/>
              <a:buNone/>
            </a:pPr>
            <a:r>
              <a:rPr lang="zh-CN" altLang="en-US" sz="1200" b="1"/>
              <a:t>菲洛嘉，</a:t>
            </a:r>
            <a:r>
              <a:rPr lang="en-US" altLang="zh-CN" sz="1200" b="1"/>
              <a:t>护肤品品牌，源于法国</a:t>
            </a:r>
          </a:p>
          <a:p>
            <a:pPr marL="228600" indent="-228600" algn="l">
              <a:lnSpc>
                <a:spcPct val="220000"/>
              </a:lnSpc>
              <a:buFont typeface="Wingdings" panose="05000000000000000000" charset="0"/>
              <a:buChar char="Ø"/>
            </a:pPr>
            <a:r>
              <a:rPr lang="zh-CN" altLang="en-US" sz="1000"/>
              <a:t>专注于研发对抗肌肤衰老的一系列疗程解决方案，主营抗衰老医疗美容产品（有线下医美门店）</a:t>
            </a:r>
          </a:p>
          <a:p>
            <a:pPr marL="228600" indent="-228600" algn="l">
              <a:lnSpc>
                <a:spcPct val="220000"/>
              </a:lnSpc>
              <a:buFont typeface="Wingdings" panose="05000000000000000000" charset="0"/>
              <a:buChar char="Ø"/>
            </a:pPr>
            <a:r>
              <a:rPr lang="en-US" altLang="zh-CN" sz="1000">
                <a:sym typeface="+mn-ea"/>
              </a:rPr>
              <a:t>2015</a:t>
            </a:r>
            <a:r>
              <a:rPr lang="zh-CN" altLang="en-US" sz="1000">
                <a:sym typeface="+mn-ea"/>
              </a:rPr>
              <a:t>年登陆中国，爆款产品是十全大补面膜，逆时光眼霜，水光精华水，玻尿酸水光针等，产品客单价基本在</a:t>
            </a:r>
            <a:r>
              <a:rPr lang="en-US" altLang="zh-CN" sz="1000">
                <a:sym typeface="+mn-ea"/>
              </a:rPr>
              <a:t>400</a:t>
            </a:r>
            <a:r>
              <a:rPr lang="zh-CN" altLang="en-US" sz="1000">
                <a:sym typeface="+mn-ea"/>
              </a:rPr>
              <a:t>元左右。</a:t>
            </a:r>
          </a:p>
          <a:p>
            <a:pPr marL="228600" indent="-228600" algn="l">
              <a:lnSpc>
                <a:spcPct val="220000"/>
              </a:lnSpc>
              <a:buFont typeface="Wingdings" panose="05000000000000000000" charset="0"/>
              <a:buChar char="Ø"/>
            </a:pPr>
            <a:r>
              <a:rPr lang="zh-CN" altLang="en-US" sz="1000">
                <a:sym typeface="+mn-ea"/>
              </a:rPr>
              <a:t>受众群体为白领人群居多，对保湿、抗老有需求，以及比较热衷医美的人群中较受欢迎</a:t>
            </a:r>
          </a:p>
          <a:p>
            <a:pPr marL="228600" indent="-228600" algn="l">
              <a:lnSpc>
                <a:spcPct val="220000"/>
              </a:lnSpc>
              <a:buFont typeface="Wingdings" panose="05000000000000000000" charset="0"/>
              <a:buChar char="Ø"/>
            </a:pPr>
            <a:r>
              <a:rPr lang="zh-CN" altLang="en-US" sz="1000">
                <a:sym typeface="+mn-ea"/>
              </a:rPr>
              <a:t>目前邀请【王俊凯】成为品牌代言人</a:t>
            </a:r>
            <a:endParaRPr lang="en-US" altLang="zh-CN" sz="1000">
              <a:sym typeface="+mn-ea"/>
            </a:endParaRPr>
          </a:p>
        </p:txBody>
      </p:sp>
      <p:pic>
        <p:nvPicPr>
          <p:cNvPr id="2" name="图片 1"/>
          <p:cNvPicPr>
            <a:picLocks noChangeAspect="1"/>
          </p:cNvPicPr>
          <p:nvPr/>
        </p:nvPicPr>
        <p:blipFill>
          <a:blip r:embed="rId7"/>
          <a:stretch>
            <a:fillRect/>
          </a:stretch>
        </p:blipFill>
        <p:spPr>
          <a:xfrm>
            <a:off x="4719955" y="826770"/>
            <a:ext cx="2255520" cy="4510405"/>
          </a:xfrm>
          <a:prstGeom prst="rect">
            <a:avLst/>
          </a:prstGeom>
          <a:ln>
            <a:solidFill>
              <a:schemeClr val="accent4"/>
            </a:solidFill>
          </a:ln>
        </p:spPr>
      </p:pic>
      <p:pic>
        <p:nvPicPr>
          <p:cNvPr id="3" name="图片 2"/>
          <p:cNvPicPr>
            <a:picLocks noChangeAspect="1"/>
          </p:cNvPicPr>
          <p:nvPr/>
        </p:nvPicPr>
        <p:blipFill>
          <a:blip r:embed="rId8"/>
          <a:stretch>
            <a:fillRect/>
          </a:stretch>
        </p:blipFill>
        <p:spPr>
          <a:xfrm>
            <a:off x="7243445" y="826770"/>
            <a:ext cx="2277110" cy="4505960"/>
          </a:xfrm>
          <a:prstGeom prst="rect">
            <a:avLst/>
          </a:prstGeom>
          <a:ln>
            <a:solidFill>
              <a:schemeClr val="accent4"/>
            </a:solid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矩形 9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9368790" y="120650"/>
            <a:ext cx="659130" cy="598170"/>
            <a:chOff x="14118" y="124"/>
            <a:chExt cx="1038" cy="942"/>
          </a:xfrm>
        </p:grpSpPr>
        <p:sp>
          <p:nvSpPr>
            <p:cNvPr id="102" name="对角圆角矩形 10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 name="图片 102" descr="resource"/>
            <p:cNvPicPr>
              <a:picLocks noChangeAspect="1"/>
            </p:cNvPicPr>
            <p:nvPr/>
          </p:nvPicPr>
          <p:blipFill>
            <a:blip r:embed="rId1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04" name="文本框 10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105" name="文本框 104"/>
          <p:cNvSpPr txBox="1"/>
          <p:nvPr/>
        </p:nvSpPr>
        <p:spPr>
          <a:xfrm>
            <a:off x="1163320" y="435610"/>
            <a:ext cx="3408045" cy="337185"/>
          </a:xfrm>
          <a:prstGeom prst="rect">
            <a:avLst/>
          </a:prstGeom>
          <a:noFill/>
        </p:spPr>
        <p:txBody>
          <a:bodyPr wrap="square" rtlCol="0">
            <a:spAutoFit/>
          </a:bodyPr>
          <a:lstStyle/>
          <a:p>
            <a:r>
              <a:rPr lang="zh-CN" sz="1600" b="1" dirty="0">
                <a:solidFill>
                  <a:srgbClr val="262626"/>
                </a:solidFill>
                <a:latin typeface="微软雅黑" panose="020B0503020204020204" charset="-122"/>
                <a:ea typeface="微软雅黑" panose="020B0503020204020204" charset="-122"/>
                <a:sym typeface="+mn-ea"/>
              </a:rPr>
              <a:t>菲洛嘉的社群是怎么样的？</a:t>
            </a:r>
            <a:endParaRPr lang="zh-CN" altLang="en-US" sz="1400" dirty="0">
              <a:solidFill>
                <a:srgbClr val="C00000"/>
              </a:solidFill>
              <a:latin typeface="微软雅黑" panose="020B0503020204020204" charset="-122"/>
              <a:ea typeface="微软雅黑" panose="020B0503020204020204" charset="-122"/>
              <a:sym typeface="+mn-ea"/>
            </a:endParaRPr>
          </a:p>
        </p:txBody>
      </p:sp>
      <p:grpSp>
        <p:nvGrpSpPr>
          <p:cNvPr id="106" name="组合 105"/>
          <p:cNvGrpSpPr/>
          <p:nvPr/>
        </p:nvGrpSpPr>
        <p:grpSpPr>
          <a:xfrm>
            <a:off x="784860" y="463550"/>
            <a:ext cx="341630" cy="280035"/>
            <a:chOff x="4729" y="1585"/>
            <a:chExt cx="842" cy="708"/>
          </a:xfrm>
        </p:grpSpPr>
        <p:pic>
          <p:nvPicPr>
            <p:cNvPr id="107" name="图片 106" descr="resource"/>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35" y="1585"/>
              <a:ext cx="337" cy="709"/>
            </a:xfrm>
            <a:prstGeom prst="rect">
              <a:avLst/>
            </a:prstGeom>
          </p:spPr>
        </p:pic>
        <p:pic>
          <p:nvPicPr>
            <p:cNvPr id="108" name="图片 107" descr="resource"/>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82" y="1585"/>
              <a:ext cx="337" cy="709"/>
            </a:xfrm>
            <a:prstGeom prst="rect">
              <a:avLst/>
            </a:prstGeom>
          </p:spPr>
        </p:pic>
        <p:pic>
          <p:nvPicPr>
            <p:cNvPr id="109" name="图片 108" descr="resource"/>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29" y="1585"/>
              <a:ext cx="337" cy="709"/>
            </a:xfrm>
            <a:prstGeom prst="rect">
              <a:avLst/>
            </a:prstGeom>
          </p:spPr>
        </p:pic>
      </p:grpSp>
      <p:grpSp>
        <p:nvGrpSpPr>
          <p:cNvPr id="15" name="组合 14"/>
          <p:cNvGrpSpPr/>
          <p:nvPr>
            <p:custDataLst>
              <p:tags r:id="rId1"/>
            </p:custDataLst>
          </p:nvPr>
        </p:nvGrpSpPr>
        <p:grpSpPr>
          <a:xfrm>
            <a:off x="1293035" y="1831866"/>
            <a:ext cx="2907803" cy="1767166"/>
            <a:chOff x="804335" y="3531402"/>
            <a:chExt cx="2743199" cy="1667131"/>
          </a:xfrm>
        </p:grpSpPr>
        <p:sp>
          <p:nvSpPr>
            <p:cNvPr id="11" name="任意多边形 10"/>
            <p:cNvSpPr/>
            <p:nvPr>
              <p:custDataLst>
                <p:tags r:id="rId8"/>
              </p:custDataLst>
            </p:nvPr>
          </p:nvSpPr>
          <p:spPr>
            <a:xfrm>
              <a:off x="872067" y="4080933"/>
              <a:ext cx="2675467" cy="111760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ln>
              <a:no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r>
                <a:rPr lang="zh-CN" altLang="en-US" sz="2000" b="1" dirty="0">
                  <a:solidFill>
                    <a:sysClr val="window" lastClr="FFFFFF"/>
                  </a:solidFill>
                </a:rPr>
                <a:t>菲洛嘉官方商城福利群</a:t>
              </a:r>
            </a:p>
          </p:txBody>
        </p:sp>
        <p:sp>
          <p:nvSpPr>
            <p:cNvPr id="7" name="任意多边形 6"/>
            <p:cNvSpPr/>
            <p:nvPr>
              <p:custDataLst>
                <p:tags r:id="rId9"/>
              </p:custDataLst>
            </p:nvPr>
          </p:nvSpPr>
          <p:spPr>
            <a:xfrm>
              <a:off x="804335" y="4004734"/>
              <a:ext cx="440267" cy="440264"/>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F27255"/>
            </a:solidFill>
            <a:ln>
              <a:no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1510"/>
            </a:p>
          </p:txBody>
        </p:sp>
        <p:sp>
          <p:nvSpPr>
            <p:cNvPr id="12" name="文本框 11"/>
            <p:cNvSpPr txBox="1"/>
            <p:nvPr>
              <p:custDataLst>
                <p:tags r:id="rId10"/>
              </p:custDataLst>
            </p:nvPr>
          </p:nvSpPr>
          <p:spPr>
            <a:xfrm>
              <a:off x="889001" y="3531402"/>
              <a:ext cx="372535" cy="461665"/>
            </a:xfrm>
            <a:prstGeom prst="rect">
              <a:avLst/>
            </a:prstGeom>
            <a:noFill/>
          </p:spPr>
          <p:txBody>
            <a:bodyPr wrap="square" rtlCol="0" anchor="ctr">
              <a:normAutofit/>
            </a:bodyPr>
            <a:lstStyle/>
            <a:p>
              <a:r>
                <a:rPr lang="en-US" altLang="zh-CN" sz="2015" dirty="0"/>
                <a:t>A</a:t>
              </a:r>
              <a:endParaRPr lang="zh-CN" altLang="en-US" sz="2015" dirty="0"/>
            </a:p>
          </p:txBody>
        </p:sp>
      </p:grpSp>
      <p:grpSp>
        <p:nvGrpSpPr>
          <p:cNvPr id="16" name="组合 15"/>
          <p:cNvGrpSpPr/>
          <p:nvPr>
            <p:custDataLst>
              <p:tags r:id="rId2"/>
            </p:custDataLst>
          </p:nvPr>
        </p:nvGrpSpPr>
        <p:grpSpPr>
          <a:xfrm>
            <a:off x="5816287" y="1831866"/>
            <a:ext cx="2907803" cy="1767166"/>
            <a:chOff x="804335" y="3531402"/>
            <a:chExt cx="2743199" cy="1667131"/>
          </a:xfrm>
        </p:grpSpPr>
        <p:sp>
          <p:nvSpPr>
            <p:cNvPr id="17" name="任意多边形 16"/>
            <p:cNvSpPr/>
            <p:nvPr>
              <p:custDataLst>
                <p:tags r:id="rId5"/>
              </p:custDataLst>
            </p:nvPr>
          </p:nvSpPr>
          <p:spPr>
            <a:xfrm>
              <a:off x="872067" y="4080933"/>
              <a:ext cx="2675467" cy="111760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ln>
              <a:no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r>
                <a:rPr lang="zh-CN" altLang="en-US" sz="2000" b="1" dirty="0">
                  <a:solidFill>
                    <a:sysClr val="window" lastClr="FFFFFF"/>
                  </a:solidFill>
                </a:rPr>
                <a:t>小菲宠粉福利群</a:t>
              </a:r>
            </a:p>
          </p:txBody>
        </p:sp>
        <p:sp>
          <p:nvSpPr>
            <p:cNvPr id="18" name="任意多边形 17"/>
            <p:cNvSpPr/>
            <p:nvPr>
              <p:custDataLst>
                <p:tags r:id="rId6"/>
              </p:custDataLst>
            </p:nvPr>
          </p:nvSpPr>
          <p:spPr>
            <a:xfrm>
              <a:off x="804335" y="4004734"/>
              <a:ext cx="440267" cy="440264"/>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F27255"/>
            </a:solidFill>
            <a:ln>
              <a:no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1510"/>
            </a:p>
          </p:txBody>
        </p:sp>
        <p:sp>
          <p:nvSpPr>
            <p:cNvPr id="19" name="文本框 18"/>
            <p:cNvSpPr txBox="1"/>
            <p:nvPr>
              <p:custDataLst>
                <p:tags r:id="rId7"/>
              </p:custDataLst>
            </p:nvPr>
          </p:nvSpPr>
          <p:spPr>
            <a:xfrm>
              <a:off x="889001" y="3531402"/>
              <a:ext cx="372535" cy="461665"/>
            </a:xfrm>
            <a:prstGeom prst="rect">
              <a:avLst/>
            </a:prstGeom>
            <a:noFill/>
          </p:spPr>
          <p:txBody>
            <a:bodyPr wrap="square" rtlCol="0" anchor="ctr">
              <a:normAutofit/>
            </a:bodyPr>
            <a:lstStyle/>
            <a:p>
              <a:r>
                <a:rPr lang="en-US" altLang="zh-CN" sz="2015" dirty="0"/>
                <a:t>B</a:t>
              </a:r>
              <a:endParaRPr lang="zh-CN" altLang="en-US" sz="2015" dirty="0"/>
            </a:p>
          </p:txBody>
        </p:sp>
      </p:grpSp>
      <p:sp>
        <p:nvSpPr>
          <p:cNvPr id="31" name="文本框 30"/>
          <p:cNvSpPr txBox="1"/>
          <p:nvPr>
            <p:custDataLst>
              <p:tags r:id="rId3"/>
            </p:custDataLst>
          </p:nvPr>
        </p:nvSpPr>
        <p:spPr>
          <a:xfrm>
            <a:off x="1532255" y="3722370"/>
            <a:ext cx="2432050" cy="492760"/>
          </a:xfrm>
          <a:prstGeom prst="rect">
            <a:avLst/>
          </a:prstGeom>
          <a:noFill/>
        </p:spPr>
        <p:txBody>
          <a:bodyPr wrap="square" rtlCol="0" anchor="t"/>
          <a:lstStyle/>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官方自营的群</a:t>
            </a:r>
          </a:p>
        </p:txBody>
      </p:sp>
      <p:sp>
        <p:nvSpPr>
          <p:cNvPr id="2" name="文本框 1"/>
          <p:cNvSpPr txBox="1"/>
          <p:nvPr>
            <p:custDataLst>
              <p:tags r:id="rId4"/>
            </p:custDataLst>
          </p:nvPr>
        </p:nvSpPr>
        <p:spPr>
          <a:xfrm>
            <a:off x="6090285" y="3722370"/>
            <a:ext cx="2432050" cy="492760"/>
          </a:xfrm>
          <a:prstGeom prst="rect">
            <a:avLst/>
          </a:prstGeom>
          <a:noFill/>
        </p:spPr>
        <p:txBody>
          <a:bodyPr wrap="square" rtlCol="0" anchor="t"/>
          <a:lstStyle/>
          <a:p>
            <a:pPr algn="ctr" defTabSz="914400">
              <a:lnSpc>
                <a:spcPct val="120000"/>
              </a:lnSpc>
              <a:spcBef>
                <a:spcPts val="0"/>
              </a:spcBef>
              <a:spcAft>
                <a:spcPts val="0"/>
              </a:spcAft>
            </a:pPr>
            <a:r>
              <a:rPr lang="zh-CN" altLang="en-US" sz="1045">
                <a:latin typeface="Arial" panose="020B0604020202020204" pitchFamily="34" charset="0"/>
                <a:ea typeface="微软雅黑" panose="020B0503020204020204" charset="-122"/>
                <a:sym typeface="微软雅黑" panose="020B0503020204020204" charset="-122"/>
              </a:rPr>
              <a:t>服务商操盘的群</a:t>
            </a:r>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181265_2*i*1"/>
  <p:tag name="KSO_WM_TEMPLATE_CATEGORY" val="diagram"/>
  <p:tag name="KSO_WM_TEMPLATE_INDEX" val="20181265"/>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265_2*l_h_f*1_3_1"/>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265_2*l_h_a*1_3_1"/>
  <p:tag name="KSO_WM_TEMPLATE_CATEGORY" val="diagram"/>
  <p:tag name="KSO_WM_TEMPLATE_INDEX" val="20181265"/>
  <p:tag name="KSO_WM_UNIT_LAYERLEVEL" val="1_1_1"/>
  <p:tag name="KSO_WM_TAG_VERSION" val="1.0"/>
  <p:tag name="KSO_WM_BEAUTIFY_FLAG" val="#wm#"/>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181265_2*a*1"/>
  <p:tag name="KSO_WM_TEMPLATE_CATEGORY" val="diagram"/>
  <p:tag name="KSO_WM_TEMPLATE_INDEX" val="20181265"/>
  <p:tag name="KSO_WM_UNIT_LAYERLEVEL" val="1"/>
  <p:tag name="KSO_WM_TAG_VERSION" val="1.0"/>
  <p:tag name="KSO_WM_BEAUTIFY_FLAG" val="#wm#"/>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65_2*l_h_i*1_2_1"/>
  <p:tag name="KSO_WM_TEMPLATE_CATEGORY" val="diagram"/>
  <p:tag name="KSO_WM_TEMPLATE_INDEX" val="2018126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5_2*l_h_a*1_1_1"/>
  <p:tag name="KSO_WM_TEMPLATE_CATEGORY" val="diagram"/>
  <p:tag name="KSO_WM_TEMPLATE_INDEX" val="20181265"/>
  <p:tag name="KSO_WM_UNIT_LAYERLEVEL" val="1_1_1"/>
  <p:tag name="KSO_WM_TAG_VERSION" val="1.0"/>
  <p:tag name="KSO_WM_BEAUTIFY_FLAG" val="#wm#"/>
  <p:tag name="KSO_WM_UNIT_TEXT_FILL_FORE_SCHEMECOLOR_INDEX" val="14"/>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30_2*i*0"/>
  <p:tag name="KSO_WM_TEMPLATE_CATEGORY" val="diagram"/>
  <p:tag name="KSO_WM_TEMPLATE_INDEX" val="160230"/>
  <p:tag name="KSO_WM_UNIT_INDEX" val="0"/>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230_2*i*7"/>
  <p:tag name="KSO_WM_TEMPLATE_CATEGORY" val="diagram"/>
  <p:tag name="KSO_WM_TEMPLATE_INDEX" val="160230"/>
  <p:tag name="KSO_WM_UNIT_INDEX" val="7"/>
</p:tagLst>
</file>

<file path=ppt/tags/tag1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65_2*l_h_f*1_2_1"/>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65_2*l_h_f*1_2_1"/>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2_1"/>
  <p:tag name="KSO_WM_UNIT_ID" val="257*l_h_f*1_2_1"/>
  <p:tag name="KSO_WM_UNIT_CLEAR" val="1"/>
  <p:tag name="KSO_WM_UNIT_LAYERLEVEL" val="1_1_1"/>
  <p:tag name="KSO_WM_UNIT_VALUE" val="40"/>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65_2*l_h_i*1_1_2"/>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3"/>
  <p:tag name="KSO_WM_UNIT_ID" val="257*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4"/>
  <p:tag name="KSO_WM_UNIT_ID" val="257*l_i*1_4"/>
  <p:tag name="KSO_WM_UNIT_CLEAR" val="1"/>
  <p:tag name="KSO_WM_UNIT_LAYERLEVEL" val="1_1"/>
  <p:tag name="KSO_WM_BEAUTIFY_FLAG" val="#wm#"/>
  <p:tag name="KSO_WM_DIAGRAM_GROUP_CODE" val="l1-1"/>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1_1"/>
  <p:tag name="KSO_WM_UNIT_ID" val="257*l_h_f*1_1_1"/>
  <p:tag name="KSO_WM_UNIT_CLEAR" val="1"/>
  <p:tag name="KSO_WM_UNIT_LAYERLEVEL" val="1_1_1"/>
  <p:tag name="KSO_WM_UNIT_VALUE" val="40"/>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1"/>
  <p:tag name="KSO_WM_UNIT_ID" val="257*l_i*1_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2"/>
  <p:tag name="KSO_WM_UNIT_ID" val="257*l_i*1_2"/>
  <p:tag name="KSO_WM_UNIT_CLEAR" val="1"/>
  <p:tag name="KSO_WM_UNIT_LAYERLEVEL" val="1_1"/>
  <p:tag name="KSO_WM_BEAUTIFY_FLAG" val="#wm#"/>
  <p:tag name="KSO_WM_DIAGRAM_GROUP_CODE" val="l1-1"/>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SLIDE_ITEM_CNT" val="1"/>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58_1*l_h_i*1_1_1"/>
  <p:tag name="KSO_WM_TEMPLATE_CATEGORY" val="diagram"/>
  <p:tag name="KSO_WM_TEMPLATE_INDEX" val="1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5"/>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58_1*l_h_f*1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2"/>
  <p:tag name="KSO_WM_UNIT_ID" val="diagram158_1*l_h_a*1_1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58_1*l_h_i*1_1_1"/>
  <p:tag name="KSO_WM_TEMPLATE_CATEGORY" val="diagram"/>
  <p:tag name="KSO_WM_TEMPLATE_INDEX" val="1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5"/>
  <p:tag name="KSO_WM_UNIT_TEXT_FILL_TYPE" val="1"/>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5_2*l_h_i*1_1_1"/>
  <p:tag name="KSO_WM_TEMPLATE_CATEGORY" val="diagram"/>
  <p:tag name="KSO_WM_TEMPLATE_INDEX" val="2018126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58_1*l_h_f*1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2"/>
  <p:tag name="KSO_WM_UNIT_ID" val="diagram158_1*l_h_a*1_1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SLIDE_ITEM_CNT" val="1"/>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58_1*l_h_i*1_1_1"/>
  <p:tag name="KSO_WM_TEMPLATE_CATEGORY" val="diagram"/>
  <p:tag name="KSO_WM_TEMPLATE_INDEX" val="1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5"/>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58_1*l_h_f*1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2"/>
  <p:tag name="KSO_WM_UNIT_ID" val="diagram158_1*l_h_a*1_1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58_1*l_h_i*1_1_1"/>
  <p:tag name="KSO_WM_TEMPLATE_CATEGORY" val="diagram"/>
  <p:tag name="KSO_WM_TEMPLATE_INDEX" val="1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5"/>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58_1*l_h_f*1_1_1"/>
  <p:tag name="KSO_WM_TEMPLATE_CATEGORY" val="diagram"/>
  <p:tag name="KSO_WM_TEMPLATE_INDEX" val="158"/>
  <p:tag name="KSO_WM_UNIT_LAYERLEVEL" val="1_1_1"/>
  <p:tag name="KSO_WM_TAG_VERSION" val="1.0"/>
  <p:tag name="KSO_WM_BEAUTIFY_FLAG" val="#wm#"/>
  <p:tag name="KSO_WM_UNIT_PRESET_TEXT" val="单击此处添加文本具体内容，简明扼要的阐述您的观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DIAGRAM_GROUP_CODE" val="l1-1"/>
  <p:tag name="KSO_WM_UNIT_TYPE" val="l_h_a"/>
  <p:tag name="KSO_WM_UNIT_INDEX" val="1_1_2"/>
  <p:tag name="KSO_WM_UNIT_ID" val="diagram158_1*l_h_a*1_1_2"/>
  <p:tag name="KSO_WM_TEMPLATE_CATEGORY" val="diagram"/>
  <p:tag name="KSO_WM_TEMPLATE_INDEX" val="158"/>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265_2*l_h_f*1_1_1"/>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265_2*l_h_i*1_2_2"/>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简明扼要的阐述您的观点。"/>
  <p:tag name="KSO_WM_UNIT_NOCLEAR" val="0"/>
  <p:tag name="KSO_WM_UNIT_VALUE" val="2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65_2*l_h_f*1_2_1"/>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单击此处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265_2*l_h_a*1_2_1"/>
  <p:tag name="KSO_WM_TEMPLATE_CATEGORY" val="diagram"/>
  <p:tag name="KSO_WM_TEMPLATE_INDEX" val="20181265"/>
  <p:tag name="KSO_WM_UNIT_LAYERLEVEL" val="1_1_1"/>
  <p:tag name="KSO_WM_TAG_VERSION" val="1.0"/>
  <p:tag name="KSO_WM_BEAUTIFY_FLAG" val="#wm#"/>
  <p:tag name="KSO_WM_UNIT_TEXT_FILL_FORE_SCHEMECOLOR_INDEX" val="14"/>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1265_2*l_h_i*1_3_2"/>
  <p:tag name="KSO_WM_TEMPLATE_CATEGORY" val="diagram"/>
  <p:tag name="KSO_WM_TEMPLATE_INDEX" val="20181265"/>
  <p:tag name="KSO_WM_UNIT_LAYERLEVEL" val="1_1_1"/>
  <p:tag name="KSO_WM_TAG_VERSION" val="1.0"/>
  <p:tag name="KSO_WM_BEAUTIFY_FLAG" val="#wm#"/>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65_2*l_h_i*1_3_1"/>
  <p:tag name="KSO_WM_TEMPLATE_CATEGORY" val="diagram"/>
  <p:tag name="KSO_WM_TEMPLATE_INDEX" val="2018126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1515</Words>
  <Application>Microsoft Office PowerPoint</Application>
  <PresentationFormat>自定义</PresentationFormat>
  <Paragraphs>199</Paragraphs>
  <Slides>34</Slides>
  <Notes>3</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34</vt:i4>
      </vt:variant>
    </vt:vector>
  </HeadingPairs>
  <TitlesOfParts>
    <vt:vector size="39" baseType="lpstr">
      <vt:lpstr>微软雅黑</vt:lpstr>
      <vt:lpstr>Arial</vt:lpstr>
      <vt:lpstr>Calibri</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Liang</cp:lastModifiedBy>
  <cp:revision>928</cp:revision>
  <dcterms:created xsi:type="dcterms:W3CDTF">2021-05-24T10:31:00Z</dcterms:created>
  <dcterms:modified xsi:type="dcterms:W3CDTF">2021-12-03T06:15:26Z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8BCD1016BA454EC3833F2399015638F0</vt:lpwstr>
  </property>
</Properties>
</file>