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283" r:id="rId2"/>
    <p:sldId id="2635" r:id="rId3"/>
    <p:sldId id="2644" r:id="rId4"/>
    <p:sldId id="2645" r:id="rId5"/>
    <p:sldId id="2646" r:id="rId6"/>
    <p:sldId id="2652" r:id="rId7"/>
    <p:sldId id="2653" r:id="rId8"/>
    <p:sldId id="2651" r:id="rId9"/>
    <p:sldId id="2647" r:id="rId10"/>
    <p:sldId id="2654" r:id="rId11"/>
    <p:sldId id="2648" r:id="rId12"/>
    <p:sldId id="2649" r:id="rId13"/>
    <p:sldId id="2634" r:id="rId14"/>
  </p:sldIdLst>
  <p:sldSz cx="10260013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FEA900"/>
    <a:srgbClr val="FFC000"/>
    <a:srgbClr val="F8F8F8"/>
    <a:srgbClr val="120C16"/>
    <a:srgbClr val="6DF5ED"/>
    <a:srgbClr val="E93252"/>
    <a:srgbClr val="0358B2"/>
    <a:srgbClr val="0358B1"/>
    <a:srgbClr val="035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#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#1" loCatId="list" qsTypeId="urn:microsoft.com/office/officeart/2005/8/quickstyle/simple1#1" qsCatId="simple" csTypeId="urn:microsoft.com/office/officeart/2005/8/colors/accent0_1#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type="parTrans" cxnId="{6DA28C3E-4066-4121-A777-396E8AC56E95}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type="sibTrans" cxnId="{6DA28C3E-4066-4121-A777-396E8AC56E95}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type="parTrans" cxnId="{540F4AF6-C377-45C5-A590-7CA2DAF93499}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type="sibTrans" cxnId="{540F4AF6-C377-45C5-A590-7CA2DAF93499}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type="parTrans" cxnId="{A98C5DC5-964A-4B38-9CEA-B18325772BEA}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type="sibTrans" cxnId="{A98C5DC5-964A-4B38-9CEA-B18325772BEA}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type="parTrans" cxnId="{6812FF8E-3082-4F64-839F-77BEEBDD451D}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type="sibTrans" cxnId="{6812FF8E-3082-4F64-839F-77BEEBDD451D}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type="parTrans" cxnId="{74F191C9-5108-49CC-A7FB-DE006B0A1E5B}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type="sibTrans" cxnId="{74F191C9-5108-49CC-A7FB-DE006B0A1E5B}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type="parTrans" cxnId="{5B67546E-5008-497C-A4CC-7BC7374777BD}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type="sibTrans" cxnId="{5B67546E-5008-497C-A4CC-7BC7374777BD}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2F1812-AED3-4BAE-8542-D20165F5DAA1}" type="presOf" srcId="{6229A896-BA79-4F93-B4A4-52AF8D0E63B7}" destId="{FBD91DA6-F483-4103-904B-0A0489E1DCE7}" srcOrd="1" destOrd="0" presId="urn:microsoft.com/office/officeart/2005/8/layout/list1#1"/>
    <dgm:cxn modelId="{B85F9E25-C652-4B7F-8FD1-439B78BFFC09}" type="presOf" srcId="{A7E2548B-AC32-4B01-BBFA-02F40C0F4EC3}" destId="{C385AF22-AC18-4DC8-9B28-602D0C637594}" srcOrd="1" destOrd="0" presId="urn:microsoft.com/office/officeart/2005/8/layout/list1#1"/>
    <dgm:cxn modelId="{C0C92239-6F59-4A67-8B01-83B8CED33E59}" type="presOf" srcId="{5BA5075A-9611-40EC-B66E-1C50AF866171}" destId="{06CD99E7-5F6F-4B3A-B6AF-722345E5A49F}" srcOrd="0" destOrd="0" presId="urn:microsoft.com/office/officeart/2005/8/layout/list1#1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#1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#1"/>
    <dgm:cxn modelId="{5DA8AC74-33F2-4C28-8300-0E50990216C1}" type="presOf" srcId="{AA796176-FFEA-4453-B3C5-86FCA4C88052}" destId="{5CB4522F-075B-43D2-9CCA-FF96AAAB0675}" srcOrd="0" destOrd="0" presId="urn:microsoft.com/office/officeart/2005/8/layout/list1#1"/>
    <dgm:cxn modelId="{D8070E78-59F1-4513-9398-C426422CA6D2}" type="presOf" srcId="{A7E2548B-AC32-4B01-BBFA-02F40C0F4EC3}" destId="{E4755B94-5E72-4C9F-A91A-56B0FCDA28F1}" srcOrd="0" destOrd="0" presId="urn:microsoft.com/office/officeart/2005/8/layout/list1#1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8E1CF39A-2C53-4078-B676-390FA42BD10D}" type="presOf" srcId="{6229A896-BA79-4F93-B4A4-52AF8D0E63B7}" destId="{75DA4DF2-046A-4C6A-8086-7C3E7861D4E7}" srcOrd="0" destOrd="0" presId="urn:microsoft.com/office/officeart/2005/8/layout/list1#1"/>
    <dgm:cxn modelId="{B7AC3EAD-C2E5-4EE1-AD67-1717C0B0AE79}" type="presOf" srcId="{ACC21E35-BE52-4B64-9CE3-EAFB2C2B911E}" destId="{3240125D-75FD-4A57-A758-6C50E602A37F}" srcOrd="0" destOrd="0" presId="urn:microsoft.com/office/officeart/2005/8/layout/list1#1"/>
    <dgm:cxn modelId="{A0A139B8-C29C-4CF6-B01A-C9215FF29A1B}" type="presOf" srcId="{0FABB1E1-B967-41CD-8BD9-01EE970157FC}" destId="{1CC4936E-ED17-4D2F-9813-87EE95763F16}" srcOrd="1" destOrd="0" presId="urn:microsoft.com/office/officeart/2005/8/layout/list1#1"/>
    <dgm:cxn modelId="{04D720C0-4218-4938-9515-27C87D79C1B0}" type="presOf" srcId="{730938A3-D819-41F7-BE39-9DDAA446A19F}" destId="{427123AE-6E68-4008-BD50-9CC20F57260E}" srcOrd="1" destOrd="0" presId="urn:microsoft.com/office/officeart/2005/8/layout/list1#1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#1"/>
    <dgm:cxn modelId="{A1FCD9D6-88FE-42F6-A005-7CB64FD4DF60}" type="presOf" srcId="{730938A3-D819-41F7-BE39-9DDAA446A19F}" destId="{0B52D98E-03C2-4BD0-85E7-F52451A2A69F}" srcOrd="0" destOrd="0" presId="urn:microsoft.com/office/officeart/2005/8/layout/list1#1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E64F7986-A22F-4AFA-B479-79081A7B952B}" type="presParOf" srcId="{5CB4522F-075B-43D2-9CCA-FF96AAAB0675}" destId="{792D5933-AD40-45AE-8480-2968FCA8CAA1}" srcOrd="0" destOrd="0" presId="urn:microsoft.com/office/officeart/2005/8/layout/list1#1"/>
    <dgm:cxn modelId="{3C593DDB-6C1E-4F28-B97E-4C473646A717}" type="presParOf" srcId="{792D5933-AD40-45AE-8480-2968FCA8CAA1}" destId="{E4755B94-5E72-4C9F-A91A-56B0FCDA28F1}" srcOrd="0" destOrd="0" presId="urn:microsoft.com/office/officeart/2005/8/layout/list1#1"/>
    <dgm:cxn modelId="{53C2F299-254F-4955-8E1D-0975BFA29DEA}" type="presParOf" srcId="{792D5933-AD40-45AE-8480-2968FCA8CAA1}" destId="{C385AF22-AC18-4DC8-9B28-602D0C637594}" srcOrd="1" destOrd="0" presId="urn:microsoft.com/office/officeart/2005/8/layout/list1#1"/>
    <dgm:cxn modelId="{3A418ED2-15B8-43F7-9CB2-B8862013A2CF}" type="presParOf" srcId="{5CB4522F-075B-43D2-9CCA-FF96AAAB0675}" destId="{744720FB-B56E-4487-9420-26F63FDC8A92}" srcOrd="1" destOrd="0" presId="urn:microsoft.com/office/officeart/2005/8/layout/list1#1"/>
    <dgm:cxn modelId="{4B625579-78F4-45B2-9DFA-A7F13878CD9D}" type="presParOf" srcId="{5CB4522F-075B-43D2-9CCA-FF96AAAB0675}" destId="{46544825-FBF5-4CDD-8C6C-17BDB8D6624D}" srcOrd="2" destOrd="0" presId="urn:microsoft.com/office/officeart/2005/8/layout/list1#1"/>
    <dgm:cxn modelId="{2DFB4BE4-930E-4611-A053-82E8D625F27C}" type="presParOf" srcId="{5CB4522F-075B-43D2-9CCA-FF96AAAB0675}" destId="{4BCF71AD-8735-4E36-8AA7-859BE626CF89}" srcOrd="3" destOrd="0" presId="urn:microsoft.com/office/officeart/2005/8/layout/list1#1"/>
    <dgm:cxn modelId="{F4723558-B28C-40C9-B27F-72F9BE0AF3F5}" type="presParOf" srcId="{5CB4522F-075B-43D2-9CCA-FF96AAAB0675}" destId="{EED333AA-5EDE-462B-829D-585765A00D61}" srcOrd="4" destOrd="0" presId="urn:microsoft.com/office/officeart/2005/8/layout/list1#1"/>
    <dgm:cxn modelId="{3D31BDE9-49B2-47DF-A12F-0683BC775F18}" type="presParOf" srcId="{EED333AA-5EDE-462B-829D-585765A00D61}" destId="{75DA4DF2-046A-4C6A-8086-7C3E7861D4E7}" srcOrd="0" destOrd="0" presId="urn:microsoft.com/office/officeart/2005/8/layout/list1#1"/>
    <dgm:cxn modelId="{37B9B0F7-2467-4A73-A2F3-48AAF33F4ACD}" type="presParOf" srcId="{EED333AA-5EDE-462B-829D-585765A00D61}" destId="{FBD91DA6-F483-4103-904B-0A0489E1DCE7}" srcOrd="1" destOrd="0" presId="urn:microsoft.com/office/officeart/2005/8/layout/list1#1"/>
    <dgm:cxn modelId="{85C47340-8A9E-4592-AB66-216A17057F11}" type="presParOf" srcId="{5CB4522F-075B-43D2-9CCA-FF96AAAB0675}" destId="{48F65CE9-588F-481F-B88C-E3C4A9B9C782}" srcOrd="5" destOrd="0" presId="urn:microsoft.com/office/officeart/2005/8/layout/list1#1"/>
    <dgm:cxn modelId="{B514B097-DCDB-49D3-9A46-45A481532DCB}" type="presParOf" srcId="{5CB4522F-075B-43D2-9CCA-FF96AAAB0675}" destId="{9A2FC35B-336D-4AB9-BE3B-E5A027415580}" srcOrd="6" destOrd="0" presId="urn:microsoft.com/office/officeart/2005/8/layout/list1#1"/>
    <dgm:cxn modelId="{8445FA2B-93A1-4A85-A633-6C53B31E6640}" type="presParOf" srcId="{5CB4522F-075B-43D2-9CCA-FF96AAAB0675}" destId="{781EB76A-EEE2-4822-9A02-692FC3F6DBFE}" srcOrd="7" destOrd="0" presId="urn:microsoft.com/office/officeart/2005/8/layout/list1#1"/>
    <dgm:cxn modelId="{585724F5-D580-4123-A6B5-18BCB4B61298}" type="presParOf" srcId="{5CB4522F-075B-43D2-9CCA-FF96AAAB0675}" destId="{1A83AB0C-0313-42B2-AD86-7F1781B8A4B2}" srcOrd="8" destOrd="0" presId="urn:microsoft.com/office/officeart/2005/8/layout/list1#1"/>
    <dgm:cxn modelId="{D3A9A500-291D-4315-A0B5-48A11AFD7872}" type="presParOf" srcId="{1A83AB0C-0313-42B2-AD86-7F1781B8A4B2}" destId="{0B52D98E-03C2-4BD0-85E7-F52451A2A69F}" srcOrd="0" destOrd="0" presId="urn:microsoft.com/office/officeart/2005/8/layout/list1#1"/>
    <dgm:cxn modelId="{08FF2DFE-CF0C-4A40-BF76-5D8DF2A83E45}" type="presParOf" srcId="{1A83AB0C-0313-42B2-AD86-7F1781B8A4B2}" destId="{427123AE-6E68-4008-BD50-9CC20F57260E}" srcOrd="1" destOrd="0" presId="urn:microsoft.com/office/officeart/2005/8/layout/list1#1"/>
    <dgm:cxn modelId="{6BF98521-58EF-4718-94C0-86D18F889A8F}" type="presParOf" srcId="{5CB4522F-075B-43D2-9CCA-FF96AAAB0675}" destId="{3E45E6F7-D029-421E-9785-40AC3D5809F6}" srcOrd="9" destOrd="0" presId="urn:microsoft.com/office/officeart/2005/8/layout/list1#1"/>
    <dgm:cxn modelId="{05C125E2-B9C9-4C04-B36D-0D1E8CAE682E}" type="presParOf" srcId="{5CB4522F-075B-43D2-9CCA-FF96AAAB0675}" destId="{DC58CA3D-313C-426E-A0D6-37AFDA45F7F0}" srcOrd="10" destOrd="0" presId="urn:microsoft.com/office/officeart/2005/8/layout/list1#1"/>
    <dgm:cxn modelId="{E919EC92-820A-428D-99E1-2B124C1E1608}" type="presParOf" srcId="{5CB4522F-075B-43D2-9CCA-FF96AAAB0675}" destId="{97D0A409-687F-48B8-8F97-815DE1E84580}" srcOrd="11" destOrd="0" presId="urn:microsoft.com/office/officeart/2005/8/layout/list1#1"/>
    <dgm:cxn modelId="{5EF25026-603F-4335-9104-A837A384B12F}" type="presParOf" srcId="{5CB4522F-075B-43D2-9CCA-FF96AAAB0675}" destId="{6C682417-E35E-4747-8277-8398315EE0A6}" srcOrd="12" destOrd="0" presId="urn:microsoft.com/office/officeart/2005/8/layout/list1#1"/>
    <dgm:cxn modelId="{9C82A2E3-73F3-44C2-B38A-81C0C8565E9A}" type="presParOf" srcId="{6C682417-E35E-4747-8277-8398315EE0A6}" destId="{3240125D-75FD-4A57-A758-6C50E602A37F}" srcOrd="0" destOrd="0" presId="urn:microsoft.com/office/officeart/2005/8/layout/list1#1"/>
    <dgm:cxn modelId="{F376AE30-1079-4CDB-8E35-FE488DCEAD2D}" type="presParOf" srcId="{6C682417-E35E-4747-8277-8398315EE0A6}" destId="{19E92E6E-C255-46EA-A296-4EEB24EE3A0F}" srcOrd="1" destOrd="0" presId="urn:microsoft.com/office/officeart/2005/8/layout/list1#1"/>
    <dgm:cxn modelId="{F33726E3-490B-4D06-A525-1BA1AEBB1C8F}" type="presParOf" srcId="{5CB4522F-075B-43D2-9CCA-FF96AAAB0675}" destId="{B5396BCF-9918-4D1E-8A96-750EB7B7FAF0}" srcOrd="13" destOrd="0" presId="urn:microsoft.com/office/officeart/2005/8/layout/list1#1"/>
    <dgm:cxn modelId="{D7FFDA87-5839-4CB8-B744-1B7230101671}" type="presParOf" srcId="{5CB4522F-075B-43D2-9CCA-FF96AAAB0675}" destId="{F46CC245-10BE-4E19-B679-8FD2CCBD83C6}" srcOrd="14" destOrd="0" presId="urn:microsoft.com/office/officeart/2005/8/layout/list1#1"/>
    <dgm:cxn modelId="{771C0B25-5E8F-4FF8-B0F2-C6E7A9E26EB1}" type="presParOf" srcId="{5CB4522F-075B-43D2-9CCA-FF96AAAB0675}" destId="{259E2F94-8223-4A49-9E41-02FF9C3E6DB7}" srcOrd="15" destOrd="0" presId="urn:microsoft.com/office/officeart/2005/8/layout/list1#1"/>
    <dgm:cxn modelId="{51C24110-273A-445F-A797-AAB07E190C8A}" type="presParOf" srcId="{5CB4522F-075B-43D2-9CCA-FF96AAAB0675}" destId="{0582B587-2F69-4A4E-91D2-4D573939D386}" srcOrd="16" destOrd="0" presId="urn:microsoft.com/office/officeart/2005/8/layout/list1#1"/>
    <dgm:cxn modelId="{88995C75-011B-442D-B3B0-68C8AA231378}" type="presParOf" srcId="{0582B587-2F69-4A4E-91D2-4D573939D386}" destId="{5637D23C-C60D-4167-8816-BB9B9D431E0E}" srcOrd="0" destOrd="0" presId="urn:microsoft.com/office/officeart/2005/8/layout/list1#1"/>
    <dgm:cxn modelId="{E0066D49-5AF0-4005-90B5-6383B1A25CC7}" type="presParOf" srcId="{0582B587-2F69-4A4E-91D2-4D573939D386}" destId="{1CC4936E-ED17-4D2F-9813-87EE95763F16}" srcOrd="1" destOrd="0" presId="urn:microsoft.com/office/officeart/2005/8/layout/list1#1"/>
    <dgm:cxn modelId="{81049395-50FC-4BE5-999A-FA3A910C6AB6}" type="presParOf" srcId="{5CB4522F-075B-43D2-9CCA-FF96AAAB0675}" destId="{9E8ED095-A689-4B24-8673-40FB702F4F98}" srcOrd="17" destOrd="0" presId="urn:microsoft.com/office/officeart/2005/8/layout/list1#1"/>
    <dgm:cxn modelId="{3D70EB50-153F-4492-947D-EB83294A4E59}" type="presParOf" srcId="{5CB4522F-075B-43D2-9CCA-FF96AAAB0675}" destId="{5AA363B9-8FB5-41E3-8B35-97BD2D191B34}" srcOrd="18" destOrd="0" presId="urn:microsoft.com/office/officeart/2005/8/layout/list1#1"/>
    <dgm:cxn modelId="{B4FB1D32-D4A2-4494-BD76-A825F382590C}" type="presParOf" srcId="{5CB4522F-075B-43D2-9CCA-FF96AAAB0675}" destId="{165391A6-F699-41AC-8B55-B5334317737C}" srcOrd="19" destOrd="0" presId="urn:microsoft.com/office/officeart/2005/8/layout/list1#1"/>
    <dgm:cxn modelId="{393A8961-3DBD-4564-A6C2-813CA257BD58}" type="presParOf" srcId="{5CB4522F-075B-43D2-9CCA-FF96AAAB0675}" destId="{9922DA3E-3EF6-42FA-9CC9-86C6C0F10C5A}" srcOrd="20" destOrd="0" presId="urn:microsoft.com/office/officeart/2005/8/layout/list1#1"/>
    <dgm:cxn modelId="{87A52DF9-2C26-4E57-84A9-EEF8930BCF18}" type="presParOf" srcId="{9922DA3E-3EF6-42FA-9CC9-86C6C0F10C5A}" destId="{06CD99E7-5F6F-4B3A-B6AF-722345E5A49F}" srcOrd="0" destOrd="0" presId="urn:microsoft.com/office/officeart/2005/8/layout/list1#1"/>
    <dgm:cxn modelId="{D7C378C8-1B98-4734-835E-992B34B3F5DC}" type="presParOf" srcId="{9922DA3E-3EF6-42FA-9CC9-86C6C0F10C5A}" destId="{ABF73B35-4281-4C64-B65F-D7E1D426DC52}" srcOrd="1" destOrd="0" presId="urn:microsoft.com/office/officeart/2005/8/layout/list1#1"/>
    <dgm:cxn modelId="{32DA0E08-E2AD-4011-8E55-153870D66355}" type="presParOf" srcId="{5CB4522F-075B-43D2-9CCA-FF96AAAB0675}" destId="{E970D71D-ECBA-4E7B-8977-0075B3C64135}" srcOrd="21" destOrd="0" presId="urn:microsoft.com/office/officeart/2005/8/layout/list1#1"/>
    <dgm:cxn modelId="{74407CAF-1C80-44D2-BC80-84029926B96A}" type="presParOf" srcId="{5CB4522F-075B-43D2-9CCA-FF96AAAB0675}" destId="{1EBF7F84-B88A-4276-8D3B-5221674D7BF1}" srcOrd="22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2021/4/22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2021/4/22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3.xml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7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image" Target="../media/image6.svg"/><Relationship Id="rId5" Type="http://schemas.openxmlformats.org/officeDocument/2006/relationships/tags" Target="../tags/tag15.xml"/><Relationship Id="rId10" Type="http://schemas.openxmlformats.org/officeDocument/2006/relationships/image" Target="../media/image5.png"/><Relationship Id="rId4" Type="http://schemas.openxmlformats.org/officeDocument/2006/relationships/tags" Target="../tags/tag14.xml"/><Relationship Id="rId9" Type="http://schemas.openxmlformats.org/officeDocument/2006/relationships/image" Target="../media/image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.png"/><Relationship Id="rId7" Type="http://schemas.openxmlformats.org/officeDocument/2006/relationships/image" Target="../media/image18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4.svg"/><Relationship Id="rId7" Type="http://schemas.openxmlformats.org/officeDocument/2006/relationships/diagramData" Target="../diagrams/data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microsoft.com/office/2007/relationships/diagramDrawing" Target="../diagrams/drawing1.xml"/><Relationship Id="rId5" Type="http://schemas.openxmlformats.org/officeDocument/2006/relationships/image" Target="../media/image6.svg"/><Relationship Id="rId10" Type="http://schemas.openxmlformats.org/officeDocument/2006/relationships/diagramColors" Target="../diagrams/colors1.xml"/><Relationship Id="rId4" Type="http://schemas.openxmlformats.org/officeDocument/2006/relationships/image" Target="../media/image5.png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4.svg"/><Relationship Id="rId7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4.svg"/><Relationship Id="rId7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image" Target="../media/image5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image" Target="../media/image4.sv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3.png"/><Relationship Id="rId5" Type="http://schemas.openxmlformats.org/officeDocument/2006/relationships/tags" Target="../tags/tag6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695256" y="1567122"/>
            <a:ext cx="4754880" cy="2306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关于群裂变</a:t>
            </a:r>
            <a:r>
              <a:rPr lang="zh-CN" altLang="en-US" sz="3600" b="1" dirty="0"/>
              <a:t>案例的复盘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r>
              <a:rPr lang="zh-CN" altLang="en-US" b="1" dirty="0"/>
              <a:t>部门：项目二组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tx1"/>
                </a:solidFill>
              </a:rPr>
              <a:t>姓名：张泳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/>
              <a:t>花名：彩虹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0429" y="45356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任意多边形 4"/>
          <p:cNvSpPr/>
          <p:nvPr>
            <p:custDataLst>
              <p:tags r:id="rId1"/>
            </p:custDataLst>
          </p:nvPr>
        </p:nvSpPr>
        <p:spPr>
          <a:xfrm rot="19743805">
            <a:off x="1963420" y="2207988"/>
            <a:ext cx="238910" cy="774608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lumMod val="65000"/>
              <a:lumOff val="35000"/>
            </a:srgbClr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任意多边形 6"/>
          <p:cNvSpPr/>
          <p:nvPr>
            <p:custDataLst>
              <p:tags r:id="rId2"/>
            </p:custDataLst>
          </p:nvPr>
        </p:nvSpPr>
        <p:spPr>
          <a:xfrm rot="19743805">
            <a:off x="2340965" y="2207988"/>
            <a:ext cx="238910" cy="774608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矩形3"/>
          <p:cNvSpPr/>
          <p:nvPr>
            <p:custDataLst>
              <p:tags r:id="rId3"/>
            </p:custDataLst>
          </p:nvPr>
        </p:nvSpPr>
        <p:spPr>
          <a:xfrm>
            <a:off x="2752162" y="2041760"/>
            <a:ext cx="5597238" cy="811624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79" y="connsiteY0-80"/>
              </a:cxn>
              <a:cxn ang="0">
                <a:pos x="connsiteX1-81" y="connsiteY1-82"/>
              </a:cxn>
              <a:cxn ang="0">
                <a:pos x="connsiteX2-83" y="connsiteY2-84"/>
              </a:cxn>
              <a:cxn ang="0">
                <a:pos x="connsiteX3-85" y="connsiteY3-86"/>
              </a:cxn>
              <a:cxn ang="0">
                <a:pos x="connsiteX4-87" y="connsiteY4-88"/>
              </a:cxn>
              <a:cxn ang="0">
                <a:pos x="connsiteX5-89" y="connsiteY5-90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9050" cap="sq">
            <a:solidFill>
              <a:srgbClr val="ED7D31"/>
            </a:solidFill>
            <a:beve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rot="0" spcFirstLastPara="0" vertOverflow="overflow" horzOverflow="overflow" vert="horz" wrap="square" lIns="75583" tIns="39303" rIns="75583" bIns="39303" numCol="1" spcCol="0" rtlCol="0" fromWordArt="0" anchor="b" anchorCtr="0" forceAA="0" compatLnSpc="1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345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大量用户进群后，增加社群留存可增加前</a:t>
            </a:r>
            <a:r>
              <a:rPr lang="en-US" altLang="zh-CN" sz="1345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1345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天互动小游戏预告，</a:t>
            </a:r>
            <a:br>
              <a:rPr lang="zh-CN" altLang="en-US" sz="1345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345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增加留存率</a:t>
            </a:r>
            <a:endParaRPr lang="en-US" altLang="zh-CN" sz="1345" spc="15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" name="任意多边形 8"/>
          <p:cNvSpPr/>
          <p:nvPr>
            <p:custDataLst>
              <p:tags r:id="rId4"/>
            </p:custDataLst>
          </p:nvPr>
        </p:nvSpPr>
        <p:spPr>
          <a:xfrm rot="19743805">
            <a:off x="1963420" y="3750475"/>
            <a:ext cx="238910" cy="774608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lumMod val="65000"/>
              <a:lumOff val="35000"/>
            </a:srgbClr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" name="任意多边形 9"/>
          <p:cNvSpPr/>
          <p:nvPr>
            <p:custDataLst>
              <p:tags r:id="rId5"/>
            </p:custDataLst>
          </p:nvPr>
        </p:nvSpPr>
        <p:spPr>
          <a:xfrm rot="19743805">
            <a:off x="2340965" y="3750475"/>
            <a:ext cx="238910" cy="774608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rgbClr val="ED7D31"/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" name="矩形2"/>
          <p:cNvSpPr/>
          <p:nvPr>
            <p:custDataLst>
              <p:tags r:id="rId6"/>
            </p:custDataLst>
          </p:nvPr>
        </p:nvSpPr>
        <p:spPr>
          <a:xfrm>
            <a:off x="2752162" y="3584249"/>
            <a:ext cx="5597238" cy="811624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79" y="connsiteY0-80"/>
              </a:cxn>
              <a:cxn ang="0">
                <a:pos x="connsiteX1-81" y="connsiteY1-82"/>
              </a:cxn>
              <a:cxn ang="0">
                <a:pos x="connsiteX2-83" y="connsiteY2-84"/>
              </a:cxn>
              <a:cxn ang="0">
                <a:pos x="connsiteX3-85" y="connsiteY3-86"/>
              </a:cxn>
              <a:cxn ang="0">
                <a:pos x="connsiteX4-87" y="connsiteY4-88"/>
              </a:cxn>
              <a:cxn ang="0">
                <a:pos x="connsiteX5-89" y="connsiteY5-90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19050" cap="sq">
            <a:solidFill>
              <a:srgbClr val="ED7D31"/>
            </a:solidFill>
            <a:beve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rot="0" spcFirstLastPara="0" vertOverflow="overflow" horzOverflow="overflow" vert="horz" wrap="square" lIns="75583" tIns="39303" rIns="75583" bIns="39303" numCol="1" spcCol="0" rtlCol="0" fromWordArt="0" anchor="b" anchorCtr="0" forceAA="0" compatLnSpc="1">
            <a:normAutofit lnSpcReduction="10000"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345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在低成本礼品的前提下，可使用群裂变，反哺企微增粉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1600" b="1" dirty="0">
                <a:solidFill>
                  <a:schemeClr val="tx1"/>
                </a:solidFill>
              </a:rPr>
              <a:t>案例中待优化点及改善方案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889208" y="1478915"/>
            <a:ext cx="5967730" cy="1476375"/>
          </a:xfrm>
          <a:prstGeom prst="rect">
            <a:avLst/>
          </a:prstGeom>
          <a:noFill/>
          <a:ln w="19050">
            <a:solidFill>
              <a:srgbClr val="ED7D31"/>
            </a:solidFill>
            <a:prstDash val="sysDot"/>
          </a:ln>
        </p:spPr>
        <p:txBody>
          <a:bodyPr wrap="none" rtlCol="0" anchor="t">
            <a:spAutoFit/>
          </a:bodyPr>
          <a:lstStyle/>
          <a:p>
            <a:r>
              <a:rPr lang="zh-CN" altLang="en-US" dirty="0"/>
              <a:t>社群留存率：社群第三天后的留存比第一天的要高</a:t>
            </a:r>
            <a:br>
              <a:rPr lang="zh-CN" altLang="en-US" dirty="0"/>
            </a:br>
            <a:r>
              <a:rPr lang="zh-CN" altLang="en-US" dirty="0"/>
              <a:t> </a:t>
            </a:r>
            <a:r>
              <a:rPr lang="en-US" altLang="zh-CN" dirty="0"/>
              <a:t>                     </a:t>
            </a:r>
            <a:br>
              <a:rPr lang="en-US" altLang="zh-CN" dirty="0"/>
            </a:br>
            <a:r>
              <a:rPr lang="en-US" altLang="zh-CN" dirty="0"/>
              <a:t>       </a:t>
            </a:r>
            <a:r>
              <a:rPr lang="zh-CN" altLang="en-US" dirty="0"/>
              <a:t>计划做好社群留存</a:t>
            </a:r>
            <a:r>
              <a:rPr lang="en-US" altLang="zh-CN" dirty="0"/>
              <a:t>7</a:t>
            </a:r>
            <a:r>
              <a:rPr lang="zh-CN" altLang="en-US" dirty="0"/>
              <a:t>天计划：</a:t>
            </a:r>
            <a:br>
              <a:rPr lang="zh-CN" altLang="en-US" dirty="0"/>
            </a:br>
            <a:r>
              <a:rPr lang="zh-CN" altLang="en-US" dirty="0"/>
              <a:t> </a:t>
            </a:r>
            <a:r>
              <a:rPr lang="en-US" altLang="zh-CN" dirty="0"/>
              <a:t>       1</a:t>
            </a:r>
            <a:r>
              <a:rPr lang="zh-CN" altLang="en-US" dirty="0"/>
              <a:t>、增加社群</a:t>
            </a:r>
            <a:r>
              <a:rPr lang="en-US" altLang="zh-CN" dirty="0"/>
              <a:t>7</a:t>
            </a:r>
            <a:r>
              <a:rPr lang="zh-CN" altLang="en-US" dirty="0"/>
              <a:t>天社群活动预告，让用户感兴趣；</a:t>
            </a:r>
            <a:br>
              <a:rPr lang="zh-CN" altLang="en-US" dirty="0"/>
            </a:br>
            <a:r>
              <a:rPr lang="zh-CN" altLang="en-US" dirty="0"/>
              <a:t> </a:t>
            </a:r>
            <a:r>
              <a:rPr lang="en-US" altLang="zh-CN" dirty="0"/>
              <a:t>       2</a:t>
            </a:r>
            <a:r>
              <a:rPr lang="zh-CN" altLang="en-US" dirty="0"/>
              <a:t>、活动结束当天增加社群积分，让用户参与、留存；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068706" y="3714115"/>
            <a:ext cx="6841490" cy="1198880"/>
          </a:xfrm>
          <a:prstGeom prst="rect">
            <a:avLst/>
          </a:prstGeom>
          <a:noFill/>
          <a:ln w="19050">
            <a:solidFill>
              <a:srgbClr val="ED7D31"/>
            </a:solidFill>
            <a:prstDash val="sysDot"/>
          </a:ln>
        </p:spPr>
        <p:txBody>
          <a:bodyPr wrap="square" rtlCol="0" anchor="t">
            <a:spAutoFit/>
          </a:bodyPr>
          <a:lstStyle/>
          <a:p>
            <a:r>
              <a:rPr lang="zh-CN" altLang="en-US"/>
              <a:t>企微加粉率：企微加粉率较低</a:t>
            </a:r>
            <a:br>
              <a:rPr lang="zh-CN" altLang="en-US"/>
            </a:br>
            <a:r>
              <a:rPr lang="zh-CN" altLang="en-US"/>
              <a:t> </a:t>
            </a:r>
            <a:r>
              <a:rPr lang="en-US" altLang="zh-CN"/>
              <a:t>    </a:t>
            </a:r>
            <a:br>
              <a:rPr lang="en-US" altLang="zh-CN"/>
            </a:br>
            <a:r>
              <a:rPr lang="en-US" altLang="zh-CN"/>
              <a:t>       1</a:t>
            </a:r>
            <a:r>
              <a:rPr lang="zh-CN" altLang="en-US"/>
              <a:t>、挖掘用户在乎的利益点，制作吸引力强的海报，吸引加粉；</a:t>
            </a:r>
          </a:p>
          <a:p>
            <a:r>
              <a:rPr lang="en-US" altLang="zh-CN"/>
              <a:t>       2</a:t>
            </a:r>
            <a:r>
              <a:rPr lang="zh-CN" altLang="en-US"/>
              <a:t>、入群后</a:t>
            </a:r>
            <a:r>
              <a:rPr lang="en-US" altLang="zh-CN"/>
              <a:t>3</a:t>
            </a:r>
            <a:r>
              <a:rPr lang="zh-CN" altLang="en-US"/>
              <a:t>天，社区内持续引导加企微；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92936" y="453560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针对案例的延伸思考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469390" y="1662564"/>
            <a:ext cx="6309360" cy="922020"/>
          </a:xfrm>
          <a:prstGeom prst="rect">
            <a:avLst/>
          </a:prstGeom>
          <a:noFill/>
          <a:ln w="19050">
            <a:solidFill>
              <a:srgbClr val="ED7D31"/>
            </a:solidFill>
            <a:prstDash val="sysDot"/>
          </a:ln>
        </p:spPr>
        <p:txBody>
          <a:bodyPr wrap="none" rtlCol="0" anchor="t">
            <a:spAutoFit/>
          </a:bodyPr>
          <a:lstStyle/>
          <a:p>
            <a:r>
              <a:rPr lang="zh-CN" altLang="en-US" dirty="0"/>
              <a:t>社群裂变适合哪些类型项目？ </a:t>
            </a:r>
            <a:r>
              <a:rPr lang="en-US" altLang="zh-CN" dirty="0"/>
              <a:t>                     </a:t>
            </a:r>
            <a:br>
              <a:rPr lang="en-US" altLang="zh-CN" dirty="0"/>
            </a:br>
            <a:r>
              <a:rPr lang="en-US" altLang="zh-CN" dirty="0"/>
              <a:t>      </a:t>
            </a:r>
            <a:br>
              <a:rPr lang="en-US" altLang="zh-CN" dirty="0"/>
            </a:br>
            <a:r>
              <a:rPr lang="en-US" altLang="zh-CN" dirty="0"/>
              <a:t>        </a:t>
            </a:r>
            <a:r>
              <a:rPr lang="zh-CN" altLang="en-US" dirty="0"/>
              <a:t>品牌知名度比较响、礼品成本比较低、用户对礼品强需求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450465" y="3455035"/>
            <a:ext cx="6025515" cy="1476375"/>
          </a:xfrm>
          <a:prstGeom prst="rect">
            <a:avLst/>
          </a:prstGeom>
          <a:noFill/>
          <a:ln w="19050">
            <a:solidFill>
              <a:srgbClr val="ED7D31"/>
            </a:solidFill>
            <a:prstDash val="sysDot"/>
          </a:ln>
        </p:spPr>
        <p:txBody>
          <a:bodyPr wrap="none" rtlCol="0" anchor="t">
            <a:spAutoFit/>
          </a:bodyPr>
          <a:lstStyle/>
          <a:p>
            <a:pPr indent="0">
              <a:buFont typeface="Arial" panose="020B0604020202020204" pitchFamily="34" charset="0"/>
              <a:buNone/>
            </a:pPr>
            <a:r>
              <a:rPr lang="zh-CN" altLang="en-US"/>
              <a:t>社群裂变是否可执行？ </a:t>
            </a:r>
            <a:r>
              <a:rPr lang="en-US" altLang="zh-CN"/>
              <a:t>                     </a:t>
            </a:r>
            <a:br>
              <a:rPr lang="en-US" altLang="zh-CN"/>
            </a:br>
            <a:r>
              <a:rPr lang="en-US" altLang="zh-CN"/>
              <a:t>      </a:t>
            </a:r>
            <a:br>
              <a:rPr lang="en-US" altLang="zh-CN"/>
            </a:br>
            <a:r>
              <a:rPr lang="en-US" altLang="zh-CN"/>
              <a:t>        1.</a:t>
            </a:r>
            <a:r>
              <a:rPr lang="zh-CN" altLang="en-US"/>
              <a:t>目前企微社群裂变需要有较好的工具配合；</a:t>
            </a:r>
          </a:p>
          <a:p>
            <a:r>
              <a:rPr lang="en-US" altLang="zh-CN"/>
              <a:t>        2.</a:t>
            </a:r>
            <a:r>
              <a:rPr lang="zh-CN" altLang="en-US"/>
              <a:t>社群裂变引导来的粉丝相对精准，可以做用户筛选、</a:t>
            </a:r>
            <a:br>
              <a:rPr lang="zh-CN" altLang="en-US"/>
            </a:br>
            <a:r>
              <a:rPr lang="zh-CN" altLang="en-US"/>
              <a:t> </a:t>
            </a:r>
            <a:r>
              <a:rPr lang="en-US" altLang="zh-CN"/>
              <a:t>          </a:t>
            </a:r>
            <a:r>
              <a:rPr lang="zh-CN" altLang="en-US"/>
              <a:t>可以提高与用户交流机会；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845310" y="2273300"/>
            <a:ext cx="5633085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500">
                <a:solidFill>
                  <a:srgbClr val="FEA900"/>
                </a:solidFill>
              </a:rPr>
              <a:t>目标：测试社群裂变可实施性，增加社群精准粉及为企微增粉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70435" y="43815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案例关键词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546860" y="2006600"/>
            <a:ext cx="563308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200">
                <a:solidFill>
                  <a:srgbClr val="FEA900"/>
                </a:solidFill>
              </a:rPr>
              <a:t>   </a:t>
            </a:r>
            <a:br>
              <a:rPr lang="zh-CN" altLang="en-US" sz="2200">
                <a:solidFill>
                  <a:srgbClr val="FEA900"/>
                </a:solidFill>
              </a:rPr>
            </a:br>
            <a:r>
              <a:rPr lang="en-US" altLang="zh-CN" sz="2200">
                <a:solidFill>
                  <a:srgbClr val="FEA900"/>
                </a:solidFill>
              </a:rPr>
              <a:t>                           </a:t>
            </a:r>
            <a:r>
              <a:rPr lang="zh-CN" altLang="en-US" sz="3000">
                <a:solidFill>
                  <a:srgbClr val="FEA900"/>
                </a:solidFill>
              </a:rPr>
              <a:t>社群裂变</a:t>
            </a:r>
            <a:br>
              <a:rPr lang="zh-CN" altLang="en-US" sz="2800">
                <a:solidFill>
                  <a:srgbClr val="FEA900"/>
                </a:solidFill>
              </a:rPr>
            </a:br>
            <a:br>
              <a:rPr lang="zh-CN" altLang="en-US" sz="2800">
                <a:solidFill>
                  <a:srgbClr val="FEA900"/>
                </a:solidFill>
              </a:rPr>
            </a:br>
            <a:r>
              <a:rPr lang="zh-CN" altLang="en-US" sz="2800">
                <a:solidFill>
                  <a:srgbClr val="FEA900"/>
                </a:solidFill>
              </a:rPr>
              <a:t> </a:t>
            </a:r>
            <a:r>
              <a:rPr lang="en-US" altLang="zh-CN" sz="2800">
                <a:solidFill>
                  <a:srgbClr val="FEA900"/>
                </a:solidFill>
              </a:rPr>
              <a:t>                                   </a:t>
            </a:r>
            <a:r>
              <a:rPr lang="zh-CN" altLang="en-US" sz="2800">
                <a:solidFill>
                  <a:srgbClr val="FEA900"/>
                </a:solidFill>
              </a:rPr>
              <a:t>社群留存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51710" y="1632585"/>
            <a:ext cx="5481955" cy="386143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2" descr="8897f2f6187c89c0852c3279071298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02485" y="1618615"/>
            <a:ext cx="1424305" cy="3167380"/>
          </a:xfrm>
          <a:prstGeom prst="rect">
            <a:avLst/>
          </a:prstGeom>
        </p:spPr>
      </p:pic>
      <p:pic>
        <p:nvPicPr>
          <p:cNvPr id="8" name="图片 3" descr="a2b47a7090d888ccab58cddb81fd59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24350" y="1630045"/>
            <a:ext cx="1419225" cy="3155950"/>
          </a:xfrm>
          <a:prstGeom prst="rect">
            <a:avLst/>
          </a:prstGeom>
          <a:ln>
            <a:solidFill>
              <a:srgbClr val="ED7D31"/>
            </a:solidFill>
          </a:ln>
        </p:spPr>
      </p:pic>
      <p:pic>
        <p:nvPicPr>
          <p:cNvPr id="9" name="图片 4" descr="d4f515c15c5db5de35e91342b28991a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40817" y="1624013"/>
            <a:ext cx="1421130" cy="3161665"/>
          </a:xfrm>
          <a:prstGeom prst="rect">
            <a:avLst/>
          </a:prstGeom>
        </p:spPr>
      </p:pic>
      <p:pic>
        <p:nvPicPr>
          <p:cNvPr id="10" name="图片 2" descr="8897f2f6187c89c0852c3279071298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86610" y="1618615"/>
            <a:ext cx="1424305" cy="3167380"/>
          </a:xfrm>
          <a:prstGeom prst="rect">
            <a:avLst/>
          </a:prstGeom>
          <a:ln>
            <a:solidFill>
              <a:srgbClr val="ED7D31"/>
            </a:solidFill>
          </a:ln>
        </p:spPr>
      </p:pic>
      <p:pic>
        <p:nvPicPr>
          <p:cNvPr id="12" name="图片 4" descr="d4f515c15c5db5de35e91342b28991a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24942" y="1624013"/>
            <a:ext cx="1421130" cy="3161665"/>
          </a:xfrm>
          <a:prstGeom prst="rect">
            <a:avLst/>
          </a:prstGeom>
          <a:ln>
            <a:solidFill>
              <a:srgbClr val="ED7D31"/>
            </a:solidFill>
          </a:ln>
        </p:spPr>
      </p:pic>
      <p:sp>
        <p:nvSpPr>
          <p:cNvPr id="13" name="文本框 12"/>
          <p:cNvSpPr txBox="1"/>
          <p:nvPr/>
        </p:nvSpPr>
        <p:spPr>
          <a:xfrm>
            <a:off x="2447925" y="4968240"/>
            <a:ext cx="734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/>
              <a:t>活动规则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667250" y="4968240"/>
            <a:ext cx="734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/>
              <a:t>社群留存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884035" y="4968240"/>
            <a:ext cx="734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/>
              <a:t>成功助理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2447925" y="4968240"/>
            <a:ext cx="734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/>
              <a:t>成功兑奖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667250" y="4968240"/>
            <a:ext cx="734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/>
              <a:t>社群抽奖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884035" y="4968240"/>
            <a:ext cx="84709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/>
              <a:t>引导加企微</a:t>
            </a:r>
          </a:p>
        </p:txBody>
      </p:sp>
      <p:pic>
        <p:nvPicPr>
          <p:cNvPr id="5" name="图片 6" descr="156b74166b23699daeea581ea7d047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50342" y="1683385"/>
            <a:ext cx="1402080" cy="3116580"/>
          </a:xfrm>
          <a:prstGeom prst="rect">
            <a:avLst/>
          </a:prstGeom>
          <a:ln>
            <a:solidFill>
              <a:srgbClr val="ED7D31"/>
            </a:solidFill>
          </a:ln>
        </p:spPr>
      </p:pic>
      <p:pic>
        <p:nvPicPr>
          <p:cNvPr id="16" name="图片 7" descr="1a0ce18ca1bf407fa1485cfc7701f9d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33557" y="1683068"/>
            <a:ext cx="1402080" cy="3117215"/>
          </a:xfrm>
          <a:prstGeom prst="rect">
            <a:avLst/>
          </a:prstGeom>
          <a:ln>
            <a:solidFill>
              <a:srgbClr val="ED7D31"/>
            </a:solidFill>
          </a:ln>
        </p:spPr>
      </p:pic>
      <p:pic>
        <p:nvPicPr>
          <p:cNvPr id="17" name="图片 5" descr="8ad2ca6313acedb9446f227c6243b0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12645" y="1684020"/>
            <a:ext cx="1405255" cy="3125470"/>
          </a:xfrm>
          <a:prstGeom prst="rect">
            <a:avLst/>
          </a:prstGeom>
          <a:ln>
            <a:solidFill>
              <a:srgbClr val="ED7D3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1372235" y="1269365"/>
            <a:ext cx="5870575" cy="252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66700" indent="-266700"/>
            <a:r>
              <a:rPr lang="en-US" sz="1050" b="0">
                <a:latin typeface="+mn-ea"/>
                <a:cs typeface="+mn-ea"/>
              </a:rPr>
              <a:t>² </a:t>
            </a:r>
            <a:r>
              <a:rPr lang="zh-CN" sz="1050" b="0">
                <a:latin typeface="+mn-ea"/>
                <a:cs typeface="+mn-ea"/>
              </a:rPr>
              <a:t>群加粉数据：</a:t>
            </a:r>
            <a:endParaRPr lang="zh-CN" altLang="en-US">
              <a:latin typeface="+mn-ea"/>
              <a:cs typeface="+mn-ea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1372235" y="1522095"/>
          <a:ext cx="5800725" cy="1353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9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7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2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19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活动进群总人数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当天留存群粉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当天退群数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当天退群率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565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184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+mn-ea"/>
                        </a:rPr>
                        <a:t> 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+mn-ea"/>
                        </a:rPr>
                        <a:t> </a:t>
                      </a:r>
                      <a:endParaRPr lang="en-US" sz="1200" b="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153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31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16.85%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7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b">
                    <a:lnL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4月17日留存群粉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68580" marR="68580" marT="0" marB="0" anchor="b">
                    <a:lnL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3</a:t>
                      </a: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天后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退群数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68580" marR="68580" marT="0" marB="0" anchor="b">
                    <a:lnL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1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三天后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退群率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94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b">
                    <a:lnL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116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37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36.9%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b">
                    <a:lnL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BACC6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372235" y="3275965"/>
            <a:ext cx="726503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66700" indent="-266700"/>
            <a:endParaRPr lang="en-US" sz="1200" b="0">
              <a:latin typeface="+mn-ea"/>
              <a:cs typeface="+mn-ea"/>
            </a:endParaRPr>
          </a:p>
          <a:p>
            <a:pPr marL="266700" indent="-266700"/>
            <a:r>
              <a:rPr lang="en-US" sz="1200" b="0">
                <a:latin typeface="+mn-ea"/>
                <a:cs typeface="+mn-ea"/>
              </a:rPr>
              <a:t>² </a:t>
            </a:r>
            <a:r>
              <a:rPr lang="zh-CN" sz="1200" b="0">
                <a:latin typeface="+mn-ea"/>
                <a:cs typeface="+mn-ea"/>
              </a:rPr>
              <a:t>企微加粉数据：</a:t>
            </a:r>
            <a:r>
              <a:rPr lang="en-US" sz="1200" b="0">
                <a:latin typeface="+mn-ea"/>
                <a:cs typeface="+mn-ea"/>
              </a:rPr>
              <a:t>83</a:t>
            </a:r>
            <a:r>
              <a:rPr lang="zh-CN" sz="1200" b="0">
                <a:latin typeface="+mn-ea"/>
                <a:cs typeface="+mn-ea"/>
              </a:rPr>
              <a:t>人，加粉率</a:t>
            </a:r>
            <a:r>
              <a:rPr lang="en-US" altLang="zh-CN" sz="1200" b="0">
                <a:latin typeface="+mn-ea"/>
                <a:cs typeface="+mn-ea"/>
              </a:rPr>
              <a:t>45%</a:t>
            </a:r>
            <a:br>
              <a:rPr lang="en-US" altLang="zh-CN" sz="1200" b="0">
                <a:latin typeface="+mn-ea"/>
                <a:cs typeface="+mn-ea"/>
              </a:rPr>
            </a:br>
            <a:endParaRPr lang="en-US" sz="1200" b="0">
              <a:latin typeface="+mn-ea"/>
              <a:cs typeface="+mn-ea"/>
            </a:endParaRPr>
          </a:p>
          <a:p>
            <a:pPr marL="266700" indent="-266700"/>
            <a:r>
              <a:rPr lang="en-US" sz="1200" b="0">
                <a:latin typeface="+mn-ea"/>
                <a:cs typeface="+mn-ea"/>
              </a:rPr>
              <a:t>² </a:t>
            </a:r>
            <a:r>
              <a:rPr lang="zh-CN" sz="1200" b="0">
                <a:latin typeface="+mn-ea"/>
                <a:cs typeface="+mn-ea"/>
              </a:rPr>
              <a:t>爱奇艺月卡预计数：</a:t>
            </a:r>
            <a:r>
              <a:rPr lang="en-US" sz="1200" b="0">
                <a:latin typeface="+mn-ea"/>
                <a:cs typeface="+mn-ea"/>
              </a:rPr>
              <a:t>35</a:t>
            </a:r>
            <a:r>
              <a:rPr lang="zh-CN" sz="1200" b="0">
                <a:latin typeface="+mn-ea"/>
                <a:cs typeface="+mn-ea"/>
              </a:rPr>
              <a:t>份，实际发放：</a:t>
            </a:r>
            <a:r>
              <a:rPr lang="en-US" sz="1200" b="0">
                <a:latin typeface="+mn-ea"/>
                <a:cs typeface="+mn-ea"/>
              </a:rPr>
              <a:t>25</a:t>
            </a:r>
            <a:r>
              <a:rPr lang="zh-CN" sz="1200" b="0">
                <a:latin typeface="+mn-ea"/>
                <a:cs typeface="+mn-ea"/>
              </a:rPr>
              <a:t>份，礼品花费（不含税）：</a:t>
            </a:r>
            <a:r>
              <a:rPr lang="en-US" sz="1200" b="0">
                <a:latin typeface="+mn-ea"/>
                <a:cs typeface="+mn-ea"/>
              </a:rPr>
              <a:t>337.5</a:t>
            </a:r>
            <a:r>
              <a:rPr lang="zh-CN" sz="1200" b="0">
                <a:latin typeface="+mn-ea"/>
                <a:cs typeface="+mn-ea"/>
              </a:rPr>
              <a:t>元，人均</a:t>
            </a:r>
            <a:r>
              <a:rPr lang="en-US" altLang="zh-CN" sz="1200" b="0">
                <a:latin typeface="+mn-ea"/>
                <a:cs typeface="+mn-ea"/>
              </a:rPr>
              <a:t>1.8</a:t>
            </a:r>
            <a:r>
              <a:rPr lang="zh-CN" altLang="en-US" sz="1200" b="0">
                <a:latin typeface="+mn-ea"/>
                <a:cs typeface="+mn-ea"/>
              </a:rPr>
              <a:t>元（</a:t>
            </a:r>
            <a:r>
              <a:rPr lang="en-US" altLang="zh-CN" sz="1200" b="0">
                <a:latin typeface="+mn-ea"/>
                <a:cs typeface="+mn-ea"/>
              </a:rPr>
              <a:t>2.9</a:t>
            </a:r>
            <a:r>
              <a:rPr lang="zh-CN" altLang="en-US" sz="1200" b="0">
                <a:latin typeface="+mn-ea"/>
                <a:cs typeface="+mn-ea"/>
              </a:rPr>
              <a:t>元）</a:t>
            </a:r>
            <a:endParaRPr lang="en-US" altLang="zh-CN" sz="1200" b="0">
              <a:latin typeface="+mn-ea"/>
              <a:cs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0429" y="45356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任意多边形 4"/>
          <p:cNvSpPr/>
          <p:nvPr>
            <p:custDataLst>
              <p:tags r:id="rId1"/>
            </p:custDataLst>
          </p:nvPr>
        </p:nvSpPr>
        <p:spPr>
          <a:xfrm rot="19743805">
            <a:off x="1801495" y="2104023"/>
            <a:ext cx="192617" cy="624514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lumMod val="65000"/>
              <a:lumOff val="35000"/>
            </a:srgbClr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任意多边形 6"/>
          <p:cNvSpPr/>
          <p:nvPr>
            <p:custDataLst>
              <p:tags r:id="rId2"/>
            </p:custDataLst>
          </p:nvPr>
        </p:nvSpPr>
        <p:spPr>
          <a:xfrm rot="19743805">
            <a:off x="2105884" y="2104023"/>
            <a:ext cx="192617" cy="624514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矩形3"/>
          <p:cNvSpPr/>
          <p:nvPr>
            <p:custDataLst>
              <p:tags r:id="rId3"/>
            </p:custDataLst>
          </p:nvPr>
        </p:nvSpPr>
        <p:spPr>
          <a:xfrm>
            <a:off x="2437404" y="1970005"/>
            <a:ext cx="4512673" cy="654357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79" y="connsiteY0-80"/>
              </a:cxn>
              <a:cxn ang="0">
                <a:pos x="connsiteX1-81" y="connsiteY1-82"/>
              </a:cxn>
              <a:cxn ang="0">
                <a:pos x="connsiteX2-83" y="connsiteY2-84"/>
              </a:cxn>
              <a:cxn ang="0">
                <a:pos x="connsiteX3-85" y="connsiteY3-86"/>
              </a:cxn>
              <a:cxn ang="0">
                <a:pos x="connsiteX4-87" y="connsiteY4-88"/>
              </a:cxn>
              <a:cxn ang="0">
                <a:pos x="connsiteX5-89" y="connsiteY5-90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9050" cap="sq">
            <a:solidFill>
              <a:srgbClr val="ED7D31"/>
            </a:solidFill>
            <a:beve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rot="0" spcFirstLastPara="0" vertOverflow="overflow" horzOverflow="overflow" vert="horz" wrap="square" lIns="75583" tIns="39303" rIns="75583" bIns="39303" numCol="1" spcCol="0" rtlCol="0" fromWordArt="0" anchor="b" anchorCtr="0" forceAA="0" compatLnSpc="1"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1345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新入群用户留存：</a:t>
            </a:r>
            <a:br>
              <a:rPr lang="zh-CN" altLang="en-US" sz="1345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345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通过社群小游戏，吸引新入群用户留下来参与</a:t>
            </a:r>
          </a:p>
        </p:txBody>
      </p:sp>
      <p:sp>
        <p:nvSpPr>
          <p:cNvPr id="9" name="任意多边形 8"/>
          <p:cNvSpPr/>
          <p:nvPr>
            <p:custDataLst>
              <p:tags r:id="rId4"/>
            </p:custDataLst>
          </p:nvPr>
        </p:nvSpPr>
        <p:spPr>
          <a:xfrm rot="19743805">
            <a:off x="1801495" y="3347626"/>
            <a:ext cx="192617" cy="624514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lumMod val="65000"/>
              <a:lumOff val="35000"/>
            </a:srgbClr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" name="任意多边形 9"/>
          <p:cNvSpPr/>
          <p:nvPr>
            <p:custDataLst>
              <p:tags r:id="rId5"/>
            </p:custDataLst>
          </p:nvPr>
        </p:nvSpPr>
        <p:spPr>
          <a:xfrm rot="19743805">
            <a:off x="2105884" y="3347626"/>
            <a:ext cx="192617" cy="624514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rgbClr val="ED7D31"/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" name="矩形2"/>
          <p:cNvSpPr/>
          <p:nvPr>
            <p:custDataLst>
              <p:tags r:id="rId6"/>
            </p:custDataLst>
          </p:nvPr>
        </p:nvSpPr>
        <p:spPr>
          <a:xfrm>
            <a:off x="2437404" y="3213609"/>
            <a:ext cx="4512673" cy="654357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79" y="connsiteY0-80"/>
              </a:cxn>
              <a:cxn ang="0">
                <a:pos x="connsiteX1-81" y="connsiteY1-82"/>
              </a:cxn>
              <a:cxn ang="0">
                <a:pos x="connsiteX2-83" y="connsiteY2-84"/>
              </a:cxn>
              <a:cxn ang="0">
                <a:pos x="connsiteX3-85" y="connsiteY3-86"/>
              </a:cxn>
              <a:cxn ang="0">
                <a:pos x="connsiteX4-87" y="connsiteY4-88"/>
              </a:cxn>
              <a:cxn ang="0">
                <a:pos x="connsiteX5-89" y="connsiteY5-90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19050" cap="sq">
            <a:solidFill>
              <a:srgbClr val="ED7D31"/>
            </a:solidFill>
            <a:beve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rot="0" spcFirstLastPara="0" vertOverflow="overflow" horzOverflow="overflow" vert="horz" wrap="square" lIns="75583" tIns="39303" rIns="75583" bIns="39303" numCol="1" spcCol="0" rtlCol="0" fromWordArt="0" anchor="b" anchorCtr="0" forceAA="0" compatLnSpc="1"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1345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社群裂变逻辑参与简便：</a:t>
            </a:r>
            <a:br>
              <a:rPr lang="zh-CN" altLang="en-US" sz="1345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345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用户在社群就能参与，而且领取到礼品及时群里晒图</a:t>
            </a:r>
          </a:p>
        </p:txBody>
      </p:sp>
      <p:sp>
        <p:nvSpPr>
          <p:cNvPr id="13" name="任意多边形 12"/>
          <p:cNvSpPr/>
          <p:nvPr>
            <p:custDataLst>
              <p:tags r:id="rId7"/>
            </p:custDataLst>
          </p:nvPr>
        </p:nvSpPr>
        <p:spPr>
          <a:xfrm rot="19743805">
            <a:off x="1801495" y="4591230"/>
            <a:ext cx="192617" cy="624514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lumMod val="65000"/>
              <a:lumOff val="35000"/>
            </a:srgbClr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" name="任意多边形 13"/>
          <p:cNvSpPr/>
          <p:nvPr>
            <p:custDataLst>
              <p:tags r:id="rId8"/>
            </p:custDataLst>
          </p:nvPr>
        </p:nvSpPr>
        <p:spPr>
          <a:xfrm rot="19743805">
            <a:off x="2105884" y="4591230"/>
            <a:ext cx="192617" cy="624514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rgbClr val="ED7D31"/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" name="矩形1"/>
          <p:cNvSpPr/>
          <p:nvPr>
            <p:custDataLst>
              <p:tags r:id="rId9"/>
            </p:custDataLst>
          </p:nvPr>
        </p:nvSpPr>
        <p:spPr>
          <a:xfrm>
            <a:off x="2437404" y="4457211"/>
            <a:ext cx="4512673" cy="654357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79" y="connsiteY0-80"/>
              </a:cxn>
              <a:cxn ang="0">
                <a:pos x="connsiteX1-81" y="connsiteY1-82"/>
              </a:cxn>
              <a:cxn ang="0">
                <a:pos x="connsiteX2-83" y="connsiteY2-84"/>
              </a:cxn>
              <a:cxn ang="0">
                <a:pos x="connsiteX3-85" y="connsiteY3-86"/>
              </a:cxn>
              <a:cxn ang="0">
                <a:pos x="connsiteX4-87" y="connsiteY4-88"/>
              </a:cxn>
              <a:cxn ang="0">
                <a:pos x="connsiteX5-89" y="connsiteY5-90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19050" cap="sq">
            <a:solidFill>
              <a:srgbClr val="ED7D31"/>
            </a:solidFill>
            <a:beve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rot="0" spcFirstLastPara="0" vertOverflow="overflow" horzOverflow="overflow" vert="horz" wrap="square" lIns="75583" tIns="39303" rIns="75583" bIns="39303" numCol="1" spcCol="0" rtlCol="0" fromWordArt="0" anchor="b" anchorCtr="0" forceAA="0" compatLnSpc="1"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1345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新进群及时引导添加企微：</a:t>
            </a:r>
            <a:br>
              <a:rPr lang="zh-CN" altLang="en-US" sz="1345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345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通过新粉福利引导及时添加企微，用户产生粘性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0e1c4a0-bc3f-4a71-bd4a-0b2f81b4df52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160126_3*l_h_f*1_3_1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160126_3*l_h_i*1_1_1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160126_3*l_h_i*1_1_2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160126_3*l_h_f*1_1_1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160126_3*l_h_i*1_2_1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160126_3*l_h_i*1_2_2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160126_3*l_h_f*1_2_1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160126_3*l_h_i*1_1_1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160126_3*l_h_i*1_1_2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160126_3*l_h_f*1_1_1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160126_3*l_h_i*1_2_1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160126_3*l_h_i*1_2_2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160126_3*l_h_f*1_2_1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160126_3*l_h_i*1_3_1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160126_3*l_h_i*1_3_2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573</Words>
  <Application>Microsoft Office PowerPoint</Application>
  <PresentationFormat>自定义</PresentationFormat>
  <Paragraphs>72</Paragraphs>
  <Slides>13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微软雅黑</vt:lpstr>
      <vt:lpstr>Arial</vt:lpstr>
      <vt:lpstr>Calibri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cao jun</cp:lastModifiedBy>
  <cp:revision>406</cp:revision>
  <dcterms:created xsi:type="dcterms:W3CDTF">2019-12-22T05:53:00Z</dcterms:created>
  <dcterms:modified xsi:type="dcterms:W3CDTF">2021-04-22T02:37:50Z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18214E02F8454AB98DF7A24519F2DCF0</vt:lpwstr>
  </property>
</Properties>
</file>