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57" r:id="rId7"/>
    <p:sldId id="2645" r:id="rId8"/>
    <p:sldId id="2658" r:id="rId9"/>
    <p:sldId id="2646" r:id="rId10"/>
    <p:sldId id="2659" r:id="rId11"/>
    <p:sldId id="2651" r:id="rId12"/>
    <p:sldId id="2660" r:id="rId13"/>
    <p:sldId id="2662" r:id="rId14"/>
    <p:sldId id="2661" r:id="rId15"/>
    <p:sldId id="2652" r:id="rId16"/>
    <p:sldId id="2664" r:id="rId17"/>
    <p:sldId id="2653" r:id="rId18"/>
    <p:sldId id="2654" r:id="rId19"/>
    <p:sldId id="2647" r:id="rId20"/>
    <p:sldId id="2648" r:id="rId21"/>
    <p:sldId id="2649" r:id="rId22"/>
    <p:sldId id="2634" r:id="rId2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929"/>
    <a:srgbClr val="F8CE2C"/>
    <a:srgbClr val="F8EE4A"/>
    <a:srgbClr val="F8EE96"/>
    <a:srgbClr val="F8EFC4"/>
    <a:srgbClr val="FEA900"/>
    <a:srgbClr val="FFC000"/>
    <a:srgbClr val="F8F8F8"/>
    <a:srgbClr val="120C16"/>
    <a:srgbClr val="6D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17882" y="1567122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关于碧翠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园内容激活社群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案例复盘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88160" y="3066415"/>
            <a:ext cx="65684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部门：策划二部           姓名：卢嘉杰             花名：原力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79" y="2516754"/>
            <a:ext cx="9038493" cy="17121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4979" y="157664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做好话题</a:t>
            </a:r>
            <a:r>
              <a:rPr kumimoji="1" lang="zh-CN" altLang="en-US" smtClean="0"/>
              <a:t>兴趣度排序</a:t>
            </a: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210" y="845318"/>
            <a:ext cx="7500850" cy="465752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6551" y="1351899"/>
            <a:ext cx="3652894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FEA900"/>
                </a:solidFill>
              </a:rPr>
              <a:t>在聊天过程当中记录好所有活跃用户的基础信息，并打</a:t>
            </a:r>
            <a:r>
              <a:rPr kumimoji="1" lang="zh-CN" altLang="en-US" b="1" smtClean="0">
                <a:solidFill>
                  <a:srgbClr val="FEA900"/>
                </a:solidFill>
              </a:rPr>
              <a:t>上标签</a:t>
            </a:r>
            <a:endParaRPr kumimoji="1" lang="en-US" altLang="zh-CN" b="1" dirty="0" smtClean="0">
              <a:solidFill>
                <a:srgbClr val="FEA9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0109" y="3874170"/>
            <a:ext cx="393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latin typeface="+mn-ea"/>
              </a:rPr>
              <a:t>后续可重点培养这群用户并发展成为</a:t>
            </a:r>
            <a:r>
              <a:rPr kumimoji="1" lang="en-US" altLang="zh-CN" sz="1600" dirty="0" err="1" smtClean="0">
                <a:latin typeface="+mn-ea"/>
              </a:rPr>
              <a:t>koc</a:t>
            </a:r>
            <a:r>
              <a:rPr kumimoji="1" lang="zh-CN" altLang="en-US" sz="1600" dirty="0" smtClean="0">
                <a:latin typeface="+mn-ea"/>
              </a:rPr>
              <a:t>，目前项目对</a:t>
            </a:r>
            <a:r>
              <a:rPr kumimoji="1" lang="en-US" altLang="zh-CN" sz="1600" dirty="0" err="1" smtClean="0">
                <a:latin typeface="+mn-ea"/>
              </a:rPr>
              <a:t>koc</a:t>
            </a:r>
            <a:r>
              <a:rPr kumimoji="1" lang="zh-CN" altLang="en-US" sz="1600" dirty="0" smtClean="0">
                <a:latin typeface="+mn-ea"/>
              </a:rPr>
              <a:t>的管理和了解程度尚欠缺，关系不牢固，对发文进度会有影响</a:t>
            </a:r>
            <a:endParaRPr kumimoji="1" lang="en-US" altLang="zh-CN" sz="16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1175549"/>
            <a:ext cx="2791522" cy="41988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251" y="1175548"/>
            <a:ext cx="2923787" cy="41988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89846" y="212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smtClean="0">
                <a:solidFill>
                  <a:srgbClr val="FEA900"/>
                </a:solidFill>
              </a:rPr>
              <a:t>每日早报</a:t>
            </a:r>
            <a:endParaRPr kumimoji="1" lang="zh-CN" altLang="en-US" b="1">
              <a:solidFill>
                <a:srgbClr val="FEA9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89845" y="2876925"/>
            <a:ext cx="2397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通过对每日的主要新闻进行整理提炼，形成早报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聊生活、聊热点，寻找话题切入点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283" y="1161415"/>
            <a:ext cx="870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lang="zh-CN" altLang="en-US" sz="2400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、锁定活跃用户，建立“关系”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83" y="1794008"/>
            <a:ext cx="790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、让粉丝与粉丝之间孰起来，建立友谊</a:t>
            </a:r>
            <a:endParaRPr lang="en-US" altLang="zh-CN" sz="1600" dirty="0" smtClean="0">
              <a:latin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、根据用户的聊天过程中不同属性</a:t>
            </a:r>
            <a:r>
              <a:rPr lang="en-US" altLang="zh-CN" sz="1600" dirty="0" smtClean="0">
                <a:latin typeface="+mn-ea"/>
              </a:rPr>
              <a:t>&amp;</a:t>
            </a:r>
            <a:r>
              <a:rPr lang="zh-CN" altLang="en-US" sz="1600" dirty="0" smtClean="0">
                <a:latin typeface="+mn-ea"/>
              </a:rPr>
              <a:t>不同动作，授予某些权利或职称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8"/>
          <a:stretch>
            <a:fillRect/>
          </a:stretch>
        </p:blipFill>
        <p:spPr>
          <a:xfrm>
            <a:off x="3226927" y="3724552"/>
            <a:ext cx="3736845" cy="6924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17" y="2906583"/>
            <a:ext cx="2576661" cy="24544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22" y="2906583"/>
            <a:ext cx="2630313" cy="245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283" y="1161415"/>
            <a:ext cx="870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用户信任度分为四个等级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4"/>
          <p:cNvGrpSpPr/>
          <p:nvPr/>
        </p:nvGrpSpPr>
        <p:grpSpPr>
          <a:xfrm rot="10800000">
            <a:off x="433823" y="2357053"/>
            <a:ext cx="2715201" cy="2340064"/>
            <a:chOff x="5232" y="2318"/>
            <a:chExt cx="3286" cy="2832"/>
          </a:xfrm>
        </p:grpSpPr>
        <p:sp>
          <p:nvSpPr>
            <p:cNvPr id="16" name="任意多边形: 形状 150"/>
            <p:cNvSpPr/>
            <p:nvPr>
              <p:custDataLst>
                <p:tags r:id="rId3"/>
              </p:custDataLst>
            </p:nvPr>
          </p:nvSpPr>
          <p:spPr>
            <a:xfrm>
              <a:off x="6471" y="2318"/>
              <a:ext cx="806" cy="695"/>
            </a:xfrm>
            <a:custGeom>
              <a:avLst/>
              <a:gdLst>
                <a:gd name="connsiteX0" fmla="*/ 479451 w 958903"/>
                <a:gd name="connsiteY0" fmla="*/ 0 h 826640"/>
                <a:gd name="connsiteX1" fmla="*/ 958903 w 958903"/>
                <a:gd name="connsiteY1" fmla="*/ 826640 h 826640"/>
                <a:gd name="connsiteX2" fmla="*/ 0 w 958903"/>
                <a:gd name="connsiteY2" fmla="*/ 826640 h 8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903" h="826640">
                  <a:moveTo>
                    <a:pt x="479451" y="0"/>
                  </a:moveTo>
                  <a:lnTo>
                    <a:pt x="958903" y="826640"/>
                  </a:lnTo>
                  <a:lnTo>
                    <a:pt x="0" y="826640"/>
                  </a:lnTo>
                  <a:close/>
                </a:path>
              </a:pathLst>
            </a:custGeom>
            <a:solidFill>
              <a:srgbClr val="F8EE96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10"/>
            </a:p>
          </p:txBody>
        </p:sp>
        <p:sp>
          <p:nvSpPr>
            <p:cNvPr id="17" name="任意多边形: 形状 153"/>
            <p:cNvSpPr/>
            <p:nvPr>
              <p:custDataLst>
                <p:tags r:id="rId4"/>
              </p:custDataLst>
            </p:nvPr>
          </p:nvSpPr>
          <p:spPr>
            <a:xfrm>
              <a:off x="6058" y="3030"/>
              <a:ext cx="1633" cy="695"/>
            </a:xfrm>
            <a:custGeom>
              <a:avLst/>
              <a:gdLst>
                <a:gd name="connsiteX0" fmla="*/ 479451 w 1941777"/>
                <a:gd name="connsiteY0" fmla="*/ 0 h 826639"/>
                <a:gd name="connsiteX1" fmla="*/ 1462326 w 1941777"/>
                <a:gd name="connsiteY1" fmla="*/ 0 h 826639"/>
                <a:gd name="connsiteX2" fmla="*/ 1941777 w 1941777"/>
                <a:gd name="connsiteY2" fmla="*/ 826639 h 826639"/>
                <a:gd name="connsiteX3" fmla="*/ 0 w 1941777"/>
                <a:gd name="connsiteY3" fmla="*/ 826639 h 82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777" h="826639">
                  <a:moveTo>
                    <a:pt x="479451" y="0"/>
                  </a:moveTo>
                  <a:lnTo>
                    <a:pt x="1462326" y="0"/>
                  </a:lnTo>
                  <a:lnTo>
                    <a:pt x="1941777" y="826639"/>
                  </a:lnTo>
                  <a:lnTo>
                    <a:pt x="0" y="826639"/>
                  </a:lnTo>
                  <a:close/>
                </a:path>
              </a:pathLst>
            </a:custGeom>
            <a:solidFill>
              <a:srgbClr val="F8EE4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10"/>
            </a:p>
          </p:txBody>
        </p:sp>
        <p:sp>
          <p:nvSpPr>
            <p:cNvPr id="18" name="任意多边形: 形状 156"/>
            <p:cNvSpPr/>
            <p:nvPr>
              <p:custDataLst>
                <p:tags r:id="rId5"/>
              </p:custDataLst>
            </p:nvPr>
          </p:nvSpPr>
          <p:spPr>
            <a:xfrm>
              <a:off x="5645" y="3743"/>
              <a:ext cx="2459" cy="695"/>
            </a:xfrm>
            <a:custGeom>
              <a:avLst/>
              <a:gdLst>
                <a:gd name="connsiteX0" fmla="*/ 479452 w 2924652"/>
                <a:gd name="connsiteY0" fmla="*/ 0 h 826640"/>
                <a:gd name="connsiteX1" fmla="*/ 2445201 w 2924652"/>
                <a:gd name="connsiteY1" fmla="*/ 0 h 826640"/>
                <a:gd name="connsiteX2" fmla="*/ 2924652 w 2924652"/>
                <a:gd name="connsiteY2" fmla="*/ 826640 h 826640"/>
                <a:gd name="connsiteX3" fmla="*/ 0 w 2924652"/>
                <a:gd name="connsiteY3" fmla="*/ 826640 h 8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52" h="826640">
                  <a:moveTo>
                    <a:pt x="479452" y="0"/>
                  </a:moveTo>
                  <a:lnTo>
                    <a:pt x="2445201" y="0"/>
                  </a:lnTo>
                  <a:lnTo>
                    <a:pt x="2924652" y="826640"/>
                  </a:lnTo>
                  <a:lnTo>
                    <a:pt x="0" y="826640"/>
                  </a:lnTo>
                  <a:close/>
                </a:path>
              </a:pathLst>
            </a:custGeom>
            <a:solidFill>
              <a:srgbClr val="F8CE2C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10"/>
            </a:p>
          </p:txBody>
        </p:sp>
        <p:sp>
          <p:nvSpPr>
            <p:cNvPr id="19" name="任意多边形: 形状 159"/>
            <p:cNvSpPr/>
            <p:nvPr>
              <p:custDataLst>
                <p:tags r:id="rId6"/>
              </p:custDataLst>
            </p:nvPr>
          </p:nvSpPr>
          <p:spPr>
            <a:xfrm>
              <a:off x="5232" y="4455"/>
              <a:ext cx="3286" cy="695"/>
            </a:xfrm>
            <a:custGeom>
              <a:avLst/>
              <a:gdLst>
                <a:gd name="connsiteX0" fmla="*/ 479451 w 3907527"/>
                <a:gd name="connsiteY0" fmla="*/ 0 h 826640"/>
                <a:gd name="connsiteX1" fmla="*/ 3428075 w 3907527"/>
                <a:gd name="connsiteY1" fmla="*/ 0 h 826640"/>
                <a:gd name="connsiteX2" fmla="*/ 3907527 w 3907527"/>
                <a:gd name="connsiteY2" fmla="*/ 826640 h 826640"/>
                <a:gd name="connsiteX3" fmla="*/ 0 w 3907527"/>
                <a:gd name="connsiteY3" fmla="*/ 826640 h 8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7527" h="826640">
                  <a:moveTo>
                    <a:pt x="479451" y="0"/>
                  </a:moveTo>
                  <a:lnTo>
                    <a:pt x="3428075" y="0"/>
                  </a:lnTo>
                  <a:lnTo>
                    <a:pt x="3907527" y="826640"/>
                  </a:lnTo>
                  <a:lnTo>
                    <a:pt x="0" y="826640"/>
                  </a:lnTo>
                  <a:close/>
                </a:path>
              </a:pathLst>
            </a:custGeom>
            <a:solidFill>
              <a:srgbClr val="F8A929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1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487429" y="4325770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初级信任——你不会骗我</a:t>
            </a:r>
            <a:endParaRPr kumimoji="1"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487429" y="3696077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8A929"/>
                </a:solidFill>
              </a:rPr>
              <a:t>中级信任——愿意聊天</a:t>
            </a:r>
            <a:endParaRPr kumimoji="1" lang="zh-CN" altLang="en-US" b="1">
              <a:solidFill>
                <a:srgbClr val="F8A929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87429" y="3119994"/>
            <a:ext cx="248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高级信任——愿意听我的建议</a:t>
            </a:r>
            <a:endParaRPr kumimoji="1"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2487429" y="2490301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终极信任——分享我的</a:t>
            </a:r>
            <a:r>
              <a:rPr lang="zh-CN" altLang="en-US" sz="1400" dirty="0" smtClean="0"/>
              <a:t>秘密</a:t>
            </a:r>
            <a:endParaRPr lang="zh-CN" altLang="en-US" sz="1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86" y="2002063"/>
            <a:ext cx="3438525" cy="3514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725" y="375920"/>
            <a:ext cx="2426335" cy="40944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296" y="1147445"/>
            <a:ext cx="489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</a:rPr>
              <a:t>第五步：抓细节，品牌信息</a:t>
            </a:r>
            <a:r>
              <a:rPr lang="en-US" altLang="zh-CN" b="1" dirty="0" smtClean="0">
                <a:solidFill>
                  <a:srgbClr val="FEA900"/>
                </a:solidFill>
              </a:rPr>
              <a:t>+</a:t>
            </a:r>
            <a:r>
              <a:rPr lang="zh-CN" altLang="en-US" b="1" dirty="0" smtClean="0">
                <a:solidFill>
                  <a:srgbClr val="FEA900"/>
                </a:solidFill>
              </a:rPr>
              <a:t>产品内容不能忘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20" y="2404166"/>
            <a:ext cx="2073587" cy="2828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630" y="2404166"/>
            <a:ext cx="2260645" cy="304735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89208" y="1894540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把控好频率，</a:t>
            </a:r>
            <a:r>
              <a:rPr lang="zh-CN" altLang="en-US" sz="1600" dirty="0" smtClean="0"/>
              <a:t>见缝插针（早晚安图）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732452" y="189454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聊天间隙</a:t>
            </a:r>
            <a:r>
              <a:rPr lang="zh-CN" altLang="en-US" sz="1600" smtClean="0"/>
              <a:t>，插播广告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7554938" y="295017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每周一</a:t>
            </a:r>
            <a:r>
              <a:rPr lang="zh-CN" altLang="en-US" sz="1600" smtClean="0"/>
              <a:t>场销售活动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554938" y="347991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/>
              <a:t>日常抢券（限</a:t>
            </a:r>
            <a:r>
              <a:rPr kumimoji="1" lang="zh-CN" altLang="en-US" sz="1600" smtClean="0"/>
              <a:t>少量）</a:t>
            </a:r>
            <a:endParaRPr kumimoji="1" lang="en-US" altLang="zh-CN" sz="1600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7554937" y="400966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/>
              <a:t>积分提醒</a:t>
            </a:r>
            <a:endParaRPr kumimoji="1" lang="en-US" altLang="zh-C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37826" y="937959"/>
            <a:ext cx="11840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FEA900"/>
                </a:solidFill>
              </a:rPr>
              <a:t>销售数据</a:t>
            </a:r>
            <a:endParaRPr lang="zh-CN" altLang="en-US" sz="1400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6" y="1435496"/>
            <a:ext cx="8944396" cy="13537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8882" y="36455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小结：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28596" y="3568634"/>
            <a:ext cx="6813726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A10</a:t>
            </a:r>
            <a:r>
              <a:rPr kumimoji="1" lang="zh-CN" altLang="en-US" dirty="0" smtClean="0"/>
              <a:t>新群销售额高于</a:t>
            </a:r>
            <a:r>
              <a:rPr kumimoji="1" lang="en-US" altLang="zh-CN" dirty="0" smtClean="0"/>
              <a:t>A24</a:t>
            </a:r>
            <a:r>
              <a:rPr kumimoji="1" lang="zh-CN" altLang="en-US" dirty="0" smtClean="0"/>
              <a:t>旧群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A10</a:t>
            </a:r>
            <a:r>
              <a:rPr kumimoji="1" lang="zh-CN" altLang="en-US" dirty="0" smtClean="0"/>
              <a:t>单群销售占总销售额的</a:t>
            </a:r>
            <a:r>
              <a:rPr kumimoji="1" lang="en-US" altLang="zh-CN" dirty="0" smtClean="0"/>
              <a:t>10%</a:t>
            </a:r>
            <a:r>
              <a:rPr kumimoji="1" lang="zh-CN" altLang="en-US" dirty="0" smtClean="0"/>
              <a:t>（共</a:t>
            </a:r>
            <a:r>
              <a:rPr kumimoji="1" lang="en-US" altLang="zh-CN" dirty="0" smtClean="0"/>
              <a:t>24</a:t>
            </a:r>
            <a:r>
              <a:rPr kumimoji="1" lang="zh-CN" altLang="en-US" dirty="0" smtClean="0"/>
              <a:t>个群）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、另</a:t>
            </a:r>
            <a:r>
              <a:rPr kumimoji="1" lang="en-US" altLang="zh-CN" dirty="0" smtClean="0"/>
              <a:t>23</a:t>
            </a:r>
            <a:r>
              <a:rPr kumimoji="1" lang="zh-CN" altLang="en-US" dirty="0" smtClean="0"/>
              <a:t>个群群均销售</a:t>
            </a:r>
            <a:r>
              <a:rPr kumimoji="1" lang="en-US" altLang="zh-CN" dirty="0" smtClean="0"/>
              <a:t>624</a:t>
            </a:r>
            <a:r>
              <a:rPr kumimoji="1" lang="zh-CN" altLang="en-US" dirty="0" smtClean="0"/>
              <a:t>元，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A10</a:t>
            </a:r>
            <a:r>
              <a:rPr kumimoji="1" lang="zh-CN" altLang="en-US" dirty="0" smtClean="0"/>
              <a:t>群销售额为群平均销售额近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倍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242150" y="5099026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/>
              <a:t>（销售数据仅代表目前阶段，有待后续更新）</a:t>
            </a:r>
            <a:endParaRPr kumimoji="1"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69060" y="1605280"/>
            <a:ext cx="75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此模式能培养大量的忠实粉丝用户，对需要培养</a:t>
            </a:r>
            <a:r>
              <a:rPr lang="en-US" altLang="zh-C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koc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的项目有极大帮助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9060" y="3063875"/>
            <a:ext cx="75215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用户兴趣标签更多来自于日常聊天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9060" y="4275455"/>
            <a:ext cx="75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在目前信息快餐时代，每日早报对粉丝有极大价值，是社群的一大亮点（参考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氪）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69060" y="3907155"/>
            <a:ext cx="3390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每日早报</a:t>
            </a:r>
            <a:endParaRPr lang="zh-CN" altLang="en-US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69060" y="1236980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重点用户培养</a:t>
            </a:r>
            <a:endParaRPr lang="zh-CN" altLang="en-US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9060" y="2695575"/>
            <a:ext cx="373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粉丝标签完善</a:t>
            </a:r>
            <a:endParaRPr lang="zh-CN" altLang="en-US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93190" y="1163955"/>
            <a:ext cx="2825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群维护人力成本过高</a:t>
            </a:r>
            <a:endParaRPr lang="zh-CN" altLang="en-US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3190" y="1532255"/>
            <a:ext cx="75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目前是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人管理一个群，接下来将尝试一人管理多群的模式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93190" y="2703830"/>
            <a:ext cx="410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IP</a:t>
            </a:r>
            <a:r>
              <a:rPr lang="zh-CN" altLang="en-US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的深度有所欠缺</a:t>
            </a:r>
            <a:endParaRPr lang="zh-CN" altLang="en-US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3190" y="3072130"/>
            <a:ext cx="752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我们目前</a:t>
            </a:r>
            <a:r>
              <a:rPr lang="en-US" altLang="zh-C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ip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的定位其实还处于很表面的阶段，尝试通过结合私域品牌</a:t>
            </a:r>
            <a:r>
              <a:rPr lang="en-US" altLang="zh-C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ip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输出内容，例如视频、直播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3190" y="4244340"/>
            <a:ext cx="410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后续销售转化率</a:t>
            </a:r>
            <a:r>
              <a:rPr lang="zh-CN" altLang="en-US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有待提高</a:t>
            </a:r>
            <a:endParaRPr lang="zh-CN" altLang="en-US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190" y="4612640"/>
            <a:ext cx="75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目前有可能是产品消化的周期还没过，接下来会主要加大销售测试。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7778" y="1561919"/>
            <a:ext cx="803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品牌私域</a:t>
            </a:r>
            <a:r>
              <a:rPr lang="en-US" altLang="zh-CN" sz="2400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endParaRPr lang="zh-CN" altLang="en-US" sz="2400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26144" y="2295645"/>
            <a:ext cx="807662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57778" y="2448315"/>
            <a:ext cx="81449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 smtClean="0">
                <a:latin typeface="+mn-ea"/>
              </a:rPr>
              <a:t>社群是粉丝停留的平台，</a:t>
            </a:r>
            <a:r>
              <a:rPr kumimoji="1" lang="en-US" altLang="zh-CN" dirty="0" err="1" smtClean="0">
                <a:latin typeface="+mn-ea"/>
              </a:rPr>
              <a:t>Ip</a:t>
            </a:r>
            <a:r>
              <a:rPr kumimoji="1" lang="zh-CN" altLang="en-US" dirty="0" smtClean="0">
                <a:latin typeface="+mn-ea"/>
              </a:rPr>
              <a:t>则是串联用户与品牌的桥梁，目前这座桥梁还类似于独木桥，我们其实需要把桥梁更丰富化，做深度的规划。例如，</a:t>
            </a:r>
            <a:r>
              <a:rPr kumimoji="1" lang="en-US" altLang="zh-CN" dirty="0" err="1" smtClean="0">
                <a:latin typeface="+mn-ea"/>
              </a:rPr>
              <a:t>Ip</a:t>
            </a:r>
            <a:r>
              <a:rPr kumimoji="1" lang="zh-CN" altLang="en-US" dirty="0" smtClean="0">
                <a:latin typeface="+mn-ea"/>
              </a:rPr>
              <a:t>创作的视频、</a:t>
            </a:r>
            <a:r>
              <a:rPr kumimoji="1" lang="en-US" altLang="zh-CN" dirty="0" smtClean="0">
                <a:latin typeface="+mn-ea"/>
              </a:rPr>
              <a:t>IP</a:t>
            </a:r>
            <a:r>
              <a:rPr kumimoji="1" lang="zh-CN" altLang="en-US" dirty="0" smtClean="0">
                <a:latin typeface="+mn-ea"/>
              </a:rPr>
              <a:t>做直播与粉丝见面，拉近距离，以及</a:t>
            </a:r>
            <a:r>
              <a:rPr kumimoji="1" lang="en-US" altLang="zh-CN" dirty="0" smtClean="0">
                <a:latin typeface="+mn-ea"/>
              </a:rPr>
              <a:t>IP</a:t>
            </a:r>
            <a:r>
              <a:rPr kumimoji="1" lang="zh-CN" altLang="en-US" dirty="0" smtClean="0">
                <a:latin typeface="+mn-ea"/>
              </a:rPr>
              <a:t>的内容专栏（如：小鱼爱穿搭，开通自己的微博，小红书账号，更新自己的日常穿搭、推荐等，往品牌</a:t>
            </a:r>
            <a:r>
              <a:rPr kumimoji="1" lang="en-US" altLang="zh-CN" dirty="0" smtClean="0">
                <a:latin typeface="+mn-ea"/>
              </a:rPr>
              <a:t>KOL</a:t>
            </a:r>
            <a:r>
              <a:rPr kumimoji="1" lang="zh-CN" altLang="en-US" dirty="0" smtClean="0">
                <a:latin typeface="+mn-ea"/>
              </a:rPr>
              <a:t>方向去打造）需要打造一个有内容的</a:t>
            </a:r>
            <a:r>
              <a:rPr kumimoji="1" lang="en-US" altLang="zh-CN" dirty="0" smtClean="0">
                <a:latin typeface="+mn-ea"/>
              </a:rPr>
              <a:t>IP</a:t>
            </a:r>
            <a:r>
              <a:rPr kumimoji="1" lang="zh-CN" altLang="en-US" dirty="0" smtClean="0">
                <a:latin typeface="+mn-ea"/>
              </a:rPr>
              <a:t>才能使其更立体，更有可信度，有关注度。</a:t>
            </a:r>
            <a:endParaRPr kumimoji="1"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34490" y="3411855"/>
            <a:ext cx="66255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激活碧翠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园社群粉丝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让社群分活跃于群里聊天，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产生互动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9230" y="1370965"/>
            <a:ext cx="2218690" cy="114554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2325" y="1666240"/>
            <a:ext cx="3524250" cy="555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84897" y="1481869"/>
            <a:ext cx="534644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提高社群活跃度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粘性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717040" y="3976370"/>
            <a:ext cx="7082155" cy="1587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799195" y="3500755"/>
            <a:ext cx="262255" cy="47561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634490" y="295148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目标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5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6" name="图片 5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9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0" name="对角圆角矩形 9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52475" y="1123500"/>
            <a:ext cx="65036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EA900"/>
                </a:solidFill>
              </a:rPr>
              <a:t>希望解决的问题</a:t>
            </a:r>
            <a:endParaRPr lang="en-US" altLang="zh-CN" b="1" dirty="0" smtClean="0">
              <a:solidFill>
                <a:srgbClr val="FEA9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EA900"/>
                </a:solidFill>
                <a:latin typeface="+mn-ea"/>
              </a:rPr>
              <a:t>1</a:t>
            </a:r>
            <a:r>
              <a:rPr lang="zh-CN" altLang="en-US" sz="2400" b="1" dirty="0" smtClean="0">
                <a:solidFill>
                  <a:srgbClr val="FEA900"/>
                </a:solidFill>
                <a:latin typeface="+mn-ea"/>
              </a:rPr>
              <a:t>、复购</a:t>
            </a:r>
            <a:endParaRPr lang="en-US" altLang="zh-CN" sz="2400" b="1" dirty="0">
              <a:solidFill>
                <a:srgbClr val="FEA9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、通过产品的实际体验带动复购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、通过品牌感情的链接带动复购（私域</a:t>
            </a:r>
            <a:r>
              <a:rPr lang="en-US" altLang="zh-CN" sz="1600" dirty="0" smtClean="0">
                <a:solidFill>
                  <a:srgbClr val="FF0000"/>
                </a:solidFill>
              </a:rPr>
              <a:t>IP</a:t>
            </a:r>
            <a:r>
              <a:rPr lang="zh-CN" altLang="en-US" sz="1600" dirty="0" smtClean="0">
                <a:solidFill>
                  <a:srgbClr val="FF0000"/>
                </a:solidFill>
              </a:rPr>
              <a:t>的价值）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EA900"/>
                </a:solidFill>
              </a:rPr>
              <a:t>通过降价、优惠去带动？</a:t>
            </a:r>
            <a:endParaRPr lang="en-US" altLang="zh-CN" sz="2400" dirty="0" smtClean="0">
              <a:solidFill>
                <a:srgbClr val="FEA9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、不稳定，没有一个品牌能保证自己长期垄断同类目里力度最大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、不健康，长期以往对品牌伤害极大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、就是一个普通的销售渠道，跟公众号发文无区别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1584" y="2140875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EA900"/>
                </a:solidFill>
                <a:latin typeface="+mn-ea"/>
              </a:rPr>
              <a:t>2</a:t>
            </a:r>
            <a:r>
              <a:rPr kumimoji="1" lang="zh-CN" altLang="en-US" sz="2400" b="1" dirty="0" smtClean="0">
                <a:solidFill>
                  <a:srgbClr val="FEA900"/>
                </a:solidFill>
                <a:latin typeface="+mn-ea"/>
              </a:rPr>
              <a:t>、销售宽度</a:t>
            </a:r>
            <a:endParaRPr kumimoji="1" lang="zh-CN" altLang="en-US" sz="2400" b="1" dirty="0">
              <a:solidFill>
                <a:srgbClr val="FEA900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81584" y="2521504"/>
            <a:ext cx="3982180" cy="79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 smtClean="0"/>
              <a:t>1</a:t>
            </a:r>
            <a:r>
              <a:rPr kumimoji="1" lang="zh-CN" altLang="en-US" sz="1600" dirty="0" smtClean="0"/>
              <a:t>、拼命降价，只要不亏就行</a:t>
            </a:r>
            <a:endParaRPr kumimoji="1" lang="en-US" altLang="zh-CN" sz="1600" dirty="0" smtClean="0"/>
          </a:p>
          <a:p>
            <a:pPr>
              <a:lnSpc>
                <a:spcPct val="150000"/>
              </a:lnSpc>
            </a:pPr>
            <a:r>
              <a:rPr kumimoji="1" lang="en-US" altLang="zh-CN" sz="1600" dirty="0" smtClean="0"/>
              <a:t>2</a:t>
            </a:r>
            <a:r>
              <a:rPr kumimoji="1" lang="zh-CN" altLang="en-US" sz="1600" dirty="0" smtClean="0"/>
              <a:t>、需要建立在信任度的基础上，才能起量</a:t>
            </a:r>
            <a:endParaRPr kumimoji="1"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548467" y="1582846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117677" y="1582846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047567" y="1582846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631915" y="3483215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357335" y="3483215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86994" y="37020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社群</a:t>
            </a: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氛围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02646" y="180098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确认关系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12414" y="37019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算准人心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79740" y="180228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建立信任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015330" y="2952732"/>
            <a:ext cx="59766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703546" y="18009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社交属性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284" y="1291238"/>
            <a:ext cx="387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EA900"/>
                </a:solidFill>
              </a:rPr>
              <a:t>关于社交属性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84" y="1719873"/>
            <a:ext cx="8165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社交是解决品牌私域通过用户链接提升品牌认知、认可及建立品牌情感的核心。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0284" y="3319672"/>
            <a:ext cx="278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品牌与用户连接的模式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1859" y="226899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mtClean="0"/>
              <a:t>（仅仅</a:t>
            </a:r>
            <a:r>
              <a:rPr kumimoji="1" lang="zh-CN" altLang="en-US" dirty="0" smtClean="0"/>
              <a:t>内容输出并不能算真正的社交，内容只是</a:t>
            </a:r>
            <a:r>
              <a:rPr kumimoji="1" lang="zh-CN" altLang="en-US" smtClean="0"/>
              <a:t>社交的引子）</a:t>
            </a:r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90284" y="3793364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1.0</a:t>
            </a:r>
            <a:r>
              <a:rPr kumimoji="1" lang="zh-CN" altLang="en-US" dirty="0" smtClean="0"/>
              <a:t>时代            广告模式（户外广告）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090284" y="4267056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en-US" altLang="zh-CN" dirty="0" smtClean="0"/>
              <a:t>.0</a:t>
            </a:r>
            <a:r>
              <a:rPr kumimoji="1" lang="zh-CN" altLang="en-US" dirty="0" smtClean="0"/>
              <a:t>时代            精准触达模式（公众号）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090284" y="4740748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3.0</a:t>
            </a:r>
            <a:r>
              <a:rPr kumimoji="1" lang="zh-CN" altLang="en-US" dirty="0" smtClean="0"/>
              <a:t>时代            社交模式（私域社群）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4105" y="1241425"/>
            <a:ext cx="650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EA900"/>
                </a:solidFill>
              </a:rPr>
              <a:t>一</a:t>
            </a:r>
            <a:r>
              <a:rPr lang="zh-CN" altLang="en-US" b="1" dirty="0" smtClean="0">
                <a:solidFill>
                  <a:srgbClr val="FEA900"/>
                </a:solidFill>
              </a:rPr>
              <a:t>、社交氛围要从建群那一刻起开始做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9100" y="3469894"/>
            <a:ext cx="1417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做法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9100" y="3920636"/>
            <a:ext cx="892263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、思维惯性，从进群那一刻起群里就要在聊天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、设置水军气氛组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，除了自动欢迎语，主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最好主动打招呼，气氛组做承接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、破冰，气氛组主动寻找破冰点，利用所有可见信息，如：微信名、性别、头像、地区、朋友圈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325" y="2836545"/>
            <a:ext cx="2163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找准裂变粉兴趣点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100" y="1760220"/>
            <a:ext cx="8011334" cy="144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5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6" name="图片 5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9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0" name="对角圆角矩形 9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1610303"/>
            <a:ext cx="2140015" cy="16398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17437" y="1242158"/>
            <a:ext cx="5355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 smtClean="0">
                <a:solidFill>
                  <a:srgbClr val="FEA900"/>
                </a:solidFill>
              </a:rPr>
              <a:t>主动发起提问</a:t>
            </a:r>
            <a:r>
              <a:rPr kumimoji="1" lang="en-US" altLang="zh-CN" sz="1600" b="1" dirty="0" smtClean="0">
                <a:solidFill>
                  <a:srgbClr val="FEA900"/>
                </a:solidFill>
              </a:rPr>
              <a:t>&amp;</a:t>
            </a:r>
            <a:r>
              <a:rPr kumimoji="1" lang="zh-CN" altLang="en-US" sz="1600" b="1" dirty="0" smtClean="0">
                <a:solidFill>
                  <a:srgbClr val="FEA900"/>
                </a:solidFill>
              </a:rPr>
              <a:t>求助</a:t>
            </a:r>
            <a:r>
              <a:rPr kumimoji="1" lang="zh-CN" altLang="en-US" sz="1200" dirty="0" smtClean="0"/>
              <a:t>（大多数人都有被需要的心理，自我价值被肯定）</a:t>
            </a:r>
            <a:endParaRPr kumimoji="1"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217437" y="2239347"/>
            <a:ext cx="51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@</a:t>
            </a:r>
            <a:r>
              <a:rPr kumimoji="1" lang="zh-CN" altLang="en-US" dirty="0" smtClean="0"/>
              <a:t>平常心  你是上海人？我下个月准备去上海玩诶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217437" y="2836425"/>
            <a:ext cx="5091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/>
              <a:t>有没有什么小吃店推荐一下，要地道那种，我女朋友是吃货😁</a:t>
            </a:r>
            <a:endParaRPr kumimoji="1" lang="zh-CN" altLang="en-US" sz="1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3666931"/>
            <a:ext cx="2255985" cy="178712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217437" y="4020740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@</a:t>
            </a:r>
            <a:r>
              <a:rPr kumimoji="1" lang="zh-CN" altLang="en-US" dirty="0" smtClean="0"/>
              <a:t>陈怼怼 你头像是你养的猫吗？好可爱</a:t>
            </a:r>
            <a:r>
              <a:rPr kumimoji="1" lang="en-US" altLang="zh-CN" dirty="0"/>
              <a:t>[</a:t>
            </a:r>
            <a:r>
              <a:rPr kumimoji="1" lang="zh-CN" altLang="en-US" dirty="0"/>
              <a:t>色</a:t>
            </a:r>
            <a:r>
              <a:rPr kumimoji="1" lang="en-US" altLang="zh-CN" dirty="0"/>
              <a:t>]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217437" y="4573487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/>
              <a:t>我的猫跟你的长差不多，差点以为你盗了我的图😂</a:t>
            </a:r>
            <a:endParaRPr kumimoji="1"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12660" y="12463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 smtClean="0">
                <a:solidFill>
                  <a:srgbClr val="FEA900"/>
                </a:solidFill>
              </a:rPr>
              <a:t>举例</a:t>
            </a:r>
            <a:endParaRPr kumimoji="1" lang="zh-CN" altLang="en-US" sz="1600" b="1" dirty="0">
              <a:solidFill>
                <a:srgbClr val="FEA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77115" y="1161415"/>
            <a:ext cx="870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二、建立信任，巩固关系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84" y="1667996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社交聊天是建立信任的唯一方式，需要扩大彼此</a:t>
            </a:r>
            <a:r>
              <a:rPr kumimoji="1" lang="zh-CN" altLang="en-US" smtClean="0"/>
              <a:t>的公开象限</a:t>
            </a:r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77115" y="26396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如何聊天？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90284" y="3079746"/>
            <a:ext cx="8692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、投其所好，前期根据用户年龄或职业的属性圈定话题范围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、社群的本质是社交，而社交的本质是生活，生活无处不在，什么话题都要尝试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</a:t>
            </a:r>
            <a:r>
              <a:rPr kumimoji="1" lang="zh-CN" altLang="en-US" dirty="0"/>
              <a:t>水军时刻分享自己当下在干</a:t>
            </a:r>
            <a:r>
              <a:rPr kumimoji="1" lang="zh-CN" altLang="en-US" dirty="0" smtClean="0"/>
              <a:t>嘛，养成习惯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4</a:t>
            </a:r>
            <a:r>
              <a:rPr kumimoji="1" lang="zh-CN" altLang="en-US" dirty="0" smtClean="0"/>
              <a:t>、通过知识科普、热点新闻等方式寻找聊天话题及突破点。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5*o_h_i*1_6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6_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5*o_h_i*1_5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5_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5*o_h_i*1_4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4_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5*o_h_i*1_3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3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WPS 演示</Application>
  <PresentationFormat>自定义</PresentationFormat>
  <Paragraphs>220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Ivan' J</cp:lastModifiedBy>
  <cp:revision>430</cp:revision>
  <dcterms:created xsi:type="dcterms:W3CDTF">2019-12-22T05:53:00Z</dcterms:created>
  <dcterms:modified xsi:type="dcterms:W3CDTF">2021-06-18T05:39:24Z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