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256" r:id="rId2"/>
    <p:sldId id="3847" r:id="rId3"/>
    <p:sldId id="257" r:id="rId4"/>
    <p:sldId id="3841" r:id="rId5"/>
    <p:sldId id="3842" r:id="rId6"/>
    <p:sldId id="3845" r:id="rId7"/>
    <p:sldId id="3844" r:id="rId8"/>
    <p:sldId id="3843" r:id="rId9"/>
    <p:sldId id="3848" r:id="rId10"/>
    <p:sldId id="3846" r:id="rId11"/>
    <p:sldId id="3851" r:id="rId12"/>
    <p:sldId id="3849" r:id="rId13"/>
    <p:sldId id="3850" r:id="rId14"/>
    <p:sldId id="3852" r:id="rId15"/>
    <p:sldId id="384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038"/>
    <a:srgbClr val="00594E"/>
    <a:srgbClr val="6C8CEA"/>
    <a:srgbClr val="607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C92EC-36F1-4DC4-8948-B649AE5BAFCE}" v="81" dt="2022-02-18T09:21:28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2912E-71EA-456D-B9F0-45371460CA8A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62739-7FBD-43C2-B9E1-9097DEA4F6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91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8F50C-A6BB-43E7-AB00-85FCE8168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9564D39-CD52-4DF5-8556-28FA6BED4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79C7E1-1EC8-4290-8C1C-61B35EDE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EECA-FD7D-4393-B284-2EA1C2C754A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64383E-5470-4974-9165-5E7D29D5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ADEA13-74C4-44DC-B1E2-29EA6805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22D8-F335-4569-97A1-79EB0B1134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91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208922E-88FD-4CDF-8F30-F31BD84C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FC88E8-3373-4051-A446-B0B6096BA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FD0413-022F-4EF4-83F2-7B9362C13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3727-4FCE-438F-9A06-12A35F4621D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9E5FDF-D42A-404E-80DF-9027D9C0E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3D30E8-72A1-4764-B30A-C57B4300C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D93F0-2D09-444C-B58B-81A0FAAF7BE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3ADDD0A-1143-4AF2-8985-9A4F934E0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100"/>
            <a:ext cx="12192001" cy="68225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0FA46D-7F1B-42FC-B447-800A4FE4EC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194" y="6343650"/>
            <a:ext cx="1235806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1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9.xml"/><Relationship Id="rId7" Type="http://schemas.openxmlformats.org/officeDocument/2006/relationships/image" Target="../media/image2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2FB61C5-9503-4256-A80A-454C278C7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微信图片_20211225165832">
            <a:extLst>
              <a:ext uri="{FF2B5EF4-FFF2-40B4-BE49-F238E27FC236}">
                <a16:creationId xmlns:a16="http://schemas.microsoft.com/office/drawing/2014/main" id="{A974E531-9046-4B06-9AC0-2CD6EA31B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1162050"/>
            <a:ext cx="6365240" cy="510568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04BDD7F-2F79-4AED-8FAF-2FB6789CD069}"/>
              </a:ext>
            </a:extLst>
          </p:cNvPr>
          <p:cNvSpPr txBox="1"/>
          <p:nvPr/>
        </p:nvSpPr>
        <p:spPr>
          <a:xfrm>
            <a:off x="725863" y="2123407"/>
            <a:ext cx="566541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ndara Light" panose="020E0502030303020204" pitchFamily="34" charset="0"/>
              </a:rPr>
              <a:t>Case Review &amp; Knowledge Share</a:t>
            </a:r>
            <a:endParaRPr lang="zh-CN" alt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Candara Light" panose="020E0502030303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FA52405-ECA9-49D5-943A-1CB5F56F4D83}"/>
              </a:ext>
            </a:extLst>
          </p:cNvPr>
          <p:cNvSpPr txBox="1"/>
          <p:nvPr/>
        </p:nvSpPr>
        <p:spPr>
          <a:xfrm>
            <a:off x="344863" y="2872994"/>
            <a:ext cx="6541712" cy="17894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悦刻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·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懂年轻人的品牌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dist">
              <a:lnSpc>
                <a:spcPct val="12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如何玩转会员社区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689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1BE2214F-182A-46D8-8DD2-F0122B754E0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1971" y="2029347"/>
            <a:ext cx="1555844" cy="195124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2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评测类</a:t>
            </a:r>
            <a:endParaRPr lang="en-US" altLang="zh-CN" sz="3200" b="1" spc="300" dirty="0">
              <a:ln w="3175">
                <a:noFill/>
                <a:prstDash val="dash"/>
              </a:ln>
              <a:solidFill>
                <a:srgbClr val="00B0F0"/>
              </a:solidFill>
              <a:highlight>
                <a:srgbClr val="000000"/>
              </a:highlight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2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报告类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85DF793-5E27-4F15-A2A4-84A35A2DF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00" y="318829"/>
            <a:ext cx="3228975" cy="5724525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9489192-0581-4C12-A11B-B638D0004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231" y="306222"/>
            <a:ext cx="3314965" cy="5750779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8DA2E71-B33C-4E8F-BA33-EB9A5BC37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006" y="306222"/>
            <a:ext cx="2665308" cy="5774834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268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6E6024BF-2334-45AE-93D7-C4738E4FC0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10636" y="486148"/>
            <a:ext cx="3211095" cy="7150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悦刻社区</a:t>
            </a:r>
            <a:r>
              <a:rPr lang="en-US" altLang="zh-CN" sz="36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IP</a:t>
            </a:r>
            <a:endParaRPr lang="zh-CN" altLang="en-US" sz="3600" b="1" spc="300" dirty="0">
              <a:ln w="3175">
                <a:noFill/>
                <a:prstDash val="dash"/>
              </a:ln>
              <a:solidFill>
                <a:srgbClr val="00B0F0"/>
              </a:solidFill>
              <a:highlight>
                <a:srgbClr val="000000"/>
              </a:highlight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90EAFD7-D32B-4717-A673-1D9425547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3" y="1626491"/>
            <a:ext cx="3205054" cy="38927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66FB4E-4D48-4EE5-9110-2F9933C3B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132" y="1637737"/>
            <a:ext cx="2524125" cy="39099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63E50BD-F1A5-4302-A33D-E2579ACD4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822" y="1289982"/>
            <a:ext cx="2524125" cy="42576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2807CA8-4B9D-49D5-95A4-61DA5271B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512" y="1310343"/>
            <a:ext cx="2481310" cy="423731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2905BBF-9E9E-4D19-A73B-61D5A99D6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4916" y="4762690"/>
            <a:ext cx="1940616" cy="777884"/>
          </a:xfrm>
          <a:prstGeom prst="ellipse">
            <a:avLst/>
          </a:prstGeom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23735DA-5577-445E-B12C-88E6201A7F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762" y="4771360"/>
            <a:ext cx="1768399" cy="769214"/>
          </a:xfrm>
          <a:prstGeom prst="ellipse">
            <a:avLst/>
          </a:prstGeom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48CDC6-59F8-499D-9C78-F90C38DD5D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6184" y="4787643"/>
            <a:ext cx="2183165" cy="796700"/>
          </a:xfrm>
          <a:prstGeom prst="ellipse">
            <a:avLst/>
          </a:prstGeom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6740414-BC59-4EE1-B5A7-CB8EEEC9D0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3061" y="4813981"/>
            <a:ext cx="1888143" cy="770362"/>
          </a:xfrm>
          <a:prstGeom prst="ellipse">
            <a:avLst/>
          </a:prstGeom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64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1BE2214F-182A-46D8-8DD2-F0122B754E0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10118" y="711767"/>
            <a:ext cx="5214936" cy="10242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2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会员社区的整体策略</a:t>
            </a:r>
            <a:endParaRPr lang="zh-CN" altLang="en-US" sz="3200" b="1" spc="300" dirty="0">
              <a:ln w="3175">
                <a:noFill/>
                <a:prstDash val="dash"/>
              </a:ln>
              <a:solidFill>
                <a:srgbClr val="00B0F0"/>
              </a:solidFill>
              <a:highlight>
                <a:srgbClr val="000000"/>
              </a:highlight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75F4732-59F8-4D0F-8FBB-B51D2FEFD65E}"/>
              </a:ext>
            </a:extLst>
          </p:cNvPr>
          <p:cNvSpPr txBox="1"/>
          <p:nvPr/>
        </p:nvSpPr>
        <p:spPr>
          <a:xfrm>
            <a:off x="5049458" y="1736022"/>
            <a:ext cx="6878472" cy="390504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彰显社会责任感</a:t>
            </a: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未成年人保护</a:t>
            </a:r>
            <a:r>
              <a:rPr lang="en-US" altLang="zh-CN" sz="2400" b="1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回收计划</a:t>
            </a:r>
            <a:endParaRPr lang="en-US" altLang="zh-CN" sz="2400" b="1" dirty="0">
              <a:solidFill>
                <a:srgbClr val="00B0F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强化圈层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年轻人群、潮流</a:t>
            </a: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化的生活方式</a:t>
            </a:r>
            <a:endParaRPr lang="en-US" altLang="zh-CN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彰显用户重视度</a:t>
            </a: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（</a:t>
            </a:r>
            <a:r>
              <a:rPr lang="en-US" altLang="zh-CN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b="1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权益的玩法风丰富</a:t>
            </a:r>
            <a:endParaRPr lang="en-US" altLang="zh-CN" sz="2400" b="1" dirty="0">
              <a:solidFill>
                <a:srgbClr val="00B0F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（</a:t>
            </a:r>
            <a:r>
              <a:rPr lang="en-US" altLang="zh-CN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）重视用户心声（有偿调研</a:t>
            </a:r>
            <a:r>
              <a:rPr lang="en-US" altLang="zh-CN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试用）</a:t>
            </a:r>
            <a:endParaRPr lang="en-US" altLang="zh-CN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强化自身技术</a:t>
            </a: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研发报告、新口味开发、智能设备等</a:t>
            </a:r>
            <a:endParaRPr lang="en-US" altLang="zh-CN" sz="2400" b="1" dirty="0">
              <a:solidFill>
                <a:srgbClr val="00B0F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227E205-6A91-4B23-8A85-DA7C8DD88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8" y="931101"/>
            <a:ext cx="3992552" cy="470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3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7DBB359-1561-4B43-A970-FF87C85C5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52" y="2206688"/>
            <a:ext cx="1867938" cy="20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0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DE1BF5C-0103-401D-9927-A55A2833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15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119B84A-1CB4-40A7-ABF4-534C4FECD23C}"/>
              </a:ext>
            </a:extLst>
          </p:cNvPr>
          <p:cNvSpPr txBox="1"/>
          <p:nvPr/>
        </p:nvSpPr>
        <p:spPr>
          <a:xfrm>
            <a:off x="71595" y="169744"/>
            <a:ext cx="3373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rgbClr val="00B0F0"/>
                </a:solidFill>
                <a:effectLst/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rgbClr val="00B0F0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全部功能</a:t>
            </a:r>
            <a:r>
              <a:rPr lang="en-US" altLang="zh-CN" sz="2400" b="1" dirty="0">
                <a:solidFill>
                  <a:srgbClr val="00B0F0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srgbClr val="00B0F0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玩法</a:t>
            </a:r>
            <a:endParaRPr lang="en-US" altLang="zh-CN" sz="2400" b="1" i="0" dirty="0">
              <a:solidFill>
                <a:srgbClr val="00B0F0"/>
              </a:solidFill>
              <a:effectLst/>
              <a:highlight>
                <a:srgbClr val="0000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233E3D-155D-4678-B17C-A8FF74819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59" y="169744"/>
            <a:ext cx="3047652" cy="66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1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C0912A1B-088D-4FDA-878A-1CD02EEA4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28406" y="4234535"/>
            <a:ext cx="3156375" cy="10088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278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感谢观看</a:t>
            </a:r>
          </a:p>
        </p:txBody>
      </p:sp>
      <p:pic>
        <p:nvPicPr>
          <p:cNvPr id="52" name="图片 51" descr="微信图片_202112251658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87" y="1252060"/>
            <a:ext cx="5765686" cy="462477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370111" y="2736183"/>
            <a:ext cx="1283367" cy="1283367"/>
            <a:chOff x="7401" y="6417"/>
            <a:chExt cx="1190" cy="1190"/>
          </a:xfrm>
        </p:grpSpPr>
        <p:sp>
          <p:nvSpPr>
            <p:cNvPr id="16" name="矩形 15"/>
            <p:cNvSpPr/>
            <p:nvPr/>
          </p:nvSpPr>
          <p:spPr>
            <a:xfrm>
              <a:off x="7401" y="6417"/>
              <a:ext cx="1191" cy="1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9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432" y="6446"/>
              <a:ext cx="1134" cy="1134"/>
              <a:chOff x="6602" y="7573"/>
              <a:chExt cx="1162" cy="1180"/>
            </a:xfrm>
          </p:grpSpPr>
          <p:pic>
            <p:nvPicPr>
              <p:cNvPr id="7" name="图片 6" descr="015d8b6baa35987936daeba60c0d12a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4" y="7591"/>
                <a:ext cx="1139" cy="1144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3" y="8016"/>
                <a:ext cx="300" cy="295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6602" y="7573"/>
                <a:ext cx="1162" cy="1180"/>
              </a:xfrm>
              <a:prstGeom prst="rect">
                <a:avLst/>
              </a:prstGeom>
              <a:noFill/>
              <a:ln w="12700" cmpd="sng">
                <a:solidFill>
                  <a:srgbClr val="120C16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9"/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10E035D0-C608-4739-AD0D-B734C4D3CA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44" y="1826936"/>
            <a:ext cx="1670662" cy="695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9C04982-D01E-4855-B395-34A8E0716369}"/>
              </a:ext>
            </a:extLst>
          </p:cNvPr>
          <p:cNvSpPr txBox="1"/>
          <p:nvPr/>
        </p:nvSpPr>
        <p:spPr>
          <a:xfrm>
            <a:off x="266700" y="336528"/>
            <a:ext cx="5934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i="0" dirty="0">
                <a:solidFill>
                  <a:srgbClr val="00B0F0"/>
                </a:solidFill>
                <a:effectLst/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前言：品牌会员体系的现状</a:t>
            </a:r>
            <a:endParaRPr lang="en-US" altLang="zh-CN" sz="3600" b="1" i="0" dirty="0">
              <a:solidFill>
                <a:srgbClr val="00B0F0"/>
              </a:solidFill>
              <a:effectLst/>
              <a:highlight>
                <a:srgbClr val="0000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9F0091-486B-46D9-96B2-6CC086AF36AE}"/>
              </a:ext>
            </a:extLst>
          </p:cNvPr>
          <p:cNvSpPr txBox="1"/>
          <p:nvPr/>
        </p:nvSpPr>
        <p:spPr>
          <a:xfrm>
            <a:off x="8703471" y="1947832"/>
            <a:ext cx="32123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b="1" dirty="0">
                <a:solidFill>
                  <a:srgbClr val="00B0F0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品牌目标：</a:t>
            </a:r>
            <a:endParaRPr lang="en-US" altLang="zh-CN" b="1" dirty="0">
              <a:solidFill>
                <a:srgbClr val="00B0F0"/>
              </a:solidFill>
              <a:highlight>
                <a:srgbClr val="0000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通过会员制度，给高价值会员最好的权益和服务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b="1" dirty="0">
                <a:solidFill>
                  <a:srgbClr val="00B0F0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顾问</a:t>
            </a:r>
            <a:r>
              <a:rPr lang="en-US" altLang="zh-CN" b="1" dirty="0">
                <a:solidFill>
                  <a:srgbClr val="00B0F0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be like</a:t>
            </a:r>
            <a:r>
              <a:rPr lang="zh-CN" altLang="en-US" b="1" dirty="0">
                <a:solidFill>
                  <a:srgbClr val="00B0F0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b="1" dirty="0">
              <a:solidFill>
                <a:srgbClr val="00B0F0"/>
              </a:solidFill>
              <a:highlight>
                <a:srgbClr val="0000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权益呢？是要我继续花钱？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服务呢？你问过我需要了吗？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如果我不需要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是不是可以打折？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b="1" dirty="0">
                <a:solidFill>
                  <a:srgbClr val="00B0F0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新玩法：会员权益社区</a:t>
            </a:r>
            <a:endParaRPr lang="en-US" altLang="zh-CN" b="1" dirty="0">
              <a:solidFill>
                <a:srgbClr val="00B0F0"/>
              </a:solidFill>
              <a:highlight>
                <a:srgbClr val="0000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FA7E68D-BEC9-4898-842F-BAF22FFDD74E}"/>
              </a:ext>
            </a:extLst>
          </p:cNvPr>
          <p:cNvGrpSpPr/>
          <p:nvPr/>
        </p:nvGrpSpPr>
        <p:grpSpPr>
          <a:xfrm>
            <a:off x="347663" y="1283375"/>
            <a:ext cx="8115300" cy="4765000"/>
            <a:chOff x="862013" y="1397675"/>
            <a:chExt cx="8115300" cy="47650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8A2573B-DD8A-4B0E-B6D5-B627E2F0A026}"/>
                </a:ext>
              </a:extLst>
            </p:cNvPr>
            <p:cNvSpPr/>
            <p:nvPr/>
          </p:nvSpPr>
          <p:spPr>
            <a:xfrm>
              <a:off x="862013" y="1397675"/>
              <a:ext cx="8115300" cy="4765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形 8" descr="拼图 纯色填充">
              <a:extLst>
                <a:ext uri="{FF2B5EF4-FFF2-40B4-BE49-F238E27FC236}">
                  <a16:creationId xmlns:a16="http://schemas.microsoft.com/office/drawing/2014/main" id="{7850C314-F984-49C4-BE52-629D8E260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03720" y="1754980"/>
              <a:ext cx="1738313" cy="1738313"/>
            </a:xfrm>
            <a:prstGeom prst="rect">
              <a:avLst/>
            </a:prstGeom>
          </p:spPr>
        </p:pic>
        <p:pic>
          <p:nvPicPr>
            <p:cNvPr id="11" name="图形 10" descr="孩子 纯色填充">
              <a:extLst>
                <a:ext uri="{FF2B5EF4-FFF2-40B4-BE49-F238E27FC236}">
                  <a16:creationId xmlns:a16="http://schemas.microsoft.com/office/drawing/2014/main" id="{EDAAA669-B218-4F90-803B-308697887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17130" y="1806743"/>
              <a:ext cx="1871663" cy="1871663"/>
            </a:xfrm>
            <a:prstGeom prst="rect">
              <a:avLst/>
            </a:prstGeom>
          </p:spPr>
        </p:pic>
        <p:pic>
          <p:nvPicPr>
            <p:cNvPr id="13" name="图形 12" descr="蛋糕 纯色填充">
              <a:extLst>
                <a:ext uri="{FF2B5EF4-FFF2-40B4-BE49-F238E27FC236}">
                  <a16:creationId xmlns:a16="http://schemas.microsoft.com/office/drawing/2014/main" id="{A17901E5-3EDE-4F18-A1EF-3AEBCA87D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03166" y="1885948"/>
              <a:ext cx="1476376" cy="1476376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0FCC39D-E0C2-4B7D-BFBF-55BDA27559E2}"/>
                </a:ext>
              </a:extLst>
            </p:cNvPr>
            <p:cNvSpPr txBox="1"/>
            <p:nvPr/>
          </p:nvSpPr>
          <p:spPr>
            <a:xfrm>
              <a:off x="1265632" y="3565862"/>
              <a:ext cx="1990726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Font typeface="Arial" panose="020B0604020202020204" pitchFamily="34" charset="0"/>
                <a:buChar char="•"/>
              </a:pPr>
              <a:r>
                <a:rPr lang="zh-CN" altLang="en-US" sz="2400" b="1" i="0" dirty="0">
                  <a:solidFill>
                    <a:srgbClr val="00B0F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积分制</a:t>
              </a:r>
              <a:endParaRPr lang="en-US" altLang="zh-CN" sz="2400" b="1" i="0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zh-CN" altLang="en-US" sz="2400" b="1" i="0" dirty="0">
                  <a:solidFill>
                    <a:srgbClr val="00B0F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兑换商品</a:t>
              </a:r>
              <a:endParaRPr lang="en-US" altLang="zh-CN" sz="2400" b="1" i="0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en-US" altLang="zh-CN" b="1" i="0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家家都在做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zh-CN" altLang="en-US" b="1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对积分无概念</a:t>
              </a:r>
              <a:endParaRPr lang="en-US" altLang="zh-CN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礼品也没</a:t>
              </a:r>
              <a:r>
                <a:rPr lang="zh-CN" altLang="en-US" b="1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吸引力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CBE69D0-74C0-4DB9-A0CB-345550E6AB1D}"/>
                </a:ext>
              </a:extLst>
            </p:cNvPr>
            <p:cNvSpPr txBox="1"/>
            <p:nvPr/>
          </p:nvSpPr>
          <p:spPr>
            <a:xfrm>
              <a:off x="3829049" y="3565862"/>
              <a:ext cx="2138364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Font typeface="Arial" panose="020B0604020202020204" pitchFamily="34" charset="0"/>
                <a:buChar char="•"/>
              </a:pPr>
              <a:r>
                <a:rPr lang="zh-CN" altLang="en-US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会员等级</a:t>
              </a:r>
              <a:endParaRPr lang="en-US" altLang="zh-CN" sz="2400" b="1" i="0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zh-CN" altLang="en-US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还是积分</a:t>
              </a:r>
              <a:endParaRPr lang="en-US" altLang="zh-CN" sz="2400" b="1" i="0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en-US" altLang="zh-CN" b="1" i="0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zh-CN" altLang="en-US" b="1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等级没实际作用</a:t>
              </a:r>
              <a:endParaRPr lang="en-US" altLang="zh-CN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权力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权益不高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服务也不值钱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46BC647-7B80-4F20-AF2F-BCFE4A95456F}"/>
                </a:ext>
              </a:extLst>
            </p:cNvPr>
            <p:cNvSpPr txBox="1"/>
            <p:nvPr/>
          </p:nvSpPr>
          <p:spPr>
            <a:xfrm>
              <a:off x="6479380" y="3616583"/>
              <a:ext cx="213836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Font typeface="Arial" panose="020B0604020202020204" pitchFamily="34" charset="0"/>
                <a:buChar char="•"/>
              </a:pPr>
              <a:r>
                <a:rPr lang="zh-CN" altLang="en-US" sz="2400" b="1" i="0" dirty="0">
                  <a:solidFill>
                    <a:srgbClr val="00B0F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其他权益</a:t>
              </a:r>
              <a:endParaRPr lang="en-US" altLang="zh-CN" sz="2400" b="1" i="0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zh-CN" altLang="en-US" sz="2400" b="1" i="0" dirty="0">
                  <a:solidFill>
                    <a:srgbClr val="00B0F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生日还是积分</a:t>
              </a:r>
              <a:endParaRPr lang="en-US" altLang="zh-CN" sz="2400" b="1" i="0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zh-CN" altLang="en-US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还得让我花钱</a:t>
              </a:r>
              <a:endParaRPr lang="en-US" altLang="zh-CN" sz="2400" b="1" i="0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en-US" altLang="zh-CN" b="1" i="0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zh-CN" altLang="en-US" b="1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没啥实际作用</a:t>
              </a:r>
              <a:endParaRPr lang="en-US" altLang="zh-CN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15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F5DC2FC9-9C57-4CF1-8CE0-2100D4839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9"/>
          <a:stretch/>
        </p:blipFill>
        <p:spPr bwMode="auto">
          <a:xfrm>
            <a:off x="678105" y="1720482"/>
            <a:ext cx="5244662" cy="31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911F023-85D9-4E46-BCF3-8743653E84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345690" y="1499983"/>
            <a:ext cx="2301649" cy="7150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2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品牌情况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6758BCAB-6BD9-45BF-B786-EAB123603D4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432732" y="2105138"/>
            <a:ext cx="5514340" cy="296681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竞争品牌</a:t>
            </a: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传统实体烟企</a:t>
            </a:r>
            <a:endParaRPr lang="en-US" altLang="zh-CN" sz="1600" spc="50" dirty="0">
              <a:ln w="3175">
                <a:noFill/>
                <a:prstDash val="dash"/>
              </a:ln>
              <a:solidFill>
                <a:srgbClr val="04414E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消费频次</a:t>
            </a: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】1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次性</a:t>
            </a: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烟杆 </a:t>
            </a: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/ 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周期购</a:t>
            </a: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烟弹（每周</a:t>
            </a: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1-3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粒）</a:t>
            </a:r>
            <a:endParaRPr lang="en-US" altLang="zh-CN" sz="1600" spc="50" dirty="0">
              <a:ln w="3175">
                <a:noFill/>
                <a:prstDash val="dash"/>
              </a:ln>
              <a:solidFill>
                <a:srgbClr val="04414E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销售渠道</a:t>
            </a: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仅限线下（纯经销）</a:t>
            </a:r>
            <a:endParaRPr lang="en-US" altLang="zh-CN" sz="1600" spc="50" dirty="0">
              <a:ln w="3175">
                <a:noFill/>
                <a:prstDash val="dash"/>
              </a:ln>
              <a:solidFill>
                <a:srgbClr val="04414E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竞争梯队</a:t>
            </a: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同行第一</a:t>
            </a:r>
            <a:endParaRPr lang="en-US" altLang="zh-CN" sz="1600" spc="50" dirty="0">
              <a:ln w="3175">
                <a:noFill/>
                <a:prstDash val="dash"/>
              </a:ln>
              <a:solidFill>
                <a:srgbClr val="04414E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私域启动</a:t>
            </a: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】2019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月上线</a:t>
            </a: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</a:p>
          <a:p>
            <a:pPr algn="l">
              <a:lnSpc>
                <a:spcPct val="150000"/>
              </a:lnSpc>
            </a:pP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行业难点</a:t>
            </a: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不允许线上销售电子烟  </a:t>
            </a: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/  </a:t>
            </a: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rgbClr val="04414E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不允许互联网推广电子烟</a:t>
            </a:r>
            <a:endParaRPr lang="en-US" altLang="zh-CN" sz="1600" spc="50" dirty="0">
              <a:ln w="3175">
                <a:noFill/>
                <a:prstDash val="dash"/>
              </a:ln>
              <a:solidFill>
                <a:srgbClr val="04414E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552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查看源图像">
            <a:extLst>
              <a:ext uri="{FF2B5EF4-FFF2-40B4-BE49-F238E27FC236}">
                <a16:creationId xmlns:a16="http://schemas.microsoft.com/office/drawing/2014/main" id="{9E29AEE1-65F6-4B1D-B4B8-CACE237C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76275"/>
            <a:ext cx="3896915" cy="51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911F023-85D9-4E46-BCF3-8743653E84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09215" y="628333"/>
            <a:ext cx="2229485" cy="7150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zh-CN" altLang="en-US" sz="32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行业痛点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D4A0D832-4AD4-4BDC-9540-5BF6A7C21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87656"/>
              </p:ext>
            </p:extLst>
          </p:nvPr>
        </p:nvGraphicFramePr>
        <p:xfrm>
          <a:off x="4838700" y="676275"/>
          <a:ext cx="6553200" cy="45604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75279">
                  <a:extLst>
                    <a:ext uri="{9D8B030D-6E8A-4147-A177-3AD203B41FA5}">
                      <a16:colId xmlns:a16="http://schemas.microsoft.com/office/drawing/2014/main" val="4151988794"/>
                    </a:ext>
                  </a:extLst>
                </a:gridCol>
                <a:gridCol w="4377921">
                  <a:extLst>
                    <a:ext uri="{9D8B030D-6E8A-4147-A177-3AD203B41FA5}">
                      <a16:colId xmlns:a16="http://schemas.microsoft.com/office/drawing/2014/main" val="3825778359"/>
                    </a:ext>
                  </a:extLst>
                </a:gridCol>
              </a:tblGrid>
              <a:tr h="5905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spc="50" dirty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sym typeface="+mn-ea"/>
                        </a:rPr>
                        <a:t>2019</a:t>
                      </a:r>
                      <a:r>
                        <a:rPr lang="zh-CN" altLang="en-US" sz="2000" spc="50" dirty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sym typeface="+mn-ea"/>
                        </a:rPr>
                        <a:t>年</a:t>
                      </a:r>
                      <a:r>
                        <a:rPr lang="en-US" altLang="zh-CN" sz="2000" spc="50" dirty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sym typeface="+mn-ea"/>
                        </a:rPr>
                        <a:t>11</a:t>
                      </a:r>
                      <a:r>
                        <a:rPr lang="zh-CN" altLang="en-US" sz="2000" spc="50" dirty="0">
                          <a:ln w="3175">
                            <a:noFill/>
                            <a:prstDash val="dash"/>
                          </a:ln>
                          <a:solidFill>
                            <a:schemeClr val="bg1"/>
                          </a:solidFill>
                          <a:sym typeface="+mn-ea"/>
                        </a:rPr>
                        <a:t>月，不允许互联网发布电子烟广告</a:t>
                      </a:r>
                      <a:endParaRPr lang="en-US" altLang="zh-CN" sz="2000" spc="50" dirty="0">
                        <a:ln w="3175">
                          <a:noFill/>
                          <a:prstDash val="dash"/>
                        </a:ln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14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/>
                        <a:t>面临痛点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/>
                        <a:t>主要表现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97075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spc="50" dirty="0">
                          <a:ln w="3175">
                            <a:noFill/>
                            <a:prstDash val="dash"/>
                          </a:ln>
                          <a:solidFill>
                            <a:srgbClr val="002060"/>
                          </a:solidFill>
                          <a:uFillTx/>
                          <a:sym typeface="+mn-ea"/>
                        </a:rPr>
                        <a:t>消费者的量级难以提升</a:t>
                      </a:r>
                      <a:endParaRPr lang="en-US" altLang="zh-CN" sz="1400" b="1" spc="50" dirty="0">
                        <a:ln w="3175">
                          <a:noFill/>
                          <a:prstDash val="dash"/>
                        </a:ln>
                        <a:solidFill>
                          <a:srgbClr val="002060"/>
                        </a:solidFill>
                        <a:uFillTx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流量越来越贵</a:t>
                      </a:r>
                      <a:endParaRPr lang="zh-CN" altLang="en-US" sz="12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6395535"/>
                  </a:ext>
                </a:extLst>
              </a:tr>
              <a:tr h="45960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获取客户越来越难（线上禁止销售与推广）</a:t>
                      </a:r>
                      <a:endParaRPr lang="zh-CN" altLang="en-US" sz="12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38908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同行竞争，产品新客复购难（哪怕是高复购高频次产品属性）</a:t>
                      </a:r>
                      <a:endParaRPr lang="zh-CN" altLang="en-US" sz="12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99545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老客粘性低，忠诚度低，品牌的粘性下降</a:t>
                      </a:r>
                      <a:endParaRPr lang="zh-CN" altLang="en-US" sz="12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0888125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2060"/>
                          </a:solidFill>
                          <a:effectLst/>
                        </a:rPr>
                        <a:t>消费者的价值难以提升</a:t>
                      </a:r>
                      <a:endParaRPr lang="zh-CN" altLang="en-US" sz="1400" b="1" i="0" kern="1200" dirty="0">
                        <a:solidFill>
                          <a:srgbClr val="00206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信息碎片化时代，消费者和品牌的关系加深难，获取用户注意力的成本大（创意</a:t>
                      </a:r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effectLst/>
                        </a:rPr>
                        <a:t>/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推广）</a:t>
                      </a:r>
                      <a:endParaRPr lang="zh-CN" altLang="en-US" sz="12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5682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消费者的价值难以提升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品牌消费者越来越偏向低心智</a:t>
                      </a:r>
                      <a:endParaRPr lang="en-US" altLang="zh-CN" sz="12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（太深的不听，太浅的不听，道理都不听）</a:t>
                      </a:r>
                      <a:endParaRPr lang="zh-CN" altLang="en-US" sz="12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55748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用户转移品牌注意力的成本越来越低</a:t>
                      </a:r>
                      <a:endParaRPr lang="zh-CN" altLang="en-US" sz="12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1692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人群不够精准（目标消费者定位偏差导致复购底较低）</a:t>
                      </a:r>
                      <a:endParaRPr lang="zh-CN" altLang="en-US" sz="12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82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2060"/>
                          </a:solidFill>
                          <a:effectLst/>
                        </a:rPr>
                        <a:t>网络负面舆情挑战严峻</a:t>
                      </a:r>
                      <a:endParaRPr lang="zh-CN" altLang="en-US" sz="1400" b="1" i="0" kern="1200" dirty="0">
                        <a:solidFill>
                          <a:srgbClr val="00206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社会舆论褒贬不一，政策监管实施</a:t>
                      </a:r>
                      <a:endParaRPr lang="zh-CN" altLang="en-US" sz="1200" dirty="0"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3642598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F71A1E7F-6DE7-4954-8C2A-1622DA36C79E}"/>
              </a:ext>
            </a:extLst>
          </p:cNvPr>
          <p:cNvSpPr txBox="1"/>
          <p:nvPr/>
        </p:nvSpPr>
        <p:spPr>
          <a:xfrm>
            <a:off x="4781550" y="5388873"/>
            <a:ext cx="4674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月，悦刻上线会员社区</a:t>
            </a:r>
            <a:r>
              <a:rPr lang="en-US" altLang="zh-CN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174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0042D74-2D66-444D-A73B-3DB26C58148B}"/>
              </a:ext>
            </a:extLst>
          </p:cNvPr>
          <p:cNvSpPr txBox="1"/>
          <p:nvPr/>
        </p:nvSpPr>
        <p:spPr>
          <a:xfrm>
            <a:off x="171451" y="1441682"/>
            <a:ext cx="5238749" cy="3517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i="0" u="sng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悦刻玩家社区：</a:t>
            </a:r>
            <a:r>
              <a:rPr lang="en-US" altLang="zh-CN" sz="2400" b="1" i="0" u="sng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RELX ME</a:t>
            </a:r>
            <a:endParaRPr lang="en-US" altLang="zh-CN" b="1" i="0" u="sng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在“限电前，通过大规模投放，快速聚拢了一大批核心用户；</a:t>
            </a:r>
            <a:endParaRPr lang="en-US" altLang="zh-CN" b="0" i="0" dirty="0">
              <a:solidFill>
                <a:srgbClr val="00B0F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与单一官方</a:t>
            </a:r>
            <a:r>
              <a:rPr lang="en-US" altLang="zh-CN" b="1" i="0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b="1" i="0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不同，他们围绕用户本身，构建年轻多元的使用者形象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i="1" dirty="0">
                <a:solidFill>
                  <a:schemeClr val="bg1"/>
                </a:solidFill>
                <a:highlight>
                  <a:srgbClr val="C0C0C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（渗透圈层印象，目标人群影响实际消费人群）</a:t>
            </a:r>
            <a:endParaRPr lang="en-US" altLang="zh-CN" i="1" dirty="0">
              <a:solidFill>
                <a:schemeClr val="bg1"/>
              </a:solidFill>
              <a:highlight>
                <a:srgbClr val="C0C0C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73C3C1D-AA5D-43A9-A2E6-8F0CE9170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07" y="1103637"/>
            <a:ext cx="3031293" cy="4193528"/>
          </a:xfrm>
          <a:prstGeom prst="rect">
            <a:avLst/>
          </a:prstGeom>
        </p:spPr>
      </p:pic>
      <p:sp>
        <p:nvSpPr>
          <p:cNvPr id="20" name="Title 6">
            <a:extLst>
              <a:ext uri="{FF2B5EF4-FFF2-40B4-BE49-F238E27FC236}">
                <a16:creationId xmlns:a16="http://schemas.microsoft.com/office/drawing/2014/main" id="{58D939E7-2F90-4103-8C8B-1272EE61232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619750" y="1103637"/>
            <a:ext cx="2952750" cy="41935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14038"/>
            </a:solidFill>
            <a:prstDash val="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会员社区</a:t>
            </a:r>
            <a:endParaRPr lang="en-US" altLang="zh-CN" sz="3600" b="1" spc="300" dirty="0">
              <a:ln w="3175">
                <a:noFill/>
                <a:prstDash val="dash"/>
              </a:ln>
              <a:solidFill>
                <a:srgbClr val="00B0F0"/>
              </a:solidFill>
              <a:highlight>
                <a:srgbClr val="000000"/>
              </a:highlight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功能策略</a:t>
            </a:r>
            <a:endParaRPr lang="en-US" altLang="zh-CN" sz="3600" b="1" spc="300" dirty="0">
              <a:ln w="3175">
                <a:noFill/>
                <a:prstDash val="dash"/>
              </a:ln>
              <a:solidFill>
                <a:srgbClr val="00B0F0"/>
              </a:solidFill>
              <a:highlight>
                <a:srgbClr val="000000"/>
              </a:highlight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US" altLang="zh-CN" sz="2100" b="1" spc="300" dirty="0">
              <a:ln w="3175">
                <a:noFill/>
                <a:prstDash val="dash"/>
              </a:ln>
              <a:solidFill>
                <a:srgbClr val="00B0F0"/>
              </a:solidFill>
              <a:highlight>
                <a:srgbClr val="000000"/>
              </a:highlight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200" b="1" spc="300" dirty="0">
                <a:ln w="3175">
                  <a:noFill/>
                  <a:prstDash val="dash"/>
                </a:ln>
                <a:solidFill>
                  <a:schemeClr val="bg1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活动福利</a:t>
            </a:r>
            <a:endParaRPr lang="en-US" altLang="zh-CN" sz="3200" b="1" spc="300" dirty="0">
              <a:ln w="3175">
                <a:noFill/>
                <a:prstDash val="dash"/>
              </a:ln>
              <a:solidFill>
                <a:schemeClr val="bg1"/>
              </a:solidFill>
              <a:highlight>
                <a:srgbClr val="000000"/>
              </a:highlight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200" b="1" spc="300" dirty="0">
                <a:ln w="3175">
                  <a:noFill/>
                  <a:prstDash val="dash"/>
                </a:ln>
                <a:solidFill>
                  <a:schemeClr val="bg1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内容种草</a:t>
            </a:r>
            <a:endParaRPr lang="en-US" altLang="zh-CN" sz="3200" b="1" spc="300" dirty="0">
              <a:ln w="3175">
                <a:noFill/>
                <a:prstDash val="dash"/>
              </a:ln>
              <a:solidFill>
                <a:schemeClr val="bg1"/>
              </a:solidFill>
              <a:highlight>
                <a:srgbClr val="000000"/>
              </a:highlight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200" b="1" spc="300" dirty="0">
                <a:ln w="3175">
                  <a:noFill/>
                  <a:prstDash val="dash"/>
                </a:ln>
                <a:solidFill>
                  <a:schemeClr val="bg1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用户调研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D805994-5186-4B6A-A75A-243B50F9C6EE}"/>
              </a:ext>
            </a:extLst>
          </p:cNvPr>
          <p:cNvSpPr txBox="1"/>
          <p:nvPr/>
        </p:nvSpPr>
        <p:spPr>
          <a:xfrm>
            <a:off x="126208" y="6320887"/>
            <a:ext cx="108370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他们的职业大不相同，但均给人充满活力或创造力的印象，比如设计师、音乐人、广告人、摄影师与大学生。展现自己利用电子雾化获取陪伴、灵感与创意，达到解压、放松、清醒的目的，呈现一种可持续的生活习惯、年轻化的生活方式。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008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5E26846-04B1-4EC8-9DC1-3D6FA4A3C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" y="194866"/>
            <a:ext cx="2787345" cy="6039248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2B47A24-A33B-4B9C-9C8A-415099336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2" y="194865"/>
            <a:ext cx="2787345" cy="6039249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D63597-BD49-4BD3-B2C8-952CF6BE9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76" y="194864"/>
            <a:ext cx="2787345" cy="6039249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F40AB47-3C1E-4B73-B53D-2E9372DAEED8}"/>
              </a:ext>
            </a:extLst>
          </p:cNvPr>
          <p:cNvSpPr txBox="1"/>
          <p:nvPr/>
        </p:nvSpPr>
        <p:spPr>
          <a:xfrm>
            <a:off x="734985" y="6396335"/>
            <a:ext cx="1457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社区首页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687B6D8-402B-4859-87DF-ECA38F83A79A}"/>
              </a:ext>
            </a:extLst>
          </p:cNvPr>
          <p:cNvSpPr txBox="1"/>
          <p:nvPr/>
        </p:nvSpPr>
        <p:spPr>
          <a:xfrm>
            <a:off x="3827311" y="6396335"/>
            <a:ext cx="1457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话题广场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33C5174-4BEB-4B18-8772-D5C1E782FAD2}"/>
              </a:ext>
            </a:extLst>
          </p:cNvPr>
          <p:cNvSpPr txBox="1"/>
          <p:nvPr/>
        </p:nvSpPr>
        <p:spPr>
          <a:xfrm>
            <a:off x="6919637" y="6396334"/>
            <a:ext cx="1457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用量跟踪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B623948-E430-4C12-B6E1-692509682E63}"/>
              </a:ext>
            </a:extLst>
          </p:cNvPr>
          <p:cNvSpPr txBox="1"/>
          <p:nvPr/>
        </p:nvSpPr>
        <p:spPr>
          <a:xfrm>
            <a:off x="9625013" y="6396333"/>
            <a:ext cx="2343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品鉴</a:t>
            </a:r>
            <a:r>
              <a:rPr lang="en-US" altLang="zh-CN" sz="2400" b="1" dirty="0">
                <a:solidFill>
                  <a:schemeClr val="bg1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积分兑换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DA5707-132A-4747-A582-763EEC173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55" y="194865"/>
            <a:ext cx="2787345" cy="6039248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46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0042D74-2D66-444D-A73B-3DB26C58148B}"/>
              </a:ext>
            </a:extLst>
          </p:cNvPr>
          <p:cNvSpPr txBox="1"/>
          <p:nvPr/>
        </p:nvSpPr>
        <p:spPr>
          <a:xfrm>
            <a:off x="4095750" y="260644"/>
            <a:ext cx="77190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首页功能拆解：承载会员运营的功能齐全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B7CB09-8EEF-47A1-B5E7-D789BA809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6" y="194866"/>
            <a:ext cx="3020887" cy="6545256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42D2440-0CBF-45CE-827F-59A18D88B39A}"/>
              </a:ext>
            </a:extLst>
          </p:cNvPr>
          <p:cNvSpPr/>
          <p:nvPr/>
        </p:nvSpPr>
        <p:spPr>
          <a:xfrm>
            <a:off x="4167188" y="1080818"/>
            <a:ext cx="2119312" cy="10861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B0F0"/>
                </a:solidFill>
              </a:rPr>
              <a:t>Banner</a:t>
            </a:r>
          </a:p>
          <a:p>
            <a:pPr algn="ctr"/>
            <a:r>
              <a:rPr lang="zh-CN" altLang="en-US" b="1" dirty="0">
                <a:solidFill>
                  <a:srgbClr val="00B0F0"/>
                </a:solidFill>
              </a:rPr>
              <a:t>放长期的重要信息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00C2BBF-2B24-477C-941D-BED361F40441}"/>
              </a:ext>
            </a:extLst>
          </p:cNvPr>
          <p:cNvSpPr/>
          <p:nvPr/>
        </p:nvSpPr>
        <p:spPr>
          <a:xfrm>
            <a:off x="6453187" y="1075162"/>
            <a:ext cx="3814765" cy="108611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守护者计划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新品客户满意度调研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共创计划问卷（</a:t>
            </a:r>
            <a:r>
              <a:rPr lang="en-US" altLang="zh-CN" sz="1400" b="1" dirty="0">
                <a:solidFill>
                  <a:schemeClr val="tx1"/>
                </a:solidFill>
              </a:rPr>
              <a:t>KOC</a:t>
            </a:r>
            <a:r>
              <a:rPr lang="zh-CN" altLang="en-US" sz="1400" b="1" dirty="0">
                <a:solidFill>
                  <a:schemeClr val="tx1"/>
                </a:solidFill>
              </a:rPr>
              <a:t>试用）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/>
            <a:r>
              <a:rPr lang="en-US" altLang="zh-CN" sz="1400" b="1" dirty="0">
                <a:solidFill>
                  <a:schemeClr val="tx1"/>
                </a:solidFill>
              </a:rPr>
              <a:t>2</a:t>
            </a:r>
            <a:r>
              <a:rPr lang="zh-CN" altLang="en-US" sz="1400" b="1" dirty="0">
                <a:solidFill>
                  <a:schemeClr val="tx1"/>
                </a:solidFill>
              </a:rPr>
              <a:t>月用户调研</a:t>
            </a:r>
            <a:endParaRPr lang="en-US" altLang="zh-CN" sz="1400" b="1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98C7536-0244-4A98-9256-CA6635A80842}"/>
              </a:ext>
            </a:extLst>
          </p:cNvPr>
          <p:cNvSpPr/>
          <p:nvPr/>
        </p:nvSpPr>
        <p:spPr>
          <a:xfrm>
            <a:off x="10434637" y="1075162"/>
            <a:ext cx="1380117" cy="108611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送烟弹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119C372-55B9-4495-B975-D90C9B9A1A67}"/>
              </a:ext>
            </a:extLst>
          </p:cNvPr>
          <p:cNvSpPr/>
          <p:nvPr/>
        </p:nvSpPr>
        <p:spPr>
          <a:xfrm>
            <a:off x="4167188" y="2342882"/>
            <a:ext cx="2119312" cy="9775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B0F0"/>
                </a:solidFill>
              </a:rPr>
              <a:t>一级导航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F6C36FB-8120-4BE7-9D18-FDBD609EEA84}"/>
              </a:ext>
            </a:extLst>
          </p:cNvPr>
          <p:cNvSpPr/>
          <p:nvPr/>
        </p:nvSpPr>
        <p:spPr>
          <a:xfrm>
            <a:off x="6453187" y="2342882"/>
            <a:ext cx="3814765" cy="96705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</a:rPr>
              <a:t>21</a:t>
            </a:r>
            <a:r>
              <a:rPr lang="zh-CN" altLang="en-US" sz="1400" b="1" dirty="0">
                <a:solidFill>
                  <a:schemeClr val="tx1"/>
                </a:solidFill>
              </a:rPr>
              <a:t>天打卡</a:t>
            </a:r>
            <a:r>
              <a:rPr lang="en-US" altLang="zh-CN" sz="1400" b="1" dirty="0">
                <a:solidFill>
                  <a:schemeClr val="tx1"/>
                </a:solidFill>
              </a:rPr>
              <a:t>        </a:t>
            </a:r>
            <a:r>
              <a:rPr lang="zh-CN" altLang="en-US" sz="1400" b="1" dirty="0">
                <a:solidFill>
                  <a:schemeClr val="tx1"/>
                </a:solidFill>
              </a:rPr>
              <a:t>扫码领积分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门店查找</a:t>
            </a:r>
            <a:r>
              <a:rPr lang="en-US" altLang="zh-CN" sz="1400" b="1" dirty="0">
                <a:solidFill>
                  <a:schemeClr val="tx1"/>
                </a:solidFill>
              </a:rPr>
              <a:t>          </a:t>
            </a:r>
            <a:r>
              <a:rPr lang="zh-CN" altLang="en-US" sz="1400" b="1" dirty="0">
                <a:solidFill>
                  <a:schemeClr val="tx1"/>
                </a:solidFill>
              </a:rPr>
              <a:t>产品百科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     留言板</a:t>
            </a:r>
            <a:r>
              <a:rPr lang="en-US" altLang="zh-CN" sz="1400" b="1" dirty="0">
                <a:solidFill>
                  <a:schemeClr val="tx1"/>
                </a:solidFill>
              </a:rPr>
              <a:t>         </a:t>
            </a:r>
            <a:r>
              <a:rPr lang="zh-CN" altLang="en-US" sz="1400" b="1" dirty="0">
                <a:solidFill>
                  <a:schemeClr val="tx1"/>
                </a:solidFill>
              </a:rPr>
              <a:t>口味提议</a:t>
            </a:r>
            <a:r>
              <a:rPr lang="en-US" altLang="zh-CN" sz="1400" b="1" dirty="0">
                <a:solidFill>
                  <a:schemeClr val="tx1"/>
                </a:solidFill>
              </a:rPr>
              <a:t>+</a:t>
            </a:r>
            <a:r>
              <a:rPr lang="zh-CN" altLang="en-US" sz="1400" b="1" dirty="0">
                <a:solidFill>
                  <a:schemeClr val="tx1"/>
                </a:solidFill>
              </a:rPr>
              <a:t>投票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BED818B-90B3-420A-9E3F-54E9793E0755}"/>
              </a:ext>
            </a:extLst>
          </p:cNvPr>
          <p:cNvSpPr/>
          <p:nvPr/>
        </p:nvSpPr>
        <p:spPr>
          <a:xfrm>
            <a:off x="4166460" y="3487500"/>
            <a:ext cx="2119312" cy="9368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B0F0"/>
                </a:solidFill>
              </a:rPr>
              <a:t>二级导航</a:t>
            </a:r>
          </a:p>
          <a:p>
            <a:pPr algn="ctr"/>
            <a:r>
              <a:rPr lang="zh-CN" altLang="en-US" b="1" dirty="0">
                <a:solidFill>
                  <a:srgbClr val="00B0F0"/>
                </a:solidFill>
              </a:rPr>
              <a:t>内容分类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EB27AEA-E798-452C-BE28-FA086DB440BB}"/>
              </a:ext>
            </a:extLst>
          </p:cNvPr>
          <p:cNvCxnSpPr>
            <a:cxnSpLocks/>
          </p:cNvCxnSpPr>
          <p:nvPr/>
        </p:nvCxnSpPr>
        <p:spPr>
          <a:xfrm flipH="1" flipV="1">
            <a:off x="3545135" y="2691777"/>
            <a:ext cx="660153" cy="1028779"/>
          </a:xfrm>
          <a:prstGeom prst="straightConnector1">
            <a:avLst/>
          </a:prstGeom>
          <a:ln w="762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E9EF9D9-8D80-4642-A112-1CA425E8550D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3518760" y="2107898"/>
            <a:ext cx="648428" cy="723768"/>
          </a:xfrm>
          <a:prstGeom prst="straightConnector1">
            <a:avLst/>
          </a:prstGeom>
          <a:ln w="762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B281942E-6D9E-4856-AD5B-A19542424B18}"/>
              </a:ext>
            </a:extLst>
          </p:cNvPr>
          <p:cNvSpPr/>
          <p:nvPr/>
        </p:nvSpPr>
        <p:spPr>
          <a:xfrm>
            <a:off x="4167187" y="5197303"/>
            <a:ext cx="2119312" cy="93069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B0F0"/>
                </a:solidFill>
              </a:rPr>
              <a:t>内容池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85BAF22-E5E1-4B88-9F95-1DE679C2A61A}"/>
              </a:ext>
            </a:extLst>
          </p:cNvPr>
          <p:cNvSpPr/>
          <p:nvPr/>
        </p:nvSpPr>
        <p:spPr>
          <a:xfrm>
            <a:off x="6453187" y="5197303"/>
            <a:ext cx="5411656" cy="93069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所有内容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（活动贴</a:t>
            </a:r>
            <a:r>
              <a:rPr lang="en-US" altLang="zh-CN" sz="1400" b="1" dirty="0">
                <a:solidFill>
                  <a:schemeClr val="tx1"/>
                </a:solidFill>
              </a:rPr>
              <a:t>/</a:t>
            </a:r>
            <a:r>
              <a:rPr lang="zh-CN" altLang="en-US" sz="1400" b="1" dirty="0">
                <a:solidFill>
                  <a:schemeClr val="tx1"/>
                </a:solidFill>
              </a:rPr>
              <a:t>种草贴</a:t>
            </a:r>
            <a:r>
              <a:rPr lang="en-US" altLang="zh-CN" sz="1400" b="1" dirty="0">
                <a:solidFill>
                  <a:schemeClr val="tx1"/>
                </a:solidFill>
              </a:rPr>
              <a:t>/</a:t>
            </a:r>
            <a:r>
              <a:rPr lang="zh-CN" altLang="en-US" sz="1400" b="1" dirty="0">
                <a:solidFill>
                  <a:schemeClr val="tx1"/>
                </a:solidFill>
              </a:rPr>
              <a:t>中奖公告</a:t>
            </a:r>
            <a:r>
              <a:rPr lang="en-US" altLang="zh-CN" sz="1400" b="1" dirty="0">
                <a:solidFill>
                  <a:schemeClr val="tx1"/>
                </a:solidFill>
              </a:rPr>
              <a:t>/</a:t>
            </a:r>
            <a:r>
              <a:rPr lang="zh-CN" altLang="en-US" sz="1400" b="1" dirty="0">
                <a:solidFill>
                  <a:schemeClr val="tx1"/>
                </a:solidFill>
              </a:rPr>
              <a:t>品牌信息</a:t>
            </a:r>
            <a:r>
              <a:rPr lang="en-US" altLang="zh-CN" sz="1400" b="1" dirty="0">
                <a:solidFill>
                  <a:schemeClr val="tx1"/>
                </a:solidFill>
              </a:rPr>
              <a:t>/</a:t>
            </a:r>
            <a:r>
              <a:rPr lang="zh-CN" altLang="en-US" sz="1400" b="1" dirty="0">
                <a:solidFill>
                  <a:schemeClr val="tx1"/>
                </a:solidFill>
              </a:rPr>
              <a:t>报告信息等）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29D4D7C-E122-4FF7-AC9C-C660C6950818}"/>
              </a:ext>
            </a:extLst>
          </p:cNvPr>
          <p:cNvSpPr/>
          <p:nvPr/>
        </p:nvSpPr>
        <p:spPr>
          <a:xfrm>
            <a:off x="10434639" y="2342881"/>
            <a:ext cx="1380116" cy="96705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送积分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解决实用刚需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有趣互动</a:t>
            </a:r>
            <a:endParaRPr lang="en-US" altLang="zh-CN" sz="1400" b="1" dirty="0">
              <a:solidFill>
                <a:schemeClr val="tx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A3A939E-DF7D-45A5-AD6F-7F27E8DE4CB4}"/>
              </a:ext>
            </a:extLst>
          </p:cNvPr>
          <p:cNvSpPr/>
          <p:nvPr/>
        </p:nvSpPr>
        <p:spPr>
          <a:xfrm>
            <a:off x="6453187" y="3493671"/>
            <a:ext cx="5411656" cy="93068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发现</a:t>
            </a:r>
            <a:r>
              <a:rPr lang="en-US" altLang="zh-CN" sz="1400" b="1" dirty="0">
                <a:solidFill>
                  <a:schemeClr val="tx1"/>
                </a:solidFill>
              </a:rPr>
              <a:t>/</a:t>
            </a:r>
            <a:r>
              <a:rPr lang="zh-CN" altLang="en-US" sz="1400" b="1" dirty="0">
                <a:solidFill>
                  <a:schemeClr val="tx1"/>
                </a:solidFill>
              </a:rPr>
              <a:t>评测类</a:t>
            </a:r>
            <a:r>
              <a:rPr lang="en-US" altLang="zh-CN" sz="1400" b="1" dirty="0">
                <a:solidFill>
                  <a:schemeClr val="tx1"/>
                </a:solidFill>
              </a:rPr>
              <a:t>/</a:t>
            </a:r>
            <a:r>
              <a:rPr lang="zh-CN" altLang="en-US" sz="1400" b="1" dirty="0">
                <a:solidFill>
                  <a:schemeClr val="tx1"/>
                </a:solidFill>
              </a:rPr>
              <a:t>本地</a:t>
            </a:r>
            <a:r>
              <a:rPr lang="en-US" altLang="zh-CN" sz="1400" b="1" dirty="0">
                <a:solidFill>
                  <a:schemeClr val="tx1"/>
                </a:solidFill>
              </a:rPr>
              <a:t>/</a:t>
            </a:r>
            <a:r>
              <a:rPr lang="zh-CN" altLang="en-US" sz="1400" b="1" dirty="0">
                <a:solidFill>
                  <a:schemeClr val="tx1"/>
                </a:solidFill>
              </a:rPr>
              <a:t>关注</a:t>
            </a:r>
            <a:r>
              <a:rPr lang="en-US" altLang="zh-CN" sz="1400" b="1" dirty="0">
                <a:solidFill>
                  <a:schemeClr val="tx1"/>
                </a:solidFill>
              </a:rPr>
              <a:t>/</a:t>
            </a:r>
            <a:r>
              <a:rPr lang="zh-CN" altLang="en-US" sz="1400" b="1" dirty="0">
                <a:solidFill>
                  <a:schemeClr val="tx1"/>
                </a:solidFill>
              </a:rPr>
              <a:t>最新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974D251-E17A-4331-ADF8-58A575C7BA43}"/>
              </a:ext>
            </a:extLst>
          </p:cNvPr>
          <p:cNvCxnSpPr>
            <a:cxnSpLocks/>
          </p:cNvCxnSpPr>
          <p:nvPr/>
        </p:nvCxnSpPr>
        <p:spPr>
          <a:xfrm flipH="1" flipV="1">
            <a:off x="3518760" y="1305751"/>
            <a:ext cx="647700" cy="667502"/>
          </a:xfrm>
          <a:prstGeom prst="straightConnector1">
            <a:avLst/>
          </a:prstGeom>
          <a:ln w="762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678D2241-3766-4AE6-A663-9EF327F2A50A}"/>
              </a:ext>
            </a:extLst>
          </p:cNvPr>
          <p:cNvCxnSpPr>
            <a:cxnSpLocks/>
          </p:cNvCxnSpPr>
          <p:nvPr/>
        </p:nvCxnSpPr>
        <p:spPr>
          <a:xfrm flipH="1" flipV="1">
            <a:off x="3545135" y="4991040"/>
            <a:ext cx="660153" cy="671608"/>
          </a:xfrm>
          <a:prstGeom prst="straightConnector1">
            <a:avLst/>
          </a:prstGeom>
          <a:ln w="762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25D98917-86EC-4ED7-BC9E-E8786D1D1F5D}"/>
              </a:ext>
            </a:extLst>
          </p:cNvPr>
          <p:cNvSpPr/>
          <p:nvPr/>
        </p:nvSpPr>
        <p:spPr>
          <a:xfrm>
            <a:off x="4166460" y="4578142"/>
            <a:ext cx="2119312" cy="4684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B0F0"/>
                </a:solidFill>
              </a:rPr>
              <a:t>内容话题标签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270058A-BC8C-4927-92FF-ED0D8450B769}"/>
              </a:ext>
            </a:extLst>
          </p:cNvPr>
          <p:cNvSpPr/>
          <p:nvPr/>
        </p:nvSpPr>
        <p:spPr>
          <a:xfrm>
            <a:off x="6453187" y="4584313"/>
            <a:ext cx="5411656" cy="46534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</a:rPr>
              <a:t>#</a:t>
            </a:r>
            <a:r>
              <a:rPr lang="zh-CN" altLang="en-US" sz="1400" b="1" dirty="0">
                <a:solidFill>
                  <a:schemeClr val="tx1"/>
                </a:solidFill>
              </a:rPr>
              <a:t>话题</a:t>
            </a:r>
            <a:r>
              <a:rPr lang="en-US" altLang="zh-CN" sz="1400" b="1" dirty="0">
                <a:solidFill>
                  <a:schemeClr val="tx1"/>
                </a:solidFill>
              </a:rPr>
              <a:t>#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0C269EB6-9D35-4B9C-B29B-119719508D23}"/>
              </a:ext>
            </a:extLst>
          </p:cNvPr>
          <p:cNvCxnSpPr>
            <a:cxnSpLocks/>
          </p:cNvCxnSpPr>
          <p:nvPr/>
        </p:nvCxnSpPr>
        <p:spPr>
          <a:xfrm flipH="1" flipV="1">
            <a:off x="3519124" y="3171825"/>
            <a:ext cx="630486" cy="1526299"/>
          </a:xfrm>
          <a:prstGeom prst="straightConnector1">
            <a:avLst/>
          </a:prstGeom>
          <a:ln w="762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49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753642E3-226D-4992-B0BC-111DECC66A45}"/>
              </a:ext>
            </a:extLst>
          </p:cNvPr>
          <p:cNvGrpSpPr/>
          <p:nvPr/>
        </p:nvGrpSpPr>
        <p:grpSpPr>
          <a:xfrm>
            <a:off x="130596" y="909558"/>
            <a:ext cx="5140785" cy="5006906"/>
            <a:chOff x="375225" y="567389"/>
            <a:chExt cx="5374141" cy="523418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5CEC6DD-D5CD-4B7E-9B7F-017619495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325" y="567389"/>
              <a:ext cx="5319713" cy="1263161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7056CE0-0B87-4CF1-B9CD-29A7044E2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653" y="1867498"/>
              <a:ext cx="5319713" cy="1245346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65ACF77-F01E-417A-AAB0-CBAD2A05F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225" y="3204028"/>
              <a:ext cx="5374141" cy="1255641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8B0C693-8DAA-428A-83FE-1ABD56A23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3325" y="4550853"/>
              <a:ext cx="5281613" cy="125072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C01DB274-6856-4FFE-B98D-7B70EB754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3858" y="996584"/>
            <a:ext cx="2937654" cy="4867811"/>
          </a:xfrm>
          <a:prstGeom prst="rect">
            <a:avLst/>
          </a:prstGeom>
        </p:spPr>
      </p:pic>
      <p:sp>
        <p:nvSpPr>
          <p:cNvPr id="27" name="Title 6">
            <a:extLst>
              <a:ext uri="{FF2B5EF4-FFF2-40B4-BE49-F238E27FC236}">
                <a16:creationId xmlns:a16="http://schemas.microsoft.com/office/drawing/2014/main" id="{5B4C9DBB-6E1A-4C3C-8242-77C283211D0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7631" y="226526"/>
            <a:ext cx="3211095" cy="7150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rmAutofit fontScale="77500"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2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品牌重要用户调研</a:t>
            </a:r>
          </a:p>
        </p:txBody>
      </p:sp>
      <p:sp>
        <p:nvSpPr>
          <p:cNvPr id="28" name="Title 6">
            <a:extLst>
              <a:ext uri="{FF2B5EF4-FFF2-40B4-BE49-F238E27FC236}">
                <a16:creationId xmlns:a16="http://schemas.microsoft.com/office/drawing/2014/main" id="{F967B9DC-4044-4B0C-BF94-0F7C9D5C99D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104281" y="187723"/>
            <a:ext cx="3211095" cy="7150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24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重要公益事件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C074DB36-1B87-4A00-8164-23820A6E26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3445" y="996584"/>
            <a:ext cx="2843863" cy="482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1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5926D79-9067-4DDD-9478-3485996F8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221" y="1560594"/>
            <a:ext cx="3116988" cy="4133185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255E5899-7CB7-48E4-B769-8671BF01E5E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2369" y="609023"/>
            <a:ext cx="3211095" cy="7150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24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周边发布</a:t>
            </a:r>
            <a:r>
              <a:rPr lang="en-US" altLang="zh-CN" sz="24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4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互动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2B7CCF-DB5C-4C66-95B5-8B95B5783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664" y="1560594"/>
            <a:ext cx="3017800" cy="4045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9279C2-752F-42A6-A02A-11BFD295F3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9164" y="1164221"/>
            <a:ext cx="2677426" cy="4786413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D1E9DE3D-FB3F-44DB-A80C-C64EE7406C0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35114" y="597440"/>
            <a:ext cx="3211095" cy="7150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24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主题比赛</a:t>
            </a:r>
            <a:endParaRPr lang="zh-CN" altLang="en-US" sz="2400" b="1" spc="300" dirty="0">
              <a:ln w="3175">
                <a:noFill/>
                <a:prstDash val="dash"/>
              </a:ln>
              <a:solidFill>
                <a:srgbClr val="00B0F0"/>
              </a:solidFill>
              <a:highlight>
                <a:srgbClr val="000000"/>
              </a:highlight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260F1389-2F2F-441E-AB7F-7500B1B0359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2455" y="330999"/>
            <a:ext cx="3211095" cy="7150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24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有奖话题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B1A7FC-3E17-4EE7-A3D6-000DA9969E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4015" y="1164220"/>
            <a:ext cx="2802855" cy="4786414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5559FCA1-A375-4F04-9FCA-C2DEEC24091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501520" y="330999"/>
            <a:ext cx="2376582" cy="7150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2400" b="1" spc="300" dirty="0">
                <a:ln w="3175">
                  <a:noFill/>
                  <a:prstDash val="dash"/>
                </a:ln>
                <a:solidFill>
                  <a:srgbClr val="00B0F0"/>
                </a:solidFill>
                <a:highlight>
                  <a:srgbClr val="000000"/>
                </a:highlight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有奖征集</a:t>
            </a:r>
          </a:p>
        </p:txBody>
      </p:sp>
    </p:spTree>
    <p:extLst>
      <p:ext uri="{BB962C8B-B14F-4D97-AF65-F5344CB8AC3E}">
        <p14:creationId xmlns:p14="http://schemas.microsoft.com/office/powerpoint/2010/main" val="852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72_8*a*1"/>
  <p:tag name="KSO_WM_TEMPLATE_CATEGORY" val="custom"/>
  <p:tag name="KSO_WM_TEMPLATE_INDEX" val="20202372"/>
  <p:tag name="KSO_WM_UNIT_LAYERLEVEL" val="1"/>
  <p:tag name="KSO_WM_TAG_VERSION" val="1.0"/>
  <p:tag name="KSO_WM_BEAUTIFY_FLAG" val="#wm#"/>
  <p:tag name="KSO_WM_UNIT_ISNUMDGMTITL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72_8*a*1"/>
  <p:tag name="KSO_WM_TEMPLATE_CATEGORY" val="custom"/>
  <p:tag name="KSO_WM_TEMPLATE_INDEX" val="20202372"/>
  <p:tag name="KSO_WM_UNIT_LAYERLEVEL" val="1"/>
  <p:tag name="KSO_WM_TAG_VERSION" val="1.0"/>
  <p:tag name="KSO_WM_BEAUTIFY_FLAG" val="#wm#"/>
  <p:tag name="KSO_WM_UNIT_ISNUMDGMTITL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72_8*a*1"/>
  <p:tag name="KSO_WM_TEMPLATE_CATEGORY" val="custom"/>
  <p:tag name="KSO_WM_TEMPLATE_INDEX" val="20202372"/>
  <p:tag name="KSO_WM_UNIT_LAYERLEVEL" val="1"/>
  <p:tag name="KSO_WM_TAG_VERSION" val="1.0"/>
  <p:tag name="KSO_WM_BEAUTIFY_FLAG" val="#wm#"/>
  <p:tag name="KSO_WM_UNIT_ISNUMDGMTITL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72_8*a*1"/>
  <p:tag name="KSO_WM_TEMPLATE_CATEGORY" val="custom"/>
  <p:tag name="KSO_WM_TEMPLATE_INDEX" val="20202372"/>
  <p:tag name="KSO_WM_UNIT_LAYERLEVEL" val="1"/>
  <p:tag name="KSO_WM_TAG_VERSION" val="1.0"/>
  <p:tag name="KSO_WM_BEAUTIFY_FLAG" val="#wm#"/>
  <p:tag name="KSO_WM_UNIT_ISNUMDGMTITL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72_8*a*1"/>
  <p:tag name="KSO_WM_TEMPLATE_CATEGORY" val="custom"/>
  <p:tag name="KSO_WM_TEMPLATE_INDEX" val="20202372"/>
  <p:tag name="KSO_WM_UNIT_LAYERLEVEL" val="1"/>
  <p:tag name="KSO_WM_TAG_VERSION" val="1.0"/>
  <p:tag name="KSO_WM_BEAUTIFY_FLAG" val="#wm#"/>
  <p:tag name="KSO_WM_UNIT_ISNUMDGMTITL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此处添加正文，文字是您思想的提炼，为了演示发布的良好效果，请言简意赅的阐述您的观点。"/>
  <p:tag name="KSO_WM_UNIT_NOCLEAR" val="0"/>
  <p:tag name="KSO_WM_UNIT_VALUE" val="14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372_8*f*1"/>
  <p:tag name="KSO_WM_TEMPLATE_CATEGORY" val="custom"/>
  <p:tag name="KSO_WM_TEMPLATE_INDEX" val="20202372"/>
  <p:tag name="KSO_WM_UNIT_LAYERLEVEL" val="1"/>
  <p:tag name="KSO_WM_TAG_VERSION" val="1.0"/>
  <p:tag name="KSO_WM_BEAUTIFY_FLAG" val="#wm#"/>
  <p:tag name="KSO_WM_UNIT_SUBTYPE" val="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72_8*a*1"/>
  <p:tag name="KSO_WM_TEMPLATE_CATEGORY" val="custom"/>
  <p:tag name="KSO_WM_TEMPLATE_INDEX" val="20202372"/>
  <p:tag name="KSO_WM_UNIT_LAYERLEVEL" val="1"/>
  <p:tag name="KSO_WM_TAG_VERSION" val="1.0"/>
  <p:tag name="KSO_WM_BEAUTIFY_FLAG" val="#wm#"/>
  <p:tag name="KSO_WM_UNIT_ISNUMDGMTITL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72_8*a*1"/>
  <p:tag name="KSO_WM_TEMPLATE_CATEGORY" val="custom"/>
  <p:tag name="KSO_WM_TEMPLATE_INDEX" val="20202372"/>
  <p:tag name="KSO_WM_UNIT_LAYERLEVEL" val="1"/>
  <p:tag name="KSO_WM_TAG_VERSION" val="1.0"/>
  <p:tag name="KSO_WM_BEAUTIFY_FLAG" val="#wm#"/>
  <p:tag name="KSO_WM_UNIT_ISNUMDGMTITL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72_8*a*1"/>
  <p:tag name="KSO_WM_TEMPLATE_CATEGORY" val="custom"/>
  <p:tag name="KSO_WM_TEMPLATE_INDEX" val="20202372"/>
  <p:tag name="KSO_WM_UNIT_LAYERLEVEL" val="1"/>
  <p:tag name="KSO_WM_TAG_VERSION" val="1.0"/>
  <p:tag name="KSO_WM_BEAUTIFY_FLAG" val="#wm#"/>
  <p:tag name="KSO_WM_UNIT_ISNUMDGMTITL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72_8*a*1"/>
  <p:tag name="KSO_WM_TEMPLATE_CATEGORY" val="custom"/>
  <p:tag name="KSO_WM_TEMPLATE_INDEX" val="20202372"/>
  <p:tag name="KSO_WM_UNIT_LAYERLEVEL" val="1"/>
  <p:tag name="KSO_WM_TAG_VERSION" val="1.0"/>
  <p:tag name="KSO_WM_BEAUTIFY_FLAG" val="#wm#"/>
  <p:tag name="KSO_WM_UNIT_ISNUMDGMTITL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72_8*a*1"/>
  <p:tag name="KSO_WM_TEMPLATE_CATEGORY" val="custom"/>
  <p:tag name="KSO_WM_TEMPLATE_INDEX" val="20202372"/>
  <p:tag name="KSO_WM_UNIT_LAYERLEVEL" val="1"/>
  <p:tag name="KSO_WM_TAG_VERSION" val="1.0"/>
  <p:tag name="KSO_WM_BEAUTIFY_FLAG" val="#wm#"/>
  <p:tag name="KSO_WM_UNIT_ISNUMDGMTITL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72_8*a*1"/>
  <p:tag name="KSO_WM_TEMPLATE_CATEGORY" val="custom"/>
  <p:tag name="KSO_WM_TEMPLATE_INDEX" val="20202372"/>
  <p:tag name="KSO_WM_UNIT_LAYERLEVEL" val="1"/>
  <p:tag name="KSO_WM_TAG_VERSION" val="1.0"/>
  <p:tag name="KSO_WM_BEAUTIFY_FLAG" val="#wm#"/>
  <p:tag name="KSO_WM_UNIT_ISNUMDGMTITL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72_8*a*1"/>
  <p:tag name="KSO_WM_TEMPLATE_CATEGORY" val="custom"/>
  <p:tag name="KSO_WM_TEMPLATE_INDEX" val="20202372"/>
  <p:tag name="KSO_WM_UNIT_LAYERLEVEL" val="1"/>
  <p:tag name="KSO_WM_TAG_VERSION" val="1.0"/>
  <p:tag name="KSO_WM_BEAUTIFY_FLAG" val="#wm#"/>
  <p:tag name="KSO_WM_UNIT_ISNUMDGMTITLE" val="0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729</Words>
  <Application>Microsoft Office PowerPoint</Application>
  <PresentationFormat>宽屏</PresentationFormat>
  <Paragraphs>113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微软雅黑</vt:lpstr>
      <vt:lpstr>微软雅黑 Light</vt:lpstr>
      <vt:lpstr>Arial</vt:lpstr>
      <vt:lpstr>Candara Light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ZheChao</dc:creator>
  <cp:lastModifiedBy>Liang</cp:lastModifiedBy>
  <cp:revision>14</cp:revision>
  <dcterms:created xsi:type="dcterms:W3CDTF">2022-02-18T03:48:16Z</dcterms:created>
  <dcterms:modified xsi:type="dcterms:W3CDTF">2022-03-19T05:57:00Z</dcterms:modified>
</cp:coreProperties>
</file>