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media/image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283" r:id="rId3"/>
    <p:sldId id="2635" r:id="rId5"/>
    <p:sldId id="2644" r:id="rId6"/>
    <p:sldId id="2645" r:id="rId7"/>
    <p:sldId id="2646" r:id="rId8"/>
    <p:sldId id="2647" r:id="rId9"/>
    <p:sldId id="2652" r:id="rId10"/>
    <p:sldId id="2651" r:id="rId11"/>
    <p:sldId id="2648" r:id="rId12"/>
    <p:sldId id="2653" r:id="rId13"/>
    <p:sldId id="2649" r:id="rId14"/>
    <p:sldId id="2634" r:id="rId15"/>
  </p:sldIdLst>
  <p:sldSz cx="10259695" cy="575945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o jun" initials="c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20C16"/>
    <a:srgbClr val="FEA900"/>
    <a:srgbClr val="F8F8F8"/>
    <a:srgbClr val="6DF5ED"/>
    <a:srgbClr val="E93252"/>
    <a:srgbClr val="0358B2"/>
    <a:srgbClr val="0358B1"/>
    <a:srgbClr val="035898"/>
    <a:srgbClr val="F1F1F1"/>
    <a:srgbClr val="0264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3" autoAdjust="0"/>
    <p:restoredTop sz="94660"/>
  </p:normalViewPr>
  <p:slideViewPr>
    <p:cSldViewPr snapToGrid="0">
      <p:cViewPr varScale="1">
        <p:scale>
          <a:sx n="80" d="100"/>
          <a:sy n="80" d="100"/>
        </p:scale>
        <p:origin x="6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A796176-FFEA-4453-B3C5-86FCA4C88052}"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zh-CN" altLang="en-US"/>
        </a:p>
      </dgm:t>
    </dgm:pt>
    <dgm:pt modelId="{A7E2548B-AC32-4B01-BBFA-02F40C0F4EC3}">
      <dgm:prSet phldrT="[文本]" custT="1"/>
      <dgm:spPr/>
      <dgm:t>
        <a:bodyPr/>
        <a:lstStyle/>
        <a:p>
          <a:r>
            <a:rPr lang="zh-CN" altLang="en-US" sz="1600"/>
            <a:t>案例目标</a:t>
          </a:r>
          <a:endParaRPr lang="zh-CN" altLang="en-US" sz="1600" dirty="0"/>
        </a:p>
      </dgm:t>
    </dgm:pt>
    <dgm:pt modelId="{E4D0092D-1226-4D08-9799-2812B1B3A205}" cxnId="{6DA28C3E-4066-4121-A777-396E8AC56E95}" type="parTrans">
      <dgm:prSet/>
      <dgm:spPr/>
      <dgm:t>
        <a:bodyPr/>
        <a:lstStyle/>
        <a:p>
          <a:endParaRPr lang="zh-CN" altLang="en-US" sz="1600"/>
        </a:p>
      </dgm:t>
    </dgm:pt>
    <dgm:pt modelId="{28DDF60F-4746-4323-950A-660C2ED12F4C}" cxnId="{6DA28C3E-4066-4121-A777-396E8AC56E95}" type="sibTrans">
      <dgm:prSet/>
      <dgm:spPr/>
      <dgm:t>
        <a:bodyPr/>
        <a:lstStyle/>
        <a:p>
          <a:endParaRPr lang="zh-CN" altLang="en-US" sz="1600"/>
        </a:p>
      </dgm:t>
    </dgm:pt>
    <dgm:pt modelId="{6229A896-BA79-4F93-B4A4-52AF8D0E63B7}">
      <dgm:prSet phldrT="[文本]" custT="1"/>
      <dgm:spPr/>
      <dgm:t>
        <a:bodyPr/>
        <a:lstStyle/>
        <a:p>
          <a:r>
            <a:rPr lang="zh-CN" altLang="en-US" sz="1600"/>
            <a:t>案例关键词</a:t>
          </a:r>
          <a:endParaRPr lang="zh-CN" altLang="en-US" sz="1600" dirty="0"/>
        </a:p>
      </dgm:t>
    </dgm:pt>
    <dgm:pt modelId="{EDE61E28-8052-4A4A-BF9B-F66B384DF533}" cxnId="{540F4AF6-C377-45C5-A590-7CA2DAF93499}" type="parTrans">
      <dgm:prSet/>
      <dgm:spPr/>
      <dgm:t>
        <a:bodyPr/>
        <a:lstStyle/>
        <a:p>
          <a:endParaRPr lang="zh-CN" altLang="en-US" sz="1600"/>
        </a:p>
      </dgm:t>
    </dgm:pt>
    <dgm:pt modelId="{7165FF18-8236-4A4E-8431-4608C1BAE295}" cxnId="{540F4AF6-C377-45C5-A590-7CA2DAF93499}" type="sibTrans">
      <dgm:prSet/>
      <dgm:spPr/>
      <dgm:t>
        <a:bodyPr/>
        <a:lstStyle/>
        <a:p>
          <a:endParaRPr lang="zh-CN" altLang="en-US" sz="1600"/>
        </a:p>
      </dgm:t>
    </dgm:pt>
    <dgm:pt modelId="{ACC21E35-BE52-4B64-9CE3-EAFB2C2B911E}">
      <dgm:prSet phldrT="[文本]" custT="1"/>
      <dgm:spPr/>
      <dgm:t>
        <a:bodyPr/>
        <a:lstStyle/>
        <a:p>
          <a:r>
            <a:rPr lang="zh-CN" altLang="en-US" sz="1600" dirty="0"/>
            <a:t>案例中亮点及可复用的点</a:t>
          </a:r>
        </a:p>
      </dgm:t>
    </dgm:pt>
    <dgm:pt modelId="{5C958575-B741-4319-9217-20F3E98CD28B}" cxnId="{A98C5DC5-964A-4B38-9CEA-B18325772BEA}" type="parTrans">
      <dgm:prSet/>
      <dgm:spPr/>
      <dgm:t>
        <a:bodyPr/>
        <a:lstStyle/>
        <a:p>
          <a:endParaRPr lang="zh-CN" altLang="en-US" sz="1600"/>
        </a:p>
      </dgm:t>
    </dgm:pt>
    <dgm:pt modelId="{ED660174-D282-4491-8B21-ACACA759DF36}" cxnId="{A98C5DC5-964A-4B38-9CEA-B18325772BEA}" type="sibTrans">
      <dgm:prSet/>
      <dgm:spPr/>
      <dgm:t>
        <a:bodyPr/>
        <a:lstStyle/>
        <a:p>
          <a:endParaRPr lang="zh-CN" altLang="en-US" sz="1600"/>
        </a:p>
      </dgm:t>
    </dgm:pt>
    <dgm:pt modelId="{5BA5075A-9611-40EC-B66E-1C50AF866171}">
      <dgm:prSet phldrT="[文本]" custT="1"/>
      <dgm:spPr/>
      <dgm:t>
        <a:bodyPr/>
        <a:lstStyle/>
        <a:p>
          <a:r>
            <a:rPr lang="zh-CN" altLang="en-US" sz="1600" dirty="0"/>
            <a:t>针对案例的延伸思考</a:t>
          </a:r>
        </a:p>
      </dgm:t>
    </dgm:pt>
    <dgm:pt modelId="{752AA41A-2BAD-4D16-954A-DD9664E56ECB}" cxnId="{6812FF8E-3082-4F64-839F-77BEEBDD451D}" type="parTrans">
      <dgm:prSet/>
      <dgm:spPr/>
      <dgm:t>
        <a:bodyPr/>
        <a:lstStyle/>
        <a:p>
          <a:endParaRPr lang="zh-CN" altLang="en-US" sz="1600"/>
        </a:p>
      </dgm:t>
    </dgm:pt>
    <dgm:pt modelId="{A41368AE-CFFF-41C3-A83B-7C82DA837351}" cxnId="{6812FF8E-3082-4F64-839F-77BEEBDD451D}" type="sibTrans">
      <dgm:prSet/>
      <dgm:spPr/>
      <dgm:t>
        <a:bodyPr/>
        <a:lstStyle/>
        <a:p>
          <a:endParaRPr lang="zh-CN" altLang="en-US" sz="1600"/>
        </a:p>
      </dgm:t>
    </dgm:pt>
    <dgm:pt modelId="{0FABB1E1-B967-41CD-8BD9-01EE970157FC}">
      <dgm:prSet phldrT="[文本]" custT="1"/>
      <dgm:spPr/>
      <dgm:t>
        <a:bodyPr/>
        <a:lstStyle/>
        <a:p>
          <a:r>
            <a:rPr lang="zh-CN" altLang="en-US" sz="1600"/>
            <a:t>案例中待优化点及改善方案</a:t>
          </a:r>
          <a:endParaRPr lang="zh-CN" altLang="en-US" sz="1600" dirty="0"/>
        </a:p>
      </dgm:t>
    </dgm:pt>
    <dgm:pt modelId="{C7B9EA86-F8CF-4931-9277-55EE61494FC9}" cxnId="{74F191C9-5108-49CC-A7FB-DE006B0A1E5B}" type="parTrans">
      <dgm:prSet/>
      <dgm:spPr/>
      <dgm:t>
        <a:bodyPr/>
        <a:lstStyle/>
        <a:p>
          <a:endParaRPr lang="zh-CN" altLang="en-US" sz="1600"/>
        </a:p>
      </dgm:t>
    </dgm:pt>
    <dgm:pt modelId="{3CA35860-4109-4C87-9304-98F472AD5542}" cxnId="{74F191C9-5108-49CC-A7FB-DE006B0A1E5B}" type="sibTrans">
      <dgm:prSet/>
      <dgm:spPr/>
      <dgm:t>
        <a:bodyPr/>
        <a:lstStyle/>
        <a:p>
          <a:endParaRPr lang="zh-CN" altLang="en-US" sz="1600"/>
        </a:p>
      </dgm:t>
    </dgm:pt>
    <dgm:pt modelId="{730938A3-D819-41F7-BE39-9DDAA446A19F}">
      <dgm:prSet phldrT="[文本]" custT="1"/>
      <dgm:spPr/>
      <dgm:t>
        <a:bodyPr/>
        <a:lstStyle/>
        <a:p>
          <a:r>
            <a:rPr lang="zh-CN" altLang="en-US" sz="1600"/>
            <a:t>案例概述（或运作流程）</a:t>
          </a:r>
          <a:endParaRPr lang="zh-CN" altLang="en-US" sz="1600" dirty="0"/>
        </a:p>
      </dgm:t>
    </dgm:pt>
    <dgm:pt modelId="{EE78992F-1051-4CC8-911D-A5A310796546}" cxnId="{5B67546E-5008-497C-A4CC-7BC7374777BD}" type="parTrans">
      <dgm:prSet/>
      <dgm:spPr/>
      <dgm:t>
        <a:bodyPr/>
        <a:lstStyle/>
        <a:p>
          <a:endParaRPr lang="zh-CN" altLang="en-US" sz="1600"/>
        </a:p>
      </dgm:t>
    </dgm:pt>
    <dgm:pt modelId="{F1FDF1A8-948A-4D3C-AA2E-BCB9DB7C421F}" cxnId="{5B67546E-5008-497C-A4CC-7BC7374777BD}" type="sibTrans">
      <dgm:prSet/>
      <dgm:spPr/>
      <dgm:t>
        <a:bodyPr/>
        <a:lstStyle/>
        <a:p>
          <a:endParaRPr lang="zh-CN" altLang="en-US" sz="1600"/>
        </a:p>
      </dgm:t>
    </dgm:pt>
    <dgm:pt modelId="{5CB4522F-075B-43D2-9CCA-FF96AAAB0675}" type="pres">
      <dgm:prSet presAssocID="{AA796176-FFEA-4453-B3C5-86FCA4C88052}" presName="linear" presStyleCnt="0">
        <dgm:presLayoutVars>
          <dgm:dir/>
          <dgm:animLvl val="lvl"/>
          <dgm:resizeHandles val="exact"/>
        </dgm:presLayoutVars>
      </dgm:prSet>
      <dgm:spPr/>
    </dgm:pt>
    <dgm:pt modelId="{792D5933-AD40-45AE-8480-2968FCA8CAA1}" type="pres">
      <dgm:prSet presAssocID="{A7E2548B-AC32-4B01-BBFA-02F40C0F4EC3}" presName="parentLin" presStyleCnt="0"/>
      <dgm:spPr/>
    </dgm:pt>
    <dgm:pt modelId="{E4755B94-5E72-4C9F-A91A-56B0FCDA28F1}" type="pres">
      <dgm:prSet presAssocID="{A7E2548B-AC32-4B01-BBFA-02F40C0F4EC3}" presName="parentLeftMargin" presStyleLbl="node1" presStyleIdx="0" presStyleCnt="6"/>
      <dgm:spPr/>
    </dgm:pt>
    <dgm:pt modelId="{C385AF22-AC18-4DC8-9B28-602D0C637594}" type="pres">
      <dgm:prSet presAssocID="{A7E2548B-AC32-4B01-BBFA-02F40C0F4EC3}" presName="parentText" presStyleLbl="node1" presStyleIdx="0" presStyleCnt="6">
        <dgm:presLayoutVars>
          <dgm:chMax val="0"/>
          <dgm:bulletEnabled val="1"/>
        </dgm:presLayoutVars>
      </dgm:prSet>
      <dgm:spPr/>
    </dgm:pt>
    <dgm:pt modelId="{744720FB-B56E-4487-9420-26F63FDC8A92}" type="pres">
      <dgm:prSet presAssocID="{A7E2548B-AC32-4B01-BBFA-02F40C0F4EC3}" presName="negativeSpace" presStyleCnt="0"/>
      <dgm:spPr/>
    </dgm:pt>
    <dgm:pt modelId="{46544825-FBF5-4CDD-8C6C-17BDB8D6624D}" type="pres">
      <dgm:prSet presAssocID="{A7E2548B-AC32-4B01-BBFA-02F40C0F4EC3}" presName="childText" presStyleLbl="conFgAcc1" presStyleIdx="0" presStyleCnt="6">
        <dgm:presLayoutVars>
          <dgm:bulletEnabled val="1"/>
        </dgm:presLayoutVars>
      </dgm:prSet>
      <dgm:spPr/>
    </dgm:pt>
    <dgm:pt modelId="{4BCF71AD-8735-4E36-8AA7-859BE626CF89}" type="pres">
      <dgm:prSet presAssocID="{28DDF60F-4746-4323-950A-660C2ED12F4C}" presName="spaceBetweenRectangles" presStyleCnt="0"/>
      <dgm:spPr/>
    </dgm:pt>
    <dgm:pt modelId="{EED333AA-5EDE-462B-829D-585765A00D61}" type="pres">
      <dgm:prSet presAssocID="{6229A896-BA79-4F93-B4A4-52AF8D0E63B7}" presName="parentLin" presStyleCnt="0"/>
      <dgm:spPr/>
    </dgm:pt>
    <dgm:pt modelId="{75DA4DF2-046A-4C6A-8086-7C3E7861D4E7}" type="pres">
      <dgm:prSet presAssocID="{6229A896-BA79-4F93-B4A4-52AF8D0E63B7}" presName="parentLeftMargin" presStyleLbl="node1" presStyleIdx="0" presStyleCnt="6"/>
      <dgm:spPr/>
    </dgm:pt>
    <dgm:pt modelId="{FBD91DA6-F483-4103-904B-0A0489E1DCE7}" type="pres">
      <dgm:prSet presAssocID="{6229A896-BA79-4F93-B4A4-52AF8D0E63B7}" presName="parentText" presStyleLbl="node1" presStyleIdx="1" presStyleCnt="6">
        <dgm:presLayoutVars>
          <dgm:chMax val="0"/>
          <dgm:bulletEnabled val="1"/>
        </dgm:presLayoutVars>
      </dgm:prSet>
      <dgm:spPr/>
    </dgm:pt>
    <dgm:pt modelId="{48F65CE9-588F-481F-B88C-E3C4A9B9C782}" type="pres">
      <dgm:prSet presAssocID="{6229A896-BA79-4F93-B4A4-52AF8D0E63B7}" presName="negativeSpace" presStyleCnt="0"/>
      <dgm:spPr/>
    </dgm:pt>
    <dgm:pt modelId="{9A2FC35B-336D-4AB9-BE3B-E5A027415580}" type="pres">
      <dgm:prSet presAssocID="{6229A896-BA79-4F93-B4A4-52AF8D0E63B7}" presName="childText" presStyleLbl="conFgAcc1" presStyleIdx="1" presStyleCnt="6">
        <dgm:presLayoutVars>
          <dgm:bulletEnabled val="1"/>
        </dgm:presLayoutVars>
      </dgm:prSet>
      <dgm:spPr/>
    </dgm:pt>
    <dgm:pt modelId="{781EB76A-EEE2-4822-9A02-692FC3F6DBFE}" type="pres">
      <dgm:prSet presAssocID="{7165FF18-8236-4A4E-8431-4608C1BAE295}" presName="spaceBetweenRectangles" presStyleCnt="0"/>
      <dgm:spPr/>
    </dgm:pt>
    <dgm:pt modelId="{1A83AB0C-0313-42B2-AD86-7F1781B8A4B2}" type="pres">
      <dgm:prSet presAssocID="{730938A3-D819-41F7-BE39-9DDAA446A19F}" presName="parentLin" presStyleCnt="0"/>
      <dgm:spPr/>
    </dgm:pt>
    <dgm:pt modelId="{0B52D98E-03C2-4BD0-85E7-F52451A2A69F}" type="pres">
      <dgm:prSet presAssocID="{730938A3-D819-41F7-BE39-9DDAA446A19F}" presName="parentLeftMargin" presStyleLbl="node1" presStyleIdx="1" presStyleCnt="6"/>
      <dgm:spPr/>
    </dgm:pt>
    <dgm:pt modelId="{427123AE-6E68-4008-BD50-9CC20F57260E}" type="pres">
      <dgm:prSet presAssocID="{730938A3-D819-41F7-BE39-9DDAA446A19F}" presName="parentText" presStyleLbl="node1" presStyleIdx="2" presStyleCnt="6">
        <dgm:presLayoutVars>
          <dgm:chMax val="0"/>
          <dgm:bulletEnabled val="1"/>
        </dgm:presLayoutVars>
      </dgm:prSet>
      <dgm:spPr/>
    </dgm:pt>
    <dgm:pt modelId="{3E45E6F7-D029-421E-9785-40AC3D5809F6}" type="pres">
      <dgm:prSet presAssocID="{730938A3-D819-41F7-BE39-9DDAA446A19F}" presName="negativeSpace" presStyleCnt="0"/>
      <dgm:spPr/>
    </dgm:pt>
    <dgm:pt modelId="{DC58CA3D-313C-426E-A0D6-37AFDA45F7F0}" type="pres">
      <dgm:prSet presAssocID="{730938A3-D819-41F7-BE39-9DDAA446A19F}" presName="childText" presStyleLbl="conFgAcc1" presStyleIdx="2" presStyleCnt="6">
        <dgm:presLayoutVars>
          <dgm:bulletEnabled val="1"/>
        </dgm:presLayoutVars>
      </dgm:prSet>
      <dgm:spPr/>
    </dgm:pt>
    <dgm:pt modelId="{97D0A409-687F-48B8-8F97-815DE1E84580}" type="pres">
      <dgm:prSet presAssocID="{F1FDF1A8-948A-4D3C-AA2E-BCB9DB7C421F}" presName="spaceBetweenRectangles" presStyleCnt="0"/>
      <dgm:spPr/>
    </dgm:pt>
    <dgm:pt modelId="{6C682417-E35E-4747-8277-8398315EE0A6}" type="pres">
      <dgm:prSet presAssocID="{ACC21E35-BE52-4B64-9CE3-EAFB2C2B911E}" presName="parentLin" presStyleCnt="0"/>
      <dgm:spPr/>
    </dgm:pt>
    <dgm:pt modelId="{3240125D-75FD-4A57-A758-6C50E602A37F}" type="pres">
      <dgm:prSet presAssocID="{ACC21E35-BE52-4B64-9CE3-EAFB2C2B911E}" presName="parentLeftMargin" presStyleLbl="node1" presStyleIdx="2" presStyleCnt="6"/>
      <dgm:spPr/>
    </dgm:pt>
    <dgm:pt modelId="{19E92E6E-C255-46EA-A296-4EEB24EE3A0F}" type="pres">
      <dgm:prSet presAssocID="{ACC21E35-BE52-4B64-9CE3-EAFB2C2B911E}" presName="parentText" presStyleLbl="node1" presStyleIdx="3" presStyleCnt="6">
        <dgm:presLayoutVars>
          <dgm:chMax val="0"/>
          <dgm:bulletEnabled val="1"/>
        </dgm:presLayoutVars>
      </dgm:prSet>
      <dgm:spPr/>
    </dgm:pt>
    <dgm:pt modelId="{B5396BCF-9918-4D1E-8A96-750EB7B7FAF0}" type="pres">
      <dgm:prSet presAssocID="{ACC21E35-BE52-4B64-9CE3-EAFB2C2B911E}" presName="negativeSpace" presStyleCnt="0"/>
      <dgm:spPr/>
    </dgm:pt>
    <dgm:pt modelId="{F46CC245-10BE-4E19-B679-8FD2CCBD83C6}" type="pres">
      <dgm:prSet presAssocID="{ACC21E35-BE52-4B64-9CE3-EAFB2C2B911E}" presName="childText" presStyleLbl="conFgAcc1" presStyleIdx="3" presStyleCnt="6">
        <dgm:presLayoutVars>
          <dgm:bulletEnabled val="1"/>
        </dgm:presLayoutVars>
      </dgm:prSet>
      <dgm:spPr/>
    </dgm:pt>
    <dgm:pt modelId="{259E2F94-8223-4A49-9E41-02FF9C3E6DB7}" type="pres">
      <dgm:prSet presAssocID="{ED660174-D282-4491-8B21-ACACA759DF36}" presName="spaceBetweenRectangles" presStyleCnt="0"/>
      <dgm:spPr/>
    </dgm:pt>
    <dgm:pt modelId="{0582B587-2F69-4A4E-91D2-4D573939D386}" type="pres">
      <dgm:prSet presAssocID="{0FABB1E1-B967-41CD-8BD9-01EE970157FC}" presName="parentLin" presStyleCnt="0"/>
      <dgm:spPr/>
    </dgm:pt>
    <dgm:pt modelId="{5637D23C-C60D-4167-8816-BB9B9D431E0E}" type="pres">
      <dgm:prSet presAssocID="{0FABB1E1-B967-41CD-8BD9-01EE970157FC}" presName="parentLeftMargin" presStyleLbl="node1" presStyleIdx="3" presStyleCnt="6"/>
      <dgm:spPr/>
    </dgm:pt>
    <dgm:pt modelId="{1CC4936E-ED17-4D2F-9813-87EE95763F16}" type="pres">
      <dgm:prSet presAssocID="{0FABB1E1-B967-41CD-8BD9-01EE970157FC}" presName="parentText" presStyleLbl="node1" presStyleIdx="4" presStyleCnt="6">
        <dgm:presLayoutVars>
          <dgm:chMax val="0"/>
          <dgm:bulletEnabled val="1"/>
        </dgm:presLayoutVars>
      </dgm:prSet>
      <dgm:spPr/>
    </dgm:pt>
    <dgm:pt modelId="{9E8ED095-A689-4B24-8673-40FB702F4F98}" type="pres">
      <dgm:prSet presAssocID="{0FABB1E1-B967-41CD-8BD9-01EE970157FC}" presName="negativeSpace" presStyleCnt="0"/>
      <dgm:spPr/>
    </dgm:pt>
    <dgm:pt modelId="{5AA363B9-8FB5-41E3-8B35-97BD2D191B34}" type="pres">
      <dgm:prSet presAssocID="{0FABB1E1-B967-41CD-8BD9-01EE970157FC}" presName="childText" presStyleLbl="conFgAcc1" presStyleIdx="4" presStyleCnt="6">
        <dgm:presLayoutVars>
          <dgm:bulletEnabled val="1"/>
        </dgm:presLayoutVars>
      </dgm:prSet>
      <dgm:spPr/>
    </dgm:pt>
    <dgm:pt modelId="{165391A6-F699-41AC-8B55-B5334317737C}" type="pres">
      <dgm:prSet presAssocID="{3CA35860-4109-4C87-9304-98F472AD5542}" presName="spaceBetweenRectangles" presStyleCnt="0"/>
      <dgm:spPr/>
    </dgm:pt>
    <dgm:pt modelId="{9922DA3E-3EF6-42FA-9CC9-86C6C0F10C5A}" type="pres">
      <dgm:prSet presAssocID="{5BA5075A-9611-40EC-B66E-1C50AF866171}" presName="parentLin" presStyleCnt="0"/>
      <dgm:spPr/>
    </dgm:pt>
    <dgm:pt modelId="{06CD99E7-5F6F-4B3A-B6AF-722345E5A49F}" type="pres">
      <dgm:prSet presAssocID="{5BA5075A-9611-40EC-B66E-1C50AF866171}" presName="parentLeftMargin" presStyleLbl="node1" presStyleIdx="4" presStyleCnt="6"/>
      <dgm:spPr/>
    </dgm:pt>
    <dgm:pt modelId="{ABF73B35-4281-4C64-B65F-D7E1D426DC52}" type="pres">
      <dgm:prSet presAssocID="{5BA5075A-9611-40EC-B66E-1C50AF866171}" presName="parentText" presStyleLbl="node1" presStyleIdx="5" presStyleCnt="6">
        <dgm:presLayoutVars>
          <dgm:chMax val="0"/>
          <dgm:bulletEnabled val="1"/>
        </dgm:presLayoutVars>
      </dgm:prSet>
      <dgm:spPr/>
    </dgm:pt>
    <dgm:pt modelId="{E970D71D-ECBA-4E7B-8977-0075B3C64135}" type="pres">
      <dgm:prSet presAssocID="{5BA5075A-9611-40EC-B66E-1C50AF866171}" presName="negativeSpace" presStyleCnt="0"/>
      <dgm:spPr/>
    </dgm:pt>
    <dgm:pt modelId="{1EBF7F84-B88A-4276-8D3B-5221674D7BF1}" type="pres">
      <dgm:prSet presAssocID="{5BA5075A-9611-40EC-B66E-1C50AF866171}" presName="childText" presStyleLbl="conFgAcc1" presStyleIdx="5" presStyleCnt="6">
        <dgm:presLayoutVars>
          <dgm:bulletEnabled val="1"/>
        </dgm:presLayoutVars>
      </dgm:prSet>
      <dgm:spPr/>
    </dgm:pt>
  </dgm:ptLst>
  <dgm:cxnLst>
    <dgm:cxn modelId="{662F1812-AED3-4BAE-8542-D20165F5DAA1}" type="presOf" srcId="{6229A896-BA79-4F93-B4A4-52AF8D0E63B7}" destId="{FBD91DA6-F483-4103-904B-0A0489E1DCE7}" srcOrd="1" destOrd="0" presId="urn:microsoft.com/office/officeart/2005/8/layout/list1"/>
    <dgm:cxn modelId="{B85F9E25-C652-4B7F-8FD1-439B78BFFC09}" type="presOf" srcId="{A7E2548B-AC32-4B01-BBFA-02F40C0F4EC3}" destId="{C385AF22-AC18-4DC8-9B28-602D0C637594}" srcOrd="1" destOrd="0" presId="urn:microsoft.com/office/officeart/2005/8/layout/list1"/>
    <dgm:cxn modelId="{C0C92239-6F59-4A67-8B01-83B8CED33E59}" type="presOf" srcId="{5BA5075A-9611-40EC-B66E-1C50AF866171}" destId="{06CD99E7-5F6F-4B3A-B6AF-722345E5A49F}" srcOrd="0" destOrd="0" presId="urn:microsoft.com/office/officeart/2005/8/layout/list1"/>
    <dgm:cxn modelId="{6DA28C3E-4066-4121-A777-396E8AC56E95}" srcId="{AA796176-FFEA-4453-B3C5-86FCA4C88052}" destId="{A7E2548B-AC32-4B01-BBFA-02F40C0F4EC3}" srcOrd="0" destOrd="0" parTransId="{E4D0092D-1226-4D08-9799-2812B1B3A205}" sibTransId="{28DDF60F-4746-4323-950A-660C2ED12F4C}"/>
    <dgm:cxn modelId="{AE945048-99BB-4E6F-831F-941A69103276}" type="presOf" srcId="{0FABB1E1-B967-41CD-8BD9-01EE970157FC}" destId="{5637D23C-C60D-4167-8816-BB9B9D431E0E}" srcOrd="0" destOrd="0" presId="urn:microsoft.com/office/officeart/2005/8/layout/list1"/>
    <dgm:cxn modelId="{5B67546E-5008-497C-A4CC-7BC7374777BD}" srcId="{AA796176-FFEA-4453-B3C5-86FCA4C88052}" destId="{730938A3-D819-41F7-BE39-9DDAA446A19F}" srcOrd="2" destOrd="0" parTransId="{EE78992F-1051-4CC8-911D-A5A310796546}" sibTransId="{F1FDF1A8-948A-4D3C-AA2E-BCB9DB7C421F}"/>
    <dgm:cxn modelId="{5746D370-F655-4369-9829-A3CB05B885AA}" type="presOf" srcId="{ACC21E35-BE52-4B64-9CE3-EAFB2C2B911E}" destId="{19E92E6E-C255-46EA-A296-4EEB24EE3A0F}" srcOrd="1" destOrd="0" presId="urn:microsoft.com/office/officeart/2005/8/layout/list1"/>
    <dgm:cxn modelId="{5DA8AC74-33F2-4C28-8300-0E50990216C1}" type="presOf" srcId="{AA796176-FFEA-4453-B3C5-86FCA4C88052}" destId="{5CB4522F-075B-43D2-9CCA-FF96AAAB0675}" srcOrd="0" destOrd="0" presId="urn:microsoft.com/office/officeart/2005/8/layout/list1"/>
    <dgm:cxn modelId="{D8070E78-59F1-4513-9398-C426422CA6D2}" type="presOf" srcId="{A7E2548B-AC32-4B01-BBFA-02F40C0F4EC3}" destId="{E4755B94-5E72-4C9F-A91A-56B0FCDA28F1}" srcOrd="0" destOrd="0" presId="urn:microsoft.com/office/officeart/2005/8/layout/list1"/>
    <dgm:cxn modelId="{6812FF8E-3082-4F64-839F-77BEEBDD451D}" srcId="{AA796176-FFEA-4453-B3C5-86FCA4C88052}" destId="{5BA5075A-9611-40EC-B66E-1C50AF866171}" srcOrd="5" destOrd="0" parTransId="{752AA41A-2BAD-4D16-954A-DD9664E56ECB}" sibTransId="{A41368AE-CFFF-41C3-A83B-7C82DA837351}"/>
    <dgm:cxn modelId="{8E1CF39A-2C53-4078-B676-390FA42BD10D}" type="presOf" srcId="{6229A896-BA79-4F93-B4A4-52AF8D0E63B7}" destId="{75DA4DF2-046A-4C6A-8086-7C3E7861D4E7}" srcOrd="0" destOrd="0" presId="urn:microsoft.com/office/officeart/2005/8/layout/list1"/>
    <dgm:cxn modelId="{B7AC3EAD-C2E5-4EE1-AD67-1717C0B0AE79}" type="presOf" srcId="{ACC21E35-BE52-4B64-9CE3-EAFB2C2B911E}" destId="{3240125D-75FD-4A57-A758-6C50E602A37F}" srcOrd="0" destOrd="0" presId="urn:microsoft.com/office/officeart/2005/8/layout/list1"/>
    <dgm:cxn modelId="{A0A139B8-C29C-4CF6-B01A-C9215FF29A1B}" type="presOf" srcId="{0FABB1E1-B967-41CD-8BD9-01EE970157FC}" destId="{1CC4936E-ED17-4D2F-9813-87EE95763F16}" srcOrd="1" destOrd="0" presId="urn:microsoft.com/office/officeart/2005/8/layout/list1"/>
    <dgm:cxn modelId="{04D720C0-4218-4938-9515-27C87D79C1B0}" type="presOf" srcId="{730938A3-D819-41F7-BE39-9DDAA446A19F}" destId="{427123AE-6E68-4008-BD50-9CC20F57260E}" srcOrd="1" destOrd="0" presId="urn:microsoft.com/office/officeart/2005/8/layout/list1"/>
    <dgm:cxn modelId="{A98C5DC5-964A-4B38-9CEA-B18325772BEA}" srcId="{AA796176-FFEA-4453-B3C5-86FCA4C88052}" destId="{ACC21E35-BE52-4B64-9CE3-EAFB2C2B911E}" srcOrd="3" destOrd="0" parTransId="{5C958575-B741-4319-9217-20F3E98CD28B}" sibTransId="{ED660174-D282-4491-8B21-ACACA759DF36}"/>
    <dgm:cxn modelId="{74F191C9-5108-49CC-A7FB-DE006B0A1E5B}" srcId="{AA796176-FFEA-4453-B3C5-86FCA4C88052}" destId="{0FABB1E1-B967-41CD-8BD9-01EE970157FC}" srcOrd="4" destOrd="0" parTransId="{C7B9EA86-F8CF-4931-9277-55EE61494FC9}" sibTransId="{3CA35860-4109-4C87-9304-98F472AD5542}"/>
    <dgm:cxn modelId="{F846AED5-C5CD-4945-9041-FB212C89E9C3}" type="presOf" srcId="{5BA5075A-9611-40EC-B66E-1C50AF866171}" destId="{ABF73B35-4281-4C64-B65F-D7E1D426DC52}" srcOrd="1" destOrd="0" presId="urn:microsoft.com/office/officeart/2005/8/layout/list1"/>
    <dgm:cxn modelId="{A1FCD9D6-88FE-42F6-A005-7CB64FD4DF60}" type="presOf" srcId="{730938A3-D819-41F7-BE39-9DDAA446A19F}" destId="{0B52D98E-03C2-4BD0-85E7-F52451A2A69F}" srcOrd="0" destOrd="0" presId="urn:microsoft.com/office/officeart/2005/8/layout/list1"/>
    <dgm:cxn modelId="{540F4AF6-C377-45C5-A590-7CA2DAF93499}" srcId="{AA796176-FFEA-4453-B3C5-86FCA4C88052}" destId="{6229A896-BA79-4F93-B4A4-52AF8D0E63B7}" srcOrd="1" destOrd="0" parTransId="{EDE61E28-8052-4A4A-BF9B-F66B384DF533}" sibTransId="{7165FF18-8236-4A4E-8431-4608C1BAE295}"/>
    <dgm:cxn modelId="{E64F7986-A22F-4AFA-B479-79081A7B952B}" type="presParOf" srcId="{5CB4522F-075B-43D2-9CCA-FF96AAAB0675}" destId="{792D5933-AD40-45AE-8480-2968FCA8CAA1}" srcOrd="0" destOrd="0" presId="urn:microsoft.com/office/officeart/2005/8/layout/list1"/>
    <dgm:cxn modelId="{3C593DDB-6C1E-4F28-B97E-4C473646A717}" type="presParOf" srcId="{792D5933-AD40-45AE-8480-2968FCA8CAA1}" destId="{E4755B94-5E72-4C9F-A91A-56B0FCDA28F1}" srcOrd="0" destOrd="0" presId="urn:microsoft.com/office/officeart/2005/8/layout/list1"/>
    <dgm:cxn modelId="{53C2F299-254F-4955-8E1D-0975BFA29DEA}" type="presParOf" srcId="{792D5933-AD40-45AE-8480-2968FCA8CAA1}" destId="{C385AF22-AC18-4DC8-9B28-602D0C637594}" srcOrd="1" destOrd="0" presId="urn:microsoft.com/office/officeart/2005/8/layout/list1"/>
    <dgm:cxn modelId="{3A418ED2-15B8-43F7-9CB2-B8862013A2CF}" type="presParOf" srcId="{5CB4522F-075B-43D2-9CCA-FF96AAAB0675}" destId="{744720FB-B56E-4487-9420-26F63FDC8A92}" srcOrd="1" destOrd="0" presId="urn:microsoft.com/office/officeart/2005/8/layout/list1"/>
    <dgm:cxn modelId="{4B625579-78F4-45B2-9DFA-A7F13878CD9D}" type="presParOf" srcId="{5CB4522F-075B-43D2-9CCA-FF96AAAB0675}" destId="{46544825-FBF5-4CDD-8C6C-17BDB8D6624D}" srcOrd="2" destOrd="0" presId="urn:microsoft.com/office/officeart/2005/8/layout/list1"/>
    <dgm:cxn modelId="{2DFB4BE4-930E-4611-A053-82E8D625F27C}" type="presParOf" srcId="{5CB4522F-075B-43D2-9CCA-FF96AAAB0675}" destId="{4BCF71AD-8735-4E36-8AA7-859BE626CF89}" srcOrd="3" destOrd="0" presId="urn:microsoft.com/office/officeart/2005/8/layout/list1"/>
    <dgm:cxn modelId="{F4723558-B28C-40C9-B27F-72F9BE0AF3F5}" type="presParOf" srcId="{5CB4522F-075B-43D2-9CCA-FF96AAAB0675}" destId="{EED333AA-5EDE-462B-829D-585765A00D61}" srcOrd="4" destOrd="0" presId="urn:microsoft.com/office/officeart/2005/8/layout/list1"/>
    <dgm:cxn modelId="{3D31BDE9-49B2-47DF-A12F-0683BC775F18}" type="presParOf" srcId="{EED333AA-5EDE-462B-829D-585765A00D61}" destId="{75DA4DF2-046A-4C6A-8086-7C3E7861D4E7}" srcOrd="0" destOrd="0" presId="urn:microsoft.com/office/officeart/2005/8/layout/list1"/>
    <dgm:cxn modelId="{37B9B0F7-2467-4A73-A2F3-48AAF33F4ACD}" type="presParOf" srcId="{EED333AA-5EDE-462B-829D-585765A00D61}" destId="{FBD91DA6-F483-4103-904B-0A0489E1DCE7}" srcOrd="1" destOrd="0" presId="urn:microsoft.com/office/officeart/2005/8/layout/list1"/>
    <dgm:cxn modelId="{85C47340-8A9E-4592-AB66-216A17057F11}" type="presParOf" srcId="{5CB4522F-075B-43D2-9CCA-FF96AAAB0675}" destId="{48F65CE9-588F-481F-B88C-E3C4A9B9C782}" srcOrd="5" destOrd="0" presId="urn:microsoft.com/office/officeart/2005/8/layout/list1"/>
    <dgm:cxn modelId="{B514B097-DCDB-49D3-9A46-45A481532DCB}" type="presParOf" srcId="{5CB4522F-075B-43D2-9CCA-FF96AAAB0675}" destId="{9A2FC35B-336D-4AB9-BE3B-E5A027415580}" srcOrd="6" destOrd="0" presId="urn:microsoft.com/office/officeart/2005/8/layout/list1"/>
    <dgm:cxn modelId="{8445FA2B-93A1-4A85-A633-6C53B31E6640}" type="presParOf" srcId="{5CB4522F-075B-43D2-9CCA-FF96AAAB0675}" destId="{781EB76A-EEE2-4822-9A02-692FC3F6DBFE}" srcOrd="7" destOrd="0" presId="urn:microsoft.com/office/officeart/2005/8/layout/list1"/>
    <dgm:cxn modelId="{585724F5-D580-4123-A6B5-18BCB4B61298}" type="presParOf" srcId="{5CB4522F-075B-43D2-9CCA-FF96AAAB0675}" destId="{1A83AB0C-0313-42B2-AD86-7F1781B8A4B2}" srcOrd="8" destOrd="0" presId="urn:microsoft.com/office/officeart/2005/8/layout/list1"/>
    <dgm:cxn modelId="{D3A9A500-291D-4315-A0B5-48A11AFD7872}" type="presParOf" srcId="{1A83AB0C-0313-42B2-AD86-7F1781B8A4B2}" destId="{0B52D98E-03C2-4BD0-85E7-F52451A2A69F}" srcOrd="0" destOrd="0" presId="urn:microsoft.com/office/officeart/2005/8/layout/list1"/>
    <dgm:cxn modelId="{08FF2DFE-CF0C-4A40-BF76-5D8DF2A83E45}" type="presParOf" srcId="{1A83AB0C-0313-42B2-AD86-7F1781B8A4B2}" destId="{427123AE-6E68-4008-BD50-9CC20F57260E}" srcOrd="1" destOrd="0" presId="urn:microsoft.com/office/officeart/2005/8/layout/list1"/>
    <dgm:cxn modelId="{6BF98521-58EF-4718-94C0-86D18F889A8F}" type="presParOf" srcId="{5CB4522F-075B-43D2-9CCA-FF96AAAB0675}" destId="{3E45E6F7-D029-421E-9785-40AC3D5809F6}" srcOrd="9" destOrd="0" presId="urn:microsoft.com/office/officeart/2005/8/layout/list1"/>
    <dgm:cxn modelId="{05C125E2-B9C9-4C04-B36D-0D1E8CAE682E}" type="presParOf" srcId="{5CB4522F-075B-43D2-9CCA-FF96AAAB0675}" destId="{DC58CA3D-313C-426E-A0D6-37AFDA45F7F0}" srcOrd="10" destOrd="0" presId="urn:microsoft.com/office/officeart/2005/8/layout/list1"/>
    <dgm:cxn modelId="{E919EC92-820A-428D-99E1-2B124C1E1608}" type="presParOf" srcId="{5CB4522F-075B-43D2-9CCA-FF96AAAB0675}" destId="{97D0A409-687F-48B8-8F97-815DE1E84580}" srcOrd="11" destOrd="0" presId="urn:microsoft.com/office/officeart/2005/8/layout/list1"/>
    <dgm:cxn modelId="{5EF25026-603F-4335-9104-A837A384B12F}" type="presParOf" srcId="{5CB4522F-075B-43D2-9CCA-FF96AAAB0675}" destId="{6C682417-E35E-4747-8277-8398315EE0A6}" srcOrd="12" destOrd="0" presId="urn:microsoft.com/office/officeart/2005/8/layout/list1"/>
    <dgm:cxn modelId="{9C82A2E3-73F3-44C2-B38A-81C0C8565E9A}" type="presParOf" srcId="{6C682417-E35E-4747-8277-8398315EE0A6}" destId="{3240125D-75FD-4A57-A758-6C50E602A37F}" srcOrd="0" destOrd="0" presId="urn:microsoft.com/office/officeart/2005/8/layout/list1"/>
    <dgm:cxn modelId="{F376AE30-1079-4CDB-8E35-FE488DCEAD2D}" type="presParOf" srcId="{6C682417-E35E-4747-8277-8398315EE0A6}" destId="{19E92E6E-C255-46EA-A296-4EEB24EE3A0F}" srcOrd="1" destOrd="0" presId="urn:microsoft.com/office/officeart/2005/8/layout/list1"/>
    <dgm:cxn modelId="{F33726E3-490B-4D06-A525-1BA1AEBB1C8F}" type="presParOf" srcId="{5CB4522F-075B-43D2-9CCA-FF96AAAB0675}" destId="{B5396BCF-9918-4D1E-8A96-750EB7B7FAF0}" srcOrd="13" destOrd="0" presId="urn:microsoft.com/office/officeart/2005/8/layout/list1"/>
    <dgm:cxn modelId="{D7FFDA87-5839-4CB8-B744-1B7230101671}" type="presParOf" srcId="{5CB4522F-075B-43D2-9CCA-FF96AAAB0675}" destId="{F46CC245-10BE-4E19-B679-8FD2CCBD83C6}" srcOrd="14" destOrd="0" presId="urn:microsoft.com/office/officeart/2005/8/layout/list1"/>
    <dgm:cxn modelId="{771C0B25-5E8F-4FF8-B0F2-C6E7A9E26EB1}" type="presParOf" srcId="{5CB4522F-075B-43D2-9CCA-FF96AAAB0675}" destId="{259E2F94-8223-4A49-9E41-02FF9C3E6DB7}" srcOrd="15" destOrd="0" presId="urn:microsoft.com/office/officeart/2005/8/layout/list1"/>
    <dgm:cxn modelId="{51C24110-273A-445F-A797-AAB07E190C8A}" type="presParOf" srcId="{5CB4522F-075B-43D2-9CCA-FF96AAAB0675}" destId="{0582B587-2F69-4A4E-91D2-4D573939D386}" srcOrd="16" destOrd="0" presId="urn:microsoft.com/office/officeart/2005/8/layout/list1"/>
    <dgm:cxn modelId="{88995C75-011B-442D-B3B0-68C8AA231378}" type="presParOf" srcId="{0582B587-2F69-4A4E-91D2-4D573939D386}" destId="{5637D23C-C60D-4167-8816-BB9B9D431E0E}" srcOrd="0" destOrd="0" presId="urn:microsoft.com/office/officeart/2005/8/layout/list1"/>
    <dgm:cxn modelId="{E0066D49-5AF0-4005-90B5-6383B1A25CC7}" type="presParOf" srcId="{0582B587-2F69-4A4E-91D2-4D573939D386}" destId="{1CC4936E-ED17-4D2F-9813-87EE95763F16}" srcOrd="1" destOrd="0" presId="urn:microsoft.com/office/officeart/2005/8/layout/list1"/>
    <dgm:cxn modelId="{81049395-50FC-4BE5-999A-FA3A910C6AB6}" type="presParOf" srcId="{5CB4522F-075B-43D2-9CCA-FF96AAAB0675}" destId="{9E8ED095-A689-4B24-8673-40FB702F4F98}" srcOrd="17" destOrd="0" presId="urn:microsoft.com/office/officeart/2005/8/layout/list1"/>
    <dgm:cxn modelId="{3D70EB50-153F-4492-947D-EB83294A4E59}" type="presParOf" srcId="{5CB4522F-075B-43D2-9CCA-FF96AAAB0675}" destId="{5AA363B9-8FB5-41E3-8B35-97BD2D191B34}" srcOrd="18" destOrd="0" presId="urn:microsoft.com/office/officeart/2005/8/layout/list1"/>
    <dgm:cxn modelId="{B4FB1D32-D4A2-4494-BD76-A825F382590C}" type="presParOf" srcId="{5CB4522F-075B-43D2-9CCA-FF96AAAB0675}" destId="{165391A6-F699-41AC-8B55-B5334317737C}" srcOrd="19" destOrd="0" presId="urn:microsoft.com/office/officeart/2005/8/layout/list1"/>
    <dgm:cxn modelId="{393A8961-3DBD-4564-A6C2-813CA257BD58}" type="presParOf" srcId="{5CB4522F-075B-43D2-9CCA-FF96AAAB0675}" destId="{9922DA3E-3EF6-42FA-9CC9-86C6C0F10C5A}" srcOrd="20" destOrd="0" presId="urn:microsoft.com/office/officeart/2005/8/layout/list1"/>
    <dgm:cxn modelId="{87A52DF9-2C26-4E57-84A9-EEF8930BCF18}" type="presParOf" srcId="{9922DA3E-3EF6-42FA-9CC9-86C6C0F10C5A}" destId="{06CD99E7-5F6F-4B3A-B6AF-722345E5A49F}" srcOrd="0" destOrd="0" presId="urn:microsoft.com/office/officeart/2005/8/layout/list1"/>
    <dgm:cxn modelId="{D7C378C8-1B98-4734-835E-992B34B3F5DC}" type="presParOf" srcId="{9922DA3E-3EF6-42FA-9CC9-86C6C0F10C5A}" destId="{ABF73B35-4281-4C64-B65F-D7E1D426DC52}" srcOrd="1" destOrd="0" presId="urn:microsoft.com/office/officeart/2005/8/layout/list1"/>
    <dgm:cxn modelId="{32DA0E08-E2AD-4011-8E55-153870D66355}" type="presParOf" srcId="{5CB4522F-075B-43D2-9CCA-FF96AAAB0675}" destId="{E970D71D-ECBA-4E7B-8977-0075B3C64135}" srcOrd="21" destOrd="0" presId="urn:microsoft.com/office/officeart/2005/8/layout/list1"/>
    <dgm:cxn modelId="{74407CAF-1C80-44D2-BC80-84029926B96A}" type="presParOf" srcId="{5CB4522F-075B-43D2-9CCA-FF96AAAB0675}" destId="{1EBF7F84-B88A-4276-8D3B-5221674D7BF1}" srcOrd="22"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44825-FBF5-4CDD-8C6C-17BDB8D6624D}">
      <dsp:nvSpPr>
        <dsp:cNvPr id="0" name=""/>
        <dsp:cNvSpPr/>
      </dsp:nvSpPr>
      <dsp:spPr>
        <a:xfrm>
          <a:off x="0" y="20489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85AF22-AC18-4DC8-9B28-602D0C637594}">
      <dsp:nvSpPr>
        <dsp:cNvPr id="0" name=""/>
        <dsp:cNvSpPr/>
      </dsp:nvSpPr>
      <dsp:spPr>
        <a:xfrm>
          <a:off x="263562" y="2777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案例目标</a:t>
          </a:r>
          <a:endParaRPr lang="zh-CN" altLang="en-US" sz="1600" kern="1200" dirty="0"/>
        </a:p>
      </dsp:txBody>
      <dsp:txXfrm>
        <a:off x="280855" y="45063"/>
        <a:ext cx="3655284" cy="319654"/>
      </dsp:txXfrm>
    </dsp:sp>
    <dsp:sp modelId="{9A2FC35B-336D-4AB9-BE3B-E5A027415580}">
      <dsp:nvSpPr>
        <dsp:cNvPr id="0" name=""/>
        <dsp:cNvSpPr/>
      </dsp:nvSpPr>
      <dsp:spPr>
        <a:xfrm>
          <a:off x="0" y="74921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D91DA6-F483-4103-904B-0A0489E1DCE7}">
      <dsp:nvSpPr>
        <dsp:cNvPr id="0" name=""/>
        <dsp:cNvSpPr/>
      </dsp:nvSpPr>
      <dsp:spPr>
        <a:xfrm>
          <a:off x="263562" y="57209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案例关键词</a:t>
          </a:r>
          <a:endParaRPr lang="zh-CN" altLang="en-US" sz="1600" kern="1200" dirty="0"/>
        </a:p>
      </dsp:txBody>
      <dsp:txXfrm>
        <a:off x="280855" y="589383"/>
        <a:ext cx="3655284" cy="319654"/>
      </dsp:txXfrm>
    </dsp:sp>
    <dsp:sp modelId="{DC58CA3D-313C-426E-A0D6-37AFDA45F7F0}">
      <dsp:nvSpPr>
        <dsp:cNvPr id="0" name=""/>
        <dsp:cNvSpPr/>
      </dsp:nvSpPr>
      <dsp:spPr>
        <a:xfrm>
          <a:off x="0" y="129353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7123AE-6E68-4008-BD50-9CC20F57260E}">
      <dsp:nvSpPr>
        <dsp:cNvPr id="0" name=""/>
        <dsp:cNvSpPr/>
      </dsp:nvSpPr>
      <dsp:spPr>
        <a:xfrm>
          <a:off x="263562" y="111641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案例概述（或运作流程）</a:t>
          </a:r>
          <a:endParaRPr lang="zh-CN" altLang="en-US" sz="1600" kern="1200" dirty="0"/>
        </a:p>
      </dsp:txBody>
      <dsp:txXfrm>
        <a:off x="280855" y="1133703"/>
        <a:ext cx="3655284" cy="319654"/>
      </dsp:txXfrm>
    </dsp:sp>
    <dsp:sp modelId="{F46CC245-10BE-4E19-B679-8FD2CCBD83C6}">
      <dsp:nvSpPr>
        <dsp:cNvPr id="0" name=""/>
        <dsp:cNvSpPr/>
      </dsp:nvSpPr>
      <dsp:spPr>
        <a:xfrm>
          <a:off x="0" y="183785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E92E6E-C255-46EA-A296-4EEB24EE3A0F}">
      <dsp:nvSpPr>
        <dsp:cNvPr id="0" name=""/>
        <dsp:cNvSpPr/>
      </dsp:nvSpPr>
      <dsp:spPr>
        <a:xfrm>
          <a:off x="263562" y="166073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案例中亮点及可复用的点</a:t>
          </a:r>
        </a:p>
      </dsp:txBody>
      <dsp:txXfrm>
        <a:off x="280855" y="1678023"/>
        <a:ext cx="3655284" cy="319654"/>
      </dsp:txXfrm>
    </dsp:sp>
    <dsp:sp modelId="{5AA363B9-8FB5-41E3-8B35-97BD2D191B34}">
      <dsp:nvSpPr>
        <dsp:cNvPr id="0" name=""/>
        <dsp:cNvSpPr/>
      </dsp:nvSpPr>
      <dsp:spPr>
        <a:xfrm>
          <a:off x="0" y="238217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C4936E-ED17-4D2F-9813-87EE95763F16}">
      <dsp:nvSpPr>
        <dsp:cNvPr id="0" name=""/>
        <dsp:cNvSpPr/>
      </dsp:nvSpPr>
      <dsp:spPr>
        <a:xfrm>
          <a:off x="263562" y="220505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案例中待优化点及改善方案</a:t>
          </a:r>
          <a:endParaRPr lang="zh-CN" altLang="en-US" sz="1600" kern="1200" dirty="0"/>
        </a:p>
      </dsp:txBody>
      <dsp:txXfrm>
        <a:off x="280855" y="2222343"/>
        <a:ext cx="3655284" cy="319654"/>
      </dsp:txXfrm>
    </dsp:sp>
    <dsp:sp modelId="{1EBF7F84-B88A-4276-8D3B-5221674D7BF1}">
      <dsp:nvSpPr>
        <dsp:cNvPr id="0" name=""/>
        <dsp:cNvSpPr/>
      </dsp:nvSpPr>
      <dsp:spPr>
        <a:xfrm>
          <a:off x="0" y="292649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F73B35-4281-4C64-B65F-D7E1D426DC52}">
      <dsp:nvSpPr>
        <dsp:cNvPr id="0" name=""/>
        <dsp:cNvSpPr/>
      </dsp:nvSpPr>
      <dsp:spPr>
        <a:xfrm>
          <a:off x="263562" y="274937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针对案例的延伸思考</a:t>
          </a:r>
        </a:p>
      </dsp:txBody>
      <dsp:txXfrm>
        <a:off x="280855" y="2766663"/>
        <a:ext cx="3655284"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0261" y="1143000"/>
            <a:ext cx="5497477"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1038" y="1143000"/>
            <a:ext cx="5495925"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82591" y="942757"/>
            <a:ext cx="7695544" cy="2005523"/>
          </a:xfrm>
        </p:spPr>
        <p:txBody>
          <a:bodyPr anchor="b"/>
          <a:lstStyle>
            <a:lvl1pPr algn="ctr">
              <a:defRPr sz="5030"/>
            </a:lvl1pPr>
          </a:lstStyle>
          <a:p>
            <a:r>
              <a:rPr lang="zh-CN" altLang="en-US"/>
              <a:t>单击此处编辑母版标题样式</a:t>
            </a:r>
            <a:endParaRPr lang="zh-CN" altLang="en-US"/>
          </a:p>
        </p:txBody>
      </p:sp>
      <p:sp>
        <p:nvSpPr>
          <p:cNvPr id="3" name="副标题 2"/>
          <p:cNvSpPr>
            <a:spLocks noGrp="1"/>
          </p:cNvSpPr>
          <p:nvPr>
            <p:ph type="subTitle" idx="1"/>
          </p:nvPr>
        </p:nvSpPr>
        <p:spPr>
          <a:xfrm>
            <a:off x="1282591" y="3025619"/>
            <a:ext cx="7695544" cy="1390797"/>
          </a:xfrm>
        </p:spPr>
        <p:txBody>
          <a:bodyPr/>
          <a:lstStyle>
            <a:lvl1pPr marL="0" indent="0" algn="ctr">
              <a:buNone/>
              <a:defRPr sz="2010"/>
            </a:lvl1pPr>
            <a:lvl2pPr marL="382905" indent="0" algn="ctr">
              <a:buNone/>
              <a:defRPr sz="1670"/>
            </a:lvl2pPr>
            <a:lvl3pPr marL="766445" indent="0" algn="ctr">
              <a:buNone/>
              <a:defRPr sz="1510"/>
            </a:lvl3pPr>
            <a:lvl4pPr marL="1148715" indent="0" algn="ctr">
              <a:buNone/>
              <a:defRPr sz="1340"/>
            </a:lvl4pPr>
            <a:lvl5pPr marL="1533525" indent="0" algn="ctr">
              <a:buNone/>
              <a:defRPr sz="1340"/>
            </a:lvl5pPr>
            <a:lvl6pPr marL="1915795" indent="0" algn="ctr">
              <a:buNone/>
              <a:defRPr sz="1340"/>
            </a:lvl6pPr>
            <a:lvl7pPr marL="2299970" indent="0" algn="ctr">
              <a:buNone/>
              <a:defRPr sz="1340"/>
            </a:lvl7pPr>
            <a:lvl8pPr marL="2682240" indent="0" algn="ctr">
              <a:buNone/>
              <a:defRPr sz="1340"/>
            </a:lvl8pPr>
            <a:lvl9pPr marL="3065780" indent="0" algn="ctr">
              <a:buNone/>
              <a:defRPr sz="134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42833" y="306697"/>
            <a:ext cx="2212469" cy="488179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05426" y="306697"/>
            <a:ext cx="6509148" cy="488179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00082" y="1436137"/>
            <a:ext cx="8849876" cy="2396226"/>
          </a:xfrm>
        </p:spPr>
        <p:txBody>
          <a:bodyPr anchor="b"/>
          <a:lstStyle>
            <a:lvl1pPr>
              <a:defRPr sz="503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00082" y="3855032"/>
            <a:ext cx="8849876" cy="1260118"/>
          </a:xfrm>
        </p:spPr>
        <p:txBody>
          <a:bodyPr/>
          <a:lstStyle>
            <a:lvl1pPr marL="0" indent="0">
              <a:buNone/>
              <a:defRPr sz="2010">
                <a:solidFill>
                  <a:schemeClr val="tx1">
                    <a:tint val="75000"/>
                  </a:schemeClr>
                </a:solidFill>
              </a:defRPr>
            </a:lvl1pPr>
            <a:lvl2pPr marL="382905" indent="0">
              <a:buNone/>
              <a:defRPr sz="1670">
                <a:solidFill>
                  <a:schemeClr val="tx1">
                    <a:tint val="75000"/>
                  </a:schemeClr>
                </a:solidFill>
              </a:defRPr>
            </a:lvl2pPr>
            <a:lvl3pPr marL="766445" indent="0">
              <a:buNone/>
              <a:defRPr sz="1510">
                <a:solidFill>
                  <a:schemeClr val="tx1">
                    <a:tint val="75000"/>
                  </a:schemeClr>
                </a:solidFill>
              </a:defRPr>
            </a:lvl3pPr>
            <a:lvl4pPr marL="1148715" indent="0">
              <a:buNone/>
              <a:defRPr sz="1340">
                <a:solidFill>
                  <a:schemeClr val="tx1">
                    <a:tint val="75000"/>
                  </a:schemeClr>
                </a:solidFill>
              </a:defRPr>
            </a:lvl4pPr>
            <a:lvl5pPr marL="1533525" indent="0">
              <a:buNone/>
              <a:defRPr sz="1340">
                <a:solidFill>
                  <a:schemeClr val="tx1">
                    <a:tint val="75000"/>
                  </a:schemeClr>
                </a:solidFill>
              </a:defRPr>
            </a:lvl5pPr>
            <a:lvl6pPr marL="1915795" indent="0">
              <a:buNone/>
              <a:defRPr sz="1340">
                <a:solidFill>
                  <a:schemeClr val="tx1">
                    <a:tint val="75000"/>
                  </a:schemeClr>
                </a:solidFill>
              </a:defRPr>
            </a:lvl6pPr>
            <a:lvl7pPr marL="2299970" indent="0">
              <a:buNone/>
              <a:defRPr sz="1340">
                <a:solidFill>
                  <a:schemeClr val="tx1">
                    <a:tint val="75000"/>
                  </a:schemeClr>
                </a:solidFill>
              </a:defRPr>
            </a:lvl7pPr>
            <a:lvl8pPr marL="2682240" indent="0">
              <a:buNone/>
              <a:defRPr sz="1340">
                <a:solidFill>
                  <a:schemeClr val="tx1">
                    <a:tint val="75000"/>
                  </a:schemeClr>
                </a:solidFill>
              </a:defRPr>
            </a:lvl8pPr>
            <a:lvl9pPr marL="3065780" indent="0">
              <a:buNone/>
              <a:defRPr sz="134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05426" y="1533478"/>
            <a:ext cx="4360808" cy="36550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194493" y="1533478"/>
            <a:ext cx="4360808" cy="36550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06762" y="306697"/>
            <a:ext cx="8849876" cy="111343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06762" y="1412135"/>
            <a:ext cx="4340767"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06762" y="2104200"/>
            <a:ext cx="4340767" cy="309495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194493" y="1412135"/>
            <a:ext cx="4362145"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194493" y="2104200"/>
            <a:ext cx="4362145" cy="309495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endParaRPr lang="zh-CN" altLang="en-US"/>
          </a:p>
        </p:txBody>
      </p:sp>
      <p:sp>
        <p:nvSpPr>
          <p:cNvPr id="3" name="内容占位符 2"/>
          <p:cNvSpPr>
            <a:spLocks noGrp="1"/>
          </p:cNvSpPr>
          <p:nvPr>
            <p:ph idx="1"/>
          </p:nvPr>
        </p:nvSpPr>
        <p:spPr>
          <a:xfrm>
            <a:off x="4362145" y="829413"/>
            <a:ext cx="5194492" cy="4093720"/>
          </a:xfrm>
        </p:spPr>
        <p:txBody>
          <a:bodyPr/>
          <a:lstStyle>
            <a:lvl1pPr>
              <a:defRPr sz="2675"/>
            </a:lvl1pPr>
            <a:lvl2pPr>
              <a:defRPr sz="2345"/>
            </a:lvl2pPr>
            <a:lvl3pPr>
              <a:defRPr sz="2010"/>
            </a:lvl3pPr>
            <a:lvl4pPr>
              <a:defRPr sz="1670"/>
            </a:lvl4pPr>
            <a:lvl5pPr>
              <a:defRPr sz="1670"/>
            </a:lvl5pPr>
            <a:lvl6pPr>
              <a:defRPr sz="1670"/>
            </a:lvl6pPr>
            <a:lvl7pPr>
              <a:defRPr sz="1670"/>
            </a:lvl7pPr>
            <a:lvl8pPr>
              <a:defRPr sz="1670"/>
            </a:lvl8pPr>
            <a:lvl9pPr>
              <a:defRPr sz="167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362145" y="829413"/>
            <a:ext cx="5194492" cy="4093720"/>
          </a:xfrm>
        </p:spPr>
        <p:txBody>
          <a:bodyPr/>
          <a:lstStyle>
            <a:lvl1pPr marL="0" indent="0">
              <a:buNone/>
              <a:defRPr sz="2675"/>
            </a:lvl1pPr>
            <a:lvl2pPr marL="382905" indent="0">
              <a:buNone/>
              <a:defRPr sz="2345"/>
            </a:lvl2pPr>
            <a:lvl3pPr marL="766445" indent="0">
              <a:buNone/>
              <a:defRPr sz="2010"/>
            </a:lvl3pPr>
            <a:lvl4pPr marL="1148715" indent="0">
              <a:buNone/>
              <a:defRPr sz="1670"/>
            </a:lvl4pPr>
            <a:lvl5pPr marL="1533525" indent="0">
              <a:buNone/>
              <a:defRPr sz="1670"/>
            </a:lvl5pPr>
            <a:lvl6pPr marL="1915795" indent="0">
              <a:buNone/>
              <a:defRPr sz="1670"/>
            </a:lvl6pPr>
            <a:lvl7pPr marL="2299970" indent="0">
              <a:buNone/>
              <a:defRPr sz="1670"/>
            </a:lvl7pPr>
            <a:lvl8pPr marL="2682240" indent="0">
              <a:buNone/>
              <a:defRPr sz="1670"/>
            </a:lvl8pPr>
            <a:lvl9pPr marL="3065780" indent="0">
              <a:buNone/>
              <a:defRPr sz="1670"/>
            </a:lvl9pPr>
          </a:lstStyle>
          <a:p>
            <a:endParaRPr lang="zh-CN" altLang="en-US"/>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05425" y="306697"/>
            <a:ext cx="8849876" cy="111343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05425" y="1533478"/>
            <a:ext cx="8849876" cy="365501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05425" y="5339170"/>
            <a:ext cx="2308663" cy="306696"/>
          </a:xfrm>
          <a:prstGeom prst="rect">
            <a:avLst/>
          </a:prstGeom>
        </p:spPr>
        <p:txBody>
          <a:bodyPr vert="horz" lIns="91440" tIns="45720" rIns="91440" bIns="45720" rtlCol="0" anchor="ctr"/>
          <a:lstStyle>
            <a:lvl1pPr algn="l">
              <a:defRPr sz="1005">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3398866" y="5339170"/>
            <a:ext cx="3462995" cy="306696"/>
          </a:xfrm>
          <a:prstGeom prst="rect">
            <a:avLst/>
          </a:prstGeom>
        </p:spPr>
        <p:txBody>
          <a:bodyPr vert="horz" lIns="91440" tIns="45720" rIns="91440" bIns="45720" rtlCol="0" anchor="ctr"/>
          <a:lstStyle>
            <a:lvl1pPr algn="ctr">
              <a:defRPr sz="100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246637" y="5339170"/>
            <a:ext cx="2308663" cy="306696"/>
          </a:xfrm>
          <a:prstGeom prst="rect">
            <a:avLst/>
          </a:prstGeom>
        </p:spPr>
        <p:txBody>
          <a:bodyPr vert="horz" lIns="91440" tIns="45720" rIns="91440" bIns="45720" rtlCol="0" anchor="ctr"/>
          <a:lstStyle>
            <a:lvl1pPr algn="r">
              <a:defRPr sz="1005">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6445" rtl="0" eaLnBrk="1" latinLnBrk="0" hangingPunct="1">
        <a:lnSpc>
          <a:spcPct val="90000"/>
        </a:lnSpc>
        <a:spcBef>
          <a:spcPct val="0"/>
        </a:spcBef>
        <a:buNone/>
        <a:defRPr sz="3690" kern="1200">
          <a:solidFill>
            <a:schemeClr val="tx1"/>
          </a:solidFill>
          <a:latin typeface="+mj-lt"/>
          <a:ea typeface="+mj-ea"/>
          <a:cs typeface="+mj-cs"/>
        </a:defRPr>
      </a:lvl1pPr>
    </p:titleStyle>
    <p:bodyStyle>
      <a:lvl1pPr marL="191770" indent="-191770" algn="l" defTabSz="766445" rtl="0" eaLnBrk="1" latinLnBrk="0" hangingPunct="1">
        <a:lnSpc>
          <a:spcPct val="90000"/>
        </a:lnSpc>
        <a:spcBef>
          <a:spcPts val="840"/>
        </a:spcBef>
        <a:buFont typeface="Arial" panose="020B0604020202020204" pitchFamily="34" charset="0"/>
        <a:buChar char="•"/>
        <a:defRPr sz="2345" kern="1200">
          <a:solidFill>
            <a:schemeClr val="tx1"/>
          </a:solidFill>
          <a:latin typeface="+mn-lt"/>
          <a:ea typeface="+mn-ea"/>
          <a:cs typeface="+mn-cs"/>
        </a:defRPr>
      </a:lvl1pPr>
      <a:lvl2pPr marL="574675" indent="-191770" algn="l" defTabSz="766445" rtl="0" eaLnBrk="1" latinLnBrk="0" hangingPunct="1">
        <a:lnSpc>
          <a:spcPct val="90000"/>
        </a:lnSpc>
        <a:spcBef>
          <a:spcPct val="84000"/>
        </a:spcBef>
        <a:buFont typeface="Arial" panose="020B0604020202020204" pitchFamily="34" charset="0"/>
        <a:buChar char="•"/>
        <a:defRPr sz="2010" kern="1200">
          <a:solidFill>
            <a:schemeClr val="tx1"/>
          </a:solidFill>
          <a:latin typeface="+mn-lt"/>
          <a:ea typeface="+mn-ea"/>
          <a:cs typeface="+mn-cs"/>
        </a:defRPr>
      </a:lvl2pPr>
      <a:lvl3pPr marL="958850" indent="-191770" algn="l" defTabSz="766445" rtl="0" eaLnBrk="1" latinLnBrk="0" hangingPunct="1">
        <a:lnSpc>
          <a:spcPct val="90000"/>
        </a:lnSpc>
        <a:spcBef>
          <a:spcPct val="84000"/>
        </a:spcBef>
        <a:buFont typeface="Arial" panose="020B0604020202020204" pitchFamily="34" charset="0"/>
        <a:buChar char="•"/>
        <a:defRPr sz="1670" kern="1200">
          <a:solidFill>
            <a:schemeClr val="tx1"/>
          </a:solidFill>
          <a:latin typeface="+mn-lt"/>
          <a:ea typeface="+mn-ea"/>
          <a:cs typeface="+mn-cs"/>
        </a:defRPr>
      </a:lvl3pPr>
      <a:lvl4pPr marL="134112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4pPr>
      <a:lvl5pPr marL="172466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5pPr>
      <a:lvl6pPr marL="210756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6pPr>
      <a:lvl7pPr marL="249110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7pPr>
      <a:lvl8pPr marL="287401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8pPr>
      <a:lvl9pPr marL="325818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9pPr>
    </p:bodyStyle>
    <p:otherStyle>
      <a:defPPr>
        <a:defRPr lang="zh-CN"/>
      </a:defPPr>
      <a:lvl1pPr marL="0" algn="l" defTabSz="766445" rtl="0" eaLnBrk="1" latinLnBrk="0" hangingPunct="1">
        <a:defRPr sz="1510" kern="1200">
          <a:solidFill>
            <a:schemeClr val="tx1"/>
          </a:solidFill>
          <a:latin typeface="+mn-lt"/>
          <a:ea typeface="+mn-ea"/>
          <a:cs typeface="+mn-cs"/>
        </a:defRPr>
      </a:lvl1pPr>
      <a:lvl2pPr marL="382905" algn="l" defTabSz="766445" rtl="0" eaLnBrk="1" latinLnBrk="0" hangingPunct="1">
        <a:defRPr sz="1510" kern="1200">
          <a:solidFill>
            <a:schemeClr val="tx1"/>
          </a:solidFill>
          <a:latin typeface="+mn-lt"/>
          <a:ea typeface="+mn-ea"/>
          <a:cs typeface="+mn-cs"/>
        </a:defRPr>
      </a:lvl2pPr>
      <a:lvl3pPr marL="766445" algn="l" defTabSz="766445" rtl="0" eaLnBrk="1" latinLnBrk="0" hangingPunct="1">
        <a:defRPr sz="1510" kern="1200">
          <a:solidFill>
            <a:schemeClr val="tx1"/>
          </a:solidFill>
          <a:latin typeface="+mn-lt"/>
          <a:ea typeface="+mn-ea"/>
          <a:cs typeface="+mn-cs"/>
        </a:defRPr>
      </a:lvl3pPr>
      <a:lvl4pPr marL="1148715" algn="l" defTabSz="766445" rtl="0" eaLnBrk="1" latinLnBrk="0" hangingPunct="1">
        <a:defRPr sz="1510" kern="1200">
          <a:solidFill>
            <a:schemeClr val="tx1"/>
          </a:solidFill>
          <a:latin typeface="+mn-lt"/>
          <a:ea typeface="+mn-ea"/>
          <a:cs typeface="+mn-cs"/>
        </a:defRPr>
      </a:lvl4pPr>
      <a:lvl5pPr marL="1533525" algn="l" defTabSz="766445" rtl="0" eaLnBrk="1" latinLnBrk="0" hangingPunct="1">
        <a:defRPr sz="1510" kern="1200">
          <a:solidFill>
            <a:schemeClr val="tx1"/>
          </a:solidFill>
          <a:latin typeface="+mn-lt"/>
          <a:ea typeface="+mn-ea"/>
          <a:cs typeface="+mn-cs"/>
        </a:defRPr>
      </a:lvl5pPr>
      <a:lvl6pPr marL="1915795" algn="l" defTabSz="766445" rtl="0" eaLnBrk="1" latinLnBrk="0" hangingPunct="1">
        <a:defRPr sz="1510" kern="1200">
          <a:solidFill>
            <a:schemeClr val="tx1"/>
          </a:solidFill>
          <a:latin typeface="+mn-lt"/>
          <a:ea typeface="+mn-ea"/>
          <a:cs typeface="+mn-cs"/>
        </a:defRPr>
      </a:lvl6pPr>
      <a:lvl7pPr marL="2299970" algn="l" defTabSz="766445" rtl="0" eaLnBrk="1" latinLnBrk="0" hangingPunct="1">
        <a:defRPr sz="1510" kern="1200">
          <a:solidFill>
            <a:schemeClr val="tx1"/>
          </a:solidFill>
          <a:latin typeface="+mn-lt"/>
          <a:ea typeface="+mn-ea"/>
          <a:cs typeface="+mn-cs"/>
        </a:defRPr>
      </a:lvl7pPr>
      <a:lvl8pPr marL="2682240" algn="l" defTabSz="766445" rtl="0" eaLnBrk="1" latinLnBrk="0" hangingPunct="1">
        <a:defRPr sz="1510" kern="1200">
          <a:solidFill>
            <a:schemeClr val="tx1"/>
          </a:solidFill>
          <a:latin typeface="+mn-lt"/>
          <a:ea typeface="+mn-ea"/>
          <a:cs typeface="+mn-cs"/>
        </a:defRPr>
      </a:lvl8pPr>
      <a:lvl9pPr marL="3065780" algn="l" defTabSz="766445" rtl="0" eaLnBrk="1" latinLnBrk="0" hangingPunct="1">
        <a:defRPr sz="15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xml"/><Relationship Id="rId7" Type="http://schemas.openxmlformats.org/officeDocument/2006/relationships/image" Target="../media/image5.svg"/><Relationship Id="rId6" Type="http://schemas.openxmlformats.org/officeDocument/2006/relationships/image" Target="../media/image14.png"/><Relationship Id="rId5" Type="http://schemas.openxmlformats.org/officeDocument/2006/relationships/image" Target="../media/image4.sv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diagramColors" Target="../diagrams/colors1.xml"/><Relationship Id="rId8" Type="http://schemas.openxmlformats.org/officeDocument/2006/relationships/diagramQuickStyle" Target="../diagrams/quickStyle1.xml"/><Relationship Id="rId7" Type="http://schemas.openxmlformats.org/officeDocument/2006/relationships/diagramLayout" Target="../diagrams/layout1.xml"/><Relationship Id="rId6" Type="http://schemas.openxmlformats.org/officeDocument/2006/relationships/diagramData" Target="../diagrams/data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1" Type="http://schemas.openxmlformats.org/officeDocument/2006/relationships/slideLayout" Target="../slideLayouts/slideLayout1.xml"/><Relationship Id="rId10" Type="http://schemas.microsoft.com/office/2007/relationships/diagramDrawing" Target="../diagrams/drawing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A900"/>
        </a:solidFill>
        <a:effectLst/>
      </p:bgPr>
    </p:bg>
    <p:spTree>
      <p:nvGrpSpPr>
        <p:cNvPr id="1" name=""/>
        <p:cNvGrpSpPr/>
        <p:nvPr/>
      </p:nvGrpSpPr>
      <p:grpSpPr>
        <a:xfrm>
          <a:off x="0" y="0"/>
          <a:ext cx="0" cy="0"/>
          <a:chOff x="0" y="0"/>
          <a:chExt cx="0" cy="0"/>
        </a:xfrm>
      </p:grpSpPr>
      <p:sp>
        <p:nvSpPr>
          <p:cNvPr id="5" name="文本框 4"/>
          <p:cNvSpPr txBox="1"/>
          <p:nvPr/>
        </p:nvSpPr>
        <p:spPr>
          <a:xfrm>
            <a:off x="2466656" y="1567122"/>
            <a:ext cx="5212080" cy="2306955"/>
          </a:xfrm>
          <a:prstGeom prst="rect">
            <a:avLst/>
          </a:prstGeom>
          <a:noFill/>
        </p:spPr>
        <p:txBody>
          <a:bodyPr wrap="none" rtlCol="0">
            <a:spAutoFit/>
          </a:bodyPr>
          <a:lstStyle/>
          <a:p>
            <a:pPr algn="ctr"/>
            <a:r>
              <a:rPr lang="zh-CN" altLang="en-US" sz="3600" b="1" dirty="0">
                <a:solidFill>
                  <a:schemeClr val="tx1"/>
                </a:solidFill>
              </a:rPr>
              <a:t>关于社群猜谜游戏</a:t>
            </a:r>
            <a:r>
              <a:rPr lang="zh-CN" altLang="en-US" sz="3600" b="1" dirty="0"/>
              <a:t>的复盘</a:t>
            </a:r>
            <a:endParaRPr lang="en-US" altLang="zh-CN" sz="3600" b="1" dirty="0"/>
          </a:p>
          <a:p>
            <a:pPr algn="ctr">
              <a:lnSpc>
                <a:spcPct val="150000"/>
              </a:lnSpc>
            </a:pPr>
            <a:r>
              <a:rPr lang="zh-CN" altLang="en-US" sz="3600" b="1" dirty="0">
                <a:solidFill>
                  <a:schemeClr val="tx1"/>
                </a:solidFill>
              </a:rPr>
              <a:t>   </a:t>
            </a:r>
            <a:r>
              <a:rPr lang="zh-CN" altLang="en-US" b="1" dirty="0"/>
              <a:t>部门：运营四部</a:t>
            </a:r>
            <a:r>
              <a:rPr lang="zh-CN" altLang="en-US" sz="3600" b="1" dirty="0">
                <a:solidFill>
                  <a:schemeClr val="tx1"/>
                </a:solidFill>
              </a:rPr>
              <a:t>   </a:t>
            </a:r>
            <a:endParaRPr lang="en-US" altLang="zh-CN" sz="3600" b="1" dirty="0"/>
          </a:p>
          <a:p>
            <a:pPr algn="ctr">
              <a:lnSpc>
                <a:spcPct val="150000"/>
              </a:lnSpc>
            </a:pPr>
            <a:r>
              <a:rPr lang="zh-CN" altLang="en-US" b="1" dirty="0">
                <a:solidFill>
                  <a:schemeClr val="tx1"/>
                </a:solidFill>
              </a:rPr>
              <a:t>姓名：全荣</a:t>
            </a:r>
            <a:endParaRPr lang="en-US" altLang="zh-CN" b="1" dirty="0">
              <a:solidFill>
                <a:schemeClr val="tx1"/>
              </a:solidFill>
            </a:endParaRPr>
          </a:p>
          <a:p>
            <a:pPr algn="ctr">
              <a:lnSpc>
                <a:spcPct val="150000"/>
              </a:lnSpc>
            </a:pPr>
            <a:r>
              <a:rPr lang="zh-CN" altLang="en-US" b="1" dirty="0"/>
              <a:t>花名：天权</a:t>
            </a:r>
            <a:endParaRPr lang="en-US" altLang="zh-CN" b="1" dirty="0">
              <a:solidFill>
                <a:schemeClr val="tx1"/>
              </a:solidFill>
            </a:endParaRPr>
          </a:p>
        </p:txBody>
      </p:sp>
      <p:sp>
        <p:nvSpPr>
          <p:cNvPr id="3" name="文本框 2"/>
          <p:cNvSpPr txBox="1"/>
          <p:nvPr/>
        </p:nvSpPr>
        <p:spPr>
          <a:xfrm>
            <a:off x="2577552" y="3941688"/>
            <a:ext cx="4990289" cy="812530"/>
          </a:xfrm>
          <a:prstGeom prst="rect">
            <a:avLst/>
          </a:prstGeom>
          <a:noFill/>
        </p:spPr>
        <p:txBody>
          <a:bodyPr wrap="square" rtlCol="0" anchor="t">
            <a:spAutoFit/>
          </a:bodyPr>
          <a:lstStyle/>
          <a:p>
            <a:pPr algn="dist">
              <a:lnSpc>
                <a:spcPct val="130000"/>
              </a:lnSpc>
            </a:pPr>
            <a:r>
              <a:rPr lang="zh-CN" altLang="en-US" sz="1200" b="1" dirty="0"/>
              <a:t>最专业的品牌私域运营服务商</a:t>
            </a:r>
            <a:endParaRPr lang="en-US" altLang="zh-CN" sz="1200" b="1" dirty="0"/>
          </a:p>
          <a:p>
            <a:pPr algn="dist">
              <a:lnSpc>
                <a:spcPct val="130000"/>
              </a:lnSpc>
            </a:pPr>
            <a:r>
              <a:rPr lang="zh-CN" altLang="zh-CN" sz="1200" b="1" dirty="0"/>
              <a:t>帮你管理最有价值的用户资产</a:t>
            </a:r>
            <a:endParaRPr lang="en-US" altLang="zh-CN" sz="1200" b="1" dirty="0"/>
          </a:p>
          <a:p>
            <a:pPr algn="dist">
              <a:lnSpc>
                <a:spcPct val="130000"/>
              </a:lnSpc>
            </a:pPr>
            <a:endParaRPr lang="zh-CN" altLang="en-US" sz="1200" b="1" dirty="0">
              <a:solidFill>
                <a:schemeClr val="tx1"/>
              </a:solidFill>
              <a:sym typeface="+mn-ea"/>
            </a:endParaRPr>
          </a:p>
        </p:txBody>
      </p:sp>
      <p:cxnSp>
        <p:nvCxnSpPr>
          <p:cNvPr id="4" name="直接连接符 3"/>
          <p:cNvCxnSpPr/>
          <p:nvPr/>
        </p:nvCxnSpPr>
        <p:spPr>
          <a:xfrm flipH="1" flipV="1">
            <a:off x="7620" y="4621530"/>
            <a:ext cx="10130155" cy="762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71753" y="663517"/>
            <a:ext cx="2516505" cy="621030"/>
            <a:chOff x="5993" y="4227"/>
            <a:chExt cx="3963"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dirty="0">
                  <a:solidFill>
                    <a:srgbClr val="FEA900"/>
                  </a:solidFill>
                  <a:sym typeface="+mn-ea"/>
                </a:rPr>
                <a:t>品牌私域运营中心</a:t>
              </a:r>
              <a:endParaRPr lang="zh-CN" altLang="en-US" sz="1600" b="1" dirty="0">
                <a:solidFill>
                  <a:srgbClr val="FEA900"/>
                </a:solidFill>
                <a:sym typeface="+mn-ea"/>
              </a:endParaRP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06062"/>
            <a:ext cx="2646878" cy="338554"/>
          </a:xfrm>
          <a:prstGeom prst="rect">
            <a:avLst/>
          </a:prstGeom>
          <a:noFill/>
        </p:spPr>
        <p:txBody>
          <a:bodyPr wrap="none" rtlCol="0">
            <a:spAutoFit/>
          </a:bodyPr>
          <a:lstStyle/>
          <a:p>
            <a:pPr lvl="0"/>
            <a:r>
              <a:rPr lang="zh-CN" altLang="en-US" sz="1600" b="1" dirty="0">
                <a:solidFill>
                  <a:schemeClr val="tx1"/>
                </a:solidFill>
              </a:rPr>
              <a:t>案例中待优化点及改善方案</a:t>
            </a:r>
            <a:endParaRPr lang="zh-CN" altLang="en-US" sz="1600" b="1" dirty="0">
              <a:solidFill>
                <a:schemeClr val="tx1"/>
              </a:solidFill>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23491" y="882016"/>
            <a:ext cx="8602143" cy="368300"/>
          </a:xfrm>
          <a:prstGeom prst="rect">
            <a:avLst/>
          </a:prstGeom>
          <a:noFill/>
        </p:spPr>
        <p:txBody>
          <a:bodyPr wrap="square" rtlCol="0">
            <a:spAutoFit/>
          </a:bodyPr>
          <a:p>
            <a:r>
              <a:rPr lang="zh-CN" altLang="en-US" dirty="0">
                <a:solidFill>
                  <a:srgbClr val="FF0000"/>
                </a:solidFill>
              </a:rPr>
              <a:t>需要改善之处：</a:t>
            </a:r>
            <a:r>
              <a:rPr lang="zh-CN" dirty="0">
                <a:solidFill>
                  <a:srgbClr val="FF0000"/>
                </a:solidFill>
              </a:rPr>
              <a:t>让兑奖流程也自动化</a:t>
            </a:r>
            <a:endParaRPr lang="zh-CN" dirty="0">
              <a:solidFill>
                <a:srgbClr val="FF0000"/>
              </a:solidFill>
            </a:endParaRPr>
          </a:p>
        </p:txBody>
      </p:sp>
      <p:sp>
        <p:nvSpPr>
          <p:cNvPr id="7" name="文本框 6"/>
          <p:cNvSpPr txBox="1"/>
          <p:nvPr/>
        </p:nvSpPr>
        <p:spPr>
          <a:xfrm>
            <a:off x="957580" y="1250315"/>
            <a:ext cx="8729980" cy="2030095"/>
          </a:xfrm>
          <a:prstGeom prst="rect">
            <a:avLst/>
          </a:prstGeom>
          <a:noFill/>
        </p:spPr>
        <p:txBody>
          <a:bodyPr wrap="none" rtlCol="0">
            <a:spAutoFit/>
          </a:bodyPr>
          <a:p>
            <a:pPr algn="l"/>
            <a:r>
              <a:rPr lang="zh-CN"/>
              <a:t>目前兑奖流程是工作人员每个群排查聊天记录收集答中的用户</a:t>
            </a:r>
            <a:r>
              <a:rPr lang="en-US" altLang="zh-CN"/>
              <a:t>ID</a:t>
            </a:r>
            <a:r>
              <a:rPr lang="zh-CN" altLang="en-US"/>
              <a:t>，然后逐个去联系，</a:t>
            </a:r>
            <a:endParaRPr lang="zh-CN" altLang="en-US"/>
          </a:p>
          <a:p>
            <a:pPr algn="l"/>
            <a:r>
              <a:rPr lang="zh-CN" altLang="en-US"/>
              <a:t>主要是防止有人冒领，但是这样效率比较低下，中奖人数多时也容易漏掉</a:t>
            </a:r>
            <a:endParaRPr lang="zh-CN" altLang="en-US"/>
          </a:p>
          <a:p>
            <a:pPr algn="l"/>
            <a:endParaRPr lang="zh-CN"/>
          </a:p>
          <a:p>
            <a:pPr algn="l"/>
            <a:r>
              <a:rPr lang="zh-CN"/>
              <a:t>改善方案：通过点燃</a:t>
            </a:r>
            <a:r>
              <a:rPr lang="en-US" altLang="zh-CN"/>
              <a:t>SCRM</a:t>
            </a:r>
            <a:r>
              <a:rPr lang="zh-CN" altLang="en-US"/>
              <a:t>后台</a:t>
            </a:r>
            <a:r>
              <a:rPr lang="zh-CN"/>
              <a:t>聊天记录打标功能，把答案作为关键词拿去搜索，就能</a:t>
            </a:r>
            <a:endParaRPr lang="zh-CN"/>
          </a:p>
          <a:p>
            <a:pPr algn="l"/>
            <a:r>
              <a:rPr lang="zh-CN"/>
              <a:t>找到所有猜中的用户，然后通过【</a:t>
            </a:r>
            <a:r>
              <a:rPr lang="zh-CN">
                <a:sym typeface="+mn-ea"/>
              </a:rPr>
              <a:t>批量添加标签</a:t>
            </a:r>
            <a:r>
              <a:rPr lang="zh-CN"/>
              <a:t>】功能把这些人标记出来</a:t>
            </a:r>
            <a:endParaRPr lang="zh-CN"/>
          </a:p>
          <a:p>
            <a:pPr algn="l"/>
            <a:endParaRPr lang="zh-CN"/>
          </a:p>
          <a:p>
            <a:pPr algn="l"/>
            <a:r>
              <a:rPr lang="zh-CN"/>
              <a:t>标记之后，通过标签定向群发引导用户兑奖或者通过工作台逐个发送兑换码都很方便</a:t>
            </a:r>
            <a:endParaRPr lang="zh-CN"/>
          </a:p>
        </p:txBody>
      </p:sp>
      <p:pic>
        <p:nvPicPr>
          <p:cNvPr id="10" name="图片 9"/>
          <p:cNvPicPr>
            <a:picLocks noChangeAspect="1"/>
          </p:cNvPicPr>
          <p:nvPr/>
        </p:nvPicPr>
        <p:blipFill>
          <a:blip r:embed="rId6"/>
          <a:stretch>
            <a:fillRect/>
          </a:stretch>
        </p:blipFill>
        <p:spPr>
          <a:xfrm>
            <a:off x="681355" y="3482975"/>
            <a:ext cx="9086215" cy="13709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192936" y="453560"/>
            <a:ext cx="2031325" cy="338554"/>
          </a:xfrm>
          <a:prstGeom prst="rect">
            <a:avLst/>
          </a:prstGeom>
          <a:noFill/>
        </p:spPr>
        <p:txBody>
          <a:bodyPr wrap="none" rtlCol="0">
            <a:spAutoFit/>
          </a:bodyPr>
          <a:lstStyle/>
          <a:p>
            <a:pPr algn="ctr"/>
            <a:r>
              <a:rPr lang="zh-CN" altLang="en-US" sz="1600" b="1" dirty="0">
                <a:solidFill>
                  <a:schemeClr val="tx1"/>
                </a:solidFill>
              </a:rPr>
              <a:t>针对案例的延伸思考</a:t>
            </a:r>
            <a:endParaRPr lang="zh-CN" altLang="en-US" sz="1600" b="1" dirty="0">
              <a:solidFill>
                <a:schemeClr val="tx1"/>
              </a:solidFill>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193367" y="1078231"/>
            <a:ext cx="4754880" cy="368300"/>
          </a:xfrm>
          <a:prstGeom prst="rect">
            <a:avLst/>
          </a:prstGeom>
          <a:noFill/>
        </p:spPr>
        <p:txBody>
          <a:bodyPr wrap="none" rtlCol="0">
            <a:spAutoFit/>
          </a:bodyPr>
          <a:lstStyle/>
          <a:p>
            <a:r>
              <a:rPr lang="zh-CN" altLang="en-US" dirty="0">
                <a:solidFill>
                  <a:srgbClr val="FF0000"/>
                </a:solidFill>
              </a:rPr>
              <a:t>余下的思考：善用工具，减少繁复的人力劳动</a:t>
            </a:r>
            <a:endParaRPr lang="zh-CN" altLang="en-US" dirty="0">
              <a:solidFill>
                <a:srgbClr val="FF0000"/>
              </a:solidFill>
            </a:endParaRPr>
          </a:p>
        </p:txBody>
      </p:sp>
      <p:sp>
        <p:nvSpPr>
          <p:cNvPr id="7" name="文本框 6"/>
          <p:cNvSpPr txBox="1"/>
          <p:nvPr/>
        </p:nvSpPr>
        <p:spPr>
          <a:xfrm>
            <a:off x="1193165" y="1575435"/>
            <a:ext cx="8070850" cy="2030095"/>
          </a:xfrm>
          <a:prstGeom prst="rect">
            <a:avLst/>
          </a:prstGeom>
          <a:noFill/>
        </p:spPr>
        <p:txBody>
          <a:bodyPr wrap="none" rtlCol="0">
            <a:spAutoFit/>
          </a:bodyPr>
          <a:p>
            <a:r>
              <a:rPr lang="zh-CN"/>
              <a:t>私域本身就是服务量很重的业务模式，如何借助工具完成我们要实现的目标，</a:t>
            </a:r>
            <a:endParaRPr lang="zh-CN"/>
          </a:p>
          <a:p>
            <a:r>
              <a:rPr lang="zh-CN"/>
              <a:t>让工作人员把精力投入在更有效果的地方，是运营工作需要重点思考的问题。</a:t>
            </a:r>
            <a:endParaRPr lang="zh-CN"/>
          </a:p>
          <a:p>
            <a:endParaRPr lang="zh-CN"/>
          </a:p>
          <a:p>
            <a:r>
              <a:rPr lang="zh-CN"/>
              <a:t>借用工具的几个思路：</a:t>
            </a:r>
            <a:endParaRPr lang="zh-CN"/>
          </a:p>
          <a:p>
            <a:r>
              <a:rPr lang="zh-CN" altLang="en-US"/>
              <a:t>（</a:t>
            </a:r>
            <a:r>
              <a:rPr lang="en-US" altLang="zh-CN"/>
              <a:t>1</a:t>
            </a:r>
            <a:r>
              <a:rPr lang="zh-CN" altLang="en-US"/>
              <a:t>）优先考虑采用官方后台提供的管理功能，虽然比较基础，但是非常稳定</a:t>
            </a:r>
            <a:endParaRPr lang="zh-CN" altLang="en-US"/>
          </a:p>
          <a:p>
            <a:r>
              <a:rPr lang="zh-CN" altLang="en-US"/>
              <a:t>（</a:t>
            </a:r>
            <a:r>
              <a:rPr lang="en-US" altLang="zh-CN"/>
              <a:t>2</a:t>
            </a:r>
            <a:r>
              <a:rPr lang="zh-CN" altLang="en-US"/>
              <a:t>）</a:t>
            </a:r>
            <a:r>
              <a:rPr lang="zh-CN"/>
              <a:t>多种工具结合使用，各取所长</a:t>
            </a:r>
            <a:endParaRPr lang="zh-CN"/>
          </a:p>
          <a:p>
            <a:r>
              <a:rPr lang="zh-CN"/>
              <a:t>（</a:t>
            </a:r>
            <a:r>
              <a:rPr lang="en-US" altLang="zh-CN"/>
              <a:t>3</a:t>
            </a:r>
            <a:r>
              <a:rPr lang="zh-CN"/>
              <a:t>）不要怕花钱，能用软件解决的情况下，往往软件就是成本最低的一种方案</a:t>
            </a:r>
            <a:endParaRPr lang="zh-C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A900"/>
        </a:solidFill>
        <a:effectLst/>
      </p:bgPr>
    </p:bg>
    <p:spTree>
      <p:nvGrpSpPr>
        <p:cNvPr id="1" name=""/>
        <p:cNvGrpSpPr/>
        <p:nvPr/>
      </p:nvGrpSpPr>
      <p:grpSpPr>
        <a:xfrm>
          <a:off x="0" y="0"/>
          <a:ext cx="0" cy="0"/>
          <a:chOff x="0" y="0"/>
          <a:chExt cx="0" cy="0"/>
        </a:xfrm>
      </p:grpSpPr>
      <p:grpSp>
        <p:nvGrpSpPr>
          <p:cNvPr id="9" name="组合 8"/>
          <p:cNvGrpSpPr/>
          <p:nvPr/>
        </p:nvGrpSpPr>
        <p:grpSpPr>
          <a:xfrm>
            <a:off x="3886835" y="1041400"/>
            <a:ext cx="2516505" cy="621030"/>
            <a:chOff x="5993" y="4227"/>
            <a:chExt cx="3963"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1"/>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a:solidFill>
                    <a:srgbClr val="FEA900"/>
                  </a:solidFill>
                  <a:sym typeface="+mn-ea"/>
                </a:rPr>
                <a:t>品牌私域运营中心</a:t>
              </a:r>
              <a:endParaRPr lang="zh-CN" altLang="en-US" sz="1600" b="1">
                <a:solidFill>
                  <a:srgbClr val="FEA900"/>
                </a:solidFill>
                <a:sym typeface="+mn-ea"/>
              </a:endParaRP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2" name="文本框 1"/>
          <p:cNvSpPr txBox="1"/>
          <p:nvPr/>
        </p:nvSpPr>
        <p:spPr>
          <a:xfrm>
            <a:off x="1042035" y="1943735"/>
            <a:ext cx="8206105" cy="645160"/>
          </a:xfrm>
          <a:prstGeom prst="rect">
            <a:avLst/>
          </a:prstGeom>
          <a:noFill/>
        </p:spPr>
        <p:txBody>
          <a:bodyPr wrap="square" rtlCol="0">
            <a:spAutoFit/>
          </a:bodyPr>
          <a:lstStyle/>
          <a:p>
            <a:pPr algn="ctr"/>
            <a:r>
              <a:rPr lang="zh-CN" altLang="en-US" sz="3600" b="1">
                <a:solidFill>
                  <a:schemeClr val="tx1"/>
                </a:solidFill>
              </a:rPr>
              <a:t>最专业的品牌私域运营服务商</a:t>
            </a:r>
            <a:endParaRPr lang="zh-CN" altLang="en-US" sz="3600" b="1">
              <a:solidFill>
                <a:schemeClr val="tx1"/>
              </a:solidFill>
            </a:endParaRPr>
          </a:p>
        </p:txBody>
      </p:sp>
      <p:grpSp>
        <p:nvGrpSpPr>
          <p:cNvPr id="10" name="组合 9"/>
          <p:cNvGrpSpPr/>
          <p:nvPr/>
        </p:nvGrpSpPr>
        <p:grpSpPr>
          <a:xfrm>
            <a:off x="4688840" y="3872865"/>
            <a:ext cx="737870" cy="749300"/>
            <a:chOff x="6602" y="7573"/>
            <a:chExt cx="1162" cy="1180"/>
          </a:xfrm>
        </p:grpSpPr>
        <p:pic>
          <p:nvPicPr>
            <p:cNvPr id="3" name="图片 2" descr="015d8b6baa35987936daeba60c0d12a"/>
            <p:cNvPicPr>
              <a:picLocks noChangeAspect="1"/>
            </p:cNvPicPr>
            <p:nvPr/>
          </p:nvPicPr>
          <p:blipFill>
            <a:blip r:embed="rId2"/>
            <a:stretch>
              <a:fillRect/>
            </a:stretch>
          </p:blipFill>
          <p:spPr>
            <a:xfrm>
              <a:off x="6614" y="7591"/>
              <a:ext cx="1139" cy="1144"/>
            </a:xfrm>
            <a:prstGeom prst="rect">
              <a:avLst/>
            </a:prstGeom>
          </p:spPr>
        </p:pic>
        <p:pic>
          <p:nvPicPr>
            <p:cNvPr id="42" name="图片 41"/>
            <p:cNvPicPr>
              <a:picLocks noChangeAspect="1"/>
            </p:cNvPicPr>
            <p:nvPr/>
          </p:nvPicPr>
          <p:blipFill>
            <a:blip r:embed="rId3"/>
            <a:stretch>
              <a:fillRect/>
            </a:stretch>
          </p:blipFill>
          <p:spPr>
            <a:xfrm>
              <a:off x="7033" y="8016"/>
              <a:ext cx="300" cy="295"/>
            </a:xfrm>
            <a:prstGeom prst="rect">
              <a:avLst/>
            </a:prstGeom>
          </p:spPr>
        </p:pic>
        <p:sp>
          <p:nvSpPr>
            <p:cNvPr id="4" name="矩形 3"/>
            <p:cNvSpPr/>
            <p:nvPr/>
          </p:nvSpPr>
          <p:spPr>
            <a:xfrm>
              <a:off x="6602" y="7573"/>
              <a:ext cx="1162" cy="1180"/>
            </a:xfrm>
            <a:prstGeom prst="rect">
              <a:avLst/>
            </a:prstGeom>
            <a:noFill/>
            <a:ln w="12700" cmpd="sng">
              <a:solidFill>
                <a:srgbClr val="120C16"/>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98395" y="3971608"/>
            <a:ext cx="475615" cy="475615"/>
          </a:xfrm>
          <a:prstGeom prst="rect">
            <a:avLst/>
          </a:prstGeom>
          <a:effectLst>
            <a:outerShdw blurRad="50800" dist="38100" dir="2700000" algn="tl" rotWithShape="0">
              <a:prstClr val="black">
                <a:alpha val="40000"/>
              </a:prstClr>
            </a:outerShdw>
          </a:effectLst>
        </p:spPr>
      </p:pic>
      <p:sp>
        <p:nvSpPr>
          <p:cNvPr id="47" name="文本框 46"/>
          <p:cNvSpPr txBox="1"/>
          <p:nvPr/>
        </p:nvSpPr>
        <p:spPr>
          <a:xfrm>
            <a:off x="2013585" y="4518660"/>
            <a:ext cx="1244600" cy="394970"/>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Wei Zi Jun</a:t>
            </a:r>
            <a:endParaRPr lang="en-US" altLang="zh-CN" sz="900" b="1">
              <a:latin typeface="+mj-lt"/>
              <a:ea typeface="微软雅黑" panose="020B0503020204020204" charset="-122"/>
              <a:cs typeface="+mj-lt"/>
            </a:endParaRPr>
          </a:p>
          <a:p>
            <a:pPr algn="ctr">
              <a:lnSpc>
                <a:spcPct val="110000"/>
              </a:lnSpc>
            </a:pPr>
            <a:r>
              <a:rPr lang="en-US" altLang="zh-CN" sz="900" b="1">
                <a:latin typeface="+mj-lt"/>
                <a:ea typeface="微软雅黑" panose="020B0503020204020204" charset="-122"/>
                <a:cs typeface="+mj-lt"/>
              </a:rPr>
              <a:t>+86   139  0227  0098</a:t>
            </a:r>
            <a:endParaRPr lang="en-US" altLang="zh-CN" sz="900" b="1">
              <a:latin typeface="+mj-lt"/>
              <a:ea typeface="微软雅黑" panose="020B0503020204020204" charset="-122"/>
              <a:cs typeface="+mj-lt"/>
            </a:endParaRPr>
          </a:p>
        </p:txBody>
      </p:sp>
      <p:sp>
        <p:nvSpPr>
          <p:cNvPr id="38" name="文本框 37"/>
          <p:cNvSpPr txBox="1"/>
          <p:nvPr/>
        </p:nvSpPr>
        <p:spPr>
          <a:xfrm>
            <a:off x="6908165" y="4670425"/>
            <a:ext cx="1186815" cy="243205"/>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510970969@qq.com</a:t>
            </a:r>
            <a:endParaRPr lang="en-US" altLang="zh-CN" sz="900" b="1">
              <a:latin typeface="+mj-lt"/>
              <a:ea typeface="微软雅黑" panose="020B0503020204020204" charset="-122"/>
              <a:cs typeface="+mj-lt"/>
            </a:endParaRPr>
          </a:p>
        </p:txBody>
      </p:sp>
      <p:sp>
        <p:nvSpPr>
          <p:cNvPr id="39" name="文本框 38"/>
          <p:cNvSpPr txBox="1"/>
          <p:nvPr/>
        </p:nvSpPr>
        <p:spPr>
          <a:xfrm>
            <a:off x="4628515" y="4670425"/>
            <a:ext cx="840740" cy="243205"/>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WeChat</a:t>
            </a:r>
            <a:endParaRPr lang="en-US" altLang="zh-CN" sz="900" b="1">
              <a:latin typeface="+mj-lt"/>
              <a:ea typeface="微软雅黑" panose="020B0503020204020204" charset="-122"/>
              <a:cs typeface="+mj-lt"/>
            </a:endParaRPr>
          </a:p>
        </p:txBody>
      </p:sp>
      <p:pic>
        <p:nvPicPr>
          <p:cNvPr id="11" name="图片 10" descr="resource"/>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41540" y="4093845"/>
            <a:ext cx="454660" cy="307340"/>
          </a:xfrm>
          <a:prstGeom prst="rect">
            <a:avLst/>
          </a:prstGeom>
          <a:effectLst>
            <a:outerShdw blurRad="50800" dist="38100" dir="2700000" algn="tl" rotWithShape="0">
              <a:prstClr val="black">
                <a:alpha val="40000"/>
              </a:prstClr>
            </a:outerShdw>
          </a:effectLst>
        </p:spPr>
      </p:pic>
      <p:sp>
        <p:nvSpPr>
          <p:cNvPr id="6" name="文本框 5"/>
          <p:cNvSpPr txBox="1"/>
          <p:nvPr/>
        </p:nvSpPr>
        <p:spPr>
          <a:xfrm>
            <a:off x="1594168" y="2640965"/>
            <a:ext cx="7101840" cy="645160"/>
          </a:xfrm>
          <a:prstGeom prst="rect">
            <a:avLst/>
          </a:prstGeom>
          <a:noFill/>
        </p:spPr>
        <p:txBody>
          <a:bodyPr wrap="square" rtlCol="0">
            <a:spAutoFit/>
          </a:bodyPr>
          <a:lstStyle/>
          <a:p>
            <a:pPr algn="ctr"/>
            <a:r>
              <a:rPr lang="zh-CN" sz="3600" b="1">
                <a:solidFill>
                  <a:schemeClr val="tx1"/>
                </a:solidFill>
              </a:rPr>
              <a:t>帮你管理最有价值的用户资产</a:t>
            </a:r>
            <a:endParaRPr lang="en-US" altLang="zh-CN" sz="3600" b="1">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06062"/>
            <a:ext cx="595035" cy="338554"/>
          </a:xfrm>
          <a:prstGeom prst="rect">
            <a:avLst/>
          </a:prstGeom>
          <a:noFill/>
        </p:spPr>
        <p:txBody>
          <a:bodyPr wrap="none" rtlCol="0">
            <a:spAutoFit/>
          </a:bodyPr>
          <a:lstStyle/>
          <a:p>
            <a:pPr algn="ctr"/>
            <a:r>
              <a:rPr lang="zh-CN" altLang="en-US" sz="1600" b="1" dirty="0">
                <a:sym typeface="+mn-ea"/>
              </a:rPr>
              <a:t>目录</a:t>
            </a:r>
            <a:endParaRPr lang="zh-CN" altLang="en-US" sz="1600" b="1" dirty="0">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aphicFrame>
        <p:nvGraphicFramePr>
          <p:cNvPr id="5" name="图示 4"/>
          <p:cNvGraphicFramePr/>
          <p:nvPr/>
        </p:nvGraphicFramePr>
        <p:xfrm>
          <a:off x="1606635" y="1458463"/>
          <a:ext cx="5271243" cy="325666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61709" y="438150"/>
            <a:ext cx="1005403" cy="338554"/>
          </a:xfrm>
          <a:prstGeom prst="rect">
            <a:avLst/>
          </a:prstGeom>
          <a:noFill/>
        </p:spPr>
        <p:txBody>
          <a:bodyPr wrap="none" rtlCol="0">
            <a:spAutoFit/>
          </a:bodyPr>
          <a:lstStyle/>
          <a:p>
            <a:pPr algn="ctr"/>
            <a:r>
              <a:rPr lang="zh-CN" altLang="en-US" sz="1600" b="1" dirty="0">
                <a:solidFill>
                  <a:schemeClr val="tx1"/>
                </a:solidFill>
                <a:sym typeface="+mn-ea"/>
              </a:rPr>
              <a:t>案例目标</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359673" y="1045569"/>
            <a:ext cx="7269480" cy="368300"/>
          </a:xfrm>
          <a:prstGeom prst="rect">
            <a:avLst/>
          </a:prstGeom>
          <a:noFill/>
        </p:spPr>
        <p:txBody>
          <a:bodyPr wrap="none" rtlCol="0">
            <a:spAutoFit/>
          </a:bodyPr>
          <a:lstStyle/>
          <a:p>
            <a:pPr algn="l"/>
            <a:r>
              <a:rPr lang="zh-CN" altLang="en-US" dirty="0">
                <a:solidFill>
                  <a:srgbClr val="FF0000"/>
                </a:solidFill>
              </a:rPr>
              <a:t>目标：提升社群活跃度，提高粉丝互动、回馈活跃用户、激活沉默用户</a:t>
            </a:r>
            <a:endParaRPr lang="zh-CN" altLang="en-US" dirty="0">
              <a:solidFill>
                <a:srgbClr val="FF0000"/>
              </a:solidFill>
            </a:endParaRPr>
          </a:p>
        </p:txBody>
      </p:sp>
      <p:sp>
        <p:nvSpPr>
          <p:cNvPr id="7" name="文本框 6"/>
          <p:cNvSpPr txBox="1"/>
          <p:nvPr/>
        </p:nvSpPr>
        <p:spPr>
          <a:xfrm>
            <a:off x="1424940" y="1544955"/>
            <a:ext cx="5669280" cy="368300"/>
          </a:xfrm>
          <a:prstGeom prst="rect">
            <a:avLst/>
          </a:prstGeom>
          <a:noFill/>
        </p:spPr>
        <p:txBody>
          <a:bodyPr wrap="none" rtlCol="0">
            <a:spAutoFit/>
          </a:bodyPr>
          <a:p>
            <a:r>
              <a:rPr lang="zh-CN" altLang="en-US"/>
              <a:t>如何做到？很简单，通过一个社群猜谜小游戏就能达成</a:t>
            </a:r>
            <a:endParaRPr lang="en-US" altLang="zh-CN"/>
          </a:p>
        </p:txBody>
      </p:sp>
      <p:pic>
        <p:nvPicPr>
          <p:cNvPr id="11" name="图片 10"/>
          <p:cNvPicPr>
            <a:picLocks noChangeAspect="1"/>
          </p:cNvPicPr>
          <p:nvPr/>
        </p:nvPicPr>
        <p:blipFill>
          <a:blip r:embed="rId6"/>
          <a:stretch>
            <a:fillRect/>
          </a:stretch>
        </p:blipFill>
        <p:spPr>
          <a:xfrm>
            <a:off x="2066925" y="2114550"/>
            <a:ext cx="6423025" cy="29902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70435" y="438150"/>
            <a:ext cx="1210588" cy="338554"/>
          </a:xfrm>
          <a:prstGeom prst="rect">
            <a:avLst/>
          </a:prstGeom>
          <a:noFill/>
        </p:spPr>
        <p:txBody>
          <a:bodyPr wrap="none" rtlCol="0">
            <a:spAutoFit/>
          </a:bodyPr>
          <a:lstStyle/>
          <a:p>
            <a:pPr algn="ctr"/>
            <a:r>
              <a:rPr lang="zh-CN" altLang="en-US" sz="1600" b="1" dirty="0">
                <a:sym typeface="+mn-ea"/>
              </a:rPr>
              <a:t>案例关键词</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359673" y="905869"/>
            <a:ext cx="4526280" cy="368300"/>
          </a:xfrm>
          <a:prstGeom prst="rect">
            <a:avLst/>
          </a:prstGeom>
          <a:noFill/>
        </p:spPr>
        <p:txBody>
          <a:bodyPr wrap="none" rtlCol="0">
            <a:spAutoFit/>
          </a:bodyPr>
          <a:lstStyle/>
          <a:p>
            <a:r>
              <a:rPr lang="zh-CN" altLang="en-US" dirty="0">
                <a:solidFill>
                  <a:srgbClr val="FF0000"/>
                </a:solidFill>
              </a:rPr>
              <a:t>关键词：确定主题、氛围组配合、群主控场</a:t>
            </a:r>
            <a:endParaRPr lang="zh-CN" altLang="en-US" dirty="0">
              <a:solidFill>
                <a:srgbClr val="FF0000"/>
              </a:solidFill>
            </a:endParaRPr>
          </a:p>
        </p:txBody>
      </p:sp>
      <p:sp>
        <p:nvSpPr>
          <p:cNvPr id="7" name="文本框 6"/>
          <p:cNvSpPr txBox="1"/>
          <p:nvPr/>
        </p:nvSpPr>
        <p:spPr>
          <a:xfrm>
            <a:off x="1468120" y="1347470"/>
            <a:ext cx="4754880" cy="368300"/>
          </a:xfrm>
          <a:prstGeom prst="rect">
            <a:avLst/>
          </a:prstGeom>
          <a:noFill/>
        </p:spPr>
        <p:txBody>
          <a:bodyPr wrap="none" rtlCol="0">
            <a:spAutoFit/>
          </a:bodyPr>
          <a:p>
            <a:pPr algn="l"/>
            <a:r>
              <a:rPr lang="zh-CN" altLang="en-US" b="1" dirty="0">
                <a:solidFill>
                  <a:srgbClr val="120C16"/>
                </a:solidFill>
                <a:sym typeface="+mn-ea"/>
              </a:rPr>
              <a:t>确定主题</a:t>
            </a:r>
            <a:r>
              <a:rPr lang="zh-CN" altLang="en-US" dirty="0">
                <a:solidFill>
                  <a:srgbClr val="120C16"/>
                </a:solidFill>
                <a:sym typeface="+mn-ea"/>
              </a:rPr>
              <a:t>：</a:t>
            </a:r>
            <a:r>
              <a:rPr lang="zh-CN">
                <a:solidFill>
                  <a:srgbClr val="120C16"/>
                </a:solidFill>
              </a:rPr>
              <a:t>先了解清楚目标社群用户的兴趣点</a:t>
            </a:r>
            <a:endParaRPr lang="zh-CN"/>
          </a:p>
        </p:txBody>
      </p:sp>
      <p:sp>
        <p:nvSpPr>
          <p:cNvPr id="5" name="文本框 4"/>
          <p:cNvSpPr txBox="1"/>
          <p:nvPr/>
        </p:nvSpPr>
        <p:spPr>
          <a:xfrm>
            <a:off x="2633980" y="1715770"/>
            <a:ext cx="5669280" cy="368300"/>
          </a:xfrm>
          <a:prstGeom prst="rect">
            <a:avLst/>
          </a:prstGeom>
          <a:noFill/>
        </p:spPr>
        <p:txBody>
          <a:bodyPr wrap="none" rtlCol="0">
            <a:spAutoFit/>
          </a:bodyPr>
          <a:p>
            <a:pPr algn="l"/>
            <a:r>
              <a:rPr lang="zh-CN" altLang="en-US" dirty="0">
                <a:solidFill>
                  <a:srgbClr val="120C16"/>
                </a:solidFill>
                <a:sym typeface="+mn-ea"/>
              </a:rPr>
              <a:t>了解途径：</a:t>
            </a:r>
            <a:r>
              <a:rPr lang="zh-CN">
                <a:solidFill>
                  <a:srgbClr val="120C16"/>
                </a:solidFill>
              </a:rPr>
              <a:t>用户调研问卷、粉丝朋友圈、平时互动沟通</a:t>
            </a:r>
            <a:endParaRPr lang="zh-CN"/>
          </a:p>
        </p:txBody>
      </p:sp>
      <p:sp>
        <p:nvSpPr>
          <p:cNvPr id="8" name="文本框 7"/>
          <p:cNvSpPr txBox="1"/>
          <p:nvPr/>
        </p:nvSpPr>
        <p:spPr>
          <a:xfrm>
            <a:off x="2633980" y="2084070"/>
            <a:ext cx="7040880" cy="645160"/>
          </a:xfrm>
          <a:prstGeom prst="rect">
            <a:avLst/>
          </a:prstGeom>
          <a:noFill/>
        </p:spPr>
        <p:txBody>
          <a:bodyPr wrap="none" rtlCol="0">
            <a:spAutoFit/>
          </a:bodyPr>
          <a:p>
            <a:pPr algn="l"/>
            <a:r>
              <a:rPr lang="zh-CN" altLang="en-US" dirty="0">
                <a:solidFill>
                  <a:srgbClr val="120C16"/>
                </a:solidFill>
                <a:sym typeface="+mn-ea"/>
              </a:rPr>
              <a:t>输出结果：</a:t>
            </a:r>
            <a:r>
              <a:rPr lang="zh-CN">
                <a:solidFill>
                  <a:srgbClr val="120C16"/>
                </a:solidFill>
              </a:rPr>
              <a:t>以本案例为例，用户都是中年男性，共同兴趣是武侠小说</a:t>
            </a:r>
            <a:endParaRPr lang="zh-CN">
              <a:solidFill>
                <a:srgbClr val="120C16"/>
              </a:solidFill>
            </a:endParaRPr>
          </a:p>
          <a:p>
            <a:pPr algn="l"/>
            <a:r>
              <a:rPr lang="zh-CN"/>
              <a:t>                      所以最终决定，猜灯谜的主题是猜金庸小说人物</a:t>
            </a:r>
            <a:endParaRPr lang="zh-CN"/>
          </a:p>
        </p:txBody>
      </p:sp>
      <p:sp>
        <p:nvSpPr>
          <p:cNvPr id="9" name="文本框 8"/>
          <p:cNvSpPr txBox="1"/>
          <p:nvPr/>
        </p:nvSpPr>
        <p:spPr>
          <a:xfrm>
            <a:off x="1468120" y="3166110"/>
            <a:ext cx="3840480" cy="368300"/>
          </a:xfrm>
          <a:prstGeom prst="rect">
            <a:avLst/>
          </a:prstGeom>
          <a:noFill/>
        </p:spPr>
        <p:txBody>
          <a:bodyPr wrap="none" rtlCol="0">
            <a:spAutoFit/>
          </a:bodyPr>
          <a:p>
            <a:pPr algn="l"/>
            <a:r>
              <a:rPr lang="zh-CN" altLang="en-US" b="1" dirty="0">
                <a:solidFill>
                  <a:srgbClr val="120C16"/>
                </a:solidFill>
                <a:sym typeface="+mn-ea"/>
              </a:rPr>
              <a:t>氛围组配合</a:t>
            </a:r>
            <a:r>
              <a:rPr lang="zh-CN" altLang="en-US" dirty="0">
                <a:solidFill>
                  <a:srgbClr val="120C16"/>
                </a:solidFill>
                <a:sym typeface="+mn-ea"/>
              </a:rPr>
              <a:t>：</a:t>
            </a:r>
            <a:r>
              <a:rPr lang="zh-CN">
                <a:solidFill>
                  <a:srgbClr val="120C16"/>
                </a:solidFill>
              </a:rPr>
              <a:t>走脚本，积极响应群主</a:t>
            </a:r>
            <a:endParaRPr lang="zh-CN"/>
          </a:p>
        </p:txBody>
      </p:sp>
      <p:sp>
        <p:nvSpPr>
          <p:cNvPr id="10" name="文本框 9"/>
          <p:cNvSpPr txBox="1"/>
          <p:nvPr/>
        </p:nvSpPr>
        <p:spPr>
          <a:xfrm>
            <a:off x="2633980" y="3534410"/>
            <a:ext cx="5897880" cy="368300"/>
          </a:xfrm>
          <a:prstGeom prst="rect">
            <a:avLst/>
          </a:prstGeom>
          <a:noFill/>
        </p:spPr>
        <p:txBody>
          <a:bodyPr wrap="none" rtlCol="0">
            <a:spAutoFit/>
          </a:bodyPr>
          <a:p>
            <a:pPr algn="l"/>
            <a:r>
              <a:rPr lang="zh-CN" altLang="en-US" dirty="0">
                <a:solidFill>
                  <a:srgbClr val="120C16"/>
                </a:solidFill>
                <a:sym typeface="+mn-ea"/>
              </a:rPr>
              <a:t>任务一：</a:t>
            </a:r>
            <a:r>
              <a:rPr lang="zh-CN">
                <a:solidFill>
                  <a:srgbClr val="120C16"/>
                </a:solidFill>
              </a:rPr>
              <a:t>群主发起活动公告后积极报道，催群主赶紧开始</a:t>
            </a:r>
            <a:endParaRPr lang="zh-CN"/>
          </a:p>
        </p:txBody>
      </p:sp>
      <p:sp>
        <p:nvSpPr>
          <p:cNvPr id="11" name="文本框 10"/>
          <p:cNvSpPr txBox="1"/>
          <p:nvPr/>
        </p:nvSpPr>
        <p:spPr>
          <a:xfrm>
            <a:off x="2633980" y="3902710"/>
            <a:ext cx="6355080" cy="368300"/>
          </a:xfrm>
          <a:prstGeom prst="rect">
            <a:avLst/>
          </a:prstGeom>
          <a:noFill/>
        </p:spPr>
        <p:txBody>
          <a:bodyPr wrap="none" rtlCol="0">
            <a:spAutoFit/>
          </a:bodyPr>
          <a:p>
            <a:pPr algn="l"/>
            <a:r>
              <a:rPr lang="zh-CN" altLang="en-US" dirty="0">
                <a:solidFill>
                  <a:srgbClr val="120C16"/>
                </a:solidFill>
                <a:sym typeface="+mn-ea"/>
              </a:rPr>
              <a:t>任务二：</a:t>
            </a:r>
            <a:r>
              <a:rPr lang="zh-CN">
                <a:solidFill>
                  <a:srgbClr val="120C16"/>
                </a:solidFill>
                <a:sym typeface="+mn-ea"/>
              </a:rPr>
              <a:t>群主发题目后踊跃参与，尽量猜错，但是要错的自然</a:t>
            </a:r>
            <a:endParaRPr lang="zh-CN"/>
          </a:p>
        </p:txBody>
      </p:sp>
      <p:sp>
        <p:nvSpPr>
          <p:cNvPr id="13" name="文本框 12"/>
          <p:cNvSpPr txBox="1"/>
          <p:nvPr/>
        </p:nvSpPr>
        <p:spPr>
          <a:xfrm>
            <a:off x="2633980" y="2699385"/>
            <a:ext cx="6583680" cy="368300"/>
          </a:xfrm>
          <a:prstGeom prst="rect">
            <a:avLst/>
          </a:prstGeom>
          <a:noFill/>
        </p:spPr>
        <p:txBody>
          <a:bodyPr wrap="none" rtlCol="0">
            <a:spAutoFit/>
          </a:bodyPr>
          <a:p>
            <a:pPr algn="l"/>
            <a:r>
              <a:rPr lang="zh-CN">
                <a:solidFill>
                  <a:srgbClr val="120C16"/>
                </a:solidFill>
              </a:rPr>
              <a:t>注意问题：猜谜活动切忌海阔天空什么都猜，有主题才能有共鸣</a:t>
            </a:r>
            <a:endParaRPr lang="zh-CN">
              <a:solidFill>
                <a:srgbClr val="120C16"/>
              </a:solidFill>
            </a:endParaRPr>
          </a:p>
        </p:txBody>
      </p:sp>
      <p:sp>
        <p:nvSpPr>
          <p:cNvPr id="14" name="文本框 13"/>
          <p:cNvSpPr txBox="1"/>
          <p:nvPr/>
        </p:nvSpPr>
        <p:spPr>
          <a:xfrm>
            <a:off x="2633980" y="4271010"/>
            <a:ext cx="6812280" cy="368300"/>
          </a:xfrm>
          <a:prstGeom prst="rect">
            <a:avLst/>
          </a:prstGeom>
          <a:noFill/>
        </p:spPr>
        <p:txBody>
          <a:bodyPr wrap="none" rtlCol="0">
            <a:spAutoFit/>
          </a:bodyPr>
          <a:p>
            <a:pPr algn="l"/>
            <a:r>
              <a:rPr lang="zh-CN" altLang="en-US" dirty="0">
                <a:solidFill>
                  <a:srgbClr val="120C16"/>
                </a:solidFill>
                <a:sym typeface="+mn-ea"/>
              </a:rPr>
              <a:t>任务三：跟其他猜题的真实用户互动，赞对方博学，或与对方讨论</a:t>
            </a:r>
            <a:endParaRPr lang="zh-CN"/>
          </a:p>
        </p:txBody>
      </p:sp>
      <p:sp>
        <p:nvSpPr>
          <p:cNvPr id="15" name="文本框 14"/>
          <p:cNvSpPr txBox="1"/>
          <p:nvPr/>
        </p:nvSpPr>
        <p:spPr>
          <a:xfrm>
            <a:off x="1468120" y="4709160"/>
            <a:ext cx="4297680" cy="368300"/>
          </a:xfrm>
          <a:prstGeom prst="rect">
            <a:avLst/>
          </a:prstGeom>
          <a:noFill/>
        </p:spPr>
        <p:txBody>
          <a:bodyPr wrap="none" rtlCol="0">
            <a:spAutoFit/>
          </a:bodyPr>
          <a:p>
            <a:pPr algn="l"/>
            <a:r>
              <a:rPr lang="zh-CN" altLang="en-US" b="1" dirty="0">
                <a:solidFill>
                  <a:srgbClr val="120C16"/>
                </a:solidFill>
                <a:sym typeface="+mn-ea"/>
              </a:rPr>
              <a:t>群主控场</a:t>
            </a:r>
            <a:r>
              <a:rPr lang="zh-CN" altLang="en-US" dirty="0">
                <a:solidFill>
                  <a:srgbClr val="120C16"/>
                </a:solidFill>
                <a:sym typeface="+mn-ea"/>
              </a:rPr>
              <a:t>：</a:t>
            </a:r>
            <a:r>
              <a:rPr lang="zh-CN">
                <a:solidFill>
                  <a:srgbClr val="120C16"/>
                </a:solidFill>
              </a:rPr>
              <a:t>引导参与活动的用户拿到奖品</a:t>
            </a:r>
            <a:endParaRPr lang="zh-CN"/>
          </a:p>
        </p:txBody>
      </p:sp>
      <p:sp>
        <p:nvSpPr>
          <p:cNvPr id="16" name="文本框 15"/>
          <p:cNvSpPr txBox="1"/>
          <p:nvPr/>
        </p:nvSpPr>
        <p:spPr>
          <a:xfrm>
            <a:off x="2633980" y="5077460"/>
            <a:ext cx="6583680" cy="368300"/>
          </a:xfrm>
          <a:prstGeom prst="rect">
            <a:avLst/>
          </a:prstGeom>
          <a:noFill/>
        </p:spPr>
        <p:txBody>
          <a:bodyPr wrap="none" rtlCol="0">
            <a:spAutoFit/>
          </a:bodyPr>
          <a:p>
            <a:pPr algn="l"/>
            <a:r>
              <a:rPr lang="zh-CN" altLang="en-US" dirty="0">
                <a:solidFill>
                  <a:srgbClr val="120C16"/>
                </a:solidFill>
                <a:sym typeface="+mn-ea"/>
              </a:rPr>
              <a:t>适时提醒大家活动规则，把猜错的用户往正确的方向引，给暗示</a:t>
            </a:r>
            <a:endParaRPr lang="zh-C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70168"/>
            <a:ext cx="1005403" cy="338554"/>
          </a:xfrm>
          <a:prstGeom prst="rect">
            <a:avLst/>
          </a:prstGeom>
          <a:noFill/>
        </p:spPr>
        <p:txBody>
          <a:bodyPr wrap="none" rtlCol="0">
            <a:spAutoFit/>
          </a:bodyPr>
          <a:lstStyle/>
          <a:p>
            <a:pPr algn="ctr"/>
            <a:r>
              <a:rPr lang="zh-CN" altLang="en-US" sz="1600" b="1" dirty="0">
                <a:sym typeface="+mn-ea"/>
              </a:rPr>
              <a:t>案例概述</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359673" y="905869"/>
            <a:ext cx="4983480" cy="368300"/>
          </a:xfrm>
          <a:prstGeom prst="rect">
            <a:avLst/>
          </a:prstGeom>
          <a:noFill/>
        </p:spPr>
        <p:txBody>
          <a:bodyPr wrap="none" rtlCol="0">
            <a:spAutoFit/>
          </a:bodyPr>
          <a:p>
            <a:r>
              <a:rPr lang="zh-CN" altLang="en-US" dirty="0">
                <a:solidFill>
                  <a:srgbClr val="FF0000"/>
                </a:solidFill>
              </a:rPr>
              <a:t>具体流程：题目设计、自动回复设置、规则宣导</a:t>
            </a:r>
            <a:endParaRPr lang="zh-CN" altLang="en-US" dirty="0">
              <a:solidFill>
                <a:srgbClr val="FF0000"/>
              </a:solidFill>
            </a:endParaRPr>
          </a:p>
        </p:txBody>
      </p:sp>
      <p:sp>
        <p:nvSpPr>
          <p:cNvPr id="7" name="文本框 6"/>
          <p:cNvSpPr txBox="1"/>
          <p:nvPr/>
        </p:nvSpPr>
        <p:spPr>
          <a:xfrm>
            <a:off x="1179195" y="1367155"/>
            <a:ext cx="8299450" cy="368300"/>
          </a:xfrm>
          <a:prstGeom prst="rect">
            <a:avLst/>
          </a:prstGeom>
          <a:noFill/>
        </p:spPr>
        <p:txBody>
          <a:bodyPr wrap="none" rtlCol="0">
            <a:spAutoFit/>
          </a:bodyPr>
          <a:p>
            <a:pPr algn="l"/>
            <a:r>
              <a:rPr lang="zh-CN" altLang="en-US" b="1" dirty="0">
                <a:solidFill>
                  <a:srgbClr val="120C16"/>
                </a:solidFill>
                <a:sym typeface="+mn-ea"/>
              </a:rPr>
              <a:t>（</a:t>
            </a:r>
            <a:r>
              <a:rPr lang="en-US" altLang="zh-CN" b="1" dirty="0">
                <a:solidFill>
                  <a:srgbClr val="120C16"/>
                </a:solidFill>
                <a:sym typeface="+mn-ea"/>
              </a:rPr>
              <a:t>1</a:t>
            </a:r>
            <a:r>
              <a:rPr lang="zh-CN" altLang="en-US" b="1" dirty="0">
                <a:solidFill>
                  <a:srgbClr val="120C16"/>
                </a:solidFill>
                <a:sym typeface="+mn-ea"/>
              </a:rPr>
              <a:t>）题目设计</a:t>
            </a:r>
            <a:r>
              <a:rPr lang="zh-CN" altLang="en-US" dirty="0">
                <a:solidFill>
                  <a:srgbClr val="120C16"/>
                </a:solidFill>
                <a:sym typeface="+mn-ea"/>
              </a:rPr>
              <a:t>：</a:t>
            </a:r>
            <a:r>
              <a:rPr lang="zh-CN">
                <a:solidFill>
                  <a:srgbClr val="120C16"/>
                </a:solidFill>
              </a:rPr>
              <a:t>围绕主题，要有一定难度，又不能太难，而且要避免直接抄百度</a:t>
            </a:r>
            <a:endParaRPr lang="zh-CN"/>
          </a:p>
        </p:txBody>
      </p:sp>
      <p:sp>
        <p:nvSpPr>
          <p:cNvPr id="18" name="文本框 17"/>
          <p:cNvSpPr txBox="1"/>
          <p:nvPr/>
        </p:nvSpPr>
        <p:spPr>
          <a:xfrm>
            <a:off x="1179195" y="1828165"/>
            <a:ext cx="8756650" cy="368300"/>
          </a:xfrm>
          <a:prstGeom prst="rect">
            <a:avLst/>
          </a:prstGeom>
          <a:noFill/>
        </p:spPr>
        <p:txBody>
          <a:bodyPr wrap="none" rtlCol="0">
            <a:spAutoFit/>
          </a:bodyPr>
          <a:p>
            <a:pPr algn="l"/>
            <a:r>
              <a:rPr lang="zh-CN" altLang="en-US" b="1" dirty="0">
                <a:solidFill>
                  <a:srgbClr val="120C16"/>
                </a:solidFill>
                <a:sym typeface="+mn-ea"/>
              </a:rPr>
              <a:t>（</a:t>
            </a:r>
            <a:r>
              <a:rPr lang="en-US" altLang="zh-CN" b="1" dirty="0">
                <a:solidFill>
                  <a:srgbClr val="120C16"/>
                </a:solidFill>
                <a:sym typeface="+mn-ea"/>
              </a:rPr>
              <a:t>2</a:t>
            </a:r>
            <a:r>
              <a:rPr lang="zh-CN" altLang="en-US" b="1" dirty="0">
                <a:solidFill>
                  <a:srgbClr val="120C16"/>
                </a:solidFill>
                <a:sym typeface="+mn-ea"/>
              </a:rPr>
              <a:t>）解谜设计</a:t>
            </a:r>
            <a:r>
              <a:rPr lang="zh-CN" altLang="en-US" dirty="0">
                <a:solidFill>
                  <a:srgbClr val="120C16"/>
                </a:solidFill>
                <a:sym typeface="+mn-ea"/>
              </a:rPr>
              <a:t>：把谜底设置成企微自动回复关键词（为每个群添加一个</a:t>
            </a:r>
            <a:r>
              <a:rPr lang="zh-CN" dirty="0">
                <a:solidFill>
                  <a:srgbClr val="120C16"/>
                </a:solidFill>
                <a:sym typeface="+mn-ea"/>
              </a:rPr>
              <a:t>企微机器人</a:t>
            </a:r>
            <a:r>
              <a:rPr lang="zh-CN" altLang="en-US" dirty="0">
                <a:solidFill>
                  <a:srgbClr val="120C16"/>
                </a:solidFill>
                <a:sym typeface="+mn-ea"/>
              </a:rPr>
              <a:t>）</a:t>
            </a:r>
            <a:endParaRPr lang="zh-CN"/>
          </a:p>
        </p:txBody>
      </p:sp>
      <p:sp>
        <p:nvSpPr>
          <p:cNvPr id="19" name="文本框 18"/>
          <p:cNvSpPr txBox="1"/>
          <p:nvPr/>
        </p:nvSpPr>
        <p:spPr>
          <a:xfrm>
            <a:off x="1179195" y="2294890"/>
            <a:ext cx="5327650" cy="368300"/>
          </a:xfrm>
          <a:prstGeom prst="rect">
            <a:avLst/>
          </a:prstGeom>
          <a:noFill/>
        </p:spPr>
        <p:txBody>
          <a:bodyPr wrap="none" rtlCol="0">
            <a:spAutoFit/>
          </a:bodyPr>
          <a:p>
            <a:pPr algn="just"/>
            <a:r>
              <a:rPr lang="zh-CN" altLang="en-US" b="1" dirty="0">
                <a:solidFill>
                  <a:srgbClr val="120C16"/>
                </a:solidFill>
                <a:sym typeface="+mn-ea"/>
              </a:rPr>
              <a:t>（</a:t>
            </a:r>
            <a:r>
              <a:rPr lang="en-US" altLang="zh-CN" b="1" dirty="0">
                <a:solidFill>
                  <a:srgbClr val="120C16"/>
                </a:solidFill>
                <a:sym typeface="+mn-ea"/>
              </a:rPr>
              <a:t>3</a:t>
            </a:r>
            <a:r>
              <a:rPr lang="zh-CN" altLang="en-US" b="1" dirty="0">
                <a:solidFill>
                  <a:srgbClr val="120C16"/>
                </a:solidFill>
                <a:sym typeface="+mn-ea"/>
              </a:rPr>
              <a:t>）兑奖设计</a:t>
            </a:r>
            <a:r>
              <a:rPr lang="zh-CN" altLang="en-US" dirty="0">
                <a:solidFill>
                  <a:srgbClr val="120C16"/>
                </a:solidFill>
                <a:sym typeface="+mn-ea"/>
              </a:rPr>
              <a:t>：把猜中后兑奖的流程写入自动回复</a:t>
            </a:r>
            <a:endParaRPr lang="zh-CN"/>
          </a:p>
        </p:txBody>
      </p:sp>
      <p:sp>
        <p:nvSpPr>
          <p:cNvPr id="20" name="文本框 19"/>
          <p:cNvSpPr txBox="1"/>
          <p:nvPr/>
        </p:nvSpPr>
        <p:spPr>
          <a:xfrm>
            <a:off x="1179195" y="2775585"/>
            <a:ext cx="6760845" cy="368300"/>
          </a:xfrm>
          <a:prstGeom prst="rect">
            <a:avLst/>
          </a:prstGeom>
          <a:noFill/>
        </p:spPr>
        <p:txBody>
          <a:bodyPr wrap="square" rtlCol="0">
            <a:spAutoFit/>
          </a:bodyPr>
          <a:p>
            <a:pPr algn="l"/>
            <a:r>
              <a:rPr lang="zh-CN" altLang="en-US" b="1" dirty="0">
                <a:solidFill>
                  <a:srgbClr val="120C16"/>
                </a:solidFill>
                <a:sym typeface="+mn-ea"/>
              </a:rPr>
              <a:t>（</a:t>
            </a:r>
            <a:r>
              <a:rPr lang="en-US" altLang="zh-CN" b="1" dirty="0">
                <a:solidFill>
                  <a:srgbClr val="120C16"/>
                </a:solidFill>
                <a:sym typeface="+mn-ea"/>
              </a:rPr>
              <a:t>4</a:t>
            </a:r>
            <a:r>
              <a:rPr lang="zh-CN" altLang="en-US" b="1" dirty="0">
                <a:solidFill>
                  <a:srgbClr val="120C16"/>
                </a:solidFill>
                <a:sym typeface="+mn-ea"/>
              </a:rPr>
              <a:t>）快捷回复</a:t>
            </a:r>
            <a:r>
              <a:rPr lang="zh-CN" altLang="en-US" dirty="0">
                <a:solidFill>
                  <a:srgbClr val="120C16"/>
                </a:solidFill>
                <a:sym typeface="+mn-ea"/>
              </a:rPr>
              <a:t>：把客服引导兑奖的话术提前做好快捷回复</a:t>
            </a:r>
            <a:endParaRPr lang="zh-CN"/>
          </a:p>
        </p:txBody>
      </p:sp>
      <p:sp>
        <p:nvSpPr>
          <p:cNvPr id="21" name="文本框 20"/>
          <p:cNvSpPr txBox="1"/>
          <p:nvPr/>
        </p:nvSpPr>
        <p:spPr>
          <a:xfrm>
            <a:off x="1179195" y="3256280"/>
            <a:ext cx="8444865" cy="645160"/>
          </a:xfrm>
          <a:prstGeom prst="rect">
            <a:avLst/>
          </a:prstGeom>
          <a:noFill/>
        </p:spPr>
        <p:txBody>
          <a:bodyPr wrap="square" rtlCol="0">
            <a:spAutoFit/>
          </a:bodyPr>
          <a:p>
            <a:pPr algn="l"/>
            <a:r>
              <a:rPr lang="zh-CN" altLang="en-US" b="1" dirty="0">
                <a:solidFill>
                  <a:srgbClr val="120C16"/>
                </a:solidFill>
                <a:sym typeface="+mn-ea"/>
              </a:rPr>
              <a:t>（</a:t>
            </a:r>
            <a:r>
              <a:rPr lang="en-US" altLang="zh-CN" b="1" dirty="0">
                <a:solidFill>
                  <a:srgbClr val="120C16"/>
                </a:solidFill>
                <a:sym typeface="+mn-ea"/>
              </a:rPr>
              <a:t>5</a:t>
            </a:r>
            <a:r>
              <a:rPr lang="zh-CN" altLang="en-US" b="1" dirty="0">
                <a:solidFill>
                  <a:srgbClr val="120C16"/>
                </a:solidFill>
                <a:sym typeface="+mn-ea"/>
              </a:rPr>
              <a:t>）活动宣导</a:t>
            </a:r>
            <a:r>
              <a:rPr lang="zh-CN" altLang="en-US" dirty="0">
                <a:solidFill>
                  <a:srgbClr val="120C16"/>
                </a:solidFill>
                <a:sym typeface="+mn-ea"/>
              </a:rPr>
              <a:t>：群主提前宣导活动规则，如本次活动是安排在下午，则早上可以做一次预告</a:t>
            </a:r>
            <a:endParaRPr lang="zh-CN"/>
          </a:p>
        </p:txBody>
      </p:sp>
      <p:sp>
        <p:nvSpPr>
          <p:cNvPr id="22" name="文本框 21"/>
          <p:cNvSpPr txBox="1"/>
          <p:nvPr/>
        </p:nvSpPr>
        <p:spPr>
          <a:xfrm>
            <a:off x="1179195" y="3956050"/>
            <a:ext cx="8345805" cy="368300"/>
          </a:xfrm>
          <a:prstGeom prst="rect">
            <a:avLst/>
          </a:prstGeom>
          <a:noFill/>
        </p:spPr>
        <p:txBody>
          <a:bodyPr wrap="square" rtlCol="0">
            <a:spAutoFit/>
          </a:bodyPr>
          <a:p>
            <a:pPr algn="l"/>
            <a:r>
              <a:rPr lang="zh-CN" altLang="en-US" b="1" dirty="0">
                <a:solidFill>
                  <a:srgbClr val="120C16"/>
                </a:solidFill>
                <a:sym typeface="+mn-ea"/>
              </a:rPr>
              <a:t>（</a:t>
            </a:r>
            <a:r>
              <a:rPr lang="en-US" altLang="zh-CN" b="1" dirty="0">
                <a:solidFill>
                  <a:srgbClr val="120C16"/>
                </a:solidFill>
                <a:sym typeface="+mn-ea"/>
              </a:rPr>
              <a:t>6</a:t>
            </a:r>
            <a:r>
              <a:rPr lang="zh-CN" altLang="en-US" b="1" dirty="0">
                <a:solidFill>
                  <a:srgbClr val="120C16"/>
                </a:solidFill>
                <a:sym typeface="+mn-ea"/>
              </a:rPr>
              <a:t>）正式开始</a:t>
            </a:r>
            <a:r>
              <a:rPr lang="zh-CN" altLang="en-US" dirty="0">
                <a:solidFill>
                  <a:srgbClr val="120C16"/>
                </a:solidFill>
                <a:sym typeface="+mn-ea"/>
              </a:rPr>
              <a:t>：群主宣布活动规则，重点强调猜谜时要</a:t>
            </a:r>
            <a:r>
              <a:rPr lang="en-US" altLang="zh-CN" dirty="0">
                <a:solidFill>
                  <a:srgbClr val="120C16"/>
                </a:solidFill>
                <a:sym typeface="+mn-ea"/>
              </a:rPr>
              <a:t>@</a:t>
            </a:r>
            <a:r>
              <a:rPr lang="zh-CN" altLang="en-US" dirty="0">
                <a:solidFill>
                  <a:srgbClr val="120C16"/>
                </a:solidFill>
                <a:sym typeface="+mn-ea"/>
              </a:rPr>
              <a:t>群主或者小助理</a:t>
            </a:r>
            <a:endParaRPr lang="zh-CN" altLang="en-US" dirty="0">
              <a:solidFill>
                <a:srgbClr val="120C16"/>
              </a:solidFill>
              <a:sym typeface="+mn-ea"/>
            </a:endParaRPr>
          </a:p>
        </p:txBody>
      </p:sp>
      <p:sp>
        <p:nvSpPr>
          <p:cNvPr id="23" name="文本框 22"/>
          <p:cNvSpPr txBox="1"/>
          <p:nvPr/>
        </p:nvSpPr>
        <p:spPr>
          <a:xfrm>
            <a:off x="1179195" y="4450715"/>
            <a:ext cx="8444865" cy="368300"/>
          </a:xfrm>
          <a:prstGeom prst="rect">
            <a:avLst/>
          </a:prstGeom>
          <a:noFill/>
        </p:spPr>
        <p:txBody>
          <a:bodyPr wrap="square" rtlCol="0">
            <a:spAutoFit/>
          </a:bodyPr>
          <a:p>
            <a:pPr algn="l"/>
            <a:r>
              <a:rPr lang="zh-CN" altLang="en-US" b="1" dirty="0">
                <a:solidFill>
                  <a:srgbClr val="120C16"/>
                </a:solidFill>
                <a:sym typeface="+mn-ea"/>
              </a:rPr>
              <a:t>（</a:t>
            </a:r>
            <a:r>
              <a:rPr lang="en-US" altLang="zh-CN" b="1" dirty="0">
                <a:solidFill>
                  <a:srgbClr val="120C16"/>
                </a:solidFill>
                <a:sym typeface="+mn-ea"/>
              </a:rPr>
              <a:t>7</a:t>
            </a:r>
            <a:r>
              <a:rPr lang="zh-CN" altLang="en-US" b="1" dirty="0">
                <a:solidFill>
                  <a:srgbClr val="120C16"/>
                </a:solidFill>
                <a:sym typeface="+mn-ea"/>
              </a:rPr>
              <a:t>）活动执行</a:t>
            </a:r>
            <a:r>
              <a:rPr lang="zh-CN" altLang="en-US" dirty="0">
                <a:solidFill>
                  <a:srgbClr val="120C16"/>
                </a:solidFill>
                <a:sym typeface="+mn-ea"/>
              </a:rPr>
              <a:t>：群主每隔</a:t>
            </a:r>
            <a:r>
              <a:rPr lang="en-US" altLang="zh-CN" dirty="0">
                <a:solidFill>
                  <a:srgbClr val="120C16"/>
                </a:solidFill>
                <a:sym typeface="+mn-ea"/>
              </a:rPr>
              <a:t>10</a:t>
            </a:r>
            <a:r>
              <a:rPr lang="zh-CN" altLang="en-US" dirty="0">
                <a:solidFill>
                  <a:srgbClr val="120C16"/>
                </a:solidFill>
                <a:sym typeface="+mn-ea"/>
              </a:rPr>
              <a:t>分钟放一个谜题，给大家参与和互相讨论的时间</a:t>
            </a:r>
            <a:endParaRPr lang="zh-CN" altLang="en-US" dirty="0">
              <a:solidFill>
                <a:srgbClr val="120C16"/>
              </a:solidFill>
              <a:sym typeface="+mn-ea"/>
            </a:endParaRPr>
          </a:p>
        </p:txBody>
      </p:sp>
      <p:sp>
        <p:nvSpPr>
          <p:cNvPr id="24" name="文本框 23"/>
          <p:cNvSpPr txBox="1"/>
          <p:nvPr/>
        </p:nvSpPr>
        <p:spPr>
          <a:xfrm>
            <a:off x="1179195" y="4959985"/>
            <a:ext cx="8724265" cy="368300"/>
          </a:xfrm>
          <a:prstGeom prst="rect">
            <a:avLst/>
          </a:prstGeom>
          <a:noFill/>
        </p:spPr>
        <p:txBody>
          <a:bodyPr wrap="square" rtlCol="0">
            <a:spAutoFit/>
          </a:bodyPr>
          <a:p>
            <a:pPr algn="l"/>
            <a:r>
              <a:rPr lang="zh-CN" altLang="en-US" b="1" dirty="0">
                <a:solidFill>
                  <a:srgbClr val="120C16"/>
                </a:solidFill>
                <a:sym typeface="+mn-ea"/>
              </a:rPr>
              <a:t>（</a:t>
            </a:r>
            <a:r>
              <a:rPr lang="en-US" altLang="zh-CN" b="1" dirty="0">
                <a:solidFill>
                  <a:srgbClr val="120C16"/>
                </a:solidFill>
                <a:sym typeface="+mn-ea"/>
              </a:rPr>
              <a:t>8</a:t>
            </a:r>
            <a:r>
              <a:rPr lang="zh-CN" altLang="en-US" b="1" dirty="0">
                <a:solidFill>
                  <a:srgbClr val="120C16"/>
                </a:solidFill>
                <a:sym typeface="+mn-ea"/>
              </a:rPr>
              <a:t>）活动结束</a:t>
            </a:r>
            <a:r>
              <a:rPr lang="zh-CN" altLang="en-US" dirty="0">
                <a:solidFill>
                  <a:srgbClr val="120C16"/>
                </a:solidFill>
                <a:sym typeface="+mn-ea"/>
              </a:rPr>
              <a:t>：助理快速整理猜中的人员名单，群主公布获奖者并提醒大家去兑奖</a:t>
            </a:r>
            <a:endParaRPr lang="zh-C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60429" y="453560"/>
            <a:ext cx="2441694" cy="338554"/>
          </a:xfrm>
          <a:prstGeom prst="rect">
            <a:avLst/>
          </a:prstGeom>
          <a:noFill/>
        </p:spPr>
        <p:txBody>
          <a:bodyPr wrap="none" rtlCol="0">
            <a:spAutoFit/>
          </a:bodyPr>
          <a:lstStyle/>
          <a:p>
            <a:pPr algn="ctr"/>
            <a:r>
              <a:rPr lang="zh-CN" altLang="en-US" sz="1600" b="1" dirty="0">
                <a:solidFill>
                  <a:schemeClr val="tx1"/>
                </a:solidFill>
              </a:rPr>
              <a:t>案例中亮点及可复用的点</a:t>
            </a:r>
            <a:endParaRPr lang="zh-CN" altLang="en-US" sz="1600" b="1" dirty="0">
              <a:solidFill>
                <a:schemeClr val="tx1"/>
              </a:solidFill>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923491" y="882016"/>
            <a:ext cx="8602143" cy="368300"/>
          </a:xfrm>
          <a:prstGeom prst="rect">
            <a:avLst/>
          </a:prstGeom>
          <a:noFill/>
        </p:spPr>
        <p:txBody>
          <a:bodyPr wrap="square" rtlCol="0">
            <a:spAutoFit/>
          </a:bodyPr>
          <a:lstStyle/>
          <a:p>
            <a:r>
              <a:rPr lang="zh-CN" altLang="en-US" dirty="0">
                <a:solidFill>
                  <a:srgbClr val="FF0000"/>
                </a:solidFill>
              </a:rPr>
              <a:t>答题设计的高端操作：</a:t>
            </a:r>
            <a:r>
              <a:rPr lang="zh-CN" dirty="0">
                <a:solidFill>
                  <a:srgbClr val="FF0000"/>
                </a:solidFill>
              </a:rPr>
              <a:t>让企微群助理机器人去自动判断用户是否猜对</a:t>
            </a:r>
            <a:endParaRPr lang="zh-CN" dirty="0">
              <a:solidFill>
                <a:srgbClr val="FF0000"/>
              </a:solidFill>
            </a:endParaRPr>
          </a:p>
        </p:txBody>
      </p:sp>
      <p:sp>
        <p:nvSpPr>
          <p:cNvPr id="7" name="文本框 6"/>
          <p:cNvSpPr txBox="1"/>
          <p:nvPr/>
        </p:nvSpPr>
        <p:spPr>
          <a:xfrm>
            <a:off x="957580" y="1250315"/>
            <a:ext cx="8756650" cy="1476375"/>
          </a:xfrm>
          <a:prstGeom prst="rect">
            <a:avLst/>
          </a:prstGeom>
          <a:noFill/>
        </p:spPr>
        <p:txBody>
          <a:bodyPr wrap="none" rtlCol="0">
            <a:spAutoFit/>
          </a:bodyPr>
          <a:p>
            <a:r>
              <a:rPr lang="zh-CN"/>
              <a:t>好处：</a:t>
            </a:r>
            <a:endParaRPr lang="zh-CN"/>
          </a:p>
          <a:p>
            <a:r>
              <a:rPr lang="zh-CN" altLang="en-US"/>
              <a:t>（</a:t>
            </a:r>
            <a:r>
              <a:rPr lang="en-US" altLang="zh-CN"/>
              <a:t>1</a:t>
            </a:r>
            <a:r>
              <a:rPr lang="zh-CN" altLang="en-US"/>
              <a:t>）相比人工操作，回复速度快，用户体验好</a:t>
            </a:r>
            <a:endParaRPr lang="zh-CN" altLang="en-US"/>
          </a:p>
          <a:p>
            <a:r>
              <a:rPr lang="zh-CN" altLang="en-US"/>
              <a:t>（</a:t>
            </a:r>
            <a:r>
              <a:rPr lang="en-US" altLang="zh-CN"/>
              <a:t>2</a:t>
            </a:r>
            <a:r>
              <a:rPr lang="zh-CN" altLang="en-US"/>
              <a:t>）大家潜意识里会觉得</a:t>
            </a:r>
            <a:r>
              <a:rPr lang="en-US" altLang="zh-CN"/>
              <a:t>AI</a:t>
            </a:r>
            <a:r>
              <a:rPr lang="zh-CN" altLang="en-US"/>
              <a:t>是公正的</a:t>
            </a:r>
            <a:endParaRPr lang="zh-CN" altLang="en-US"/>
          </a:p>
          <a:p>
            <a:r>
              <a:rPr lang="zh-CN" altLang="en-US"/>
              <a:t>（</a:t>
            </a:r>
            <a:r>
              <a:rPr lang="en-US" altLang="zh-CN"/>
              <a:t>3</a:t>
            </a:r>
            <a:r>
              <a:rPr lang="zh-CN" altLang="en-US"/>
              <a:t>）可以把群主和工作人员解放出来，让他们引导用户参与活动、炒热气氛，而不是</a:t>
            </a:r>
            <a:endParaRPr lang="zh-CN" altLang="en-US"/>
          </a:p>
          <a:p>
            <a:r>
              <a:rPr lang="zh-CN"/>
              <a:t>大量时间都去每个群盯着用户是否猜对</a:t>
            </a:r>
            <a:endParaRPr lang="en-US" altLang="zh-CN"/>
          </a:p>
        </p:txBody>
      </p:sp>
      <p:pic>
        <p:nvPicPr>
          <p:cNvPr id="12" name="图片 11"/>
          <p:cNvPicPr>
            <a:picLocks noChangeAspect="1"/>
          </p:cNvPicPr>
          <p:nvPr/>
        </p:nvPicPr>
        <p:blipFill>
          <a:blip r:embed="rId6"/>
          <a:stretch>
            <a:fillRect/>
          </a:stretch>
        </p:blipFill>
        <p:spPr>
          <a:xfrm>
            <a:off x="998855" y="2792730"/>
            <a:ext cx="3035935" cy="27228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60429" y="453560"/>
            <a:ext cx="2441694" cy="338554"/>
          </a:xfrm>
          <a:prstGeom prst="rect">
            <a:avLst/>
          </a:prstGeom>
          <a:noFill/>
        </p:spPr>
        <p:txBody>
          <a:bodyPr wrap="none" rtlCol="0">
            <a:spAutoFit/>
          </a:bodyPr>
          <a:lstStyle/>
          <a:p>
            <a:pPr algn="ctr"/>
            <a:r>
              <a:rPr lang="zh-CN" altLang="en-US" sz="1600" b="1" dirty="0">
                <a:solidFill>
                  <a:schemeClr val="tx1"/>
                </a:solidFill>
              </a:rPr>
              <a:t>案例中亮点及可复用的点</a:t>
            </a:r>
            <a:endParaRPr lang="zh-CN" altLang="en-US" sz="1600" b="1" dirty="0">
              <a:solidFill>
                <a:schemeClr val="tx1"/>
              </a:solidFill>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923491" y="882016"/>
            <a:ext cx="8602143" cy="368300"/>
          </a:xfrm>
          <a:prstGeom prst="rect">
            <a:avLst/>
          </a:prstGeom>
          <a:noFill/>
        </p:spPr>
        <p:txBody>
          <a:bodyPr wrap="square" rtlCol="0">
            <a:spAutoFit/>
          </a:bodyPr>
          <a:lstStyle/>
          <a:p>
            <a:r>
              <a:rPr lang="zh-CN" altLang="en-US" dirty="0">
                <a:solidFill>
                  <a:srgbClr val="FF0000"/>
                </a:solidFill>
              </a:rPr>
              <a:t>自动判断的高端操作：</a:t>
            </a:r>
            <a:r>
              <a:rPr lang="zh-CN" dirty="0">
                <a:solidFill>
                  <a:srgbClr val="FF0000"/>
                </a:solidFill>
              </a:rPr>
              <a:t>把大家容易猜到的一些错误答案也放进自动欢迎语</a:t>
            </a:r>
            <a:endParaRPr lang="zh-CN" dirty="0">
              <a:solidFill>
                <a:srgbClr val="FF0000"/>
              </a:solidFill>
            </a:endParaRPr>
          </a:p>
        </p:txBody>
      </p:sp>
      <p:sp>
        <p:nvSpPr>
          <p:cNvPr id="7" name="文本框 6"/>
          <p:cNvSpPr txBox="1"/>
          <p:nvPr/>
        </p:nvSpPr>
        <p:spPr>
          <a:xfrm>
            <a:off x="957580" y="1250315"/>
            <a:ext cx="8299450" cy="1198880"/>
          </a:xfrm>
          <a:prstGeom prst="rect">
            <a:avLst/>
          </a:prstGeom>
          <a:noFill/>
        </p:spPr>
        <p:txBody>
          <a:bodyPr wrap="none" rtlCol="0">
            <a:spAutoFit/>
          </a:bodyPr>
          <a:p>
            <a:r>
              <a:rPr lang="zh-CN"/>
              <a:t>好处：</a:t>
            </a:r>
            <a:endParaRPr lang="zh-CN"/>
          </a:p>
          <a:p>
            <a:r>
              <a:rPr lang="zh-CN" altLang="en-US"/>
              <a:t>（</a:t>
            </a:r>
            <a:r>
              <a:rPr lang="en-US" altLang="zh-CN"/>
              <a:t>1</a:t>
            </a:r>
            <a:r>
              <a:rPr lang="zh-CN" altLang="en-US"/>
              <a:t>）避免出现用户未猜中时小助理无任何响应，影响用户体验，打击用户积极性</a:t>
            </a:r>
            <a:endParaRPr lang="zh-CN" altLang="en-US"/>
          </a:p>
          <a:p>
            <a:r>
              <a:rPr lang="zh-CN" altLang="en-US"/>
              <a:t>（</a:t>
            </a:r>
            <a:r>
              <a:rPr lang="en-US" altLang="zh-CN"/>
              <a:t>2</a:t>
            </a:r>
            <a:r>
              <a:rPr lang="zh-CN" altLang="en-US"/>
              <a:t>）猜错给到用户鼓励，可以引导用户继续参与</a:t>
            </a:r>
            <a:endParaRPr lang="zh-CN" altLang="en-US"/>
          </a:p>
          <a:p>
            <a:r>
              <a:rPr lang="zh-CN"/>
              <a:t>（</a:t>
            </a:r>
            <a:r>
              <a:rPr lang="en-US" altLang="zh-CN"/>
              <a:t>3</a:t>
            </a:r>
            <a:r>
              <a:rPr lang="zh-CN"/>
              <a:t>）让用户觉得机器人很智能</a:t>
            </a:r>
            <a:endParaRPr lang="zh-CN"/>
          </a:p>
        </p:txBody>
      </p:sp>
      <p:sp>
        <p:nvSpPr>
          <p:cNvPr id="13" name="文本框 12"/>
          <p:cNvSpPr txBox="1"/>
          <p:nvPr/>
        </p:nvSpPr>
        <p:spPr>
          <a:xfrm>
            <a:off x="1094105" y="4787900"/>
            <a:ext cx="7005320" cy="337185"/>
          </a:xfrm>
          <a:prstGeom prst="rect">
            <a:avLst/>
          </a:prstGeom>
          <a:noFill/>
        </p:spPr>
        <p:txBody>
          <a:bodyPr wrap="square" rtlCol="0">
            <a:spAutoFit/>
          </a:bodyPr>
          <a:p>
            <a:r>
              <a:rPr lang="zh-CN" sz="1600"/>
              <a:t>猜错也能给到对应的鼓励回复，提升用户的参与体验</a:t>
            </a:r>
            <a:endParaRPr lang="zh-CN" sz="1600"/>
          </a:p>
        </p:txBody>
      </p:sp>
      <p:pic>
        <p:nvPicPr>
          <p:cNvPr id="5" name="图片 4"/>
          <p:cNvPicPr>
            <a:picLocks noChangeAspect="1"/>
          </p:cNvPicPr>
          <p:nvPr/>
        </p:nvPicPr>
        <p:blipFill>
          <a:blip r:embed="rId6"/>
          <a:stretch>
            <a:fillRect/>
          </a:stretch>
        </p:blipFill>
        <p:spPr>
          <a:xfrm>
            <a:off x="1060450" y="2687320"/>
            <a:ext cx="3263265" cy="2038985"/>
          </a:xfrm>
          <a:prstGeom prst="rect">
            <a:avLst/>
          </a:prstGeom>
        </p:spPr>
      </p:pic>
      <p:pic>
        <p:nvPicPr>
          <p:cNvPr id="8" name="图片 7"/>
          <p:cNvPicPr>
            <a:picLocks noChangeAspect="1"/>
          </p:cNvPicPr>
          <p:nvPr/>
        </p:nvPicPr>
        <p:blipFill>
          <a:blip r:embed="rId7"/>
          <a:stretch>
            <a:fillRect/>
          </a:stretch>
        </p:blipFill>
        <p:spPr>
          <a:xfrm>
            <a:off x="5983605" y="2135505"/>
            <a:ext cx="3215640" cy="32581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60429" y="453560"/>
            <a:ext cx="2441694" cy="338554"/>
          </a:xfrm>
          <a:prstGeom prst="rect">
            <a:avLst/>
          </a:prstGeom>
          <a:noFill/>
        </p:spPr>
        <p:txBody>
          <a:bodyPr wrap="none" rtlCol="0">
            <a:spAutoFit/>
          </a:bodyPr>
          <a:lstStyle/>
          <a:p>
            <a:pPr algn="ctr"/>
            <a:r>
              <a:rPr lang="zh-CN" altLang="en-US" sz="1600" b="1" dirty="0">
                <a:solidFill>
                  <a:schemeClr val="tx1"/>
                </a:solidFill>
              </a:rPr>
              <a:t>案例中亮点及可复用的点</a:t>
            </a:r>
            <a:endParaRPr lang="zh-CN" altLang="en-US" sz="1600" b="1" dirty="0">
              <a:solidFill>
                <a:schemeClr val="tx1"/>
              </a:solidFill>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923491" y="882016"/>
            <a:ext cx="8602143" cy="368300"/>
          </a:xfrm>
          <a:prstGeom prst="rect">
            <a:avLst/>
          </a:prstGeom>
          <a:noFill/>
        </p:spPr>
        <p:txBody>
          <a:bodyPr wrap="square" rtlCol="0">
            <a:spAutoFit/>
          </a:bodyPr>
          <a:lstStyle/>
          <a:p>
            <a:r>
              <a:rPr lang="zh-CN" altLang="en-US" dirty="0">
                <a:solidFill>
                  <a:srgbClr val="FF0000"/>
                </a:solidFill>
              </a:rPr>
              <a:t>兑奖的高端操作：</a:t>
            </a:r>
            <a:r>
              <a:rPr lang="zh-CN" dirty="0">
                <a:solidFill>
                  <a:srgbClr val="FF0000"/>
                </a:solidFill>
              </a:rPr>
              <a:t>猜对自动回复兑奖方法</a:t>
            </a:r>
            <a:endParaRPr lang="zh-CN" dirty="0">
              <a:solidFill>
                <a:srgbClr val="FF0000"/>
              </a:solidFill>
            </a:endParaRPr>
          </a:p>
        </p:txBody>
      </p:sp>
      <p:sp>
        <p:nvSpPr>
          <p:cNvPr id="7" name="文本框 6"/>
          <p:cNvSpPr txBox="1"/>
          <p:nvPr/>
        </p:nvSpPr>
        <p:spPr>
          <a:xfrm>
            <a:off x="957580" y="1250315"/>
            <a:ext cx="5327650" cy="922020"/>
          </a:xfrm>
          <a:prstGeom prst="rect">
            <a:avLst/>
          </a:prstGeom>
          <a:noFill/>
        </p:spPr>
        <p:txBody>
          <a:bodyPr wrap="none" rtlCol="0">
            <a:spAutoFit/>
          </a:bodyPr>
          <a:p>
            <a:r>
              <a:rPr lang="zh-CN"/>
              <a:t>好处：</a:t>
            </a:r>
            <a:endParaRPr lang="zh-CN"/>
          </a:p>
          <a:p>
            <a:r>
              <a:rPr lang="zh-CN" altLang="en-US"/>
              <a:t>（</a:t>
            </a:r>
            <a:r>
              <a:rPr lang="en-US" altLang="zh-CN"/>
              <a:t>1</a:t>
            </a:r>
            <a:r>
              <a:rPr lang="zh-CN" altLang="en-US"/>
              <a:t>）减少客服的工作量</a:t>
            </a:r>
            <a:endParaRPr lang="zh-CN" altLang="en-US"/>
          </a:p>
          <a:p>
            <a:r>
              <a:rPr lang="zh-CN" altLang="en-US"/>
              <a:t>（</a:t>
            </a:r>
            <a:r>
              <a:rPr lang="en-US" altLang="zh-CN"/>
              <a:t>2</a:t>
            </a:r>
            <a:r>
              <a:rPr lang="zh-CN" altLang="en-US"/>
              <a:t>）</a:t>
            </a:r>
            <a:r>
              <a:rPr lang="zh-CN"/>
              <a:t>第一时间进行引导，避免顾客催兑奖影响体验</a:t>
            </a:r>
            <a:endParaRPr lang="zh-CN"/>
          </a:p>
        </p:txBody>
      </p:sp>
      <p:pic>
        <p:nvPicPr>
          <p:cNvPr id="12" name="图片 11"/>
          <p:cNvPicPr>
            <a:picLocks noChangeAspect="1"/>
          </p:cNvPicPr>
          <p:nvPr/>
        </p:nvPicPr>
        <p:blipFill>
          <a:blip r:embed="rId6"/>
          <a:stretch>
            <a:fillRect/>
          </a:stretch>
        </p:blipFill>
        <p:spPr>
          <a:xfrm>
            <a:off x="1094105" y="2254250"/>
            <a:ext cx="2562860" cy="2533650"/>
          </a:xfrm>
          <a:prstGeom prst="rect">
            <a:avLst/>
          </a:prstGeom>
        </p:spPr>
      </p:pic>
      <p:sp>
        <p:nvSpPr>
          <p:cNvPr id="13" name="文本框 12"/>
          <p:cNvSpPr txBox="1"/>
          <p:nvPr/>
        </p:nvSpPr>
        <p:spPr>
          <a:xfrm>
            <a:off x="1094105" y="4787900"/>
            <a:ext cx="7005320" cy="337185"/>
          </a:xfrm>
          <a:prstGeom prst="rect">
            <a:avLst/>
          </a:prstGeom>
          <a:noFill/>
        </p:spPr>
        <p:txBody>
          <a:bodyPr wrap="square" rtlCol="0">
            <a:spAutoFit/>
          </a:bodyPr>
          <a:p>
            <a:r>
              <a:rPr lang="zh-CN" sz="1600"/>
              <a:t>猜对立刻自动回复告诉用户兑奖方式，不需要每个群都一直盯着</a:t>
            </a:r>
            <a:endParaRPr lang="zh-CN"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06062"/>
            <a:ext cx="2646878" cy="338554"/>
          </a:xfrm>
          <a:prstGeom prst="rect">
            <a:avLst/>
          </a:prstGeom>
          <a:noFill/>
        </p:spPr>
        <p:txBody>
          <a:bodyPr wrap="none" rtlCol="0">
            <a:spAutoFit/>
          </a:bodyPr>
          <a:lstStyle/>
          <a:p>
            <a:pPr lvl="0"/>
            <a:r>
              <a:rPr lang="zh-CN" altLang="en-US" sz="1600" b="1" dirty="0">
                <a:solidFill>
                  <a:schemeClr val="tx1"/>
                </a:solidFill>
              </a:rPr>
              <a:t>案例中待优化点及改善方案</a:t>
            </a:r>
            <a:endParaRPr lang="zh-CN" altLang="en-US" sz="1600" b="1" dirty="0">
              <a:solidFill>
                <a:schemeClr val="tx1"/>
              </a:solidFill>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23491" y="882016"/>
            <a:ext cx="8602143" cy="368300"/>
          </a:xfrm>
          <a:prstGeom prst="rect">
            <a:avLst/>
          </a:prstGeom>
          <a:noFill/>
        </p:spPr>
        <p:txBody>
          <a:bodyPr wrap="square" rtlCol="0">
            <a:spAutoFit/>
          </a:bodyPr>
          <a:p>
            <a:r>
              <a:rPr lang="zh-CN" altLang="en-US" dirty="0">
                <a:solidFill>
                  <a:srgbClr val="FF0000"/>
                </a:solidFill>
              </a:rPr>
              <a:t>需要改善之处：</a:t>
            </a:r>
            <a:r>
              <a:rPr lang="zh-CN" dirty="0">
                <a:solidFill>
                  <a:srgbClr val="FF0000"/>
                </a:solidFill>
              </a:rPr>
              <a:t>猜对自动回复带上正确答案</a:t>
            </a:r>
            <a:endParaRPr lang="zh-CN" dirty="0">
              <a:solidFill>
                <a:srgbClr val="FF0000"/>
              </a:solidFill>
            </a:endParaRPr>
          </a:p>
        </p:txBody>
      </p:sp>
      <p:sp>
        <p:nvSpPr>
          <p:cNvPr id="7" name="文本框 6"/>
          <p:cNvSpPr txBox="1"/>
          <p:nvPr/>
        </p:nvSpPr>
        <p:spPr>
          <a:xfrm>
            <a:off x="957580" y="1250315"/>
            <a:ext cx="8412480" cy="1476375"/>
          </a:xfrm>
          <a:prstGeom prst="rect">
            <a:avLst/>
          </a:prstGeom>
          <a:noFill/>
        </p:spPr>
        <p:txBody>
          <a:bodyPr wrap="none" rtlCol="0">
            <a:spAutoFit/>
          </a:bodyPr>
          <a:p>
            <a:r>
              <a:rPr lang="zh-CN"/>
              <a:t>猜谜活动中出现一个意外情况，就是两个用户同时回复了一个正确答案和一个错误</a:t>
            </a:r>
            <a:endParaRPr lang="zh-CN"/>
          </a:p>
          <a:p>
            <a:r>
              <a:rPr lang="zh-CN"/>
              <a:t>答案，而系统判断存在一定延迟，当小助理公布中奖的时候，大家就不知道是谁答</a:t>
            </a:r>
            <a:endParaRPr lang="zh-CN"/>
          </a:p>
          <a:p>
            <a:r>
              <a:rPr lang="zh-CN"/>
              <a:t>对了</a:t>
            </a:r>
            <a:endParaRPr lang="zh-CN"/>
          </a:p>
          <a:p>
            <a:endParaRPr lang="zh-CN"/>
          </a:p>
          <a:p>
            <a:r>
              <a:rPr lang="zh-CN"/>
              <a:t>改善方案：在自动回复中带上正确答案，就可以解决这个问题</a:t>
            </a:r>
            <a:endParaRPr lang="zh-CN"/>
          </a:p>
        </p:txBody>
      </p:sp>
      <p:sp>
        <p:nvSpPr>
          <p:cNvPr id="8" name="矩形 7"/>
          <p:cNvSpPr/>
          <p:nvPr/>
        </p:nvSpPr>
        <p:spPr>
          <a:xfrm>
            <a:off x="991870" y="2777490"/>
            <a:ext cx="3988435" cy="200406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a:solidFill>
                  <a:schemeClr val="tx1"/>
                </a:solidFill>
              </a:rPr>
              <a:t>用户</a:t>
            </a:r>
            <a:r>
              <a:rPr lang="en-US" altLang="zh-CN">
                <a:solidFill>
                  <a:schemeClr val="tx1"/>
                </a:solidFill>
              </a:rPr>
              <a:t>A</a:t>
            </a:r>
            <a:r>
              <a:rPr lang="zh-CN" altLang="en-US">
                <a:solidFill>
                  <a:schemeClr val="tx1"/>
                </a:solidFill>
              </a:rPr>
              <a:t>：乔峰 </a:t>
            </a:r>
            <a:r>
              <a:rPr lang="en-US" altLang="zh-CN">
                <a:solidFill>
                  <a:schemeClr val="tx1"/>
                </a:solidFill>
              </a:rPr>
              <a:t>@</a:t>
            </a:r>
            <a:r>
              <a:rPr lang="zh-CN" altLang="en-US">
                <a:solidFill>
                  <a:schemeClr val="tx1"/>
                </a:solidFill>
              </a:rPr>
              <a:t>小助理</a:t>
            </a:r>
            <a:endParaRPr lang="zh-CN" altLang="en-US">
              <a:solidFill>
                <a:schemeClr val="tx1"/>
              </a:solidFill>
            </a:endParaRPr>
          </a:p>
          <a:p>
            <a:pPr algn="l"/>
            <a:r>
              <a:rPr lang="zh-CN" altLang="en-US">
                <a:solidFill>
                  <a:schemeClr val="tx1"/>
                </a:solidFill>
              </a:rPr>
              <a:t>用户</a:t>
            </a:r>
            <a:r>
              <a:rPr lang="en-US" altLang="zh-CN">
                <a:solidFill>
                  <a:schemeClr val="tx1"/>
                </a:solidFill>
              </a:rPr>
              <a:t>B</a:t>
            </a:r>
            <a:r>
              <a:rPr lang="zh-CN" altLang="en-US">
                <a:solidFill>
                  <a:schemeClr val="tx1"/>
                </a:solidFill>
              </a:rPr>
              <a:t>：慕容复 </a:t>
            </a:r>
            <a:r>
              <a:rPr lang="zh-CN" altLang="en-US">
                <a:solidFill>
                  <a:schemeClr val="tx1"/>
                </a:solidFill>
                <a:sym typeface="+mn-ea"/>
              </a:rPr>
              <a:t> </a:t>
            </a:r>
            <a:r>
              <a:rPr lang="en-US" altLang="zh-CN">
                <a:solidFill>
                  <a:schemeClr val="tx1"/>
                </a:solidFill>
                <a:sym typeface="+mn-ea"/>
              </a:rPr>
              <a:t>@</a:t>
            </a:r>
            <a:r>
              <a:rPr lang="zh-CN" altLang="en-US">
                <a:solidFill>
                  <a:schemeClr val="tx1"/>
                </a:solidFill>
                <a:sym typeface="+mn-ea"/>
              </a:rPr>
              <a:t>小助理</a:t>
            </a:r>
            <a:endParaRPr lang="zh-CN" altLang="en-US">
              <a:solidFill>
                <a:schemeClr val="tx1"/>
              </a:solidFill>
            </a:endParaRPr>
          </a:p>
          <a:p>
            <a:pPr algn="l"/>
            <a:r>
              <a:rPr lang="zh-CN" altLang="en-US">
                <a:solidFill>
                  <a:schemeClr val="tx1"/>
                </a:solidFill>
              </a:rPr>
              <a:t>小助理：恭喜您猜中！</a:t>
            </a:r>
            <a:endParaRPr lang="zh-CN" altLang="en-US">
              <a:solidFill>
                <a:schemeClr val="tx1"/>
              </a:solidFill>
            </a:endParaRPr>
          </a:p>
          <a:p>
            <a:pPr algn="l"/>
            <a:endParaRPr lang="zh-CN" altLang="en-US">
              <a:solidFill>
                <a:schemeClr val="tx1"/>
              </a:solidFill>
            </a:endParaRPr>
          </a:p>
          <a:p>
            <a:pPr algn="l"/>
            <a:r>
              <a:rPr lang="zh-CN" altLang="en-US">
                <a:solidFill>
                  <a:schemeClr val="tx1"/>
                </a:solidFill>
              </a:rPr>
              <a:t>用户</a:t>
            </a:r>
            <a:r>
              <a:rPr lang="en-US" altLang="zh-CN">
                <a:solidFill>
                  <a:schemeClr val="tx1"/>
                </a:solidFill>
              </a:rPr>
              <a:t>A</a:t>
            </a:r>
            <a:r>
              <a:rPr lang="zh-CN" altLang="en-US">
                <a:solidFill>
                  <a:schemeClr val="tx1"/>
                </a:solidFill>
              </a:rPr>
              <a:t>、</a:t>
            </a:r>
            <a:r>
              <a:rPr lang="en-US" altLang="zh-CN">
                <a:solidFill>
                  <a:schemeClr val="tx1"/>
                </a:solidFill>
              </a:rPr>
              <a:t>B</a:t>
            </a:r>
            <a:r>
              <a:rPr lang="zh-CN" altLang="en-US">
                <a:solidFill>
                  <a:schemeClr val="tx1"/>
                </a:solidFill>
              </a:rPr>
              <a:t>：一脸困惑，是谁猜中？</a:t>
            </a:r>
            <a:endParaRPr lang="zh-CN" altLang="en-US">
              <a:solidFill>
                <a:schemeClr val="tx1"/>
              </a:solidFill>
            </a:endParaRPr>
          </a:p>
        </p:txBody>
      </p:sp>
      <p:sp>
        <p:nvSpPr>
          <p:cNvPr id="9" name="矩形 8"/>
          <p:cNvSpPr/>
          <p:nvPr/>
        </p:nvSpPr>
        <p:spPr>
          <a:xfrm>
            <a:off x="5275580" y="2777490"/>
            <a:ext cx="3974465" cy="200406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a:solidFill>
                  <a:schemeClr val="tx1"/>
                </a:solidFill>
              </a:rPr>
              <a:t>用户</a:t>
            </a:r>
            <a:r>
              <a:rPr lang="en-US" altLang="zh-CN">
                <a:solidFill>
                  <a:schemeClr val="tx1"/>
                </a:solidFill>
              </a:rPr>
              <a:t>A</a:t>
            </a:r>
            <a:r>
              <a:rPr lang="zh-CN" altLang="en-US">
                <a:solidFill>
                  <a:schemeClr val="tx1"/>
                </a:solidFill>
              </a:rPr>
              <a:t>：乔峰</a:t>
            </a:r>
            <a:r>
              <a:rPr lang="zh-CN" altLang="en-US">
                <a:solidFill>
                  <a:schemeClr val="tx1"/>
                </a:solidFill>
                <a:sym typeface="+mn-ea"/>
              </a:rPr>
              <a:t> </a:t>
            </a:r>
            <a:r>
              <a:rPr lang="en-US" altLang="zh-CN">
                <a:solidFill>
                  <a:schemeClr val="tx1"/>
                </a:solidFill>
                <a:sym typeface="+mn-ea"/>
              </a:rPr>
              <a:t>@</a:t>
            </a:r>
            <a:r>
              <a:rPr lang="zh-CN" altLang="en-US">
                <a:solidFill>
                  <a:schemeClr val="tx1"/>
                </a:solidFill>
                <a:sym typeface="+mn-ea"/>
              </a:rPr>
              <a:t>小助理</a:t>
            </a:r>
            <a:endParaRPr lang="zh-CN" altLang="en-US">
              <a:solidFill>
                <a:schemeClr val="tx1"/>
              </a:solidFill>
            </a:endParaRPr>
          </a:p>
          <a:p>
            <a:pPr algn="l"/>
            <a:r>
              <a:rPr lang="zh-CN" altLang="en-US">
                <a:solidFill>
                  <a:schemeClr val="tx1"/>
                </a:solidFill>
              </a:rPr>
              <a:t>用户</a:t>
            </a:r>
            <a:r>
              <a:rPr lang="en-US" altLang="zh-CN">
                <a:solidFill>
                  <a:schemeClr val="tx1"/>
                </a:solidFill>
              </a:rPr>
              <a:t>B</a:t>
            </a:r>
            <a:r>
              <a:rPr lang="zh-CN" altLang="en-US">
                <a:solidFill>
                  <a:schemeClr val="tx1"/>
                </a:solidFill>
              </a:rPr>
              <a:t>：慕容复</a:t>
            </a:r>
            <a:r>
              <a:rPr lang="zh-CN" altLang="en-US">
                <a:solidFill>
                  <a:schemeClr val="tx1"/>
                </a:solidFill>
                <a:sym typeface="+mn-ea"/>
              </a:rPr>
              <a:t> </a:t>
            </a:r>
            <a:r>
              <a:rPr lang="en-US" altLang="zh-CN">
                <a:solidFill>
                  <a:schemeClr val="tx1"/>
                </a:solidFill>
                <a:sym typeface="+mn-ea"/>
              </a:rPr>
              <a:t>@</a:t>
            </a:r>
            <a:r>
              <a:rPr lang="zh-CN" altLang="en-US">
                <a:solidFill>
                  <a:schemeClr val="tx1"/>
                </a:solidFill>
                <a:sym typeface="+mn-ea"/>
              </a:rPr>
              <a:t>小助理</a:t>
            </a:r>
            <a:endParaRPr lang="zh-CN" altLang="en-US">
              <a:solidFill>
                <a:schemeClr val="tx1"/>
              </a:solidFill>
            </a:endParaRPr>
          </a:p>
          <a:p>
            <a:pPr algn="l"/>
            <a:r>
              <a:rPr lang="zh-CN" altLang="en-US">
                <a:solidFill>
                  <a:schemeClr val="tx1"/>
                </a:solidFill>
              </a:rPr>
              <a:t>小助理：恭喜您猜中！正确答案就是乔峰！</a:t>
            </a:r>
            <a:endParaRPr lang="zh-CN" altLang="en-US">
              <a:solidFill>
                <a:schemeClr val="tx1"/>
              </a:solidFill>
            </a:endParaRPr>
          </a:p>
          <a:p>
            <a:pPr algn="l"/>
            <a:endParaRPr lang="zh-CN" altLang="en-US">
              <a:solidFill>
                <a:schemeClr val="tx1"/>
              </a:solidFill>
            </a:endParaRPr>
          </a:p>
          <a:p>
            <a:pPr algn="l"/>
            <a:r>
              <a:rPr lang="zh-CN" altLang="en-US">
                <a:solidFill>
                  <a:schemeClr val="tx1"/>
                </a:solidFill>
              </a:rPr>
              <a:t>用户</a:t>
            </a:r>
            <a:r>
              <a:rPr lang="en-US" altLang="zh-CN">
                <a:solidFill>
                  <a:schemeClr val="tx1"/>
                </a:solidFill>
              </a:rPr>
              <a:t>A</a:t>
            </a:r>
            <a:r>
              <a:rPr lang="zh-CN" altLang="en-US">
                <a:solidFill>
                  <a:schemeClr val="tx1"/>
                </a:solidFill>
              </a:rPr>
              <a:t>：哦也！</a:t>
            </a:r>
            <a:endParaRPr lang="zh-CN" altLang="en-US">
              <a:solidFill>
                <a:schemeClr val="tx1"/>
              </a:solidFill>
            </a:endParaRPr>
          </a:p>
          <a:p>
            <a:pPr algn="l"/>
            <a:r>
              <a:rPr lang="zh-CN" altLang="en-US">
                <a:solidFill>
                  <a:schemeClr val="tx1"/>
                </a:solidFill>
              </a:rPr>
              <a:t>用户</a:t>
            </a:r>
            <a:r>
              <a:rPr lang="en-US" altLang="zh-CN">
                <a:solidFill>
                  <a:schemeClr val="tx1"/>
                </a:solidFill>
              </a:rPr>
              <a:t>B</a:t>
            </a:r>
            <a:r>
              <a:rPr lang="zh-CN" altLang="en-US">
                <a:solidFill>
                  <a:schemeClr val="tx1"/>
                </a:solidFill>
              </a:rPr>
              <a:t>：原来是他</a:t>
            </a:r>
            <a:r>
              <a:rPr lang="en-US" altLang="zh-CN">
                <a:solidFill>
                  <a:schemeClr val="tx1"/>
                </a:solidFill>
              </a:rPr>
              <a:t>……</a:t>
            </a:r>
            <a:endParaRPr lang="en-US" altLang="zh-CN">
              <a:solidFill>
                <a:schemeClr val="tx1"/>
              </a:solidFill>
            </a:endParaRPr>
          </a:p>
        </p:txBody>
      </p:sp>
    </p:spTree>
  </p:cSld>
  <p:clrMapOvr>
    <a:masterClrMapping/>
  </p:clrMapOvr>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1840</Words>
  <Application>WPS 演示</Application>
  <PresentationFormat>自定义</PresentationFormat>
  <Paragraphs>159</Paragraphs>
  <Slides>12</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12</vt:i4>
      </vt:variant>
    </vt:vector>
  </HeadingPairs>
  <TitlesOfParts>
    <vt:vector size="19" baseType="lpstr">
      <vt:lpstr>Arial</vt:lpstr>
      <vt:lpstr>宋体</vt:lpstr>
      <vt:lpstr>Wingdings</vt:lpstr>
      <vt:lpstr>微软雅黑</vt:lpstr>
      <vt:lpstr>Calibri</vt:lpstr>
      <vt:lpstr>Arial Unicode MS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吃不饱的小惠</cp:lastModifiedBy>
  <cp:revision>414</cp:revision>
  <dcterms:created xsi:type="dcterms:W3CDTF">2019-12-22T05:53:00Z</dcterms:created>
  <dcterms:modified xsi:type="dcterms:W3CDTF">2021-04-21T15:03:47Z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