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64" r:id="rId2"/>
    <p:sldId id="3122" r:id="rId3"/>
    <p:sldId id="3223" r:id="rId4"/>
    <p:sldId id="3089" r:id="rId5"/>
    <p:sldId id="3222" r:id="rId6"/>
    <p:sldId id="3224" r:id="rId7"/>
    <p:sldId id="3225" r:id="rId8"/>
    <p:sldId id="3226" r:id="rId9"/>
    <p:sldId id="3227" r:id="rId10"/>
    <p:sldId id="3228" r:id="rId11"/>
    <p:sldId id="3230" r:id="rId12"/>
    <p:sldId id="3229" r:id="rId13"/>
    <p:sldId id="3231" r:id="rId14"/>
    <p:sldId id="3232" r:id="rId15"/>
    <p:sldId id="3233" r:id="rId16"/>
    <p:sldId id="3234" r:id="rId17"/>
    <p:sldId id="3235" r:id="rId18"/>
    <p:sldId id="3236" r:id="rId19"/>
    <p:sldId id="3080" r:id="rId20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C67"/>
    <a:srgbClr val="EF8849"/>
    <a:srgbClr val="F4A673"/>
    <a:srgbClr val="F5F7F9"/>
    <a:srgbClr val="F09254"/>
    <a:srgbClr val="F08F4E"/>
    <a:srgbClr val="FFA900"/>
    <a:srgbClr val="3D1E4C"/>
    <a:srgbClr val="EBDBCC"/>
    <a:srgbClr val="DB7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718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pic" idx="13"/>
          </p:nvPr>
        </p:nvSpPr>
        <p:spPr>
          <a:xfrm>
            <a:off x="1408684" y="-1"/>
            <a:ext cx="8851330" cy="5219040"/>
          </a:xfrm>
          <a:prstGeom prst="rect">
            <a:avLst/>
          </a:prstGeom>
        </p:spPr>
        <p:txBody>
          <a:bodyPr lIns="95051" rIns="95051"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33817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99506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65196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00">
        <p:pull/>
      </p:transition>
    </mc:Choice>
    <mc:Fallback xmlns="">
      <p:transition spd="slow" advTm="11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8607425" y="167640"/>
            <a:ext cx="1358900" cy="520065"/>
            <a:chOff x="13503" y="400"/>
            <a:chExt cx="2140" cy="819"/>
          </a:xfrm>
        </p:grpSpPr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503" y="400"/>
              <a:ext cx="768" cy="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" name="组合 9"/>
            <p:cNvGrpSpPr/>
            <p:nvPr/>
          </p:nvGrpSpPr>
          <p:grpSpPr>
            <a:xfrm>
              <a:off x="13945" y="507"/>
              <a:ext cx="1698" cy="713"/>
              <a:chOff x="13273" y="518"/>
              <a:chExt cx="1698" cy="713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13273" y="919"/>
                <a:ext cx="169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700" b="1">
                    <a:solidFill>
                      <a:schemeClr val="bg1"/>
                    </a:solidFill>
                    <a:latin typeface="Arial Unicode MS" panose="020B0604020202020204" charset="-122"/>
                    <a:ea typeface="Arial Unicode MS" panose="020B0604020202020204" charset="-122"/>
                  </a:rPr>
                  <a:t>START-UP  PRIVATE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3278" y="518"/>
                <a:ext cx="168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点燃私域</a:t>
                </a: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4"/>
          <p:cNvSpPr txBox="1"/>
          <p:nvPr/>
        </p:nvSpPr>
        <p:spPr>
          <a:xfrm>
            <a:off x="2663612" y="1851515"/>
            <a:ext cx="6535420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红包封面</a:t>
            </a:r>
            <a:r>
              <a:rPr lang="en-US" altLang="zh-CN" sz="3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白皮书</a:t>
            </a:r>
            <a:r>
              <a:rPr lang="en-US" altLang="zh-CN" sz="3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</a:p>
        </p:txBody>
      </p:sp>
      <p:sp>
        <p:nvSpPr>
          <p:cNvPr id="3" name="文本框 4"/>
          <p:cNvSpPr txBox="1"/>
          <p:nvPr/>
        </p:nvSpPr>
        <p:spPr>
          <a:xfrm>
            <a:off x="2872604" y="2938440"/>
            <a:ext cx="61620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彩虹</a:t>
            </a:r>
          </a:p>
        </p:txBody>
      </p:sp>
      <p:cxnSp>
        <p:nvCxnSpPr>
          <p:cNvPr id="6" name="直线连接符 5"/>
          <p:cNvCxnSpPr/>
          <p:nvPr/>
        </p:nvCxnSpPr>
        <p:spPr>
          <a:xfrm>
            <a:off x="2926458" y="2715972"/>
            <a:ext cx="608372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392045" y="780415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封面故事形式</a:t>
            </a:r>
            <a:endParaRPr lang="en-US" altLang="zh-CN" sz="24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516953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55" y="1520190"/>
            <a:ext cx="1514475" cy="312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525" y="1520190"/>
            <a:ext cx="1663700" cy="3130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351145" y="4815205"/>
            <a:ext cx="6470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图片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376160" y="4815205"/>
            <a:ext cx="6470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视频</a:t>
            </a:r>
          </a:p>
        </p:txBody>
      </p:sp>
      <p:pic>
        <p:nvPicPr>
          <p:cNvPr id="18" name="doc_video_1.b85154ac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675" y="1151255"/>
            <a:ext cx="1731010" cy="3663950"/>
          </a:xfrm>
          <a:prstGeom prst="rect">
            <a:avLst/>
          </a:prstGeom>
        </p:spPr>
      </p:pic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设计技巧</a:t>
            </a: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392045" y="780415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封面设计：注意事项</a:t>
            </a:r>
            <a:endParaRPr lang="en-US" altLang="zh-CN" sz="24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90" y="1553210"/>
            <a:ext cx="1359535" cy="2266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45" y="1541780"/>
            <a:ext cx="1359535" cy="2266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00" y="1541780"/>
            <a:ext cx="1359535" cy="2266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955" y="1553210"/>
            <a:ext cx="1359535" cy="22669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09090" y="4129405"/>
            <a:ext cx="73901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踩坑点</a:t>
            </a:r>
            <a:r>
              <a:rPr lang="en-US" altLang="zh-CN" sz="1600">
                <a:solidFill>
                  <a:schemeClr val="bg1"/>
                </a:solidFill>
              </a:rPr>
              <a:t>2</a:t>
            </a:r>
            <a:r>
              <a:rPr lang="zh-CN" altLang="en-US" sz="1600">
                <a:solidFill>
                  <a:schemeClr val="bg1"/>
                </a:solidFill>
              </a:rPr>
              <a:t>：</a:t>
            </a:r>
          </a:p>
          <a:p>
            <a:br>
              <a:rPr lang="zh-CN" altLang="en-US" sz="1600">
                <a:solidFill>
                  <a:schemeClr val="bg1"/>
                </a:solidFill>
              </a:rPr>
            </a:br>
            <a:r>
              <a:rPr lang="zh-CN" altLang="en-US" sz="1600">
                <a:solidFill>
                  <a:schemeClr val="bg1"/>
                </a:solidFill>
              </a:rPr>
              <a:t>封面故事图片不可出现商铺图或店铺图或广告性质</a:t>
            </a:r>
          </a:p>
        </p:txBody>
      </p:sp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设计技巧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392045" y="780415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成功展示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设计技巧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855" y="1967230"/>
            <a:ext cx="4024630" cy="2081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55" y="1967230"/>
            <a:ext cx="4024630" cy="20815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68245" y="4403090"/>
            <a:ext cx="10255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品牌封面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981190" y="4403090"/>
            <a:ext cx="11506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明星封面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03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发放路径</a:t>
            </a:r>
          </a:p>
        </p:txBody>
      </p:sp>
      <p:sp>
        <p:nvSpPr>
          <p:cNvPr id="5121" name="文本框 1"/>
          <p:cNvSpPr txBox="1"/>
          <p:nvPr/>
        </p:nvSpPr>
        <p:spPr>
          <a:xfrm>
            <a:off x="852805" y="1033780"/>
            <a:ext cx="357822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明星版红包封面领取路径</a:t>
            </a:r>
          </a:p>
        </p:txBody>
      </p:sp>
      <p:sp>
        <p:nvSpPr>
          <p:cNvPr id="5" name="矩形 4"/>
          <p:cNvSpPr/>
          <p:nvPr/>
        </p:nvSpPr>
        <p:spPr>
          <a:xfrm>
            <a:off x="1790065" y="3366453"/>
            <a:ext cx="2713038" cy="83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企微点对点明星粉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（引导戳链接定点抢）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503103" y="2363153"/>
            <a:ext cx="563563" cy="15875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5077778" y="1940878"/>
            <a:ext cx="1652588" cy="831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戳链接定点抢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6730365" y="2379028"/>
            <a:ext cx="563563" cy="15875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7309803" y="1940878"/>
            <a:ext cx="1690688" cy="83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领取成功</a:t>
            </a:r>
          </a:p>
        </p:txBody>
      </p:sp>
      <p:sp>
        <p:nvSpPr>
          <p:cNvPr id="6" name="矩形 5"/>
          <p:cNvSpPr/>
          <p:nvPr/>
        </p:nvSpPr>
        <p:spPr>
          <a:xfrm>
            <a:off x="1796415" y="1948815"/>
            <a:ext cx="2713038" cy="83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朋友圈宣导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（引导直接戳链接定点抢）</a:t>
            </a:r>
          </a:p>
        </p:txBody>
      </p:sp>
      <p:cxnSp>
        <p:nvCxnSpPr>
          <p:cNvPr id="7" name="肘形连接符 6"/>
          <p:cNvCxnSpPr>
            <a:stCxn id="5" idx="3"/>
            <a:endCxn id="2" idx="2"/>
          </p:cNvCxnSpPr>
          <p:nvPr/>
        </p:nvCxnSpPr>
        <p:spPr>
          <a:xfrm flipV="1">
            <a:off x="4503420" y="2773045"/>
            <a:ext cx="1401445" cy="1009650"/>
          </a:xfrm>
          <a:prstGeom prst="bentConnector2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文本框 1"/>
          <p:cNvSpPr txBox="1"/>
          <p:nvPr/>
        </p:nvSpPr>
        <p:spPr>
          <a:xfrm>
            <a:off x="1790065" y="4683443"/>
            <a:ext cx="5810250" cy="2746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注：领取不成功，会引导其他场次还有领取机会或公众号也有领取机会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03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发放路径</a:t>
            </a:r>
          </a:p>
        </p:txBody>
      </p:sp>
      <p:sp>
        <p:nvSpPr>
          <p:cNvPr id="5129" name="文本框 1"/>
          <p:cNvSpPr txBox="1"/>
          <p:nvPr/>
        </p:nvSpPr>
        <p:spPr>
          <a:xfrm>
            <a:off x="1407795" y="4577398"/>
            <a:ext cx="5810250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为什么要用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？不直接朋友圈发呢？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0" y="681355"/>
            <a:ext cx="1237615" cy="4396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795" y="1096645"/>
            <a:ext cx="1739900" cy="3094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455" y="1096645"/>
            <a:ext cx="1739900" cy="30949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294120" y="5127625"/>
            <a:ext cx="8147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开始前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35950" y="5128895"/>
            <a:ext cx="8147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开始后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90" y="683895"/>
            <a:ext cx="1237615" cy="4396740"/>
          </a:xfrm>
          <a:prstGeom prst="rect">
            <a:avLst/>
          </a:prstGeom>
        </p:spPr>
      </p:pic>
      <p:pic>
        <p:nvPicPr>
          <p:cNvPr id="4" name="图片 3" descr="测试领取-明星红包H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160" y="705485"/>
            <a:ext cx="1204595" cy="2162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03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发放路径</a:t>
            </a:r>
          </a:p>
        </p:txBody>
      </p:sp>
      <p:sp>
        <p:nvSpPr>
          <p:cNvPr id="7169" name="文本框 1"/>
          <p:cNvSpPr txBox="1"/>
          <p:nvPr/>
        </p:nvSpPr>
        <p:spPr>
          <a:xfrm>
            <a:off x="635000" y="828675"/>
            <a:ext cx="357822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品牌版红包封面领取路径</a:t>
            </a:r>
          </a:p>
        </p:txBody>
      </p:sp>
      <p:sp>
        <p:nvSpPr>
          <p:cNvPr id="3" name="矩形 2"/>
          <p:cNvSpPr/>
          <p:nvPr/>
        </p:nvSpPr>
        <p:spPr>
          <a:xfrm>
            <a:off x="645795" y="1726883"/>
            <a:ext cx="2706688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社群宣导领取方式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（引导参与互动获取）</a:t>
            </a:r>
          </a:p>
        </p:txBody>
      </p:sp>
      <p:cxnSp>
        <p:nvCxnSpPr>
          <p:cNvPr id="8" name="直接箭头连接符 7"/>
          <p:cNvCxnSpPr/>
          <p:nvPr/>
        </p:nvCxnSpPr>
        <p:spPr>
          <a:xfrm>
            <a:off x="3358833" y="2214245"/>
            <a:ext cx="563563" cy="15875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922395" y="1726883"/>
            <a:ext cx="1652588" cy="83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参与社群互动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（游戏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&amp;</a:t>
            </a: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话题）</a:t>
            </a:r>
          </a:p>
        </p:txBody>
      </p:sp>
      <p:cxnSp>
        <p:nvCxnSpPr>
          <p:cNvPr id="10" name="直接箭头连接符 9"/>
          <p:cNvCxnSpPr/>
          <p:nvPr/>
        </p:nvCxnSpPr>
        <p:spPr>
          <a:xfrm>
            <a:off x="5579745" y="2158683"/>
            <a:ext cx="563563" cy="15875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156008" y="1726883"/>
            <a:ext cx="1820863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私聊黑巧酱获取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7154545" y="2711450"/>
            <a:ext cx="13335" cy="635000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6032500" y="3429000"/>
            <a:ext cx="2257425" cy="83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企微发送领取链接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H="1" flipV="1">
            <a:off x="5167630" y="3814445"/>
            <a:ext cx="805815" cy="1270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455988" y="3446780"/>
            <a:ext cx="1652588" cy="83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领取成功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03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发放路径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25" y="956310"/>
            <a:ext cx="1997075" cy="3847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180" y="956310"/>
            <a:ext cx="1838325" cy="3847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385" y="946150"/>
            <a:ext cx="1950720" cy="3867150"/>
          </a:xfrm>
          <a:prstGeom prst="rect">
            <a:avLst/>
          </a:prstGeom>
        </p:spPr>
      </p:pic>
      <p:sp>
        <p:nvSpPr>
          <p:cNvPr id="5129" name="文本框 1"/>
          <p:cNvSpPr txBox="1"/>
          <p:nvPr/>
        </p:nvSpPr>
        <p:spPr>
          <a:xfrm>
            <a:off x="1927225" y="5025073"/>
            <a:ext cx="5810250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红包封面活跃社群之后能做点什么？发广告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~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04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数据展现</a:t>
            </a:r>
          </a:p>
        </p:txBody>
      </p:sp>
      <p:sp>
        <p:nvSpPr>
          <p:cNvPr id="5129" name="文本框 1"/>
          <p:cNvSpPr txBox="1"/>
          <p:nvPr/>
        </p:nvSpPr>
        <p:spPr>
          <a:xfrm>
            <a:off x="1200785" y="4117658"/>
            <a:ext cx="5810250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预热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16-17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日，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18-21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日每天下午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点发放红包</a:t>
            </a:r>
            <a:b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页面访客数、浏览量都急剧上升，为品牌曝光，为商城引流</a:t>
            </a:r>
          </a:p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入会环比增长、销售额、订单数、客单价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55" y="697230"/>
            <a:ext cx="1259840" cy="4197350"/>
          </a:xfrm>
          <a:prstGeom prst="rect">
            <a:avLst/>
          </a:prstGeom>
        </p:spPr>
      </p:pic>
      <p:cxnSp>
        <p:nvCxnSpPr>
          <p:cNvPr id="7" name="曲线连接符 6"/>
          <p:cNvCxnSpPr/>
          <p:nvPr/>
        </p:nvCxnSpPr>
        <p:spPr>
          <a:xfrm>
            <a:off x="6191885" y="2013585"/>
            <a:ext cx="1143000" cy="932815"/>
          </a:xfrm>
          <a:prstGeom prst="curvedConnector3">
            <a:avLst>
              <a:gd name="adj1" fmla="val 50056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161280" y="1842135"/>
            <a:ext cx="10915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引导入会</a:t>
            </a:r>
          </a:p>
        </p:txBody>
      </p:sp>
      <p:cxnSp>
        <p:nvCxnSpPr>
          <p:cNvPr id="8" name="曲线连接符 7"/>
          <p:cNvCxnSpPr/>
          <p:nvPr/>
        </p:nvCxnSpPr>
        <p:spPr>
          <a:xfrm>
            <a:off x="6191885" y="2946400"/>
            <a:ext cx="1143000" cy="932815"/>
          </a:xfrm>
          <a:prstGeom prst="curvedConnector3">
            <a:avLst>
              <a:gd name="adj1" fmla="val 50056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060950" y="2783840"/>
            <a:ext cx="10915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引导转化</a:t>
            </a:r>
          </a:p>
        </p:txBody>
      </p:sp>
      <p:sp>
        <p:nvSpPr>
          <p:cNvPr id="2" name="流程图: 手动操作 1"/>
          <p:cNvSpPr/>
          <p:nvPr/>
        </p:nvSpPr>
        <p:spPr>
          <a:xfrm>
            <a:off x="1614170" y="1414780"/>
            <a:ext cx="2879090" cy="688340"/>
          </a:xfrm>
          <a:prstGeom prst="flowChartManualOperati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手动操作 3"/>
          <p:cNvSpPr/>
          <p:nvPr/>
        </p:nvSpPr>
        <p:spPr>
          <a:xfrm>
            <a:off x="2214880" y="2198370"/>
            <a:ext cx="1646555" cy="638175"/>
          </a:xfrm>
          <a:prstGeom prst="flowChartManualOperation">
            <a:avLst/>
          </a:prstGeom>
          <a:solidFill>
            <a:srgbClr val="EF88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手动操作 9"/>
          <p:cNvSpPr/>
          <p:nvPr/>
        </p:nvSpPr>
        <p:spPr>
          <a:xfrm>
            <a:off x="2611120" y="2969895"/>
            <a:ext cx="855980" cy="648970"/>
          </a:xfrm>
          <a:prstGeom prst="flowChartManualOperation">
            <a:avLst/>
          </a:prstGeom>
          <a:solidFill>
            <a:srgbClr val="F39C6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00630" y="1468755"/>
            <a:ext cx="1091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访客数</a:t>
            </a:r>
          </a:p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178860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508250" y="2219325"/>
            <a:ext cx="1091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入会数</a:t>
            </a:r>
          </a:p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7047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492375" y="3008630"/>
            <a:ext cx="1091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订单数</a:t>
            </a:r>
          </a:p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28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04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36135" y="1244282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评分表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AAF8A7-65F2-428B-A5C5-6993D7CD4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10" y="1901096"/>
            <a:ext cx="1728559" cy="18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864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699635" y="4074795"/>
            <a:ext cx="756000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4"/>
          <p:cNvSpPr txBox="1"/>
          <p:nvPr/>
        </p:nvSpPr>
        <p:spPr>
          <a:xfrm>
            <a:off x="3504883" y="643890"/>
            <a:ext cx="342392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2035175" y="2207260"/>
            <a:ext cx="63633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最专业的团队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帮你管理最有价值的用户资产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719320" y="4093210"/>
            <a:ext cx="720000" cy="720000"/>
            <a:chOff x="6602" y="7573"/>
            <a:chExt cx="1162" cy="1180"/>
          </a:xfrm>
        </p:grpSpPr>
        <p:pic>
          <p:nvPicPr>
            <p:cNvPr id="7" name="图片 6" descr="015d8b6baa35987936daeba60c0d12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resource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1255" y="4191953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1884045" y="4739005"/>
            <a:ext cx="1586865" cy="3894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某某某</a:t>
            </a:r>
            <a:endParaRPr lang="en-US" altLang="zh-CN" sz="900" b="1" dirty="0">
              <a:solidFill>
                <a:schemeClr val="bg1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+86   188  0000  0000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727825" y="4890770"/>
            <a:ext cx="146748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123456789@qq.com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51375" y="4890770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5" name="图片 14" descr="resourc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3920" y="4314190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325" y="2241266"/>
            <a:ext cx="1715323" cy="1058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67" tIns="36567" rIns="36567" bIns="36567" numCol="1" spcCol="38100" rtlCol="0" anchor="t">
            <a:spAutoFit/>
          </a:bodyPr>
          <a:lstStyle/>
          <a:p>
            <a:pPr defTabSz="731520" hangingPunct="0"/>
            <a:r>
              <a:rPr lang="zh-CN" altLang="en-US" sz="6400" b="1" dirty="0">
                <a:solidFill>
                  <a:schemeClr val="bg1"/>
                </a:solidFill>
              </a:rPr>
              <a:t>目录</a:t>
            </a:r>
            <a:endParaRPr lang="zh-CN" altLang="en-US" sz="6400" b="1" dirty="0">
              <a:solidFill>
                <a:schemeClr val="bg1"/>
              </a:solidFill>
              <a:sym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498" y="3286794"/>
            <a:ext cx="1620150" cy="320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67" tIns="36567" rIns="36567" bIns="36567" numCol="1" spcCol="38100" rtlCol="0" anchor="t">
            <a:spAutoFit/>
          </a:bodyPr>
          <a:lstStyle/>
          <a:p>
            <a:pPr algn="dist" defTabSz="731520" hangingPunct="0"/>
            <a:r>
              <a:rPr lang="en-US" altLang="zh-CN" sz="1600" b="1" spc="48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CONTENTS</a:t>
            </a:r>
            <a:endParaRPr lang="zh-CN" altLang="en-US" sz="1600" b="1" spc="480" dirty="0">
              <a:solidFill>
                <a:schemeClr val="bg1"/>
              </a:solidFill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pic>
        <p:nvPicPr>
          <p:cNvPr id="43" name="图片 42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1163134"/>
            <a:ext cx="735965" cy="792480"/>
          </a:xfrm>
          <a:prstGeom prst="rect">
            <a:avLst/>
          </a:prstGeom>
        </p:spPr>
      </p:pic>
      <p:pic>
        <p:nvPicPr>
          <p:cNvPr id="44" name="图片 43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1944275"/>
            <a:ext cx="735965" cy="792480"/>
          </a:xfrm>
          <a:prstGeom prst="rect">
            <a:avLst/>
          </a:prstGeom>
        </p:spPr>
      </p:pic>
      <p:pic>
        <p:nvPicPr>
          <p:cNvPr id="45" name="图片 44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2725416"/>
            <a:ext cx="735965" cy="792480"/>
          </a:xfrm>
          <a:prstGeom prst="rect">
            <a:avLst/>
          </a:prstGeom>
        </p:spPr>
      </p:pic>
      <p:pic>
        <p:nvPicPr>
          <p:cNvPr id="46" name="图片 45" descr="六角形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418190" y="3506557"/>
            <a:ext cx="735965" cy="792480"/>
          </a:xfrm>
          <a:prstGeom prst="rect">
            <a:avLst/>
          </a:prstGeom>
        </p:spPr>
      </p:pic>
      <p:sp>
        <p:nvSpPr>
          <p:cNvPr id="15" name="文本框 9"/>
          <p:cNvSpPr txBox="1"/>
          <p:nvPr/>
        </p:nvSpPr>
        <p:spPr>
          <a:xfrm>
            <a:off x="4479173" y="1293573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01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4479173" y="2074716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02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479173" y="2855859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03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384955" y="1329912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24" name="文本框 12"/>
          <p:cNvSpPr txBox="1"/>
          <p:nvPr/>
        </p:nvSpPr>
        <p:spPr>
          <a:xfrm>
            <a:off x="4479173" y="3637002"/>
            <a:ext cx="844799" cy="57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20" dirty="0">
                <a:solidFill>
                  <a:srgbClr val="FFA900"/>
                </a:solidFill>
                <a:latin typeface="Impact" panose="020B0806030902050204" pitchFamily="34" charset="0"/>
              </a:rPr>
              <a:t>04</a:t>
            </a:r>
            <a:endParaRPr lang="zh-CN" altLang="en-US" sz="312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5384955" y="2108555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5384955" y="3665841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5384955" y="2887198"/>
            <a:ext cx="2922388" cy="478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463540" y="2172970"/>
            <a:ext cx="2826385" cy="361950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A900"/>
                </a:solidFill>
                <a:latin typeface="微软雅黑" panose="020B0503020204020204" charset="-122"/>
              </a:rPr>
              <a:t>设计技巧</a:t>
            </a:r>
          </a:p>
        </p:txBody>
      </p:sp>
      <p:sp>
        <p:nvSpPr>
          <p:cNvPr id="35" name="矩形 34"/>
          <p:cNvSpPr/>
          <p:nvPr/>
        </p:nvSpPr>
        <p:spPr>
          <a:xfrm>
            <a:off x="5463540" y="2957830"/>
            <a:ext cx="2826385" cy="361950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algn="ctr"/>
            <a:r>
              <a:rPr lang="zh-CN" altLang="en-GB" sz="2000" b="1" dirty="0">
                <a:solidFill>
                  <a:srgbClr val="FFA900"/>
                </a:solidFill>
                <a:latin typeface="微软雅黑" panose="020B0503020204020204" charset="-122"/>
              </a:rPr>
              <a:t>发放路径</a:t>
            </a:r>
          </a:p>
        </p:txBody>
      </p:sp>
      <p:sp>
        <p:nvSpPr>
          <p:cNvPr id="38" name="矩形 37"/>
          <p:cNvSpPr/>
          <p:nvPr/>
        </p:nvSpPr>
        <p:spPr>
          <a:xfrm>
            <a:off x="5463540" y="3743325"/>
            <a:ext cx="2826385" cy="361950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A900"/>
                </a:solidFill>
                <a:latin typeface="微软雅黑" panose="020B0503020204020204" charset="-122"/>
              </a:rPr>
              <a:t>带来什么</a:t>
            </a:r>
          </a:p>
        </p:txBody>
      </p:sp>
      <p:sp>
        <p:nvSpPr>
          <p:cNvPr id="29" name="矩形 28"/>
          <p:cNvSpPr/>
          <p:nvPr/>
        </p:nvSpPr>
        <p:spPr>
          <a:xfrm>
            <a:off x="5463540" y="1387475"/>
            <a:ext cx="2826385" cy="361950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pPr algn="ctr"/>
            <a:r>
              <a:rPr lang="zh-CN" altLang="en-GB" sz="2000" b="1" dirty="0">
                <a:solidFill>
                  <a:srgbClr val="FFA900"/>
                </a:solidFill>
                <a:latin typeface="微软雅黑" panose="020B0503020204020204" charset="-122"/>
              </a:rPr>
              <a:t>参与规则</a:t>
            </a:r>
          </a:p>
        </p:txBody>
      </p:sp>
      <p:cxnSp>
        <p:nvCxnSpPr>
          <p:cNvPr id="25" name="直线连接符 24"/>
          <p:cNvCxnSpPr/>
          <p:nvPr/>
        </p:nvCxnSpPr>
        <p:spPr>
          <a:xfrm>
            <a:off x="3858260" y="1202690"/>
            <a:ext cx="12700" cy="30962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562100" y="998855"/>
            <a:ext cx="739521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+mn-ea"/>
                <a:sym typeface="+mn-ea"/>
              </a:rPr>
              <a:t>红包封面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447290" y="600710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+mn-ea"/>
                <a:sym typeface="+mn-ea"/>
              </a:rPr>
              <a:t>2022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年品牌不可不抓住热度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858934" y="2020208"/>
            <a:ext cx="4968552" cy="595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78890" y="2140560"/>
            <a:ext cx="455956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提升粉丝私域消费转化，增加消费触点</a:t>
            </a:r>
          </a:p>
        </p:txBody>
      </p:sp>
      <p:sp>
        <p:nvSpPr>
          <p:cNvPr id="12" name="矩形 11"/>
          <p:cNvSpPr/>
          <p:nvPr/>
        </p:nvSpPr>
        <p:spPr>
          <a:xfrm>
            <a:off x="2858934" y="3172336"/>
            <a:ext cx="4968552" cy="595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78890" y="3270262"/>
            <a:ext cx="455956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活跃用户，提高品牌价值感</a:t>
            </a:r>
          </a:p>
        </p:txBody>
      </p:sp>
      <p:sp>
        <p:nvSpPr>
          <p:cNvPr id="26" name="矩形 25"/>
          <p:cNvSpPr/>
          <p:nvPr/>
        </p:nvSpPr>
        <p:spPr>
          <a:xfrm>
            <a:off x="2858640" y="4324464"/>
            <a:ext cx="4968552" cy="595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86464" y="4422390"/>
            <a:ext cx="3744416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提高品牌影响力，为私域引流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36875" y="1713865"/>
            <a:ext cx="1555750" cy="3069590"/>
            <a:chOff x="3164" y="3334"/>
            <a:chExt cx="4112" cy="4196"/>
          </a:xfrm>
        </p:grpSpPr>
        <p:grpSp>
          <p:nvGrpSpPr>
            <p:cNvPr id="15" name="组合 14"/>
            <p:cNvGrpSpPr/>
            <p:nvPr/>
          </p:nvGrpSpPr>
          <p:grpSpPr>
            <a:xfrm>
              <a:off x="3164" y="3606"/>
              <a:ext cx="4112" cy="3924"/>
              <a:chOff x="2019" y="3354"/>
              <a:chExt cx="5250" cy="1944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19" y="3479"/>
                <a:ext cx="5249" cy="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2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for</a:t>
                </a:r>
                <a:r>
                  <a:rPr lang="zh-CN" altLang="en-US" sz="12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员工、品牌用户</a:t>
                </a:r>
                <a:endParaRPr lang="en-US" altLang="zh-CN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4061" y="3334"/>
              <a:ext cx="2318" cy="445"/>
              <a:chOff x="3617" y="3082"/>
              <a:chExt cx="2318" cy="445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617" y="3098"/>
                <a:ext cx="2318" cy="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sym typeface="+mn-ea"/>
                  </a:rPr>
                  <a:t>品牌</a:t>
                </a: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182995" y="1713865"/>
            <a:ext cx="1555750" cy="3069590"/>
            <a:chOff x="3164" y="3334"/>
            <a:chExt cx="4112" cy="4196"/>
          </a:xfrm>
        </p:grpSpPr>
        <p:grpSp>
          <p:nvGrpSpPr>
            <p:cNvPr id="4" name="组合 3"/>
            <p:cNvGrpSpPr/>
            <p:nvPr/>
          </p:nvGrpSpPr>
          <p:grpSpPr>
            <a:xfrm>
              <a:off x="3164" y="3606"/>
              <a:ext cx="4112" cy="3924"/>
              <a:chOff x="2019" y="3354"/>
              <a:chExt cx="5250" cy="194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020" y="3418"/>
                <a:ext cx="5249" cy="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80000"/>
                  </a:lnSpc>
                </a:pPr>
                <a:r>
                  <a:rPr lang="en-US" altLang="zh-CN" sz="12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for</a:t>
                </a:r>
                <a:r>
                  <a:rPr lang="zh-CN" altLang="en-US" sz="12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明星粉丝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61" y="3334"/>
              <a:ext cx="2318" cy="445"/>
              <a:chOff x="3617" y="3082"/>
              <a:chExt cx="2318" cy="445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3617" y="3112"/>
                <a:ext cx="2318" cy="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zh-CN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sym typeface="+mn-ea"/>
                  </a:rPr>
                  <a:t>代言人</a:t>
                </a:r>
              </a:p>
            </p:txBody>
          </p:sp>
        </p:grpSp>
      </p:grpSp>
      <p:sp>
        <p:nvSpPr>
          <p:cNvPr id="21" name="文本框 20"/>
          <p:cNvSpPr txBox="1"/>
          <p:nvPr/>
        </p:nvSpPr>
        <p:spPr>
          <a:xfrm>
            <a:off x="1562100" y="998855"/>
            <a:ext cx="739521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+mn-ea"/>
                <a:sym typeface="+mn-ea"/>
              </a:rPr>
              <a:t>红包封面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447290" y="600710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+mn-ea"/>
                <a:sym typeface="+mn-ea"/>
              </a:rPr>
              <a:t>2022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年品牌不可不抓住热度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45" y="2454275"/>
            <a:ext cx="1391920" cy="229108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05" y="2453640"/>
            <a:ext cx="1379220" cy="22936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392045" y="1159510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注册账号：分为个人和企业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80" y="2019935"/>
            <a:ext cx="5264785" cy="3094355"/>
          </a:xfrm>
          <a:prstGeom prst="rect">
            <a:avLst/>
          </a:prstGeom>
        </p:spPr>
      </p:pic>
      <p:sp>
        <p:nvSpPr>
          <p:cNvPr id="13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设计技巧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392045" y="780415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封面设计：简称和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sym typeface="+mn-ea"/>
              </a:rPr>
              <a:t>LOGO</a:t>
            </a:r>
          </a:p>
        </p:txBody>
      </p:sp>
      <p:sp>
        <p:nvSpPr>
          <p:cNvPr id="11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12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设计技巧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res.wx.qq.com/a/fed_upload/8ec93634-f78f-4519-acd2-0fc530c6d48c/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515" y="1541780"/>
            <a:ext cx="3853180" cy="197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081020" y="367157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n-ea"/>
                <a:sym typeface="+mn-ea"/>
              </a:rPr>
              <a:t>简称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878955" y="3615055"/>
            <a:ext cx="85026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n-ea"/>
                <a:sym typeface="+mn-ea"/>
              </a:rPr>
              <a:t>LOGO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034790" y="2369185"/>
            <a:ext cx="431800" cy="22034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22270" y="1932940"/>
            <a:ext cx="551815" cy="19240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751070" y="2649855"/>
            <a:ext cx="431800" cy="22034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Picture 2" descr="https://res.wx.qq.com/a/fed_upload/8ec93634-f78f-4519-acd2-0fc530c6d48c/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520190"/>
            <a:ext cx="21177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 flipH="1">
            <a:off x="7416800" y="2716530"/>
            <a:ext cx="312420" cy="15367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 flipH="1">
            <a:off x="6731000" y="1971675"/>
            <a:ext cx="217170" cy="15367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708150" y="4193540"/>
            <a:ext cx="38525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命名要求：</a:t>
            </a:r>
          </a:p>
          <a:p>
            <a:r>
              <a:rPr lang="zh-CN" altLang="en-US" sz="1200">
                <a:solidFill>
                  <a:schemeClr val="bg1"/>
                </a:solidFill>
              </a:rPr>
              <a:t>可填写主体名称中的字号、公众号名称或注册商标名称。</a:t>
            </a:r>
          </a:p>
          <a:p>
            <a:r>
              <a:rPr lang="zh-CN" altLang="en-US" sz="1200">
                <a:solidFill>
                  <a:schemeClr val="bg1"/>
                </a:solidFill>
              </a:rPr>
              <a:t>最多展示8个字。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032500" y="4038600"/>
            <a:ext cx="26085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规格要求：</a:t>
            </a:r>
          </a:p>
          <a:p>
            <a:r>
              <a:rPr lang="zh-CN" altLang="en-US" sz="1200">
                <a:solidFill>
                  <a:schemeClr val="bg1"/>
                </a:solidFill>
              </a:rPr>
              <a:t>格式：PNG/JPG/JEPG</a:t>
            </a:r>
          </a:p>
          <a:p>
            <a:r>
              <a:rPr lang="zh-CN" altLang="en-US" sz="1200">
                <a:solidFill>
                  <a:schemeClr val="bg1"/>
                </a:solidFill>
              </a:rPr>
              <a:t>宽高：200*200像素以内</a:t>
            </a:r>
          </a:p>
          <a:p>
            <a:r>
              <a:rPr lang="zh-CN" altLang="en-US" sz="1200">
                <a:solidFill>
                  <a:schemeClr val="bg1"/>
                </a:solidFill>
              </a:rPr>
              <a:t>文件大小：≤100KB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708150" y="4992370"/>
            <a:ext cx="67792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若使用注册商标，请在界面下方的“证明材料”中上传《商标注册证》的扫描件及商标使用授权书。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392045" y="780415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封面设计：主图片</a:t>
            </a:r>
            <a:endParaRPr lang="en-US" altLang="zh-CN" sz="24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1475740"/>
            <a:ext cx="5929630" cy="30645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06625" y="4707890"/>
            <a:ext cx="5810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红包封面的4个使用场景（发红包页、红包消息气泡、拆红包页、红包详情页）都将使用这一张图片上传生成</a:t>
            </a:r>
          </a:p>
        </p:txBody>
      </p:sp>
      <p:sp>
        <p:nvSpPr>
          <p:cNvPr id="10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设计技巧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392045" y="780415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封面设计：注意事项</a:t>
            </a:r>
            <a:endParaRPr lang="en-US" altLang="zh-CN" sz="24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8535" y="4258310"/>
            <a:ext cx="73901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封面样式，需符合以下设计原则：</a:t>
            </a:r>
          </a:p>
          <a:p>
            <a:endParaRPr lang="zh-CN" altLang="en-US" sz="1200">
              <a:solidFill>
                <a:schemeClr val="bg1"/>
              </a:solidFill>
            </a:endParaRPr>
          </a:p>
          <a:p>
            <a:r>
              <a:rPr lang="en-US" altLang="zh-CN" sz="1200">
                <a:solidFill>
                  <a:schemeClr val="bg1"/>
                </a:solidFill>
              </a:rPr>
              <a:t>1</a:t>
            </a:r>
            <a:r>
              <a:rPr lang="zh-CN" altLang="en-US" sz="1200">
                <a:solidFill>
                  <a:schemeClr val="bg1"/>
                </a:solidFill>
              </a:rPr>
              <a:t>、原创，或拥有版权。</a:t>
            </a:r>
          </a:p>
          <a:p>
            <a:r>
              <a:rPr lang="en-US" altLang="zh-CN" sz="1200">
                <a:solidFill>
                  <a:schemeClr val="bg1"/>
                </a:solidFill>
              </a:rPr>
              <a:t>2</a:t>
            </a:r>
            <a:r>
              <a:rPr lang="zh-CN" altLang="en-US" sz="1200">
                <a:solidFill>
                  <a:schemeClr val="bg1"/>
                </a:solidFill>
              </a:rPr>
              <a:t>、弱化品牌、商品宣传，</a:t>
            </a:r>
            <a:r>
              <a:rPr lang="zh-CN" altLang="en-US" sz="1200" b="1">
                <a:solidFill>
                  <a:schemeClr val="bg1"/>
                </a:solidFill>
              </a:rPr>
              <a:t>避免过于商业化，减少广告成分</a:t>
            </a:r>
            <a:r>
              <a:rPr lang="zh-CN" altLang="en-US" sz="1200">
                <a:solidFill>
                  <a:schemeClr val="bg1"/>
                </a:solidFill>
              </a:rPr>
              <a:t>。</a:t>
            </a:r>
          </a:p>
          <a:p>
            <a:r>
              <a:rPr lang="en-US" altLang="zh-CN" sz="1200">
                <a:solidFill>
                  <a:schemeClr val="bg1"/>
                </a:solidFill>
              </a:rPr>
              <a:t>3</a:t>
            </a:r>
            <a:r>
              <a:rPr lang="zh-CN" altLang="en-US" sz="1200">
                <a:solidFill>
                  <a:schemeClr val="bg1"/>
                </a:solidFill>
              </a:rPr>
              <a:t>、包含人物肖像，需提供肖像权证明材料。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350" y="1471930"/>
            <a:ext cx="2965450" cy="25704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465" y="1463675"/>
            <a:ext cx="2717800" cy="2571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90" y="1484630"/>
            <a:ext cx="1494790" cy="2548890"/>
          </a:xfrm>
          <a:prstGeom prst="rect">
            <a:avLst/>
          </a:prstGeom>
        </p:spPr>
      </p:pic>
      <p:sp>
        <p:nvSpPr>
          <p:cNvPr id="10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设计技巧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392045" y="780415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封面设计：注意事项</a:t>
            </a:r>
            <a:endParaRPr lang="en-US" altLang="zh-CN" sz="24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</a:p>
        </p:txBody>
      </p:sp>
      <p:cxnSp>
        <p:nvCxnSpPr>
          <p:cNvPr id="2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289050" y="3917315"/>
            <a:ext cx="73901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踩坑点</a:t>
            </a:r>
            <a:r>
              <a:rPr lang="en-US" altLang="zh-CN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：</a:t>
            </a:r>
          </a:p>
          <a:p>
            <a:br>
              <a:rPr lang="zh-CN" altLang="en-US" sz="1600">
                <a:solidFill>
                  <a:schemeClr val="bg1"/>
                </a:solidFill>
              </a:rPr>
            </a:br>
            <a:r>
              <a:rPr lang="zh-CN" altLang="en-US" sz="1600">
                <a:solidFill>
                  <a:schemeClr val="bg1"/>
                </a:solidFill>
              </a:rPr>
              <a:t>简称使用公众号名称或注册商标名称，不建议使用其他文案</a:t>
            </a:r>
          </a:p>
          <a:p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75" y="1520190"/>
            <a:ext cx="2760980" cy="2117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0" y="1505585"/>
            <a:ext cx="4074160" cy="21469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585710" y="2369185"/>
            <a:ext cx="431800" cy="22034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Shape 608"/>
          <p:cNvSpPr/>
          <p:nvPr/>
        </p:nvSpPr>
        <p:spPr>
          <a:xfrm>
            <a:off x="4687418" y="-133892"/>
            <a:ext cx="1033780" cy="1017270"/>
          </a:xfrm>
          <a:prstGeom prst="rect">
            <a:avLst/>
          </a:prstGeom>
          <a:ln w="12700">
            <a:miter lim="400000"/>
          </a:ln>
        </p:spPr>
        <p:txBody>
          <a:bodyPr wrap="none" lIns="47525" tIns="47526" rIns="47525" bIns="47526">
            <a:spAutoFit/>
          </a:bodyPr>
          <a:lstStyle>
            <a:lvl1pPr>
              <a:defRPr sz="16600" b="1">
                <a:solidFill>
                  <a:srgbClr val="E5D4C2">
                    <a:alpha val="5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000" dirty="0">
                <a:solidFill>
                  <a:srgbClr val="F2AB3C">
                    <a:alpha val="12000"/>
                  </a:srgbClr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6" name="Shape 609"/>
          <p:cNvSpPr txBox="1"/>
          <p:nvPr/>
        </p:nvSpPr>
        <p:spPr>
          <a:xfrm>
            <a:off x="4652645" y="205105"/>
            <a:ext cx="981710" cy="295910"/>
          </a:xfrm>
          <a:prstGeom prst="rect">
            <a:avLst/>
          </a:prstGeom>
        </p:spPr>
        <p:txBody>
          <a:bodyPr/>
          <a:lstStyle>
            <a:lvl1pPr marL="0" marR="0" indent="0" algn="ctr" defTabSz="90551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565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微软雅黑" panose="020B0503020204020204" charset="-122"/>
                <a:ea typeface="+mn-ea"/>
                <a:cs typeface="+mn-cs"/>
                <a:sym typeface="Helvetica"/>
              </a:defRPr>
            </a:lvl1pPr>
            <a:lvl2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505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00" b="1" i="0" u="none" strike="noStrike" cap="none" spc="0" baseline="0">
                <a:ln>
                  <a:noFill/>
                </a:ln>
                <a:solidFill>
                  <a:srgbClr val="E5D4C2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zh-CN" altLang="en-US" sz="1400" dirty="0">
                <a:solidFill>
                  <a:srgbClr val="FEA900">
                    <a:alpha val="50000"/>
                  </a:srgbClr>
                </a:solidFill>
              </a:rPr>
              <a:t>设计技巧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</Words>
  <Application>Microsoft Office PowerPoint</Application>
  <PresentationFormat>自定义</PresentationFormat>
  <Paragraphs>136</Paragraphs>
  <Slides>19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Arial Unicode MS</vt:lpstr>
      <vt:lpstr>微软雅黑</vt:lpstr>
      <vt:lpstr>微软雅黑 Light</vt:lpstr>
      <vt:lpstr>Arial</vt:lpstr>
      <vt:lpstr>Calibri</vt:lpstr>
      <vt:lpstr>Impact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474</cp:revision>
  <dcterms:created xsi:type="dcterms:W3CDTF">2021-06-09T07:08:00Z</dcterms:created>
  <dcterms:modified xsi:type="dcterms:W3CDTF">2022-02-11T06:11:16Z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5C161A50F29444EA8FA2B6D6463CF057</vt:lpwstr>
  </property>
</Properties>
</file>