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283" r:id="rId3"/>
    <p:sldId id="2755" r:id="rId5"/>
    <p:sldId id="2740" r:id="rId6"/>
    <p:sldId id="2798" r:id="rId7"/>
    <p:sldId id="2813" r:id="rId8"/>
    <p:sldId id="2797" r:id="rId9"/>
    <p:sldId id="2801" r:id="rId10"/>
    <p:sldId id="2814" r:id="rId11"/>
    <p:sldId id="2815" r:id="rId12"/>
    <p:sldId id="2816" r:id="rId13"/>
    <p:sldId id="2820" r:id="rId14"/>
    <p:sldId id="2634" r:id="rId15"/>
  </p:sldIdLst>
  <p:sldSz cx="10259695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0C16"/>
    <a:srgbClr val="FEA900"/>
    <a:srgbClr val="F8F8F8"/>
    <a:srgbClr val="6DF5ED"/>
    <a:srgbClr val="E93252"/>
    <a:srgbClr val="0358B2"/>
    <a:srgbClr val="0358B1"/>
    <a:srgbClr val="035898"/>
    <a:srgbClr val="F1F1F1"/>
    <a:srgbClr val="02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5.svg"/><Relationship Id="rId6" Type="http://schemas.openxmlformats.org/officeDocument/2006/relationships/image" Target="../media/image11.png"/><Relationship Id="rId5" Type="http://schemas.openxmlformats.org/officeDocument/2006/relationships/image" Target="../media/image4.svg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896041" y="1539817"/>
            <a:ext cx="2468880" cy="2306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/>
              <a:t>快闪群玩法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r>
              <a:rPr lang="zh-CN" altLang="en-US" b="1" dirty="0"/>
              <a:t>部门：运营一部</a:t>
            </a:r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chemeClr val="tx1"/>
                </a:solidFill>
              </a:rPr>
              <a:t>姓名：</a:t>
            </a:r>
            <a:r>
              <a:rPr lang="zh-CN" b="1" dirty="0">
                <a:solidFill>
                  <a:schemeClr val="tx1"/>
                </a:solidFill>
              </a:rPr>
              <a:t>谢颖</a:t>
            </a:r>
            <a:endParaRPr lang="zh-CN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/>
              <a:t>花名：冰霜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 dirty="0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824865" y="1069340"/>
            <a:ext cx="8610600" cy="4127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b="1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217622" y="405427"/>
            <a:ext cx="1452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000" b="1" dirty="0">
                <a:sym typeface="+mn-ea"/>
              </a:rPr>
              <a:t>还可以增加</a:t>
            </a:r>
            <a:endParaRPr lang="zh-CN" altLang="en-US" sz="2000" b="1" dirty="0"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94740" y="1299845"/>
            <a:ext cx="7031355" cy="357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lnSpc>
                <a:spcPct val="140000"/>
              </a:lnSpc>
              <a:buClrTx/>
              <a:buSzTx/>
              <a:buFontTx/>
            </a:pPr>
            <a:r>
              <a:rPr lang="en-US" altLang="zh-CN" b="1">
                <a:sym typeface="+mn-ea"/>
              </a:rPr>
              <a:t>1.志愿者招募</a:t>
            </a:r>
            <a:endParaRPr lang="en-US" altLang="zh-CN" b="1">
              <a:sym typeface="+mn-ea"/>
            </a:endParaRPr>
          </a:p>
          <a:p>
            <a:pPr lvl="0" algn="l">
              <a:lnSpc>
                <a:spcPct val="140000"/>
              </a:lnSpc>
              <a:buClrTx/>
              <a:buSzTx/>
              <a:buFontTx/>
            </a:pPr>
            <a:r>
              <a:rPr lang="en-US" altLang="zh-CN">
                <a:sym typeface="+mn-ea"/>
              </a:rPr>
              <a:t>由水军引导打卡，招募志愿者加入引导打卡队伍</a:t>
            </a:r>
            <a:endParaRPr lang="en-US" altLang="zh-CN">
              <a:sym typeface="+mn-ea"/>
            </a:endParaRPr>
          </a:p>
          <a:p>
            <a:pPr lvl="0" algn="l">
              <a:lnSpc>
                <a:spcPct val="140000"/>
              </a:lnSpc>
              <a:buClrTx/>
              <a:buSzTx/>
              <a:buFontTx/>
            </a:pPr>
            <a:endParaRPr lang="en-US" altLang="zh-CN">
              <a:sym typeface="+mn-ea"/>
            </a:endParaRPr>
          </a:p>
          <a:p>
            <a:pPr lvl="0" algn="l">
              <a:lnSpc>
                <a:spcPct val="140000"/>
              </a:lnSpc>
              <a:buClrTx/>
              <a:buSzTx/>
              <a:buFontTx/>
            </a:pPr>
            <a:r>
              <a:rPr lang="en-US" altLang="zh-CN" b="1">
                <a:sym typeface="+mn-ea"/>
              </a:rPr>
              <a:t>2.活动宣发</a:t>
            </a:r>
            <a:endParaRPr lang="en-US" altLang="zh-CN">
              <a:sym typeface="+mn-ea"/>
            </a:endParaRPr>
          </a:p>
          <a:p>
            <a:pPr lvl="0" algn="l">
              <a:lnSpc>
                <a:spcPct val="140000"/>
              </a:lnSpc>
              <a:buClrTx/>
              <a:buSzTx/>
              <a:buFontTx/>
            </a:pPr>
            <a:r>
              <a:rPr lang="en-US" altLang="zh-CN">
                <a:sym typeface="+mn-ea"/>
              </a:rPr>
              <a:t>跟进整个活动进程，收集素材，活动结束后发文到公众号/多好</a:t>
            </a:r>
            <a:endParaRPr lang="en-US" altLang="zh-CN">
              <a:sym typeface="+mn-ea"/>
            </a:endParaRPr>
          </a:p>
          <a:p>
            <a:pPr lvl="0" algn="l">
              <a:lnSpc>
                <a:spcPct val="140000"/>
              </a:lnSpc>
              <a:buClrTx/>
              <a:buSzTx/>
              <a:buFontTx/>
            </a:pPr>
            <a:endParaRPr lang="en-US" altLang="zh-CN">
              <a:sym typeface="+mn-ea"/>
            </a:endParaRPr>
          </a:p>
          <a:p>
            <a:pPr lvl="0" algn="l">
              <a:lnSpc>
                <a:spcPct val="140000"/>
              </a:lnSpc>
              <a:buClrTx/>
              <a:buSzTx/>
              <a:buFontTx/>
            </a:pPr>
            <a:r>
              <a:rPr lang="en-US" altLang="zh-CN" b="1">
                <a:sym typeface="+mn-ea"/>
              </a:rPr>
              <a:t>3.疑义处理</a:t>
            </a:r>
            <a:endParaRPr lang="en-US" altLang="zh-CN" b="1">
              <a:sym typeface="+mn-ea"/>
            </a:endParaRPr>
          </a:p>
          <a:p>
            <a:pPr lvl="0" algn="l">
              <a:lnSpc>
                <a:spcPct val="140000"/>
              </a:lnSpc>
              <a:buClrTx/>
              <a:buSzTx/>
              <a:buFontTx/>
            </a:pPr>
            <a:r>
              <a:rPr lang="en-US" altLang="zh-CN">
                <a:sym typeface="+mn-ea"/>
              </a:rPr>
              <a:t>关于价格问题</a:t>
            </a:r>
            <a:endParaRPr lang="en-US" altLang="zh-CN">
              <a:sym typeface="+mn-ea"/>
            </a:endParaRPr>
          </a:p>
          <a:p>
            <a:pPr lvl="0" algn="l">
              <a:lnSpc>
                <a:spcPct val="140000"/>
              </a:lnSpc>
              <a:buClrTx/>
              <a:buSzTx/>
              <a:buFontTx/>
            </a:pPr>
            <a:r>
              <a:rPr lang="en-US" altLang="zh-CN">
                <a:sym typeface="+mn-ea"/>
              </a:rPr>
              <a:t>功效问题</a:t>
            </a:r>
            <a:endParaRPr lang="en-US" altLang="zh-CN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824865" y="1069340"/>
            <a:ext cx="8610600" cy="4127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b="1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217622" y="405427"/>
            <a:ext cx="1452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000" b="1" dirty="0">
                <a:sym typeface="+mn-ea"/>
              </a:rPr>
              <a:t>还可以增加</a:t>
            </a:r>
            <a:endParaRPr lang="zh-CN" altLang="en-US" sz="2000" b="1" dirty="0"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94740" y="1299845"/>
            <a:ext cx="7031355" cy="4781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lnSpc>
                <a:spcPct val="140000"/>
              </a:lnSpc>
              <a:buClrTx/>
              <a:buSzTx/>
              <a:buFontTx/>
            </a:pPr>
            <a:r>
              <a:rPr lang="zh-CN" altLang="en-US" b="1">
                <a:sym typeface="+mn-ea"/>
              </a:rPr>
              <a:t>更多案例，敬请期待。。</a:t>
            </a:r>
            <a:endParaRPr lang="zh-CN" altLang="en-US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  <a:endParaRPr lang="zh-CN" altLang="en-US" sz="3600" b="1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824865" y="1076325"/>
            <a:ext cx="8610600" cy="4127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0" name="文本框 29"/>
          <p:cNvSpPr txBox="1"/>
          <p:nvPr/>
        </p:nvSpPr>
        <p:spPr>
          <a:xfrm>
            <a:off x="782320" y="405130"/>
            <a:ext cx="21069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ym typeface="+mn-ea"/>
              </a:rPr>
              <a:t>why&amp;what</a:t>
            </a:r>
            <a:endParaRPr lang="zh-CN" altLang="en-US" sz="20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66825" y="1155065"/>
            <a:ext cx="6675755" cy="38766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000" b="1" dirty="0">
                <a:sym typeface="+mn-ea"/>
              </a:rPr>
              <a:t>why?--</a:t>
            </a:r>
            <a:r>
              <a:rPr lang="zh-CN" altLang="en-US" sz="2000" b="1" dirty="0">
                <a:sym typeface="+mn-ea"/>
              </a:rPr>
              <a:t>做快闪群背景、目的：</a:t>
            </a:r>
            <a:endParaRPr lang="en-US" altLang="zh-CN" sz="2000" b="1"/>
          </a:p>
          <a:p>
            <a:pPr>
              <a:lnSpc>
                <a:spcPct val="150000"/>
              </a:lnSpc>
            </a:pPr>
            <a:r>
              <a:rPr lang="en-US" altLang="zh-CN" sz="2000" b="1"/>
              <a:t>1.</a:t>
            </a:r>
            <a:r>
              <a:rPr lang="zh-CN" altLang="en-US" sz="2000" b="1"/>
              <a:t>品牌方不让做长期群</a:t>
            </a:r>
            <a:endParaRPr lang="zh-CN" altLang="en-US" sz="2000" b="1"/>
          </a:p>
          <a:p>
            <a:pPr>
              <a:lnSpc>
                <a:spcPct val="150000"/>
              </a:lnSpc>
            </a:pPr>
            <a:r>
              <a:rPr lang="en-US" altLang="zh-CN" sz="2000" b="1"/>
              <a:t>2.</a:t>
            </a:r>
            <a:r>
              <a:rPr lang="zh-CN" altLang="en-US" sz="2000" b="1"/>
              <a:t>快速收割</a:t>
            </a:r>
            <a:r>
              <a:rPr lang="en-US" altLang="zh-CN" sz="2000" b="1"/>
              <a:t>-</a:t>
            </a:r>
            <a:r>
              <a:rPr lang="zh-CN" altLang="en-US" sz="2000" b="1"/>
              <a:t>教育行业、知识付费常用</a:t>
            </a:r>
            <a:endParaRPr lang="zh-CN" altLang="en-US" sz="2000" b="1"/>
          </a:p>
          <a:p>
            <a:pPr>
              <a:lnSpc>
                <a:spcPct val="150000"/>
              </a:lnSpc>
            </a:pPr>
            <a:r>
              <a:rPr lang="en-US" altLang="zh-CN" sz="2000" b="1"/>
              <a:t>3.</a:t>
            </a:r>
            <a:r>
              <a:rPr lang="zh-CN" altLang="en-US" sz="2000" b="1"/>
              <a:t>引导复购</a:t>
            </a:r>
            <a:endParaRPr lang="zh-CN" altLang="en-US" sz="2000" b="1"/>
          </a:p>
          <a:p>
            <a:pPr>
              <a:lnSpc>
                <a:spcPct val="150000"/>
              </a:lnSpc>
            </a:pPr>
            <a:r>
              <a:rPr lang="en-US" altLang="zh-CN" sz="2000" b="1"/>
              <a:t>4.</a:t>
            </a:r>
            <a:r>
              <a:rPr lang="zh-CN" altLang="en-US" sz="2000" b="1"/>
              <a:t>粉丝筛选</a:t>
            </a:r>
            <a:endParaRPr lang="zh-CN" altLang="en-US" sz="2000" b="1"/>
          </a:p>
          <a:p>
            <a:pPr>
              <a:lnSpc>
                <a:spcPct val="150000"/>
              </a:lnSpc>
            </a:pPr>
            <a:r>
              <a:rPr lang="en-US" altLang="zh-CN" sz="2000" b="1"/>
              <a:t>5......</a:t>
            </a:r>
            <a:endParaRPr lang="en-US" altLang="zh-CN" sz="2000" b="1"/>
          </a:p>
          <a:p>
            <a:pPr>
              <a:lnSpc>
                <a:spcPct val="150000"/>
              </a:lnSpc>
            </a:pPr>
            <a:endParaRPr lang="zh-CN" altLang="en-US" sz="2000" b="1"/>
          </a:p>
          <a:p>
            <a:pPr>
              <a:lnSpc>
                <a:spcPct val="180000"/>
              </a:lnSpc>
            </a:pPr>
            <a:r>
              <a:rPr lang="en-US" altLang="zh-CN" sz="2000" b="1"/>
              <a:t>what?--</a:t>
            </a:r>
            <a:r>
              <a:rPr lang="zh-CN" altLang="en-US" sz="2000" b="1"/>
              <a:t>快闪群类型</a:t>
            </a:r>
            <a:r>
              <a:rPr lang="en-US" altLang="zh-CN" sz="2000" b="1"/>
              <a:t>——</a:t>
            </a:r>
            <a:r>
              <a:rPr lang="zh-CN" altLang="en-US" sz="2000" b="1"/>
              <a:t>团购、打卡、线下活动、</a:t>
            </a:r>
            <a:r>
              <a:rPr lang="en-US" altLang="zh-CN" sz="2000" b="1"/>
              <a:t>XX</a:t>
            </a:r>
            <a:r>
              <a:rPr lang="zh-CN" altLang="en-US" sz="2000" b="1"/>
              <a:t>主题</a:t>
            </a:r>
            <a:endParaRPr lang="zh-CN" altLang="en-US" sz="20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824865" y="1069340"/>
            <a:ext cx="8610600" cy="4127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b="1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544012" y="405427"/>
            <a:ext cx="119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000" b="1" dirty="0">
                <a:sym typeface="+mn-ea"/>
              </a:rPr>
              <a:t>打卡工具</a:t>
            </a:r>
            <a:endParaRPr lang="zh-CN" altLang="en-US" sz="2000" b="1" dirty="0">
              <a:sym typeface="+mn-ea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91715" y="1387475"/>
            <a:ext cx="5676900" cy="2247900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1202690" y="4037965"/>
            <a:ext cx="7792720" cy="810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优势：小打卡、微盟、多好可实现多次发布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劣势：有赞仅能发布</a:t>
            </a: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次，多好为封闭空间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824865" y="1069340"/>
            <a:ext cx="8610600" cy="4127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b="1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382087" y="405427"/>
            <a:ext cx="1452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000" b="1" dirty="0">
                <a:sym typeface="+mn-ea"/>
              </a:rPr>
              <a:t>群成员来源</a:t>
            </a:r>
            <a:endParaRPr lang="zh-CN" altLang="en-US" sz="2000" b="1" dirty="0"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301115" y="1721485"/>
            <a:ext cx="7792720" cy="26092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1.标签用户，点对点发送活动邀请</a:t>
            </a:r>
            <a:endParaRPr lang="en-US" b="1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b="1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未来可</a:t>
            </a: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7-</a:t>
            </a:r>
            <a:r>
              <a:rPr lang="en-US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标签用户可选：</a:t>
            </a:r>
            <a:endParaRPr lang="en-US" b="1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包裹卡片 吐司 1847人</a:t>
            </a:r>
            <a:endParaRPr lang="en-US" b="1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包裹卡片 黑金 1873人</a:t>
            </a:r>
            <a:endParaRPr lang="en-US" b="1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endParaRPr lang="en-US" b="1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2.朋友圈活动文案+海报</a:t>
            </a:r>
            <a:endParaRPr lang="en-US" b="1" dirty="0" smtClean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824865" y="1069340"/>
            <a:ext cx="8610600" cy="4127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b="1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285884" y="376217"/>
            <a:ext cx="447230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000" b="1" dirty="0">
                <a:sym typeface="+mn-ea"/>
              </a:rPr>
              <a:t>标签人数如何确定</a:t>
            </a:r>
            <a:r>
              <a:rPr lang="en-US" altLang="zh-CN" sz="2000" b="1" dirty="0">
                <a:sym typeface="+mn-ea"/>
              </a:rPr>
              <a:t>-excel</a:t>
            </a:r>
            <a:r>
              <a:rPr lang="zh-CN" altLang="en-US" sz="2000" b="1" dirty="0">
                <a:sym typeface="+mn-ea"/>
              </a:rPr>
              <a:t>公式</a:t>
            </a:r>
            <a:r>
              <a:rPr lang="en-US" altLang="zh-CN" sz="2000" b="1" dirty="0">
                <a:sym typeface="+mn-ea"/>
              </a:rPr>
              <a:t>+</a:t>
            </a:r>
            <a:r>
              <a:rPr lang="zh-CN" altLang="en-US" sz="2000" b="1" dirty="0">
                <a:sym typeface="+mn-ea"/>
              </a:rPr>
              <a:t>筛选功能</a:t>
            </a:r>
            <a:endParaRPr lang="zh-CN" altLang="en-US" sz="2000" b="1" dirty="0"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4865" y="1069340"/>
            <a:ext cx="8610600" cy="412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824865" y="1069340"/>
            <a:ext cx="8610600" cy="4127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b="1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705302" y="405427"/>
            <a:ext cx="119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000" b="1" dirty="0">
                <a:sym typeface="+mn-ea"/>
              </a:rPr>
              <a:t>时间节点</a:t>
            </a:r>
            <a:endParaRPr lang="zh-CN" altLang="en-US" sz="2000" b="1" dirty="0"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09090" y="1809115"/>
            <a:ext cx="7031355" cy="24149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b="1"/>
              <a:t>多群建群节奏</a:t>
            </a:r>
            <a:endParaRPr lang="en-US" altLang="zh-CN" b="1"/>
          </a:p>
          <a:p>
            <a:pPr>
              <a:lnSpc>
                <a:spcPct val="140000"/>
              </a:lnSpc>
            </a:pPr>
            <a:r>
              <a:rPr lang="en-US" altLang="zh-CN"/>
              <a:t>同一天拉群，同一天解散，保证群内输出内容能同步</a:t>
            </a:r>
            <a:endParaRPr lang="en-US" altLang="zh-CN"/>
          </a:p>
          <a:p>
            <a:pPr>
              <a:lnSpc>
                <a:spcPct val="140000"/>
              </a:lnSpc>
            </a:pPr>
            <a:endParaRPr lang="en-US" altLang="zh-CN"/>
          </a:p>
          <a:p>
            <a:pPr>
              <a:lnSpc>
                <a:spcPct val="140000"/>
              </a:lnSpc>
            </a:pPr>
            <a:endParaRPr lang="en-US" altLang="zh-CN" b="1"/>
          </a:p>
          <a:p>
            <a:pPr>
              <a:lnSpc>
                <a:spcPct val="140000"/>
              </a:lnSpc>
            </a:pPr>
            <a:r>
              <a:rPr lang="en-US" altLang="zh-CN" b="1"/>
              <a:t>社群生命周期</a:t>
            </a:r>
            <a:endParaRPr lang="en-US" altLang="zh-CN" b="1"/>
          </a:p>
          <a:p>
            <a:pPr>
              <a:lnSpc>
                <a:spcPct val="140000"/>
              </a:lnSpc>
            </a:pPr>
            <a:r>
              <a:rPr lang="en-US" altLang="zh-CN"/>
              <a:t>从拉群日起，持续7天打卡，第8天公布结果并颁奖，晚上24时解散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824865" y="1069340"/>
            <a:ext cx="8610600" cy="4127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b="1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375102" y="405427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000" b="1" dirty="0">
                <a:sym typeface="+mn-ea"/>
              </a:rPr>
              <a:t>链路</a:t>
            </a:r>
            <a:endParaRPr lang="zh-CN" altLang="en-US" sz="2000" b="1" dirty="0"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233805" y="957580"/>
            <a:ext cx="7031355" cy="43516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t>1.朋友圈发布快闪活动</a:t>
            </a:r>
            <a:r>
              <a:rPr lang="en-US"/>
              <a:t>/1V1</a:t>
            </a:r>
            <a:r>
              <a:rPr lang="zh-CN" altLang="en-US"/>
              <a:t>私信</a:t>
            </a:r>
            <a:endParaRPr lang="zh-CN" altLang="en-US"/>
          </a:p>
          <a:p>
            <a:pPr>
              <a:lnSpc>
                <a:spcPct val="140000"/>
              </a:lnSpc>
            </a:pPr>
            <a:r>
              <a:rPr lang="en-US" altLang="zh-CN"/>
              <a:t>2.客服</a:t>
            </a:r>
            <a:r>
              <a:rPr lang="zh-CN" altLang="en-US"/>
              <a:t>私聊</a:t>
            </a:r>
            <a:endParaRPr lang="zh-CN" altLang="en-US"/>
          </a:p>
          <a:p>
            <a:pPr>
              <a:lnSpc>
                <a:spcPct val="140000"/>
              </a:lnSpc>
            </a:pPr>
            <a:r>
              <a:rPr lang="en-US" altLang="zh-CN"/>
              <a:t>3.客服打标</a:t>
            </a:r>
            <a:endParaRPr lang="en-US" altLang="zh-CN"/>
          </a:p>
          <a:p>
            <a:pPr>
              <a:lnSpc>
                <a:spcPct val="140000"/>
              </a:lnSpc>
            </a:pPr>
            <a:r>
              <a:rPr lang="en-US" altLang="zh-CN"/>
              <a:t>4.统一时间标签拉群</a:t>
            </a:r>
            <a:endParaRPr lang="en-US" altLang="zh-CN"/>
          </a:p>
          <a:p>
            <a:pPr>
              <a:lnSpc>
                <a:spcPct val="140000"/>
              </a:lnSpc>
            </a:pPr>
            <a:r>
              <a:rPr lang="en-US" altLang="zh-CN"/>
              <a:t>5.开营仪式</a:t>
            </a:r>
            <a:endParaRPr lang="en-US" altLang="zh-CN"/>
          </a:p>
          <a:p>
            <a:pPr>
              <a:lnSpc>
                <a:spcPct val="140000"/>
              </a:lnSpc>
            </a:pPr>
            <a:r>
              <a:rPr lang="en-US" altLang="zh-CN"/>
              <a:t>6.公布打卡规则+积分宣导</a:t>
            </a:r>
            <a:endParaRPr lang="en-US" altLang="zh-CN"/>
          </a:p>
          <a:p>
            <a:pPr>
              <a:lnSpc>
                <a:spcPct val="140000"/>
              </a:lnSpc>
            </a:pPr>
            <a:r>
              <a:rPr lang="en-US" altLang="zh-CN"/>
              <a:t>7.群内每日发当天食谱 @小学妹 打卡</a:t>
            </a:r>
            <a:endParaRPr lang="en-US" altLang="zh-CN"/>
          </a:p>
          <a:p>
            <a:pPr>
              <a:lnSpc>
                <a:spcPct val="140000"/>
              </a:lnSpc>
            </a:pPr>
            <a:r>
              <a:rPr lang="en-US" altLang="zh-CN"/>
              <a:t>（食谱中需要露出未来可7产品）</a:t>
            </a:r>
            <a:endParaRPr lang="en-US" altLang="zh-CN"/>
          </a:p>
          <a:p>
            <a:pPr>
              <a:lnSpc>
                <a:spcPct val="140000"/>
              </a:lnSpc>
            </a:pPr>
            <a:r>
              <a:rPr lang="en-US" altLang="zh-CN"/>
              <a:t>8.第8天公布结果</a:t>
            </a:r>
            <a:endParaRPr lang="en-US" altLang="zh-CN"/>
          </a:p>
          <a:p>
            <a:pPr>
              <a:lnSpc>
                <a:spcPct val="140000"/>
              </a:lnSpc>
            </a:pPr>
            <a:r>
              <a:rPr lang="en-US" altLang="zh-CN"/>
              <a:t>9.颁奖仪式</a:t>
            </a:r>
            <a:endParaRPr lang="en-US" altLang="zh-CN"/>
          </a:p>
          <a:p>
            <a:pPr>
              <a:lnSpc>
                <a:spcPct val="140000"/>
              </a:lnSpc>
            </a:pPr>
            <a:r>
              <a:rPr lang="en-US" altLang="zh-CN"/>
              <a:t>10.解散群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824865" y="1069340"/>
            <a:ext cx="8610600" cy="4127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b="1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344622" y="405427"/>
            <a:ext cx="119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000" b="1" dirty="0">
                <a:sym typeface="+mn-ea"/>
              </a:rPr>
              <a:t>打卡规则</a:t>
            </a:r>
            <a:endParaRPr lang="zh-CN" altLang="en-US" sz="2000" b="1" dirty="0"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94740" y="1069340"/>
            <a:ext cx="7031355" cy="40481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lnSpc>
                <a:spcPct val="130000"/>
              </a:lnSpc>
              <a:buClrTx/>
              <a:buSzTx/>
              <a:buFontTx/>
            </a:pPr>
            <a:r>
              <a:rPr lang="zh-CN" b="1">
                <a:sym typeface="+mn-ea"/>
              </a:rPr>
              <a:t>打卡时间</a:t>
            </a:r>
            <a:r>
              <a:rPr lang="zh-CN">
                <a:sym typeface="+mn-ea"/>
              </a:rPr>
              <a:t>-1</a:t>
            </a:r>
            <a:r>
              <a:rPr lang="zh-CN">
                <a:sym typeface="+mn-ea"/>
              </a:rPr>
              <a:t>天、</a:t>
            </a:r>
            <a:r>
              <a:rPr lang="zh-CN">
                <a:sym typeface="+mn-ea"/>
              </a:rPr>
              <a:t>3</a:t>
            </a:r>
            <a:r>
              <a:rPr lang="zh-CN">
                <a:sym typeface="+mn-ea"/>
              </a:rPr>
              <a:t>天、</a:t>
            </a:r>
            <a:r>
              <a:rPr lang="zh-CN">
                <a:sym typeface="+mn-ea"/>
              </a:rPr>
              <a:t>5</a:t>
            </a:r>
            <a:r>
              <a:rPr lang="zh-CN">
                <a:sym typeface="+mn-ea"/>
              </a:rPr>
              <a:t>天、</a:t>
            </a:r>
            <a:r>
              <a:rPr lang="zh-CN">
                <a:sym typeface="+mn-ea"/>
              </a:rPr>
              <a:t>7</a:t>
            </a:r>
            <a:r>
              <a:rPr lang="zh-CN">
                <a:sym typeface="+mn-ea"/>
              </a:rPr>
              <a:t>天</a:t>
            </a:r>
            <a:endParaRPr lang="zh-CN">
              <a:sym typeface="+mn-ea"/>
            </a:endParaRPr>
          </a:p>
          <a:p>
            <a:pPr lvl="0" algn="l">
              <a:lnSpc>
                <a:spcPct val="130000"/>
              </a:lnSpc>
              <a:buClrTx/>
              <a:buSzTx/>
              <a:buFontTx/>
            </a:pPr>
            <a:endParaRPr lang="zh-CN">
              <a:sym typeface="+mn-ea"/>
            </a:endParaRPr>
          </a:p>
          <a:p>
            <a:pPr lvl="0" algn="l">
              <a:lnSpc>
                <a:spcPct val="130000"/>
              </a:lnSpc>
              <a:buClrTx/>
              <a:buSzTx/>
              <a:buFontTx/>
            </a:pPr>
            <a:r>
              <a:rPr lang="zh-CN" b="1">
                <a:sym typeface="+mn-ea"/>
              </a:rPr>
              <a:t>打卡内容</a:t>
            </a:r>
            <a:r>
              <a:rPr lang="zh-CN">
                <a:sym typeface="+mn-ea"/>
              </a:rPr>
              <a:t>：</a:t>
            </a:r>
            <a:endParaRPr lang="zh-CN">
              <a:sym typeface="+mn-ea"/>
            </a:endParaRPr>
          </a:p>
          <a:p>
            <a:pPr lvl="0" algn="l">
              <a:lnSpc>
                <a:spcPct val="130000"/>
              </a:lnSpc>
              <a:buClrTx/>
              <a:buSzTx/>
              <a:buFontTx/>
            </a:pPr>
            <a:r>
              <a:rPr lang="en-US" altLang="zh-CN">
                <a:sym typeface="+mn-ea"/>
              </a:rPr>
              <a:t>1</a:t>
            </a:r>
            <a:r>
              <a:rPr lang="en-US" altLang="zh-CN">
                <a:sym typeface="+mn-ea"/>
              </a:rPr>
              <a:t>.</a:t>
            </a:r>
            <a:r>
              <a:rPr lang="zh-CN">
                <a:sym typeface="+mn-ea"/>
              </a:rPr>
              <a:t>多好 拍照上传当天食谱，食谱中需要露出未来可7产品</a:t>
            </a:r>
            <a:endParaRPr lang="zh-CN">
              <a:sym typeface="+mn-ea"/>
            </a:endParaRPr>
          </a:p>
          <a:p>
            <a:pPr lvl="0" algn="l">
              <a:lnSpc>
                <a:spcPct val="130000"/>
              </a:lnSpc>
              <a:buClrTx/>
              <a:buSzTx/>
              <a:buFontTx/>
            </a:pPr>
            <a:r>
              <a:rPr lang="en-US" altLang="zh-CN">
                <a:sym typeface="+mn-ea"/>
              </a:rPr>
              <a:t>2</a:t>
            </a:r>
            <a:r>
              <a:rPr lang="en-US" altLang="zh-CN">
                <a:sym typeface="+mn-ea"/>
              </a:rPr>
              <a:t>.</a:t>
            </a:r>
            <a:r>
              <a:rPr lang="zh-CN">
                <a:sym typeface="+mn-ea"/>
              </a:rPr>
              <a:t>图片+文字，不可使用网图</a:t>
            </a:r>
            <a:endParaRPr lang="zh-CN">
              <a:sym typeface="+mn-ea"/>
            </a:endParaRPr>
          </a:p>
          <a:p>
            <a:pPr lvl="0" algn="l">
              <a:lnSpc>
                <a:spcPct val="130000"/>
              </a:lnSpc>
              <a:buClrTx/>
              <a:buSzTx/>
              <a:buFontTx/>
            </a:pPr>
            <a:r>
              <a:rPr lang="en-US" altLang="zh-CN">
                <a:sym typeface="+mn-ea"/>
              </a:rPr>
              <a:t>3</a:t>
            </a:r>
            <a:r>
              <a:rPr lang="en-US" altLang="zh-CN">
                <a:sym typeface="+mn-ea"/>
              </a:rPr>
              <a:t>.</a:t>
            </a:r>
            <a:r>
              <a:rPr lang="zh-CN">
                <a:sym typeface="+mn-ea"/>
              </a:rPr>
              <a:t>打卡文字中必须加上日期，方便客服统计</a:t>
            </a:r>
            <a:r>
              <a:rPr lang="zh-CN">
                <a:sym typeface="+mn-ea"/>
              </a:rPr>
              <a:t>，例如 2021.11.15</a:t>
            </a:r>
            <a:endParaRPr lang="zh-CN">
              <a:sym typeface="+mn-ea"/>
            </a:endParaRPr>
          </a:p>
          <a:p>
            <a:pPr lvl="0" algn="l">
              <a:lnSpc>
                <a:spcPct val="130000"/>
              </a:lnSpc>
              <a:buClrTx/>
              <a:buSzTx/>
              <a:buFontTx/>
            </a:pPr>
            <a:endParaRPr lang="zh-CN">
              <a:sym typeface="+mn-ea"/>
            </a:endParaRPr>
          </a:p>
          <a:p>
            <a:pPr lvl="0" algn="l">
              <a:lnSpc>
                <a:spcPct val="130000"/>
              </a:lnSpc>
              <a:buClrTx/>
              <a:buSzTx/>
              <a:buFontTx/>
            </a:pPr>
            <a:r>
              <a:rPr lang="zh-CN" b="1">
                <a:sym typeface="+mn-ea"/>
              </a:rPr>
              <a:t>打卡方式</a:t>
            </a:r>
            <a:r>
              <a:rPr lang="zh-CN">
                <a:sym typeface="+mn-ea"/>
              </a:rPr>
              <a:t>：</a:t>
            </a:r>
            <a:endParaRPr lang="zh-CN">
              <a:sym typeface="+mn-ea"/>
            </a:endParaRPr>
          </a:p>
          <a:p>
            <a:pPr lvl="0" algn="l">
              <a:lnSpc>
                <a:spcPct val="130000"/>
              </a:lnSpc>
              <a:buClrTx/>
              <a:buSzTx/>
              <a:buFontTx/>
            </a:pPr>
            <a:r>
              <a:rPr lang="zh-CN">
                <a:sym typeface="+mn-ea"/>
              </a:rPr>
              <a:t>群内每天发当天食谱 @小学妹 打卡（最少1餐）</a:t>
            </a:r>
            <a:endParaRPr lang="zh-CN">
              <a:sym typeface="+mn-ea"/>
            </a:endParaRPr>
          </a:p>
          <a:p>
            <a:pPr lvl="0" algn="l">
              <a:lnSpc>
                <a:spcPct val="130000"/>
              </a:lnSpc>
              <a:buClrTx/>
              <a:buSzTx/>
              <a:buFontTx/>
            </a:pPr>
            <a:r>
              <a:rPr lang="zh-CN">
                <a:sym typeface="+mn-ea"/>
              </a:rPr>
              <a:t>截图私聊小学妹登记积分</a:t>
            </a:r>
            <a:r>
              <a:rPr lang="zh-CN">
                <a:sym typeface="+mn-ea"/>
              </a:rPr>
              <a:t>（</a:t>
            </a:r>
            <a:r>
              <a:rPr lang="zh-CN">
                <a:sym typeface="+mn-ea"/>
              </a:rPr>
              <a:t>可增加私聊触点，引导充值/加购产品</a:t>
            </a:r>
            <a:r>
              <a:rPr lang="zh-CN">
                <a:sym typeface="+mn-ea"/>
              </a:rPr>
              <a:t>）</a:t>
            </a:r>
            <a:endParaRPr lang="zh-CN">
              <a:sym typeface="+mn-ea"/>
            </a:endParaRPr>
          </a:p>
          <a:p>
            <a:pPr lvl="0" algn="l">
              <a:lnSpc>
                <a:spcPct val="130000"/>
              </a:lnSpc>
              <a:buClrTx/>
              <a:buSzTx/>
              <a:buFontTx/>
            </a:pPr>
            <a:r>
              <a:rPr lang="zh-CN" b="1">
                <a:sym typeface="+mn-ea"/>
              </a:rPr>
              <a:t>每人每天只有1次打卡机会，断签不可补</a:t>
            </a:r>
            <a:endParaRPr lang="zh-CN" b="1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824865" y="1069340"/>
            <a:ext cx="8610600" cy="4127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b="1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344622" y="405427"/>
            <a:ext cx="119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000" b="1" dirty="0">
                <a:sym typeface="+mn-ea"/>
              </a:rPr>
              <a:t>打卡奖励</a:t>
            </a:r>
            <a:endParaRPr lang="zh-CN" altLang="en-US" sz="2000" b="1" dirty="0">
              <a:sym typeface="+mn-ea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3610" y="1409065"/>
            <a:ext cx="8362315" cy="3448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rtlCol="0" anchor="ctr"/>
      <a:lstStyle>
        <a:defPPr algn="ctr">
          <a:defRPr lang="zh-CN" altLang="en-US"/>
        </a:defPPr>
      </a:lstStyle>
      <a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854</Words>
  <Application>WPS 演示</Application>
  <PresentationFormat>自定义</PresentationFormat>
  <Paragraphs>111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Calibri</vt:lpstr>
      <vt:lpstr>Arial Unicode MS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Administrator</cp:lastModifiedBy>
  <cp:revision>503</cp:revision>
  <dcterms:created xsi:type="dcterms:W3CDTF">2019-12-22T05:53:00Z</dcterms:created>
  <dcterms:modified xsi:type="dcterms:W3CDTF">2021-11-18T03:35:29Z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2052-11.1.0.10938</vt:lpwstr>
  </property>
  <property fmtid="{D5CDD505-2E9C-101B-9397-08002B2CF9AE}" pid="3" name="ICV">
    <vt:lpwstr>DCD6E8D539144C23BA1234B0E913A469</vt:lpwstr>
  </property>
</Properties>
</file>