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63" r:id="rId3"/>
    <p:sldId id="3934" r:id="rId5"/>
    <p:sldId id="3813" r:id="rId6"/>
    <p:sldId id="3987" r:id="rId7"/>
    <p:sldId id="3988" r:id="rId8"/>
    <p:sldId id="4044" r:id="rId9"/>
    <p:sldId id="4095" r:id="rId10"/>
    <p:sldId id="4078" r:id="rId11"/>
    <p:sldId id="4043" r:id="rId12"/>
    <p:sldId id="4070" r:id="rId13"/>
    <p:sldId id="4113" r:id="rId14"/>
    <p:sldId id="4071" r:id="rId15"/>
    <p:sldId id="4067" r:id="rId16"/>
    <p:sldId id="4068" r:id="rId17"/>
    <p:sldId id="4069" r:id="rId18"/>
    <p:sldId id="4115" r:id="rId19"/>
    <p:sldId id="2681" r:id="rId20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F5"/>
    <a:srgbClr val="FFC000"/>
    <a:srgbClr val="85A9B5"/>
    <a:srgbClr val="CBD3D5"/>
    <a:srgbClr val="F0BF90"/>
    <a:srgbClr val="D98070"/>
    <a:srgbClr val="9DBAC3"/>
    <a:srgbClr val="A5A5A5"/>
    <a:srgbClr val="5F7B80"/>
    <a:srgbClr val="5B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tags" Target="../tags/tag141.xml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26.png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3.svg"/><Relationship Id="rId44" Type="http://schemas.openxmlformats.org/officeDocument/2006/relationships/slideLayout" Target="../slideLayouts/slideLayout2.xml"/><Relationship Id="rId43" Type="http://schemas.openxmlformats.org/officeDocument/2006/relationships/image" Target="../media/image6.png"/><Relationship Id="rId42" Type="http://schemas.openxmlformats.org/officeDocument/2006/relationships/tags" Target="../tags/tag37.xml"/><Relationship Id="rId41" Type="http://schemas.openxmlformats.org/officeDocument/2006/relationships/tags" Target="../tags/tag36.xml"/><Relationship Id="rId40" Type="http://schemas.openxmlformats.org/officeDocument/2006/relationships/tags" Target="../tags/tag35.xml"/><Relationship Id="rId4" Type="http://schemas.openxmlformats.org/officeDocument/2006/relationships/image" Target="../media/image5.png"/><Relationship Id="rId39" Type="http://schemas.openxmlformats.org/officeDocument/2006/relationships/tags" Target="../tags/tag34.xml"/><Relationship Id="rId38" Type="http://schemas.openxmlformats.org/officeDocument/2006/relationships/tags" Target="../tags/tag33.xml"/><Relationship Id="rId37" Type="http://schemas.openxmlformats.org/officeDocument/2006/relationships/tags" Target="../tags/tag32.xml"/><Relationship Id="rId36" Type="http://schemas.openxmlformats.org/officeDocument/2006/relationships/tags" Target="../tags/tag31.xml"/><Relationship Id="rId35" Type="http://schemas.openxmlformats.org/officeDocument/2006/relationships/tags" Target="../tags/tag30.xml"/><Relationship Id="rId34" Type="http://schemas.openxmlformats.org/officeDocument/2006/relationships/tags" Target="../tags/tag29.xml"/><Relationship Id="rId33" Type="http://schemas.openxmlformats.org/officeDocument/2006/relationships/tags" Target="../tags/tag28.xml"/><Relationship Id="rId32" Type="http://schemas.openxmlformats.org/officeDocument/2006/relationships/tags" Target="../tags/tag27.xml"/><Relationship Id="rId31" Type="http://schemas.openxmlformats.org/officeDocument/2006/relationships/tags" Target="../tags/tag26.xml"/><Relationship Id="rId30" Type="http://schemas.openxmlformats.org/officeDocument/2006/relationships/tags" Target="../tags/tag25.xml"/><Relationship Id="rId3" Type="http://schemas.openxmlformats.org/officeDocument/2006/relationships/image" Target="../media/image2.svg"/><Relationship Id="rId29" Type="http://schemas.openxmlformats.org/officeDocument/2006/relationships/tags" Target="../tags/tag24.xml"/><Relationship Id="rId28" Type="http://schemas.openxmlformats.org/officeDocument/2006/relationships/tags" Target="../tags/tag23.xml"/><Relationship Id="rId27" Type="http://schemas.openxmlformats.org/officeDocument/2006/relationships/tags" Target="../tags/tag22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image" Target="../media/image4.pn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39.xml"/><Relationship Id="rId7" Type="http://schemas.openxmlformats.org/officeDocument/2006/relationships/image" Target="../media/image7.png"/><Relationship Id="rId6" Type="http://schemas.openxmlformats.org/officeDocument/2006/relationships/tags" Target="../tags/tag38.xml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.svg"/><Relationship Id="rId10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8" Type="http://schemas.openxmlformats.org/officeDocument/2006/relationships/slideLayout" Target="../slideLayouts/slideLayout2.xml"/><Relationship Id="rId67" Type="http://schemas.openxmlformats.org/officeDocument/2006/relationships/tags" Target="../tags/tag101.xml"/><Relationship Id="rId66" Type="http://schemas.openxmlformats.org/officeDocument/2006/relationships/tags" Target="../tags/tag100.xml"/><Relationship Id="rId65" Type="http://schemas.openxmlformats.org/officeDocument/2006/relationships/tags" Target="../tags/tag99.xml"/><Relationship Id="rId64" Type="http://schemas.openxmlformats.org/officeDocument/2006/relationships/tags" Target="../tags/tag98.xml"/><Relationship Id="rId63" Type="http://schemas.openxmlformats.org/officeDocument/2006/relationships/tags" Target="../tags/tag97.xml"/><Relationship Id="rId62" Type="http://schemas.openxmlformats.org/officeDocument/2006/relationships/tags" Target="../tags/tag96.xml"/><Relationship Id="rId61" Type="http://schemas.openxmlformats.org/officeDocument/2006/relationships/tags" Target="../tags/tag95.xml"/><Relationship Id="rId60" Type="http://schemas.openxmlformats.org/officeDocument/2006/relationships/tags" Target="../tags/tag94.xml"/><Relationship Id="rId6" Type="http://schemas.openxmlformats.org/officeDocument/2006/relationships/tags" Target="../tags/tag40.xml"/><Relationship Id="rId59" Type="http://schemas.openxmlformats.org/officeDocument/2006/relationships/tags" Target="../tags/tag93.xml"/><Relationship Id="rId58" Type="http://schemas.openxmlformats.org/officeDocument/2006/relationships/tags" Target="../tags/tag92.xml"/><Relationship Id="rId57" Type="http://schemas.openxmlformats.org/officeDocument/2006/relationships/tags" Target="../tags/tag91.xml"/><Relationship Id="rId56" Type="http://schemas.openxmlformats.org/officeDocument/2006/relationships/tags" Target="../tags/tag90.xml"/><Relationship Id="rId55" Type="http://schemas.openxmlformats.org/officeDocument/2006/relationships/tags" Target="../tags/tag89.xml"/><Relationship Id="rId54" Type="http://schemas.openxmlformats.org/officeDocument/2006/relationships/tags" Target="../tags/tag88.xml"/><Relationship Id="rId53" Type="http://schemas.openxmlformats.org/officeDocument/2006/relationships/tags" Target="../tags/tag87.xml"/><Relationship Id="rId52" Type="http://schemas.openxmlformats.org/officeDocument/2006/relationships/tags" Target="../tags/tag86.xml"/><Relationship Id="rId51" Type="http://schemas.openxmlformats.org/officeDocument/2006/relationships/tags" Target="../tags/tag85.xml"/><Relationship Id="rId50" Type="http://schemas.openxmlformats.org/officeDocument/2006/relationships/tags" Target="../tags/tag84.xml"/><Relationship Id="rId5" Type="http://schemas.openxmlformats.org/officeDocument/2006/relationships/image" Target="../media/image3.svg"/><Relationship Id="rId49" Type="http://schemas.openxmlformats.org/officeDocument/2006/relationships/tags" Target="../tags/tag83.xml"/><Relationship Id="rId48" Type="http://schemas.openxmlformats.org/officeDocument/2006/relationships/tags" Target="../tags/tag82.xml"/><Relationship Id="rId47" Type="http://schemas.openxmlformats.org/officeDocument/2006/relationships/tags" Target="../tags/tag81.xml"/><Relationship Id="rId46" Type="http://schemas.openxmlformats.org/officeDocument/2006/relationships/tags" Target="../tags/tag80.xml"/><Relationship Id="rId45" Type="http://schemas.openxmlformats.org/officeDocument/2006/relationships/tags" Target="../tags/tag79.xml"/><Relationship Id="rId44" Type="http://schemas.openxmlformats.org/officeDocument/2006/relationships/tags" Target="../tags/tag78.xml"/><Relationship Id="rId43" Type="http://schemas.openxmlformats.org/officeDocument/2006/relationships/tags" Target="../tags/tag77.xml"/><Relationship Id="rId42" Type="http://schemas.openxmlformats.org/officeDocument/2006/relationships/tags" Target="../tags/tag76.xml"/><Relationship Id="rId41" Type="http://schemas.openxmlformats.org/officeDocument/2006/relationships/tags" Target="../tags/tag75.xml"/><Relationship Id="rId40" Type="http://schemas.openxmlformats.org/officeDocument/2006/relationships/tags" Target="../tags/tag74.xml"/><Relationship Id="rId4" Type="http://schemas.openxmlformats.org/officeDocument/2006/relationships/image" Target="../media/image5.png"/><Relationship Id="rId39" Type="http://schemas.openxmlformats.org/officeDocument/2006/relationships/tags" Target="../tags/tag73.xml"/><Relationship Id="rId38" Type="http://schemas.openxmlformats.org/officeDocument/2006/relationships/tags" Target="../tags/tag72.xml"/><Relationship Id="rId37" Type="http://schemas.openxmlformats.org/officeDocument/2006/relationships/tags" Target="../tags/tag71.xml"/><Relationship Id="rId36" Type="http://schemas.openxmlformats.org/officeDocument/2006/relationships/tags" Target="../tags/tag70.xml"/><Relationship Id="rId35" Type="http://schemas.openxmlformats.org/officeDocument/2006/relationships/tags" Target="../tags/tag69.xml"/><Relationship Id="rId34" Type="http://schemas.openxmlformats.org/officeDocument/2006/relationships/tags" Target="../tags/tag68.xml"/><Relationship Id="rId33" Type="http://schemas.openxmlformats.org/officeDocument/2006/relationships/tags" Target="../tags/tag67.xml"/><Relationship Id="rId32" Type="http://schemas.openxmlformats.org/officeDocument/2006/relationships/tags" Target="../tags/tag66.xml"/><Relationship Id="rId31" Type="http://schemas.openxmlformats.org/officeDocument/2006/relationships/tags" Target="../tags/tag65.xml"/><Relationship Id="rId30" Type="http://schemas.openxmlformats.org/officeDocument/2006/relationships/tags" Target="../tags/tag64.xml"/><Relationship Id="rId3" Type="http://schemas.openxmlformats.org/officeDocument/2006/relationships/image" Target="../media/image2.svg"/><Relationship Id="rId29" Type="http://schemas.openxmlformats.org/officeDocument/2006/relationships/tags" Target="../tags/tag63.xml"/><Relationship Id="rId28" Type="http://schemas.openxmlformats.org/officeDocument/2006/relationships/tags" Target="../tags/tag62.xml"/><Relationship Id="rId27" Type="http://schemas.openxmlformats.org/officeDocument/2006/relationships/tags" Target="../tags/tag61.xml"/><Relationship Id="rId26" Type="http://schemas.openxmlformats.org/officeDocument/2006/relationships/tags" Target="../tags/tag60.xml"/><Relationship Id="rId25" Type="http://schemas.openxmlformats.org/officeDocument/2006/relationships/tags" Target="../tags/tag59.xml"/><Relationship Id="rId24" Type="http://schemas.openxmlformats.org/officeDocument/2006/relationships/tags" Target="../tags/tag58.xml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tags" Target="../tags/tag55.xml"/><Relationship Id="rId20" Type="http://schemas.openxmlformats.org/officeDocument/2006/relationships/tags" Target="../tags/tag54.xml"/><Relationship Id="rId2" Type="http://schemas.openxmlformats.org/officeDocument/2006/relationships/image" Target="../media/image4.png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3.sv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40.xml"/><Relationship Id="rId43" Type="http://schemas.openxmlformats.org/officeDocument/2006/relationships/tags" Target="../tags/tag139.xml"/><Relationship Id="rId42" Type="http://schemas.openxmlformats.org/officeDocument/2006/relationships/tags" Target="../tags/tag138.xml"/><Relationship Id="rId41" Type="http://schemas.openxmlformats.org/officeDocument/2006/relationships/tags" Target="../tags/tag137.xml"/><Relationship Id="rId40" Type="http://schemas.openxmlformats.org/officeDocument/2006/relationships/tags" Target="../tags/tag136.xml"/><Relationship Id="rId4" Type="http://schemas.openxmlformats.org/officeDocument/2006/relationships/image" Target="../media/image5.png"/><Relationship Id="rId39" Type="http://schemas.openxmlformats.org/officeDocument/2006/relationships/tags" Target="../tags/tag135.xml"/><Relationship Id="rId38" Type="http://schemas.openxmlformats.org/officeDocument/2006/relationships/tags" Target="../tags/tag134.xml"/><Relationship Id="rId37" Type="http://schemas.openxmlformats.org/officeDocument/2006/relationships/tags" Target="../tags/tag133.xml"/><Relationship Id="rId36" Type="http://schemas.openxmlformats.org/officeDocument/2006/relationships/tags" Target="../tags/tag132.xml"/><Relationship Id="rId35" Type="http://schemas.openxmlformats.org/officeDocument/2006/relationships/tags" Target="../tags/tag131.xml"/><Relationship Id="rId34" Type="http://schemas.openxmlformats.org/officeDocument/2006/relationships/tags" Target="../tags/tag130.xml"/><Relationship Id="rId33" Type="http://schemas.openxmlformats.org/officeDocument/2006/relationships/tags" Target="../tags/tag129.xml"/><Relationship Id="rId32" Type="http://schemas.openxmlformats.org/officeDocument/2006/relationships/tags" Target="../tags/tag128.xml"/><Relationship Id="rId31" Type="http://schemas.openxmlformats.org/officeDocument/2006/relationships/tags" Target="../tags/tag127.xml"/><Relationship Id="rId30" Type="http://schemas.openxmlformats.org/officeDocument/2006/relationships/tags" Target="../tags/tag126.xml"/><Relationship Id="rId3" Type="http://schemas.openxmlformats.org/officeDocument/2006/relationships/image" Target="../media/image2.svg"/><Relationship Id="rId29" Type="http://schemas.openxmlformats.org/officeDocument/2006/relationships/tags" Target="../tags/tag125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image" Target="../media/image4.png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292" y="1168977"/>
            <a:ext cx="521208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TW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那些不务正业的问卷用法</a:t>
            </a:r>
            <a:endParaRPr lang="zh-CN" altLang="en-US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花名：天权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54794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：客服参与几乎是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不需要的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40055" y="4820920"/>
            <a:ext cx="243840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STEP1</a:t>
            </a:r>
            <a:r>
              <a:rPr lang="zh-CN" altLang="en-US"/>
              <a:t>：上传截图</a:t>
            </a:r>
            <a:endParaRPr lang="zh-CN" altLang="en-US"/>
          </a:p>
        </p:txBody>
      </p:sp>
      <p:sp>
        <p:nvSpPr>
          <p:cNvPr id="186" name="文本框 185"/>
          <p:cNvSpPr txBox="1"/>
          <p:nvPr>
            <p:custDataLst>
              <p:tags r:id="rId6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以马丁截图换兑换码下单兑奖为例：</a:t>
            </a:r>
            <a:endParaRPr lang="zh-CN" sz="2100" b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440" y="1539240"/>
            <a:ext cx="2287270" cy="1771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55" y="1533525"/>
            <a:ext cx="2395855" cy="31489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2440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STEP2</a:t>
            </a:r>
            <a:r>
              <a:rPr lang="zh-CN" altLang="en-US"/>
              <a:t>：获得兑换码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240" y="1539240"/>
            <a:ext cx="2155190" cy="29070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33695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STEP3</a:t>
            </a:r>
            <a:r>
              <a:rPr lang="zh-CN" altLang="en-US"/>
              <a:t>：跳到奖品页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7960" y="1539240"/>
            <a:ext cx="2021205" cy="1651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07960" y="4171315"/>
            <a:ext cx="2021205" cy="108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STEP4</a:t>
            </a:r>
            <a:r>
              <a:rPr lang="zh-CN" altLang="en-US"/>
              <a:t>：下单时输入兑换码，金额自动抵扣，完成兑奖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：客服兑奖效率大大提升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1089025"/>
            <a:ext cx="2593340" cy="3429635"/>
          </a:xfrm>
          <a:prstGeom prst="rect">
            <a:avLst/>
          </a:prstGeom>
        </p:spPr>
      </p:pic>
      <p:sp>
        <p:nvSpPr>
          <p:cNvPr id="41" name="椭圆 40"/>
          <p:cNvSpPr/>
          <p:nvPr>
            <p:custDataLst>
              <p:tags r:id="rId7"/>
            </p:custDataLst>
          </p:nvPr>
        </p:nvSpPr>
        <p:spPr>
          <a:xfrm>
            <a:off x="4196864" y="1297191"/>
            <a:ext cx="1623945" cy="1623945"/>
          </a:xfrm>
          <a:prstGeom prst="ellipse">
            <a:avLst/>
          </a:prstGeom>
          <a:noFill/>
          <a:ln>
            <a:solidFill>
              <a:srgbClr val="76BBC5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4307984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510" kern="0" smtClean="0"/>
              <a:t>75%</a:t>
            </a:r>
            <a:endParaRPr lang="en-US" altLang="zh-CN" sz="1510" kern="0" smtClean="0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409632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lnSpcReduction="200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一个客服一天可以轻松处理</a:t>
            </a:r>
            <a:r>
              <a:rPr lang="en-US" altLang="zh-CN" sz="1510" dirty="0"/>
              <a:t>6</a:t>
            </a:r>
            <a:r>
              <a:rPr lang="en-US" altLang="zh-CN" sz="1510" dirty="0"/>
              <a:t>00</a:t>
            </a:r>
            <a:r>
              <a:rPr lang="zh-CN" altLang="en-US" sz="1510" dirty="0"/>
              <a:t>个兑奖用户</a:t>
            </a:r>
            <a:endParaRPr lang="zh-CN" altLang="en-US" sz="1510" dirty="0"/>
          </a:p>
          <a:p>
            <a:endParaRPr lang="zh-CN" altLang="en-US" sz="1510" dirty="0"/>
          </a:p>
          <a:p>
            <a:r>
              <a:rPr lang="zh-CN" altLang="en-US" sz="1510" dirty="0"/>
              <a:t>晚上的用户大部分也能自助完成兑奖</a:t>
            </a:r>
            <a:endParaRPr lang="zh-CN" altLang="en-US" sz="1510" dirty="0"/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09632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问卷兑奖</a:t>
            </a:r>
            <a:endParaRPr lang="zh-CN" altLang="en-US" sz="2015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0" name="饼形 9"/>
          <p:cNvSpPr/>
          <p:nvPr>
            <p:custDataLst>
              <p:tags r:id="rId11"/>
            </p:custDataLst>
          </p:nvPr>
        </p:nvSpPr>
        <p:spPr>
          <a:xfrm>
            <a:off x="4364885" y="1465213"/>
            <a:ext cx="1287902" cy="1287903"/>
          </a:xfrm>
          <a:prstGeom prst="pie">
            <a:avLst>
              <a:gd name="adj1" fmla="val 16229478"/>
              <a:gd name="adj2" fmla="val 10111916"/>
            </a:avLst>
          </a:prstGeom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7210024" y="1297191"/>
            <a:ext cx="1623945" cy="1623945"/>
          </a:xfrm>
          <a:prstGeom prst="ellipse">
            <a:avLst/>
          </a:prstGeom>
          <a:noFill/>
          <a:ln>
            <a:solidFill>
              <a:srgbClr val="EB5A40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1" name="文本框 50"/>
          <p:cNvSpPr txBox="1"/>
          <p:nvPr>
            <p:custDataLst>
              <p:tags r:id="rId13"/>
            </p:custDataLst>
          </p:nvPr>
        </p:nvSpPr>
        <p:spPr>
          <a:xfrm>
            <a:off x="7299900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1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25%</a:t>
            </a:r>
            <a:endParaRPr kumimoji="0" lang="en-US" altLang="zh-CN" sz="151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710948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人工兑奖</a:t>
            </a:r>
            <a:endParaRPr lang="zh-CN" altLang="en-US" sz="2015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710948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lnSpcReduction="200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一个客服一天不停回复登记，只能处理</a:t>
            </a:r>
            <a:r>
              <a:rPr lang="en-US" altLang="zh-CN" sz="1510" dirty="0"/>
              <a:t>200</a:t>
            </a:r>
            <a:r>
              <a:rPr lang="zh-CN" altLang="en-US" sz="1510" dirty="0"/>
              <a:t>个兑奖用户</a:t>
            </a:r>
            <a:endParaRPr lang="zh-CN" altLang="en-US" sz="1510" dirty="0"/>
          </a:p>
          <a:p>
            <a:endParaRPr lang="zh-CN" altLang="en-US" sz="1510" dirty="0"/>
          </a:p>
          <a:p>
            <a:r>
              <a:rPr lang="zh-CN" altLang="en-US" sz="1510" dirty="0"/>
              <a:t>晚上的用户得留到第二天处理</a:t>
            </a:r>
            <a:endParaRPr lang="zh-CN" altLang="en-US" sz="1510" dirty="0"/>
          </a:p>
        </p:txBody>
      </p:sp>
      <p:sp>
        <p:nvSpPr>
          <p:cNvPr id="20" name="饼形 19"/>
          <p:cNvSpPr/>
          <p:nvPr>
            <p:custDataLst>
              <p:tags r:id="rId16"/>
            </p:custDataLst>
          </p:nvPr>
        </p:nvSpPr>
        <p:spPr>
          <a:xfrm>
            <a:off x="7378046" y="1469482"/>
            <a:ext cx="1287902" cy="1287903"/>
          </a:xfrm>
          <a:prstGeom prst="pie">
            <a:avLst>
              <a:gd name="adj1" fmla="val 16229478"/>
              <a:gd name="adj2" fmla="val 8695616"/>
            </a:avLst>
          </a:prstGeom>
          <a:solidFill>
            <a:srgbClr val="EB5A40"/>
          </a:solidFill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：另外一种玩法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804989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b="1"/>
              <a:t>问卷不仅可以自动发兑奖码，还可以做兑奖码验真然后引导兑奖</a:t>
            </a:r>
            <a:endParaRPr lang="en-US" altLang="zh-CN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470" y="1566545"/>
            <a:ext cx="180022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标注 8"/>
          <p:cNvSpPr/>
          <p:nvPr/>
        </p:nvSpPr>
        <p:spPr>
          <a:xfrm>
            <a:off x="3843655" y="3193415"/>
            <a:ext cx="2465070" cy="828675"/>
          </a:xfrm>
          <a:prstGeom prst="wedgeRectCallout">
            <a:avLst>
              <a:gd name="adj1" fmla="val -48272"/>
              <a:gd name="adj2" fmla="val -1106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有兑奖码校验</a:t>
            </a:r>
            <a:endParaRPr lang="zh-CN" altLang="en-US"/>
          </a:p>
          <a:p>
            <a:pPr algn="ctr"/>
            <a:r>
              <a:rPr lang="zh-CN" altLang="en-US"/>
              <a:t>错误的、用过的兑奖码都会提示无效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40" y="1566545"/>
            <a:ext cx="2703195" cy="3046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630" y="1566545"/>
            <a:ext cx="2534285" cy="3397885"/>
          </a:xfrm>
          <a:prstGeom prst="rect">
            <a:avLst/>
          </a:prstGeom>
        </p:spPr>
      </p:pic>
      <p:sp>
        <p:nvSpPr>
          <p:cNvPr id="12" name="矩形标注 11"/>
          <p:cNvSpPr/>
          <p:nvPr/>
        </p:nvSpPr>
        <p:spPr>
          <a:xfrm>
            <a:off x="3948430" y="4460240"/>
            <a:ext cx="2465070" cy="828675"/>
          </a:xfrm>
          <a:prstGeom prst="wedgeRectCallout">
            <a:avLst>
              <a:gd name="adj1" fmla="val 64734"/>
              <a:gd name="adj2" fmla="val -119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正确的兑奖码则会引导填写兑奖收件地址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、互动游戏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：这些游戏其实也是问卷的分支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" y="990600"/>
            <a:ext cx="2713355" cy="3359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332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闯关猜谜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30" y="990600"/>
            <a:ext cx="2134235" cy="34283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8706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趣味测试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：大健康项目的一个小工具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52475" y="4392930"/>
            <a:ext cx="82823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网上有很多的健康自测题库，可以根据症状的匹配数量自动判断用户健康状态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887730"/>
            <a:ext cx="6071870" cy="328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：以诊断为噱头，来达成转粉或者贩卖焦虑、抛出痛点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772795"/>
            <a:ext cx="6419850" cy="385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2475" y="4630420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1</a:t>
            </a:r>
            <a:r>
              <a:rPr lang="zh-CN" altLang="en-US" b="1"/>
              <a:t>、免费诊断，但是查看诊断结果要扫码加粉、关注</a:t>
            </a:r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752475" y="5024755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2</a:t>
            </a:r>
            <a:r>
              <a:rPr lang="zh-CN" altLang="en-US" b="1"/>
              <a:t>、免费诊断，然后告诉你有健康隐患，来加我们的健康专家吧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综上：问卷的用法还有很多，有待我们在运营过程中进一步开发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367030" y="869315"/>
            <a:ext cx="937514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BTW</a:t>
            </a:r>
            <a:r>
              <a:rPr lang="zh-CN" altLang="en-US" b="1"/>
              <a:t>：即使没有</a:t>
            </a:r>
            <a:r>
              <a:rPr lang="en-US" altLang="zh-CN" b="1"/>
              <a:t>CDP</a:t>
            </a:r>
            <a:r>
              <a:rPr lang="zh-CN" altLang="en-US" b="1"/>
              <a:t>，</a:t>
            </a:r>
            <a:r>
              <a:rPr lang="zh-CN" b="1"/>
              <a:t>也不要再用问卷星了，太</a:t>
            </a:r>
            <a:r>
              <a:rPr lang="en-US" altLang="zh-CN" b="1"/>
              <a:t>LOW</a:t>
            </a:r>
            <a:r>
              <a:rPr lang="zh-CN" altLang="en-US" b="1"/>
              <a:t>，墙裂推荐腾讯问卷，试过就懂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" y="1511935"/>
            <a:ext cx="9417685" cy="402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  <a:endParaRPr lang="zh-CN" altLang="en-US" sz="12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37535" y="1226185"/>
            <a:ext cx="38703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/>
              <a:t>THANK YOU</a:t>
            </a:r>
            <a:endParaRPr lang="en-US" altLang="zh-CN" sz="6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4157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项目背景：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问卷除了做调研还能不能干点别的？</a:t>
            </a:r>
            <a:endParaRPr lang="zh-CN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2445" y="1137920"/>
            <a:ext cx="9224010" cy="3977640"/>
            <a:chOff x="1210" y="2053"/>
            <a:chExt cx="14526" cy="6264"/>
          </a:xfrm>
        </p:grpSpPr>
        <p:sp>
          <p:nvSpPr>
            <p:cNvPr id="6" name="空心弧 5"/>
            <p:cNvSpPr/>
            <p:nvPr>
              <p:custDataLst>
                <p:tags r:id="rId6"/>
              </p:custDataLst>
            </p:nvPr>
          </p:nvSpPr>
          <p:spPr>
            <a:xfrm rot="54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>
              <p:custDataLst>
                <p:tags r:id="rId7"/>
              </p:custDataLst>
            </p:nvPr>
          </p:nvSpPr>
          <p:spPr>
            <a:xfrm rot="90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空心弧 7"/>
            <p:cNvSpPr/>
            <p:nvPr>
              <p:custDataLst>
                <p:tags r:id="rId8"/>
              </p:custDataLst>
            </p:nvPr>
          </p:nvSpPr>
          <p:spPr>
            <a:xfrm rot="126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空心弧 11"/>
            <p:cNvSpPr/>
            <p:nvPr>
              <p:custDataLst>
                <p:tags r:id="rId9"/>
              </p:custDataLst>
            </p:nvPr>
          </p:nvSpPr>
          <p:spPr>
            <a:xfrm rot="162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空心弧 12"/>
            <p:cNvSpPr/>
            <p:nvPr>
              <p:custDataLst>
                <p:tags r:id="rId10"/>
              </p:custDataLst>
            </p:nvPr>
          </p:nvSpPr>
          <p:spPr>
            <a:xfrm rot="1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>
              <p:custDataLst>
                <p:tags r:id="rId11"/>
              </p:custDataLst>
            </p:nvPr>
          </p:nvSpPr>
          <p:spPr>
            <a:xfrm rot="19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440" y="6507"/>
              <a:ext cx="400" cy="512"/>
            </a:xfrm>
            <a:custGeom>
              <a:avLst/>
              <a:gdLst>
                <a:gd name="T0" fmla="*/ 83 w 97"/>
                <a:gd name="T1" fmla="*/ 44 h 123"/>
                <a:gd name="T2" fmla="*/ 83 w 97"/>
                <a:gd name="T3" fmla="*/ 35 h 123"/>
                <a:gd name="T4" fmla="*/ 48 w 97"/>
                <a:gd name="T5" fmla="*/ 0 h 123"/>
                <a:gd name="T6" fmla="*/ 14 w 97"/>
                <a:gd name="T7" fmla="*/ 35 h 123"/>
                <a:gd name="T8" fmla="*/ 14 w 97"/>
                <a:gd name="T9" fmla="*/ 44 h 123"/>
                <a:gd name="T10" fmla="*/ 0 w 97"/>
                <a:gd name="T11" fmla="*/ 64 h 123"/>
                <a:gd name="T12" fmla="*/ 0 w 97"/>
                <a:gd name="T13" fmla="*/ 103 h 123"/>
                <a:gd name="T14" fmla="*/ 21 w 97"/>
                <a:gd name="T15" fmla="*/ 123 h 123"/>
                <a:gd name="T16" fmla="*/ 76 w 97"/>
                <a:gd name="T17" fmla="*/ 123 h 123"/>
                <a:gd name="T18" fmla="*/ 97 w 97"/>
                <a:gd name="T19" fmla="*/ 103 h 123"/>
                <a:gd name="T20" fmla="*/ 97 w 97"/>
                <a:gd name="T21" fmla="*/ 64 h 123"/>
                <a:gd name="T22" fmla="*/ 83 w 97"/>
                <a:gd name="T23" fmla="*/ 44 h 123"/>
                <a:gd name="T24" fmla="*/ 48 w 97"/>
                <a:gd name="T25" fmla="*/ 14 h 123"/>
                <a:gd name="T26" fmla="*/ 69 w 97"/>
                <a:gd name="T27" fmla="*/ 35 h 123"/>
                <a:gd name="T28" fmla="*/ 69 w 97"/>
                <a:gd name="T29" fmla="*/ 43 h 123"/>
                <a:gd name="T30" fmla="*/ 28 w 97"/>
                <a:gd name="T31" fmla="*/ 43 h 123"/>
                <a:gd name="T32" fmla="*/ 28 w 97"/>
                <a:gd name="T33" fmla="*/ 35 h 123"/>
                <a:gd name="T34" fmla="*/ 48 w 97"/>
                <a:gd name="T35" fmla="*/ 14 h 123"/>
                <a:gd name="T36" fmla="*/ 55 w 97"/>
                <a:gd name="T37" fmla="*/ 87 h 123"/>
                <a:gd name="T38" fmla="*/ 55 w 97"/>
                <a:gd name="T39" fmla="*/ 95 h 123"/>
                <a:gd name="T40" fmla="*/ 48 w 97"/>
                <a:gd name="T41" fmla="*/ 102 h 123"/>
                <a:gd name="T42" fmla="*/ 42 w 97"/>
                <a:gd name="T43" fmla="*/ 95 h 123"/>
                <a:gd name="T44" fmla="*/ 42 w 97"/>
                <a:gd name="T45" fmla="*/ 87 h 123"/>
                <a:gd name="T46" fmla="*/ 36 w 97"/>
                <a:gd name="T47" fmla="*/ 77 h 123"/>
                <a:gd name="T48" fmla="*/ 48 w 97"/>
                <a:gd name="T49" fmla="*/ 65 h 123"/>
                <a:gd name="T50" fmla="*/ 61 w 97"/>
                <a:gd name="T51" fmla="*/ 77 h 123"/>
                <a:gd name="T52" fmla="*/ 55 w 97"/>
                <a:gd name="T53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23">
                  <a:moveTo>
                    <a:pt x="83" y="44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83" y="16"/>
                    <a:pt x="67" y="0"/>
                    <a:pt x="48" y="0"/>
                  </a:cubicBezTo>
                  <a:cubicBezTo>
                    <a:pt x="29" y="0"/>
                    <a:pt x="14" y="16"/>
                    <a:pt x="14" y="3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7"/>
                    <a:pt x="0" y="55"/>
                    <a:pt x="0" y="6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9" y="123"/>
                    <a:pt x="21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88" y="123"/>
                    <a:pt x="97" y="114"/>
                    <a:pt x="97" y="10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55"/>
                    <a:pt x="91" y="47"/>
                    <a:pt x="83" y="44"/>
                  </a:cubicBezTo>
                  <a:close/>
                  <a:moveTo>
                    <a:pt x="48" y="14"/>
                  </a:moveTo>
                  <a:cubicBezTo>
                    <a:pt x="60" y="14"/>
                    <a:pt x="69" y="23"/>
                    <a:pt x="69" y="35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3"/>
                    <a:pt x="37" y="14"/>
                    <a:pt x="48" y="14"/>
                  </a:cubicBezTo>
                  <a:close/>
                  <a:moveTo>
                    <a:pt x="55" y="87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5" y="99"/>
                    <a:pt x="52" y="102"/>
                    <a:pt x="48" y="102"/>
                  </a:cubicBezTo>
                  <a:cubicBezTo>
                    <a:pt x="45" y="102"/>
                    <a:pt x="42" y="99"/>
                    <a:pt x="42" y="9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8" y="85"/>
                    <a:pt x="36" y="81"/>
                    <a:pt x="36" y="77"/>
                  </a:cubicBezTo>
                  <a:cubicBezTo>
                    <a:pt x="36" y="70"/>
                    <a:pt x="42" y="65"/>
                    <a:pt x="48" y="65"/>
                  </a:cubicBezTo>
                  <a:cubicBezTo>
                    <a:pt x="55" y="65"/>
                    <a:pt x="61" y="70"/>
                    <a:pt x="61" y="77"/>
                  </a:cubicBezTo>
                  <a:cubicBezTo>
                    <a:pt x="61" y="81"/>
                    <a:pt x="58" y="85"/>
                    <a:pt x="55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 eaLnBrk="1" hangingPunct="1">
                <a:lnSpc>
                  <a:spcPct val="120000"/>
                </a:lnSpc>
              </a:pPr>
              <a:endParaRPr lang="id-ID" sz="1515" ker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: 圆角 68"/>
            <p:cNvSpPr/>
            <p:nvPr>
              <p:custDataLst>
                <p:tags r:id="rId13"/>
              </p:custDataLst>
            </p:nvPr>
          </p:nvSpPr>
          <p:spPr>
            <a:xfrm>
              <a:off x="6791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: 圆角 69"/>
            <p:cNvSpPr/>
            <p:nvPr>
              <p:custDataLst>
                <p:tags r:id="rId14"/>
              </p:custDataLst>
            </p:nvPr>
          </p:nvSpPr>
          <p:spPr>
            <a:xfrm>
              <a:off x="7020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7717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用户调研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7020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收集用户的性别、年龄、地址、收入、兴趣、习惯等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: 圆角 87"/>
            <p:cNvSpPr/>
            <p:nvPr>
              <p:custDataLst>
                <p:tags r:id="rId17"/>
              </p:custDataLst>
            </p:nvPr>
          </p:nvSpPr>
          <p:spPr>
            <a:xfrm>
              <a:off x="11438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: 圆角 88"/>
            <p:cNvSpPr/>
            <p:nvPr>
              <p:custDataLst>
                <p:tags r:id="rId18"/>
              </p:custDataLst>
            </p:nvPr>
          </p:nvSpPr>
          <p:spPr>
            <a:xfrm>
              <a:off x="11667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12364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自动分层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20"/>
              </p:custDataLst>
            </p:nvPr>
          </p:nvSpPr>
          <p:spPr>
            <a:xfrm>
              <a:off x="11667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按兴趣、城市、身份等条件分流到对应的群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: 圆角 92"/>
            <p:cNvSpPr/>
            <p:nvPr>
              <p:custDataLst>
                <p:tags r:id="rId21"/>
              </p:custDataLst>
            </p:nvPr>
          </p:nvSpPr>
          <p:spPr>
            <a:xfrm>
              <a:off x="6791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矩形: 圆角 93"/>
            <p:cNvSpPr/>
            <p:nvPr>
              <p:custDataLst>
                <p:tags r:id="rId22"/>
              </p:custDataLst>
            </p:nvPr>
          </p:nvSpPr>
          <p:spPr>
            <a:xfrm>
              <a:off x="7020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3"/>
              </p:custDataLst>
            </p:nvPr>
          </p:nvSpPr>
          <p:spPr>
            <a:xfrm>
              <a:off x="7717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自动绑号打标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24"/>
              </p:custDataLst>
            </p:nvPr>
          </p:nvSpPr>
          <p:spPr>
            <a:xfrm>
              <a:off x="7020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填手机号自动完成绑号，根据用户选择的答案打上对应标签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: 圆角 97"/>
            <p:cNvSpPr/>
            <p:nvPr>
              <p:custDataLst>
                <p:tags r:id="rId25"/>
              </p:custDataLst>
            </p:nvPr>
          </p:nvSpPr>
          <p:spPr>
            <a:xfrm>
              <a:off x="11438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: 圆角 98"/>
            <p:cNvSpPr/>
            <p:nvPr>
              <p:custDataLst>
                <p:tags r:id="rId26"/>
              </p:custDataLst>
            </p:nvPr>
          </p:nvSpPr>
          <p:spPr>
            <a:xfrm>
              <a:off x="11667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7"/>
              </p:custDataLst>
            </p:nvPr>
          </p:nvSpPr>
          <p:spPr>
            <a:xfrm>
              <a:off x="12364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自动兑奖</a:t>
              </a:r>
              <a:endParaRPr lang="zh-CN" altLang="en-US" sz="151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8"/>
              </p:custDataLst>
            </p:nvPr>
          </p:nvSpPr>
          <p:spPr>
            <a:xfrm>
              <a:off x="11667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填资料自动发兑奖码，填兑换码自动兑奖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: 圆角 124"/>
            <p:cNvSpPr/>
            <p:nvPr>
              <p:custDataLst>
                <p:tags r:id="rId29"/>
              </p:custDataLst>
            </p:nvPr>
          </p:nvSpPr>
          <p:spPr>
            <a:xfrm>
              <a:off x="6791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: 圆角 125"/>
            <p:cNvSpPr/>
            <p:nvPr>
              <p:custDataLst>
                <p:tags r:id="rId30"/>
              </p:custDataLst>
            </p:nvPr>
          </p:nvSpPr>
          <p:spPr>
            <a:xfrm>
              <a:off x="7020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31"/>
              </p:custDataLst>
            </p:nvPr>
          </p:nvSpPr>
          <p:spPr>
            <a:xfrm>
              <a:off x="7717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互动游戏</a:t>
              </a:r>
              <a:endParaRPr lang="zh-CN" altLang="en-US" sz="151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32"/>
              </p:custDataLst>
            </p:nvPr>
          </p:nvSpPr>
          <p:spPr>
            <a:xfrm>
              <a:off x="7020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智力通关游戏、趣味测试游戏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矩形: 圆角 138"/>
            <p:cNvSpPr/>
            <p:nvPr>
              <p:custDataLst>
                <p:tags r:id="rId33"/>
              </p:custDataLst>
            </p:nvPr>
          </p:nvSpPr>
          <p:spPr>
            <a:xfrm>
              <a:off x="11438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: 圆角 139"/>
            <p:cNvSpPr/>
            <p:nvPr>
              <p:custDataLst>
                <p:tags r:id="rId34"/>
              </p:custDataLst>
            </p:nvPr>
          </p:nvSpPr>
          <p:spPr>
            <a:xfrm>
              <a:off x="11667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35"/>
              </p:custDataLst>
            </p:nvPr>
          </p:nvSpPr>
          <p:spPr>
            <a:xfrm>
              <a:off x="12364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自助诊断</a:t>
              </a:r>
              <a:endParaRPr lang="zh-CN" altLang="en-US" sz="1515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36"/>
              </p:custDataLst>
            </p:nvPr>
          </p:nvSpPr>
          <p:spPr>
            <a:xfrm>
              <a:off x="11667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根据用户的选择项目自动判断用户当前健康状况</a:t>
              </a:r>
              <a:endParaRPr lang="zh-CN" altLang="en-US" sz="118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settings_320253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4383" y="3185"/>
              <a:ext cx="512" cy="512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placeholder_286118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5445" y="4787"/>
              <a:ext cx="436" cy="512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statistical-chart_64023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2369" y="6376"/>
              <a:ext cx="456" cy="512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wifi-cloud_72981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1431" y="4787"/>
              <a:ext cx="510" cy="512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wo-coin-stacks_72132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420" y="3185"/>
              <a:ext cx="519" cy="512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3064" y="4147"/>
              <a:ext cx="1270" cy="18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6496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：是问卷的基本功能，但是不要问一些太基本的问题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13" name="文本框 112"/>
          <p:cNvSpPr txBox="1"/>
          <p:nvPr>
            <p:custDataLst>
              <p:tags r:id="rId6"/>
            </p:custDataLst>
          </p:nvPr>
        </p:nvSpPr>
        <p:spPr>
          <a:xfrm>
            <a:off x="862330" y="924560"/>
            <a:ext cx="3754120" cy="359410"/>
          </a:xfrm>
          <a:prstGeom prst="rect">
            <a:avLst/>
          </a:prstGeom>
        </p:spPr>
        <p:txBody>
          <a:bodyPr anchor="ctr" anchorCtr="1">
            <a:normAutofit fontScale="90000"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太基础的问题</a:t>
            </a:r>
            <a:endParaRPr lang="zh-CN" altLang="en-US" sz="185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70" y="1238250"/>
            <a:ext cx="3495040" cy="42506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161915" y="878840"/>
            <a:ext cx="3754120" cy="359410"/>
          </a:xfrm>
          <a:prstGeom prst="rect">
            <a:avLst/>
          </a:prstGeom>
        </p:spPr>
        <p:txBody>
          <a:bodyPr anchor="ctr" anchorCtr="1">
            <a:normAutofit fontScale="90000"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有商业价值的问题</a:t>
            </a:r>
            <a:endParaRPr lang="zh-CN" altLang="en-US" sz="185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5775" y="1165860"/>
            <a:ext cx="3292475" cy="4403725"/>
          </a:xfrm>
          <a:prstGeom prst="rect">
            <a:avLst/>
          </a:prstGeom>
        </p:spPr>
      </p:pic>
      <p:pic>
        <p:nvPicPr>
          <p:cNvPr id="6" name="图片 5" descr="343435383133323b333635383838363bcdeab3c9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8520" y="4078605"/>
            <a:ext cx="1490980" cy="149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999490" y="347345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用户调研的问题设计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588645" y="3759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86" name="文本框 185"/>
          <p:cNvSpPr txBox="1"/>
          <p:nvPr>
            <p:custDataLst>
              <p:tags r:id="rId6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可以用于指定用户运营策略的问题才是有价值的问题</a:t>
            </a:r>
            <a:endParaRPr lang="zh-CN" sz="2100" b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Oval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17466" y="160452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8" name="Freeform 22"/>
          <p:cNvSpPr/>
          <p:nvPr>
            <p:custDataLst>
              <p:tags r:id="rId8"/>
            </p:custDataLst>
          </p:nvPr>
        </p:nvSpPr>
        <p:spPr bwMode="auto">
          <a:xfrm>
            <a:off x="2802021" y="2871010"/>
            <a:ext cx="1063761" cy="401206"/>
          </a:xfrm>
          <a:custGeom>
            <a:avLst/>
            <a:gdLst>
              <a:gd name="T0" fmla="*/ 238 w 725"/>
              <a:gd name="T1" fmla="*/ 274 h 274"/>
              <a:gd name="T2" fmla="*/ 725 w 725"/>
              <a:gd name="T3" fmla="*/ 0 h 274"/>
              <a:gd name="T4" fmla="*/ 239 w 725"/>
              <a:gd name="T5" fmla="*/ 140 h 274"/>
              <a:gd name="T6" fmla="*/ 0 w 725"/>
              <a:gd name="T7" fmla="*/ 221 h 274"/>
              <a:gd name="T8" fmla="*/ 238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8" y="274"/>
                </a:moveTo>
                <a:cubicBezTo>
                  <a:pt x="444" y="274"/>
                  <a:pt x="625" y="164"/>
                  <a:pt x="725" y="0"/>
                </a:cubicBezTo>
                <a:cubicBezTo>
                  <a:pt x="715" y="7"/>
                  <a:pt x="560" y="163"/>
                  <a:pt x="239" y="140"/>
                </a:cubicBezTo>
                <a:cubicBezTo>
                  <a:pt x="76" y="129"/>
                  <a:pt x="19" y="174"/>
                  <a:pt x="0" y="221"/>
                </a:cubicBezTo>
                <a:cubicBezTo>
                  <a:pt x="72" y="255"/>
                  <a:pt x="153" y="274"/>
                  <a:pt x="238" y="274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9" name="Freeform 23"/>
          <p:cNvSpPr/>
          <p:nvPr>
            <p:custDataLst>
              <p:tags r:id="rId9"/>
            </p:custDataLst>
          </p:nvPr>
        </p:nvSpPr>
        <p:spPr bwMode="auto">
          <a:xfrm>
            <a:off x="2326649" y="2558804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0" name="Freeform 25"/>
          <p:cNvSpPr/>
          <p:nvPr>
            <p:custDataLst>
              <p:tags r:id="rId10"/>
            </p:custDataLst>
          </p:nvPr>
        </p:nvSpPr>
        <p:spPr bwMode="auto">
          <a:xfrm>
            <a:off x="2332299" y="155225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1" name="Oval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61553" y="3086447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2" name="Oval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37942" y="3143660"/>
            <a:ext cx="8476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3" name="Oval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35521" y="3228422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4" name="文本框 193"/>
          <p:cNvSpPr txBox="1"/>
          <p:nvPr>
            <p:custDataLst>
              <p:tags r:id="rId14"/>
            </p:custDataLst>
          </p:nvPr>
        </p:nvSpPr>
        <p:spPr>
          <a:xfrm>
            <a:off x="2939570" y="222143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购买频次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购买渠道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心理价位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5" name="矩形 194"/>
          <p:cNvSpPr/>
          <p:nvPr>
            <p:custDataLst>
              <p:tags r:id="rId15"/>
            </p:custDataLst>
          </p:nvPr>
        </p:nvSpPr>
        <p:spPr>
          <a:xfrm>
            <a:off x="3037227" y="197324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00A49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消费行为</a:t>
            </a:r>
            <a:endParaRPr lang="zh-CN" altLang="en-US" sz="1600" b="1">
              <a:solidFill>
                <a:srgbClr val="00A49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文本框 195"/>
          <p:cNvSpPr txBox="1"/>
          <p:nvPr>
            <p:custDataLst>
              <p:tags r:id="rId16"/>
            </p:custDataLst>
          </p:nvPr>
        </p:nvSpPr>
        <p:spPr>
          <a:xfrm>
            <a:off x="2413332" y="176099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6308" y="3085090"/>
            <a:ext cx="9889" cy="10595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8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34594" y="3169852"/>
            <a:ext cx="9183" cy="9183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9" name="Oval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94944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0" name="Freeform 9"/>
          <p:cNvSpPr/>
          <p:nvPr>
            <p:custDataLst>
              <p:tags r:id="rId20"/>
            </p:custDataLst>
          </p:nvPr>
        </p:nvSpPr>
        <p:spPr bwMode="auto">
          <a:xfrm>
            <a:off x="4779499" y="2861178"/>
            <a:ext cx="1063761" cy="399793"/>
          </a:xfrm>
          <a:custGeom>
            <a:avLst/>
            <a:gdLst>
              <a:gd name="T0" fmla="*/ 238 w 725"/>
              <a:gd name="T1" fmla="*/ 273 h 273"/>
              <a:gd name="T2" fmla="*/ 725 w 725"/>
              <a:gd name="T3" fmla="*/ 0 h 273"/>
              <a:gd name="T4" fmla="*/ 239 w 725"/>
              <a:gd name="T5" fmla="*/ 139 h 273"/>
              <a:gd name="T6" fmla="*/ 0 w 725"/>
              <a:gd name="T7" fmla="*/ 220 h 273"/>
              <a:gd name="T8" fmla="*/ 238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8" y="273"/>
                </a:moveTo>
                <a:cubicBezTo>
                  <a:pt x="444" y="273"/>
                  <a:pt x="625" y="163"/>
                  <a:pt x="725" y="0"/>
                </a:cubicBezTo>
                <a:cubicBezTo>
                  <a:pt x="715" y="6"/>
                  <a:pt x="560" y="162"/>
                  <a:pt x="239" y="139"/>
                </a:cubicBezTo>
                <a:cubicBezTo>
                  <a:pt x="76" y="128"/>
                  <a:pt x="19" y="173"/>
                  <a:pt x="0" y="220"/>
                </a:cubicBezTo>
                <a:cubicBezTo>
                  <a:pt x="72" y="254"/>
                  <a:pt x="153" y="273"/>
                  <a:pt x="238" y="273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Freeform 10"/>
          <p:cNvSpPr/>
          <p:nvPr>
            <p:custDataLst>
              <p:tags r:id="rId21"/>
            </p:custDataLst>
          </p:nvPr>
        </p:nvSpPr>
        <p:spPr bwMode="auto">
          <a:xfrm>
            <a:off x="4304127" y="2547559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2" name="Freeform 11"/>
          <p:cNvSpPr/>
          <p:nvPr>
            <p:custDataLst>
              <p:tags r:id="rId22"/>
            </p:custDataLst>
          </p:nvPr>
        </p:nvSpPr>
        <p:spPr bwMode="auto">
          <a:xfrm>
            <a:off x="4304127" y="2547559"/>
            <a:ext cx="1547610" cy="525523"/>
          </a:xfrm>
          <a:custGeom>
            <a:avLst/>
            <a:gdLst>
              <a:gd name="T0" fmla="*/ 585 w 1055"/>
              <a:gd name="T1" fmla="*/ 352 h 359"/>
              <a:gd name="T2" fmla="*/ 100 w 1055"/>
              <a:gd name="T3" fmla="*/ 160 h 359"/>
              <a:gd name="T4" fmla="*/ 0 w 1055"/>
              <a:gd name="T5" fmla="*/ 0 h 359"/>
              <a:gd name="T6" fmla="*/ 2 w 1055"/>
              <a:gd name="T7" fmla="*/ 16 h 359"/>
              <a:gd name="T8" fmla="*/ 98 w 1055"/>
              <a:gd name="T9" fmla="*/ 162 h 359"/>
              <a:gd name="T10" fmla="*/ 278 w 1055"/>
              <a:gd name="T11" fmla="*/ 289 h 359"/>
              <a:gd name="T12" fmla="*/ 585 w 1055"/>
              <a:gd name="T13" fmla="*/ 355 h 359"/>
              <a:gd name="T14" fmla="*/ 620 w 1055"/>
              <a:gd name="T15" fmla="*/ 356 h 359"/>
              <a:gd name="T16" fmla="*/ 1050 w 1055"/>
              <a:gd name="T17" fmla="*/ 213 h 359"/>
              <a:gd name="T18" fmla="*/ 1055 w 1055"/>
              <a:gd name="T19" fmla="*/ 204 h 359"/>
              <a:gd name="T20" fmla="*/ 585 w 1055"/>
              <a:gd name="T21" fmla="*/ 35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5" h="359">
                <a:moveTo>
                  <a:pt x="585" y="352"/>
                </a:move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1" y="6"/>
                  <a:pt x="1" y="11"/>
                  <a:pt x="2" y="16"/>
                </a:cubicBezTo>
                <a:cubicBezTo>
                  <a:pt x="17" y="50"/>
                  <a:pt x="45" y="106"/>
                  <a:pt x="98" y="162"/>
                </a:cubicBezTo>
                <a:cubicBezTo>
                  <a:pt x="147" y="215"/>
                  <a:pt x="208" y="258"/>
                  <a:pt x="278" y="289"/>
                </a:cubicBezTo>
                <a:cubicBezTo>
                  <a:pt x="366" y="329"/>
                  <a:pt x="469" y="351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ubicBezTo>
                  <a:pt x="939" y="309"/>
                  <a:pt x="781" y="359"/>
                  <a:pt x="585" y="352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3" name="Freeform 12"/>
          <p:cNvSpPr/>
          <p:nvPr>
            <p:custDataLst>
              <p:tags r:id="rId23"/>
            </p:custDataLst>
          </p:nvPr>
        </p:nvSpPr>
        <p:spPr bwMode="auto">
          <a:xfrm>
            <a:off x="4309777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4" name="Oval 1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9031" y="3076614"/>
            <a:ext cx="9889" cy="8476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" name="文本框 204"/>
          <p:cNvSpPr txBox="1"/>
          <p:nvPr>
            <p:custDataLst>
              <p:tags r:id="rId25"/>
            </p:custDataLst>
          </p:nvPr>
        </p:nvSpPr>
        <p:spPr>
          <a:xfrm>
            <a:off x="4366762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6" name="文本框 205"/>
          <p:cNvSpPr txBox="1"/>
          <p:nvPr>
            <p:custDataLst>
              <p:tags r:id="rId26"/>
            </p:custDataLst>
          </p:nvPr>
        </p:nvSpPr>
        <p:spPr>
          <a:xfrm>
            <a:off x="4998334" y="2159749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使用频次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使用周期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使用场景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7" name="矩形 206"/>
          <p:cNvSpPr/>
          <p:nvPr>
            <p:custDataLst>
              <p:tags r:id="rId27"/>
            </p:custDataLst>
          </p:nvPr>
        </p:nvSpPr>
        <p:spPr>
          <a:xfrm>
            <a:off x="5051539" y="1911558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892C8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使用习惯</a:t>
            </a:r>
            <a:endParaRPr lang="zh-CN" altLang="en-US" sz="1600" b="1">
              <a:solidFill>
                <a:srgbClr val="892C8C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10661" y="3169852"/>
            <a:ext cx="10595" cy="9183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9" name="Oval 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72423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0" name="Freeform 15"/>
          <p:cNvSpPr/>
          <p:nvPr>
            <p:custDataLst>
              <p:tags r:id="rId30"/>
            </p:custDataLst>
          </p:nvPr>
        </p:nvSpPr>
        <p:spPr bwMode="auto">
          <a:xfrm>
            <a:off x="6756272" y="2861178"/>
            <a:ext cx="1063761" cy="399793"/>
          </a:xfrm>
          <a:custGeom>
            <a:avLst/>
            <a:gdLst>
              <a:gd name="T0" fmla="*/ 239 w 725"/>
              <a:gd name="T1" fmla="*/ 273 h 273"/>
              <a:gd name="T2" fmla="*/ 725 w 725"/>
              <a:gd name="T3" fmla="*/ 0 h 273"/>
              <a:gd name="T4" fmla="*/ 240 w 725"/>
              <a:gd name="T5" fmla="*/ 139 h 273"/>
              <a:gd name="T6" fmla="*/ 0 w 725"/>
              <a:gd name="T7" fmla="*/ 220 h 273"/>
              <a:gd name="T8" fmla="*/ 239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9" y="273"/>
                </a:moveTo>
                <a:cubicBezTo>
                  <a:pt x="445" y="273"/>
                  <a:pt x="625" y="163"/>
                  <a:pt x="725" y="0"/>
                </a:cubicBezTo>
                <a:cubicBezTo>
                  <a:pt x="716" y="6"/>
                  <a:pt x="560" y="162"/>
                  <a:pt x="240" y="139"/>
                </a:cubicBezTo>
                <a:cubicBezTo>
                  <a:pt x="77" y="128"/>
                  <a:pt x="19" y="173"/>
                  <a:pt x="0" y="220"/>
                </a:cubicBezTo>
                <a:cubicBezTo>
                  <a:pt x="73" y="254"/>
                  <a:pt x="154" y="273"/>
                  <a:pt x="239" y="273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1" name="Freeform 16"/>
          <p:cNvSpPr/>
          <p:nvPr>
            <p:custDataLst>
              <p:tags r:id="rId31"/>
            </p:custDataLst>
          </p:nvPr>
        </p:nvSpPr>
        <p:spPr bwMode="auto">
          <a:xfrm>
            <a:off x="6280899" y="2547559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2" name="Freeform 18"/>
          <p:cNvSpPr/>
          <p:nvPr>
            <p:custDataLst>
              <p:tags r:id="rId32"/>
            </p:custDataLst>
          </p:nvPr>
        </p:nvSpPr>
        <p:spPr bwMode="auto">
          <a:xfrm>
            <a:off x="6287256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3" name="Oval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15803" y="3076614"/>
            <a:ext cx="10595" cy="8476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4" name="Oval 2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992899" y="3131709"/>
            <a:ext cx="8476" cy="10595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5" name="文本框 214"/>
          <p:cNvSpPr txBox="1"/>
          <p:nvPr>
            <p:custDataLst>
              <p:tags r:id="rId35"/>
            </p:custDataLst>
          </p:nvPr>
        </p:nvSpPr>
        <p:spPr>
          <a:xfrm>
            <a:off x="6358665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" name="文本框 215"/>
          <p:cNvSpPr txBox="1"/>
          <p:nvPr>
            <p:custDataLst>
              <p:tags r:id="rId36"/>
            </p:custDataLst>
          </p:nvPr>
        </p:nvSpPr>
        <p:spPr>
          <a:xfrm>
            <a:off x="6951899" y="2153110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购买原因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使用目的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功效痛点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7" name="矩形 216"/>
          <p:cNvSpPr/>
          <p:nvPr>
            <p:custDataLst>
              <p:tags r:id="rId37"/>
            </p:custDataLst>
          </p:nvPr>
        </p:nvSpPr>
        <p:spPr>
          <a:xfrm>
            <a:off x="7005104" y="190491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D61A1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用户诉求</a:t>
            </a:r>
            <a:endParaRPr lang="zh-CN" altLang="en-US" sz="1600" b="1">
              <a:solidFill>
                <a:srgbClr val="D61A19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8" name="Oval 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17466" y="354905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9" name="Freeform 30"/>
          <p:cNvSpPr/>
          <p:nvPr>
            <p:custDataLst>
              <p:tags r:id="rId39"/>
            </p:custDataLst>
          </p:nvPr>
        </p:nvSpPr>
        <p:spPr bwMode="auto">
          <a:xfrm>
            <a:off x="2801315" y="4815540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0" name="Freeform 31"/>
          <p:cNvSpPr/>
          <p:nvPr>
            <p:custDataLst>
              <p:tags r:id="rId40"/>
            </p:custDataLst>
          </p:nvPr>
        </p:nvSpPr>
        <p:spPr bwMode="auto">
          <a:xfrm>
            <a:off x="2325942" y="4503334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1" name="Freeform 33"/>
          <p:cNvSpPr/>
          <p:nvPr>
            <p:custDataLst>
              <p:tags r:id="rId41"/>
            </p:custDataLst>
          </p:nvPr>
        </p:nvSpPr>
        <p:spPr bwMode="auto">
          <a:xfrm>
            <a:off x="2332299" y="349678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Oval 3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60846" y="5030977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3" name="Oval 3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37942" y="5088190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Oval 3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34814" y="5172952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45"/>
            </p:custDataLst>
          </p:nvPr>
        </p:nvSpPr>
        <p:spPr>
          <a:xfrm>
            <a:off x="2413741" y="3725442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>
            <p:custDataLst>
              <p:tags r:id="rId46"/>
            </p:custDataLst>
          </p:nvPr>
        </p:nvSpPr>
        <p:spPr>
          <a:xfrm>
            <a:off x="2992120" y="4109085"/>
            <a:ext cx="10407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产品满意度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使用效果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建议意见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7" name="矩形 226"/>
          <p:cNvSpPr/>
          <p:nvPr>
            <p:custDataLst>
              <p:tags r:id="rId47"/>
            </p:custDataLst>
          </p:nvPr>
        </p:nvSpPr>
        <p:spPr>
          <a:xfrm>
            <a:off x="3045054" y="3860694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F0840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用户反馈</a:t>
            </a:r>
            <a:endParaRPr lang="zh-CN" altLang="en-US" sz="1600" b="1">
              <a:solidFill>
                <a:srgbClr val="F08407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8" name="Oval 2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294944" y="3559025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Freeform 30"/>
          <p:cNvSpPr/>
          <p:nvPr>
            <p:custDataLst>
              <p:tags r:id="rId49"/>
            </p:custDataLst>
          </p:nvPr>
        </p:nvSpPr>
        <p:spPr bwMode="auto">
          <a:xfrm>
            <a:off x="4778793" y="4825508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Freeform 31"/>
          <p:cNvSpPr/>
          <p:nvPr>
            <p:custDataLst>
              <p:tags r:id="rId50"/>
            </p:custDataLst>
          </p:nvPr>
        </p:nvSpPr>
        <p:spPr bwMode="auto">
          <a:xfrm>
            <a:off x="4303420" y="4513302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Freeform 33"/>
          <p:cNvSpPr/>
          <p:nvPr>
            <p:custDataLst>
              <p:tags r:id="rId51"/>
            </p:custDataLst>
          </p:nvPr>
        </p:nvSpPr>
        <p:spPr bwMode="auto">
          <a:xfrm>
            <a:off x="4309777" y="3506755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2" name="Oval 3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138324" y="5040944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Oval 3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15419" y="5098158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Oval 3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912292" y="5182921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文本框 234"/>
          <p:cNvSpPr txBox="1"/>
          <p:nvPr>
            <p:custDataLst>
              <p:tags r:id="rId55"/>
            </p:custDataLst>
          </p:nvPr>
        </p:nvSpPr>
        <p:spPr>
          <a:xfrm>
            <a:off x="4391219" y="373541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6" name="文本框 235"/>
          <p:cNvSpPr txBox="1"/>
          <p:nvPr>
            <p:custDataLst>
              <p:tags r:id="rId56"/>
            </p:custDataLst>
          </p:nvPr>
        </p:nvSpPr>
        <p:spPr>
          <a:xfrm>
            <a:off x="4969327" y="4118853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业余爱好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关注资讯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兴趣话题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7" name="矩形 236"/>
          <p:cNvSpPr/>
          <p:nvPr>
            <p:custDataLst>
              <p:tags r:id="rId57"/>
            </p:custDataLst>
          </p:nvPr>
        </p:nvSpPr>
        <p:spPr>
          <a:xfrm>
            <a:off x="5022531" y="3870662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600" b="1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用户爱好</a:t>
            </a:r>
            <a:endParaRPr lang="zh-CN" altLang="en-US" sz="1600" b="1">
              <a:solidFill>
                <a:srgbClr val="5B9BD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Oval 2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72423" y="3533870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9" name="Freeform 30"/>
          <p:cNvSpPr/>
          <p:nvPr>
            <p:custDataLst>
              <p:tags r:id="rId59"/>
            </p:custDataLst>
          </p:nvPr>
        </p:nvSpPr>
        <p:spPr bwMode="auto">
          <a:xfrm>
            <a:off x="6756272" y="4800353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0" name="Freeform 31"/>
          <p:cNvSpPr/>
          <p:nvPr>
            <p:custDataLst>
              <p:tags r:id="rId60"/>
            </p:custDataLst>
          </p:nvPr>
        </p:nvSpPr>
        <p:spPr bwMode="auto">
          <a:xfrm>
            <a:off x="6280899" y="4488147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1" name="Freeform 33"/>
          <p:cNvSpPr/>
          <p:nvPr>
            <p:custDataLst>
              <p:tags r:id="rId61"/>
            </p:custDataLst>
          </p:nvPr>
        </p:nvSpPr>
        <p:spPr bwMode="auto">
          <a:xfrm>
            <a:off x="6287256" y="3481600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2" name="Oval 3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115803" y="5015789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3" name="Oval 3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992898" y="5073003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4" name="Oval 3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889771" y="5157766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5" name="文本框 244"/>
          <p:cNvSpPr txBox="1"/>
          <p:nvPr>
            <p:custDataLst>
              <p:tags r:id="rId65"/>
            </p:custDataLst>
          </p:nvPr>
        </p:nvSpPr>
        <p:spPr>
          <a:xfrm>
            <a:off x="6368698" y="3710255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6" name="文本框 245"/>
          <p:cNvSpPr txBox="1"/>
          <p:nvPr>
            <p:custDataLst>
              <p:tags r:id="rId66"/>
            </p:custDataLst>
          </p:nvPr>
        </p:nvSpPr>
        <p:spPr>
          <a:xfrm>
            <a:off x="6946806" y="409369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家庭成员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职业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技能</a:t>
            </a:r>
            <a:endParaRPr lang="zh-CN" altLang="en-US" sz="120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7" name="矩形 246"/>
          <p:cNvSpPr/>
          <p:nvPr>
            <p:custDataLst>
              <p:tags r:id="rId67"/>
            </p:custDataLst>
          </p:nvPr>
        </p:nvSpPr>
        <p:spPr>
          <a:xfrm>
            <a:off x="7000240" y="3856355"/>
            <a:ext cx="10629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>
                <a:solidFill>
                  <a:srgbClr val="70AD4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个人信息</a:t>
            </a:r>
            <a:endParaRPr lang="zh-CN" altLang="en-US" sz="1600" b="1">
              <a:solidFill>
                <a:srgbClr val="70AD47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905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自动分层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：不需要靠手动打标，让用户自己完成分层的过程</a:t>
            </a:r>
            <a:endParaRPr 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3" name="矩形 92"/>
          <p:cNvSpPr/>
          <p:nvPr>
            <p:custDataLst>
              <p:tags r:id="rId6"/>
            </p:custDataLst>
          </p:nvPr>
        </p:nvSpPr>
        <p:spPr>
          <a:xfrm>
            <a:off x="5128601" y="3449427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STEP3</a:t>
            </a:r>
            <a:r>
              <a:rPr lang="zh-CN" altLang="en-US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：自动引导</a:t>
            </a:r>
            <a:endParaRPr lang="zh-CN" altLang="en-US" sz="1680" b="1" spc="300">
              <a:solidFill>
                <a:srgbClr val="1AA3AA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>
            <p:custDataLst>
              <p:tags r:id="rId7"/>
            </p:custDataLst>
          </p:nvPr>
        </p:nvSpPr>
        <p:spPr>
          <a:xfrm>
            <a:off x="5128599" y="3870743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根据用户选择的答案引导他去到对应的路径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8"/>
            </p:custDataLst>
          </p:nvPr>
        </p:nvSpPr>
        <p:spPr bwMode="auto">
          <a:xfrm>
            <a:off x="4485996" y="3518243"/>
            <a:ext cx="642605" cy="642605"/>
          </a:xfrm>
          <a:prstGeom prst="ellipse">
            <a:avLst/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任意多边形 46"/>
          <p:cNvSpPr/>
          <p:nvPr>
            <p:custDataLst>
              <p:tags r:id="rId9"/>
            </p:custDataLst>
          </p:nvPr>
        </p:nvSpPr>
        <p:spPr bwMode="auto">
          <a:xfrm>
            <a:off x="4656646" y="3696360"/>
            <a:ext cx="301305" cy="28690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>
            <p:custDataLst>
              <p:tags r:id="rId10"/>
            </p:custDataLst>
          </p:nvPr>
        </p:nvSpPr>
        <p:spPr>
          <a:xfrm>
            <a:off x="5131267" y="2696966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STEP2</a:t>
            </a:r>
            <a:r>
              <a:rPr lang="zh-CN" altLang="en-US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：用户填写问卷</a:t>
            </a:r>
            <a:endParaRPr lang="zh-CN" altLang="en-US" sz="1680" b="1" spc="300">
              <a:solidFill>
                <a:srgbClr val="3498D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>
            <p:custDataLst>
              <p:tags r:id="rId11"/>
            </p:custDataLst>
          </p:nvPr>
        </p:nvSpPr>
        <p:spPr>
          <a:xfrm>
            <a:off x="5131266" y="3117748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根据用户选择的答案完成人群识别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椭圆 99"/>
          <p:cNvSpPr/>
          <p:nvPr>
            <p:custDataLst>
              <p:tags r:id="rId12"/>
            </p:custDataLst>
          </p:nvPr>
        </p:nvSpPr>
        <p:spPr bwMode="auto">
          <a:xfrm>
            <a:off x="4489195" y="2772181"/>
            <a:ext cx="642605" cy="642605"/>
          </a:xfrm>
          <a:prstGeom prst="ellipse">
            <a:avLst/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任意多边形 42"/>
          <p:cNvSpPr/>
          <p:nvPr>
            <p:custDataLst>
              <p:tags r:id="rId13"/>
            </p:custDataLst>
          </p:nvPr>
        </p:nvSpPr>
        <p:spPr bwMode="auto">
          <a:xfrm>
            <a:off x="4671045" y="2981761"/>
            <a:ext cx="278373" cy="22397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5131267" y="1950904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STEP1</a:t>
            </a:r>
            <a:r>
              <a:rPr lang="zh-CN" altLang="en-US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：自动欢迎语</a:t>
            </a:r>
            <a:endParaRPr lang="zh-CN" altLang="en-US" sz="168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5134999" y="2371686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弹出问卷，引导用户填写</a:t>
            </a:r>
            <a:endParaRPr lang="zh-CN" altLang="en-US" sz="1175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16"/>
            </p:custDataLst>
          </p:nvPr>
        </p:nvSpPr>
        <p:spPr bwMode="auto">
          <a:xfrm>
            <a:off x="4489195" y="2033585"/>
            <a:ext cx="642605" cy="642605"/>
          </a:xfrm>
          <a:prstGeom prst="ellipse">
            <a:avLst/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44"/>
          <p:cNvSpPr/>
          <p:nvPr>
            <p:custDataLst>
              <p:tags r:id="rId17"/>
            </p:custDataLst>
          </p:nvPr>
        </p:nvSpPr>
        <p:spPr bwMode="auto">
          <a:xfrm>
            <a:off x="4636381" y="2214368"/>
            <a:ext cx="347700" cy="279973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21"/>
          <p:cNvSpPr/>
          <p:nvPr>
            <p:custDataLst>
              <p:tags r:id="rId18"/>
            </p:custDataLst>
          </p:nvPr>
        </p:nvSpPr>
        <p:spPr bwMode="auto">
          <a:xfrm>
            <a:off x="1322031" y="1684807"/>
            <a:ext cx="2325645" cy="2937853"/>
          </a:xfrm>
          <a:custGeom>
            <a:avLst/>
            <a:gdLst>
              <a:gd name="T0" fmla="*/ 9 w 424"/>
              <a:gd name="T1" fmla="*/ 0 h 536"/>
              <a:gd name="T2" fmla="*/ 0 w 424"/>
              <a:gd name="T3" fmla="*/ 25 h 536"/>
              <a:gd name="T4" fmla="*/ 0 w 424"/>
              <a:gd name="T5" fmla="*/ 497 h 536"/>
              <a:gd name="T6" fmla="*/ 39 w 424"/>
              <a:gd name="T7" fmla="*/ 536 h 536"/>
              <a:gd name="T8" fmla="*/ 391 w 424"/>
              <a:gd name="T9" fmla="*/ 536 h 536"/>
              <a:gd name="T10" fmla="*/ 424 w 424"/>
              <a:gd name="T11" fmla="*/ 519 h 536"/>
              <a:gd name="T12" fmla="*/ 393 w 424"/>
              <a:gd name="T13" fmla="*/ 534 h 536"/>
              <a:gd name="T14" fmla="*/ 42 w 424"/>
              <a:gd name="T15" fmla="*/ 534 h 536"/>
              <a:gd name="T16" fmla="*/ 2 w 424"/>
              <a:gd name="T17" fmla="*/ 494 h 536"/>
              <a:gd name="T18" fmla="*/ 2 w 424"/>
              <a:gd name="T19" fmla="*/ 22 h 536"/>
              <a:gd name="T20" fmla="*/ 9 w 424"/>
              <a:gd name="T2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4" h="536">
                <a:moveTo>
                  <a:pt x="9" y="0"/>
                </a:moveTo>
                <a:cubicBezTo>
                  <a:pt x="3" y="6"/>
                  <a:pt x="0" y="15"/>
                  <a:pt x="0" y="25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519"/>
                  <a:pt x="18" y="536"/>
                  <a:pt x="39" y="536"/>
                </a:cubicBezTo>
                <a:cubicBezTo>
                  <a:pt x="391" y="536"/>
                  <a:pt x="391" y="536"/>
                  <a:pt x="391" y="536"/>
                </a:cubicBezTo>
                <a:cubicBezTo>
                  <a:pt x="405" y="536"/>
                  <a:pt x="416" y="530"/>
                  <a:pt x="424" y="519"/>
                </a:cubicBezTo>
                <a:cubicBezTo>
                  <a:pt x="416" y="528"/>
                  <a:pt x="405" y="534"/>
                  <a:pt x="393" y="534"/>
                </a:cubicBezTo>
                <a:cubicBezTo>
                  <a:pt x="42" y="534"/>
                  <a:pt x="42" y="534"/>
                  <a:pt x="42" y="534"/>
                </a:cubicBezTo>
                <a:cubicBezTo>
                  <a:pt x="20" y="534"/>
                  <a:pt x="2" y="516"/>
                  <a:pt x="2" y="494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14"/>
                  <a:pt x="5" y="6"/>
                  <a:pt x="9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任意多边形 22"/>
          <p:cNvSpPr/>
          <p:nvPr>
            <p:custDataLst>
              <p:tags r:id="rId19"/>
            </p:custDataLst>
          </p:nvPr>
        </p:nvSpPr>
        <p:spPr bwMode="auto">
          <a:xfrm>
            <a:off x="1333230" y="1593082"/>
            <a:ext cx="2358708" cy="3018912"/>
          </a:xfrm>
          <a:custGeom>
            <a:avLst/>
            <a:gdLst>
              <a:gd name="T0" fmla="*/ 430 w 430"/>
              <a:gd name="T1" fmla="*/ 511 h 551"/>
              <a:gd name="T2" fmla="*/ 391 w 430"/>
              <a:gd name="T3" fmla="*/ 551 h 551"/>
              <a:gd name="T4" fmla="*/ 40 w 430"/>
              <a:gd name="T5" fmla="*/ 551 h 551"/>
              <a:gd name="T6" fmla="*/ 0 w 430"/>
              <a:gd name="T7" fmla="*/ 511 h 551"/>
              <a:gd name="T8" fmla="*/ 0 w 430"/>
              <a:gd name="T9" fmla="*/ 39 h 551"/>
              <a:gd name="T10" fmla="*/ 40 w 430"/>
              <a:gd name="T11" fmla="*/ 0 h 551"/>
              <a:gd name="T12" fmla="*/ 391 w 430"/>
              <a:gd name="T13" fmla="*/ 0 h 551"/>
              <a:gd name="T14" fmla="*/ 430 w 430"/>
              <a:gd name="T15" fmla="*/ 39 h 551"/>
              <a:gd name="T16" fmla="*/ 430 w 430"/>
              <a:gd name="T17" fmla="*/ 51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551">
                <a:moveTo>
                  <a:pt x="430" y="511"/>
                </a:moveTo>
                <a:cubicBezTo>
                  <a:pt x="430" y="533"/>
                  <a:pt x="413" y="551"/>
                  <a:pt x="391" y="551"/>
                </a:cubicBezTo>
                <a:cubicBezTo>
                  <a:pt x="40" y="551"/>
                  <a:pt x="40" y="551"/>
                  <a:pt x="40" y="551"/>
                </a:cubicBezTo>
                <a:cubicBezTo>
                  <a:pt x="18" y="551"/>
                  <a:pt x="0" y="533"/>
                  <a:pt x="0" y="5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8" y="0"/>
                  <a:pt x="40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3" y="0"/>
                  <a:pt x="430" y="17"/>
                  <a:pt x="430" y="39"/>
                </a:cubicBezTo>
                <a:cubicBezTo>
                  <a:pt x="430" y="511"/>
                  <a:pt x="430" y="511"/>
                  <a:pt x="430" y="511"/>
                </a:cubicBezTo>
              </a:path>
            </a:pathLst>
          </a:custGeom>
          <a:solidFill>
            <a:srgbClr val="4D576B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23"/>
          <p:cNvSpPr/>
          <p:nvPr>
            <p:custDataLst>
              <p:tags r:id="rId20"/>
            </p:custDataLst>
          </p:nvPr>
        </p:nvSpPr>
        <p:spPr bwMode="auto">
          <a:xfrm>
            <a:off x="1443086" y="1767465"/>
            <a:ext cx="2127797" cy="2712274"/>
          </a:xfrm>
          <a:custGeom>
            <a:avLst/>
            <a:gdLst>
              <a:gd name="T0" fmla="*/ 1549 w 1549"/>
              <a:gd name="T1" fmla="*/ 0 h 1974"/>
              <a:gd name="T2" fmla="*/ 1541 w 1549"/>
              <a:gd name="T3" fmla="*/ 0 h 1974"/>
              <a:gd name="T4" fmla="*/ 1541 w 1549"/>
              <a:gd name="T5" fmla="*/ 1962 h 1974"/>
              <a:gd name="T6" fmla="*/ 355 w 1549"/>
              <a:gd name="T7" fmla="*/ 1962 h 1974"/>
              <a:gd name="T8" fmla="*/ 0 w 1549"/>
              <a:gd name="T9" fmla="*/ 1619 h 1974"/>
              <a:gd name="T10" fmla="*/ 0 w 1549"/>
              <a:gd name="T11" fmla="*/ 1619 h 1974"/>
              <a:gd name="T12" fmla="*/ 363 w 1549"/>
              <a:gd name="T13" fmla="*/ 1974 h 1974"/>
              <a:gd name="T14" fmla="*/ 1549 w 1549"/>
              <a:gd name="T15" fmla="*/ 1974 h 1974"/>
              <a:gd name="T16" fmla="*/ 1549 w 1549"/>
              <a:gd name="T17" fmla="*/ 0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9" h="1974">
                <a:moveTo>
                  <a:pt x="1549" y="0"/>
                </a:moveTo>
                <a:lnTo>
                  <a:pt x="1541" y="0"/>
                </a:lnTo>
                <a:lnTo>
                  <a:pt x="1541" y="1962"/>
                </a:lnTo>
                <a:lnTo>
                  <a:pt x="355" y="1962"/>
                </a:lnTo>
                <a:lnTo>
                  <a:pt x="0" y="1619"/>
                </a:lnTo>
                <a:lnTo>
                  <a:pt x="0" y="1619"/>
                </a:lnTo>
                <a:lnTo>
                  <a:pt x="363" y="1974"/>
                </a:lnTo>
                <a:lnTo>
                  <a:pt x="1549" y="1974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24"/>
          <p:cNvSpPr/>
          <p:nvPr>
            <p:custDataLst>
              <p:tags r:id="rId21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25"/>
          <p:cNvSpPr/>
          <p:nvPr>
            <p:custDataLst>
              <p:tags r:id="rId22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>
            <p:custDataLst>
              <p:tags r:id="rId23"/>
            </p:custDataLst>
          </p:nvPr>
        </p:nvSpPr>
        <p:spPr bwMode="auto">
          <a:xfrm>
            <a:off x="2562446" y="4107509"/>
            <a:ext cx="751395" cy="93324"/>
          </a:xfrm>
          <a:prstGeom prst="rect">
            <a:avLst/>
          </a:pr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24"/>
            </p:custDataLst>
          </p:nvPr>
        </p:nvSpPr>
        <p:spPr bwMode="auto">
          <a:xfrm>
            <a:off x="1684663" y="2431402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25"/>
            </p:custDataLst>
          </p:nvPr>
        </p:nvSpPr>
        <p:spPr bwMode="auto">
          <a:xfrm>
            <a:off x="1684663" y="2599919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26"/>
            </p:custDataLst>
          </p:nvPr>
        </p:nvSpPr>
        <p:spPr bwMode="auto">
          <a:xfrm>
            <a:off x="1684663" y="27759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>
            <p:custDataLst>
              <p:tags r:id="rId27"/>
            </p:custDataLst>
          </p:nvPr>
        </p:nvSpPr>
        <p:spPr bwMode="auto">
          <a:xfrm>
            <a:off x="1684663" y="2946553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28"/>
            </p:custDataLst>
          </p:nvPr>
        </p:nvSpPr>
        <p:spPr bwMode="auto">
          <a:xfrm>
            <a:off x="1684663" y="3120936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>
            <p:custDataLst>
              <p:tags r:id="rId29"/>
            </p:custDataLst>
          </p:nvPr>
        </p:nvSpPr>
        <p:spPr bwMode="auto">
          <a:xfrm>
            <a:off x="1684663" y="3296919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30"/>
            </p:custDataLst>
          </p:nvPr>
        </p:nvSpPr>
        <p:spPr bwMode="auto">
          <a:xfrm>
            <a:off x="1684663" y="3465970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>
            <p:custDataLst>
              <p:tags r:id="rId31"/>
            </p:custDataLst>
          </p:nvPr>
        </p:nvSpPr>
        <p:spPr bwMode="auto">
          <a:xfrm>
            <a:off x="1684663" y="364195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32"/>
            </p:custDataLst>
          </p:nvPr>
        </p:nvSpPr>
        <p:spPr bwMode="auto">
          <a:xfrm>
            <a:off x="1684663" y="38174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33"/>
            </p:custDataLst>
          </p:nvPr>
        </p:nvSpPr>
        <p:spPr bwMode="auto">
          <a:xfrm>
            <a:off x="1941705" y="2069837"/>
            <a:ext cx="1147090" cy="92258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任意多边形 37"/>
          <p:cNvSpPr/>
          <p:nvPr>
            <p:custDataLst>
              <p:tags r:id="rId34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38"/>
          <p:cNvSpPr/>
          <p:nvPr>
            <p:custDataLst>
              <p:tags r:id="rId35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</a:path>
            </a:pathLst>
          </a:custGeom>
          <a:noFill/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任意多边形 39"/>
          <p:cNvSpPr/>
          <p:nvPr>
            <p:custDataLst>
              <p:tags r:id="rId36"/>
            </p:custDataLst>
          </p:nvPr>
        </p:nvSpPr>
        <p:spPr bwMode="auto">
          <a:xfrm>
            <a:off x="1426555" y="3981121"/>
            <a:ext cx="503952" cy="482087"/>
          </a:xfrm>
          <a:custGeom>
            <a:avLst/>
            <a:gdLst>
              <a:gd name="T0" fmla="*/ 351 w 367"/>
              <a:gd name="T1" fmla="*/ 20 h 351"/>
              <a:gd name="T2" fmla="*/ 0 w 367"/>
              <a:gd name="T3" fmla="*/ 0 h 351"/>
              <a:gd name="T4" fmla="*/ 367 w 367"/>
              <a:gd name="T5" fmla="*/ 351 h 351"/>
              <a:gd name="T6" fmla="*/ 351 w 367"/>
              <a:gd name="T7" fmla="*/ 2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7" h="351">
                <a:moveTo>
                  <a:pt x="351" y="20"/>
                </a:moveTo>
                <a:lnTo>
                  <a:pt x="0" y="0"/>
                </a:lnTo>
                <a:lnTo>
                  <a:pt x="367" y="351"/>
                </a:lnTo>
                <a:lnTo>
                  <a:pt x="351" y="20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>
            <p:custDataLst>
              <p:tags r:id="rId37"/>
            </p:custDataLst>
          </p:nvPr>
        </p:nvSpPr>
        <p:spPr bwMode="auto">
          <a:xfrm>
            <a:off x="2089958" y="1515756"/>
            <a:ext cx="817522" cy="251709"/>
          </a:xfrm>
          <a:prstGeom prst="rect">
            <a:avLst/>
          </a:prstGeom>
          <a:solidFill>
            <a:srgbClr val="1F74AD">
              <a:lumMod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任意多边形 19"/>
          <p:cNvSpPr/>
          <p:nvPr>
            <p:custDataLst>
              <p:tags r:id="rId38"/>
            </p:custDataLst>
          </p:nvPr>
        </p:nvSpPr>
        <p:spPr bwMode="auto">
          <a:xfrm>
            <a:off x="2077159" y="1297644"/>
            <a:ext cx="831387" cy="450090"/>
          </a:xfrm>
          <a:custGeom>
            <a:avLst/>
            <a:gdLst>
              <a:gd name="T0" fmla="*/ 115 w 167"/>
              <a:gd name="T1" fmla="*/ 42 h 88"/>
              <a:gd name="T2" fmla="*/ 117 w 167"/>
              <a:gd name="T3" fmla="*/ 33 h 88"/>
              <a:gd name="T4" fmla="*/ 83 w 167"/>
              <a:gd name="T5" fmla="*/ 0 h 88"/>
              <a:gd name="T6" fmla="*/ 50 w 167"/>
              <a:gd name="T7" fmla="*/ 33 h 88"/>
              <a:gd name="T8" fmla="*/ 51 w 167"/>
              <a:gd name="T9" fmla="*/ 42 h 88"/>
              <a:gd name="T10" fmla="*/ 0 w 167"/>
              <a:gd name="T11" fmla="*/ 42 h 88"/>
              <a:gd name="T12" fmla="*/ 0 w 167"/>
              <a:gd name="T13" fmla="*/ 88 h 88"/>
              <a:gd name="T14" fmla="*/ 167 w 167"/>
              <a:gd name="T15" fmla="*/ 88 h 88"/>
              <a:gd name="T16" fmla="*/ 167 w 167"/>
              <a:gd name="T17" fmla="*/ 42 h 88"/>
              <a:gd name="T18" fmla="*/ 115 w 167"/>
              <a:gd name="T19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88">
                <a:moveTo>
                  <a:pt x="115" y="42"/>
                </a:moveTo>
                <a:cubicBezTo>
                  <a:pt x="116" y="39"/>
                  <a:pt x="117" y="36"/>
                  <a:pt x="117" y="33"/>
                </a:cubicBezTo>
                <a:cubicBezTo>
                  <a:pt x="117" y="15"/>
                  <a:pt x="102" y="0"/>
                  <a:pt x="83" y="0"/>
                </a:cubicBezTo>
                <a:cubicBezTo>
                  <a:pt x="65" y="0"/>
                  <a:pt x="50" y="15"/>
                  <a:pt x="50" y="33"/>
                </a:cubicBezTo>
                <a:cubicBezTo>
                  <a:pt x="50" y="36"/>
                  <a:pt x="51" y="39"/>
                  <a:pt x="5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88"/>
                  <a:pt x="0" y="88"/>
                  <a:pt x="0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42"/>
                  <a:pt x="167" y="42"/>
                  <a:pt x="167" y="42"/>
                </a:cubicBezTo>
                <a:lnTo>
                  <a:pt x="115" y="42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13"/>
          <p:cNvSpPr/>
          <p:nvPr>
            <p:custDataLst>
              <p:tags r:id="rId39"/>
            </p:custDataLst>
          </p:nvPr>
        </p:nvSpPr>
        <p:spPr bwMode="auto">
          <a:xfrm rot="1080935">
            <a:off x="2004633" y="2820165"/>
            <a:ext cx="477821" cy="293305"/>
          </a:xfrm>
          <a:custGeom>
            <a:avLst/>
            <a:gdLst>
              <a:gd name="T0" fmla="*/ 6 w 117"/>
              <a:gd name="T1" fmla="*/ 29 h 71"/>
              <a:gd name="T2" fmla="*/ 0 w 117"/>
              <a:gd name="T3" fmla="*/ 58 h 71"/>
              <a:gd name="T4" fmla="*/ 63 w 117"/>
              <a:gd name="T5" fmla="*/ 71 h 71"/>
              <a:gd name="T6" fmla="*/ 115 w 117"/>
              <a:gd name="T7" fmla="*/ 55 h 71"/>
              <a:gd name="T8" fmla="*/ 115 w 117"/>
              <a:gd name="T9" fmla="*/ 55 h 71"/>
              <a:gd name="T10" fmla="*/ 115 w 117"/>
              <a:gd name="T11" fmla="*/ 53 h 71"/>
              <a:gd name="T12" fmla="*/ 68 w 117"/>
              <a:gd name="T13" fmla="*/ 43 h 71"/>
              <a:gd name="T14" fmla="*/ 62 w 117"/>
              <a:gd name="T15" fmla="*/ 46 h 71"/>
              <a:gd name="T16" fmla="*/ 57 w 117"/>
              <a:gd name="T17" fmla="*/ 39 h 71"/>
              <a:gd name="T18" fmla="*/ 64 w 117"/>
              <a:gd name="T19" fmla="*/ 35 h 71"/>
              <a:gd name="T20" fmla="*/ 68 w 117"/>
              <a:gd name="T21" fmla="*/ 40 h 71"/>
              <a:gd name="T22" fmla="*/ 116 w 117"/>
              <a:gd name="T23" fmla="*/ 50 h 71"/>
              <a:gd name="T24" fmla="*/ 117 w 117"/>
              <a:gd name="T25" fmla="*/ 48 h 71"/>
              <a:gd name="T26" fmla="*/ 117 w 117"/>
              <a:gd name="T27" fmla="*/ 48 h 71"/>
              <a:gd name="T28" fmla="*/ 75 w 117"/>
              <a:gd name="T29" fmla="*/ 13 h 71"/>
              <a:gd name="T30" fmla="*/ 12 w 117"/>
              <a:gd name="T31" fmla="*/ 0 h 71"/>
              <a:gd name="T32" fmla="*/ 6 w 117"/>
              <a:gd name="T33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71">
                <a:moveTo>
                  <a:pt x="6" y="29"/>
                </a:moveTo>
                <a:cubicBezTo>
                  <a:pt x="0" y="58"/>
                  <a:pt x="0" y="58"/>
                  <a:pt x="0" y="58"/>
                </a:cubicBezTo>
                <a:cubicBezTo>
                  <a:pt x="63" y="71"/>
                  <a:pt x="63" y="71"/>
                  <a:pt x="63" y="71"/>
                </a:cubicBezTo>
                <a:cubicBezTo>
                  <a:pt x="76" y="58"/>
                  <a:pt x="95" y="51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68" y="43"/>
                  <a:pt x="68" y="43"/>
                  <a:pt x="68" y="43"/>
                </a:cubicBezTo>
                <a:cubicBezTo>
                  <a:pt x="67" y="45"/>
                  <a:pt x="64" y="47"/>
                  <a:pt x="62" y="46"/>
                </a:cubicBezTo>
                <a:cubicBezTo>
                  <a:pt x="59" y="45"/>
                  <a:pt x="57" y="42"/>
                  <a:pt x="57" y="39"/>
                </a:cubicBezTo>
                <a:cubicBezTo>
                  <a:pt x="58" y="36"/>
                  <a:pt x="61" y="34"/>
                  <a:pt x="64" y="35"/>
                </a:cubicBezTo>
                <a:cubicBezTo>
                  <a:pt x="67" y="36"/>
                  <a:pt x="68" y="38"/>
                  <a:pt x="68" y="4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97" y="44"/>
                  <a:pt x="82" y="30"/>
                  <a:pt x="75" y="13"/>
                </a:cubicBezTo>
                <a:cubicBezTo>
                  <a:pt x="12" y="0"/>
                  <a:pt x="12" y="0"/>
                  <a:pt x="12" y="0"/>
                </a:cubicBezTo>
                <a:lnTo>
                  <a:pt x="6" y="29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任意多边形 14"/>
          <p:cNvSpPr/>
          <p:nvPr>
            <p:custDataLst>
              <p:tags r:id="rId40"/>
            </p:custDataLst>
          </p:nvPr>
        </p:nvSpPr>
        <p:spPr bwMode="auto">
          <a:xfrm rot="1080935">
            <a:off x="790882" y="2279417"/>
            <a:ext cx="1428664" cy="569546"/>
          </a:xfrm>
          <a:custGeom>
            <a:avLst/>
            <a:gdLst>
              <a:gd name="T0" fmla="*/ 2111 w 2111"/>
              <a:gd name="T1" fmla="*/ 420 h 841"/>
              <a:gd name="T2" fmla="*/ 2027 w 2111"/>
              <a:gd name="T3" fmla="*/ 841 h 841"/>
              <a:gd name="T4" fmla="*/ 0 w 2111"/>
              <a:gd name="T5" fmla="*/ 426 h 841"/>
              <a:gd name="T6" fmla="*/ 84 w 2111"/>
              <a:gd name="T7" fmla="*/ 0 h 841"/>
              <a:gd name="T8" fmla="*/ 2111 w 2111"/>
              <a:gd name="T9" fmla="*/ 420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1" h="841">
                <a:moveTo>
                  <a:pt x="2111" y="420"/>
                </a:moveTo>
                <a:lnTo>
                  <a:pt x="2027" y="841"/>
                </a:lnTo>
                <a:lnTo>
                  <a:pt x="0" y="426"/>
                </a:lnTo>
                <a:lnTo>
                  <a:pt x="84" y="0"/>
                </a:lnTo>
                <a:lnTo>
                  <a:pt x="2111" y="42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41"/>
            </p:custDataLst>
          </p:nvPr>
        </p:nvSpPr>
        <p:spPr bwMode="auto">
          <a:xfrm rot="1080935">
            <a:off x="739154" y="2249553"/>
            <a:ext cx="1429197" cy="573279"/>
          </a:xfrm>
          <a:custGeom>
            <a:avLst/>
            <a:gdLst>
              <a:gd name="T0" fmla="*/ 2112 w 2112"/>
              <a:gd name="T1" fmla="*/ 421 h 847"/>
              <a:gd name="T2" fmla="*/ 2027 w 2112"/>
              <a:gd name="T3" fmla="*/ 847 h 847"/>
              <a:gd name="T4" fmla="*/ 0 w 2112"/>
              <a:gd name="T5" fmla="*/ 427 h 847"/>
              <a:gd name="T6" fmla="*/ 85 w 2112"/>
              <a:gd name="T7" fmla="*/ 0 h 847"/>
              <a:gd name="T8" fmla="*/ 2112 w 2112"/>
              <a:gd name="T9" fmla="*/ 42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847">
                <a:moveTo>
                  <a:pt x="2112" y="421"/>
                </a:moveTo>
                <a:lnTo>
                  <a:pt x="2027" y="847"/>
                </a:lnTo>
                <a:lnTo>
                  <a:pt x="0" y="427"/>
                </a:lnTo>
                <a:lnTo>
                  <a:pt x="85" y="0"/>
                </a:lnTo>
                <a:lnTo>
                  <a:pt x="2112" y="421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16"/>
          <p:cNvSpPr/>
          <p:nvPr>
            <p:custDataLst>
              <p:tags r:id="rId42"/>
            </p:custDataLst>
          </p:nvPr>
        </p:nvSpPr>
        <p:spPr bwMode="auto">
          <a:xfrm rot="1080935">
            <a:off x="453314" y="1856524"/>
            <a:ext cx="228778" cy="367432"/>
          </a:xfrm>
          <a:custGeom>
            <a:avLst/>
            <a:gdLst>
              <a:gd name="T0" fmla="*/ 37 w 56"/>
              <a:gd name="T1" fmla="*/ 88 h 89"/>
              <a:gd name="T2" fmla="*/ 39 w 56"/>
              <a:gd name="T3" fmla="*/ 89 h 89"/>
              <a:gd name="T4" fmla="*/ 56 w 56"/>
              <a:gd name="T5" fmla="*/ 5 h 89"/>
              <a:gd name="T6" fmla="*/ 54 w 56"/>
              <a:gd name="T7" fmla="*/ 4 h 89"/>
              <a:gd name="T8" fmla="*/ 5 w 56"/>
              <a:gd name="T9" fmla="*/ 38 h 89"/>
              <a:gd name="T10" fmla="*/ 37 w 56"/>
              <a:gd name="T11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89">
                <a:moveTo>
                  <a:pt x="37" y="88"/>
                </a:moveTo>
                <a:cubicBezTo>
                  <a:pt x="39" y="89"/>
                  <a:pt x="39" y="89"/>
                  <a:pt x="39" y="89"/>
                </a:cubicBezTo>
                <a:cubicBezTo>
                  <a:pt x="56" y="5"/>
                  <a:pt x="56" y="5"/>
                  <a:pt x="56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32" y="0"/>
                  <a:pt x="10" y="15"/>
                  <a:pt x="5" y="38"/>
                </a:cubicBezTo>
                <a:cubicBezTo>
                  <a:pt x="0" y="61"/>
                  <a:pt x="15" y="83"/>
                  <a:pt x="37" y="88"/>
                </a:cubicBez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7"/>
          <p:cNvSpPr/>
          <p:nvPr>
            <p:custDataLst>
              <p:tags r:id="rId43"/>
            </p:custDataLst>
          </p:nvPr>
        </p:nvSpPr>
        <p:spPr bwMode="auto">
          <a:xfrm rot="1080935">
            <a:off x="586635" y="1904519"/>
            <a:ext cx="890048" cy="585544"/>
          </a:xfrm>
          <a:custGeom>
            <a:avLst/>
            <a:gdLst>
              <a:gd name="T0" fmla="*/ 17 w 218"/>
              <a:gd name="T1" fmla="*/ 30 h 142"/>
              <a:gd name="T2" fmla="*/ 0 w 218"/>
              <a:gd name="T3" fmla="*/ 114 h 142"/>
              <a:gd name="T4" fmla="*/ 137 w 218"/>
              <a:gd name="T5" fmla="*/ 142 h 142"/>
              <a:gd name="T6" fmla="*/ 145 w 218"/>
              <a:gd name="T7" fmla="*/ 136 h 142"/>
              <a:gd name="T8" fmla="*/ 159 w 218"/>
              <a:gd name="T9" fmla="*/ 65 h 142"/>
              <a:gd name="T10" fmla="*/ 154 w 218"/>
              <a:gd name="T11" fmla="*/ 58 h 142"/>
              <a:gd name="T12" fmla="*/ 31 w 218"/>
              <a:gd name="T13" fmla="*/ 32 h 142"/>
              <a:gd name="T14" fmla="*/ 54 w 218"/>
              <a:gd name="T15" fmla="*/ 18 h 142"/>
              <a:gd name="T16" fmla="*/ 206 w 218"/>
              <a:gd name="T17" fmla="*/ 49 h 142"/>
              <a:gd name="T18" fmla="*/ 206 w 218"/>
              <a:gd name="T19" fmla="*/ 49 h 142"/>
              <a:gd name="T20" fmla="*/ 216 w 218"/>
              <a:gd name="T21" fmla="*/ 44 h 142"/>
              <a:gd name="T22" fmla="*/ 216 w 218"/>
              <a:gd name="T23" fmla="*/ 44 h 142"/>
              <a:gd name="T24" fmla="*/ 218 w 218"/>
              <a:gd name="T25" fmla="*/ 36 h 142"/>
              <a:gd name="T26" fmla="*/ 57 w 218"/>
              <a:gd name="T27" fmla="*/ 3 h 142"/>
              <a:gd name="T28" fmla="*/ 17 w 218"/>
              <a:gd name="T29" fmla="*/ 3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42">
                <a:moveTo>
                  <a:pt x="17" y="30"/>
                </a:moveTo>
                <a:cubicBezTo>
                  <a:pt x="0" y="114"/>
                  <a:pt x="0" y="114"/>
                  <a:pt x="0" y="114"/>
                </a:cubicBezTo>
                <a:cubicBezTo>
                  <a:pt x="137" y="142"/>
                  <a:pt x="137" y="142"/>
                  <a:pt x="137" y="142"/>
                </a:cubicBezTo>
                <a:cubicBezTo>
                  <a:pt x="140" y="142"/>
                  <a:pt x="144" y="140"/>
                  <a:pt x="145" y="136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0" y="62"/>
                  <a:pt x="158" y="58"/>
                  <a:pt x="154" y="58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22"/>
                  <a:pt x="44" y="15"/>
                  <a:pt x="54" y="18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10" y="49"/>
                  <a:pt x="215" y="47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57" y="3"/>
                  <a:pt x="57" y="3"/>
                  <a:pt x="57" y="3"/>
                </a:cubicBezTo>
                <a:cubicBezTo>
                  <a:pt x="39" y="0"/>
                  <a:pt x="21" y="11"/>
                  <a:pt x="17" y="3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>
            <p:custDataLst>
              <p:tags r:id="rId44"/>
            </p:custDataLst>
          </p:nvPr>
        </p:nvSpPr>
        <p:spPr bwMode="auto">
          <a:xfrm rot="1080935">
            <a:off x="653295" y="1938649"/>
            <a:ext cx="146653" cy="362632"/>
          </a:xfrm>
          <a:custGeom>
            <a:avLst/>
            <a:gdLst>
              <a:gd name="T0" fmla="*/ 114 w 217"/>
              <a:gd name="T1" fmla="*/ 536 h 536"/>
              <a:gd name="T2" fmla="*/ 217 w 217"/>
              <a:gd name="T3" fmla="*/ 24 h 536"/>
              <a:gd name="T4" fmla="*/ 102 w 217"/>
              <a:gd name="T5" fmla="*/ 0 h 536"/>
              <a:gd name="T6" fmla="*/ 0 w 217"/>
              <a:gd name="T7" fmla="*/ 512 h 536"/>
              <a:gd name="T8" fmla="*/ 114 w 217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36">
                <a:moveTo>
                  <a:pt x="114" y="536"/>
                </a:moveTo>
                <a:lnTo>
                  <a:pt x="217" y="24"/>
                </a:lnTo>
                <a:lnTo>
                  <a:pt x="102" y="0"/>
                </a:lnTo>
                <a:lnTo>
                  <a:pt x="0" y="512"/>
                </a:lnTo>
                <a:lnTo>
                  <a:pt x="114" y="536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举个栗子：京东新加粉用户自动识别潜在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KOC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并引导去对应的同城跑团群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1240155"/>
            <a:ext cx="2353310" cy="2614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985" y="1240155"/>
            <a:ext cx="2391410" cy="3286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775" y="1496060"/>
            <a:ext cx="2105660" cy="1820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1430" y="1496060"/>
            <a:ext cx="2051050" cy="13239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775" y="3437890"/>
            <a:ext cx="4244340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如果用户选择有兴趣成为</a:t>
            </a:r>
            <a:r>
              <a:rPr lang="en-US" altLang="zh-CN"/>
              <a:t>KOC</a:t>
            </a:r>
            <a:r>
              <a:rPr lang="zh-CN" altLang="en-US"/>
              <a:t>或者想先了解一下情况，就邀请他留个联系电话</a:t>
            </a:r>
            <a:endParaRPr lang="zh-CN" altLang="en-US"/>
          </a:p>
          <a:p>
            <a:pPr algn="ctr"/>
            <a:r>
              <a:rPr lang="zh-CN" altLang="en-US"/>
              <a:t>后续由客服跟进详谈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54930" y="4575175"/>
            <a:ext cx="4736465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如果用户选择了想加入的城市群，就弹出对应的进群二维码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：目前已经广泛用于点燃服务的项目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906780"/>
            <a:ext cx="2419350" cy="455358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506470" y="906780"/>
            <a:ext cx="4055745" cy="802005"/>
          </a:xfrm>
          <a:prstGeom prst="wedgeRoundRectCallout">
            <a:avLst>
              <a:gd name="adj1" fmla="val -55526"/>
              <a:gd name="adj2" fmla="val 60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只要填了手机号就可以完成自动绑号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3506470" y="2203450"/>
            <a:ext cx="4055745" cy="802005"/>
          </a:xfrm>
          <a:prstGeom prst="wedgeRoundRectCallout">
            <a:avLst>
              <a:gd name="adj1" fmla="val -55526"/>
              <a:gd name="adj2" fmla="val 60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每个选项都可以设置一个对应的标签，用户选择哪个答案就自动打上哪个标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470" y="3215640"/>
            <a:ext cx="6019800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：高阶用法</a:t>
            </a:r>
            <a:endParaRPr lang="en-US" alt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870585"/>
            <a:ext cx="8025765" cy="1900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95" y="2868930"/>
            <a:ext cx="2962275" cy="1979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475" y="2896870"/>
            <a:ext cx="5897880" cy="1742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295" y="4847590"/>
            <a:ext cx="8989060" cy="70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先上传订单，再设置打标规则，用户填写问卷时，</a:t>
            </a:r>
            <a:endParaRPr lang="zh-CN" altLang="en-US"/>
          </a:p>
          <a:p>
            <a:pPr algn="ctr"/>
            <a:r>
              <a:rPr lang="zh-CN" altLang="en-US"/>
              <a:t>只要填了手机号，就会自动打上订单规则匹配的标签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8840" y="3239770"/>
            <a:ext cx="1097280" cy="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66025" y="3583305"/>
            <a:ext cx="1097280" cy="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7" idx="1"/>
            <a:endCxn id="6" idx="3"/>
          </p:cNvCxnSpPr>
          <p:nvPr/>
        </p:nvCxnSpPr>
        <p:spPr>
          <a:xfrm flipH="1" flipV="1">
            <a:off x="1976120" y="3380740"/>
            <a:ext cx="5589905" cy="34353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sx="5000" sy="5000" algn="ct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：一个小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TIPS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4740" y="4278630"/>
            <a:ext cx="8616950" cy="1015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/>
              <a:t>当奖品不是很有吸引力或者需要付邮费领取时：</a:t>
            </a:r>
            <a:endParaRPr lang="zh-CN"/>
          </a:p>
          <a:p>
            <a:pPr algn="l"/>
            <a:r>
              <a:rPr lang="zh-CN"/>
              <a:t>先让用户填写问卷，再告诉他兑奖的详细规则，会有意想不到的效果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40" y="887095"/>
            <a:ext cx="2909570" cy="3276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265" y="908685"/>
            <a:ext cx="3019425" cy="31457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04310" y="887095"/>
            <a:ext cx="1256030" cy="7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绑号率</a:t>
            </a:r>
            <a:r>
              <a:rPr lang="en-US" altLang="zh-CN" sz="2400"/>
              <a:t>&lt;40%</a:t>
            </a:r>
            <a:endParaRPr lang="en-US" altLang="zh-CN" sz="2400"/>
          </a:p>
        </p:txBody>
      </p:sp>
      <p:sp>
        <p:nvSpPr>
          <p:cNvPr id="7" name="矩形 6"/>
          <p:cNvSpPr/>
          <p:nvPr/>
        </p:nvSpPr>
        <p:spPr>
          <a:xfrm>
            <a:off x="5436235" y="887095"/>
            <a:ext cx="1256030" cy="7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绑号率</a:t>
            </a:r>
            <a:r>
              <a:rPr lang="en-US" altLang="zh-CN" sz="2400"/>
              <a:t>&gt;90%</a:t>
            </a:r>
            <a:endParaRPr lang="en-US" altLang="zh-CN" sz="2400"/>
          </a:p>
        </p:txBody>
      </p:sp>
      <p:pic>
        <p:nvPicPr>
          <p:cNvPr id="8" name="图片 7" descr="303b343132373834343bd5fdc8b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7050" y="170878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6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6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00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81214_6*l_h_f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1214_6*l_h_a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102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25_3*l_h_a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03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725_3*l_h_f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25_3*l_h_i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VALUE" val="95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725_3*l_h_x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25_3*l_h_a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07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725_3*l_h_f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25_3*l_h_i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UNIT_VALUE" val="74*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725_3*l_h_x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6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25_3*l_h_a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11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25_3*l_h_f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25_3*l_h_i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VALUE" val="93*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725_3*l_h_x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1"/>
  <p:tag name="KSO_WM_UNIT_ID" val="diagram20187725_3*i*2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87725_3*i*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diagram20187725_3*i*1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2"/>
  <p:tag name="KSO_WM_UNIT_ID" val="diagram20187725_3*i*2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3"/>
  <p:tag name="KSO_WM_UNIT_ID" val="diagram20187725_3*i*2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4"/>
  <p:tag name="KSO_WM_UNIT_ID" val="diagram20187725_3*i*2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6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5"/>
  <p:tag name="KSO_WM_UNIT_ID" val="diagram20187725_3*i*2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6"/>
  <p:tag name="KSO_WM_UNIT_ID" val="diagram20187725_3*i*2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7"/>
  <p:tag name="KSO_WM_UNIT_ID" val="diagram20187725_3*i*2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8"/>
  <p:tag name="KSO_WM_UNIT_ID" val="diagram20187725_3*i*2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87725_3*i*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187725_3*i*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diagram20187725_3*i*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diagram20187725_3*i*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diagram20187725_3*i*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diagram20187725_3*i*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6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diagram20187725_3*i*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diagram20187725_3*i*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diagram20187725_3*i*1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diagram20187725_3*i*1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diagram20187725_3*i*1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diagram20187725_3*i*1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diagram20187725_3*i*1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diagram20187725_3*i*1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diagram20187725_3*i*1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diagram20187725_3*i*1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6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0"/>
  <p:tag name="KSO_WM_UNIT_ID" val="diagram20187725_3*i*2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1"/>
  <p:tag name="KSO_WM_UNIT_ID" val="diagram20174799_1*l_h_i*1_1_1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1_2"/>
  <p:tag name="KSO_WM_UNIT_PRESET_TEXT" val="72%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1_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1_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2"/>
  <p:tag name="KSO_WM_UNIT_ID" val="diagram20174799_1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1"/>
  <p:tag name="KSO_WM_UNIT_ID" val="diagram20174799_1*l_h_i*1_2_1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2_2"/>
  <p:tag name="KSO_WM_UNIT_PRESET_TEXT" val="60%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2_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6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2_1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2"/>
  <p:tag name="KSO_WM_UNIT_ID" val="diagram20174799_1*l_h_i*1_2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6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6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6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6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787_6*l_h_i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787_6*l_h_i*1_4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87_6*l_h_i*1_4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87_6*l_h_a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87_6*l_h_f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68787_6*l_h_i*1_5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68787_6*l_h_i*1_5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68787_6*l_h_a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68787_6*l_h_f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68787_6*l_h_i*1_6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68787_6*l_h_i*1_6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68787_6*l_h_i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68787_6*l_h_a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68787_6*l_h_f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6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6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68787_6*l_h_x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68787_6*l_h_x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6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6*l_i*1_1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39.xml><?xml version="1.0" encoding="utf-8"?>
<p:tagLst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6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1214_6*l_h_i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1214_6*l_h_i*1_1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1214_6*l_h_i*1_1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1214_6*l_h_i*1_1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1214_6*l_h_i*1_1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181214_6*l_h_i*1_1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181214_6*l_h_i*1_1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1214_6*l_h_f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1214_6*l_h_a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6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181214_6*l_h_i*1_1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1214_6*l_h_i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1214_6*l_h_i*1_2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1214_6*l_h_i*1_2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1214_6*l_h_i*1_2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1214_6*l_h_i*1_2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181214_6*l_h_i*1_2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181214_6*l_h_i*1_2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181214_6*l_h_i*1_2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181214_6*l_h_i*1_2_9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6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1214_6*l_h_f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1214_6*l_h_a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1214_6*l_h_i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1214_6*l_h_i*1_3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1214_6*l_h_i*1_3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1214_6*l_h_i*1_3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1214_6*l_h_i*1_3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181214_6*l_h_i*1_3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181214_6*l_h_i*1_3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181214_6*l_h_i*1_3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8787_6*l_h_x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70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1214_6*l_h_f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1214_6*l_h_a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1214_6*l_h_i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1214_6*l_h_i*1_4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1214_6*l_h_i*1_4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1214_6*l_h_i*1_4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1214_6*l_h_i*1_4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diagram20181214_6*l_h_i*1_4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diagram20181214_6*l_h_i*1_4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diagram20181214_6*l_h_i*1_4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6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80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1214_6*l_h_f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1214_6*l_h_a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1214_6*l_h_i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1214_6*l_h_i*1_5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1214_6*l_h_i*1_5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181214_6*l_h_i*1_5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5"/>
  <p:tag name="KSO_WM_UNIT_ID" val="diagram20181214_6*l_h_i*1_5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6"/>
  <p:tag name="KSO_WM_UNIT_ID" val="diagram20181214_6*l_h_i*1_5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7"/>
  <p:tag name="KSO_WM_UNIT_ID" val="diagram20181214_6*l_h_i*1_5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8"/>
  <p:tag name="KSO_WM_UNIT_ID" val="diagram20181214_6*l_h_i*1_5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6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0.xml><?xml version="1.0" encoding="utf-8"?>
<p:tagLst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81214_6*l_h_f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1214_6*l_h_a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1214_6*l_h_i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81214_6*l_h_i*1_6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81214_6*l_h_i*1_6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181214_6*l_h_i*1_6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5"/>
  <p:tag name="KSO_WM_UNIT_ID" val="diagram20181214_6*l_h_i*1_6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6"/>
  <p:tag name="KSO_WM_UNIT_ID" val="diagram20181214_6*l_h_i*1_6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7"/>
  <p:tag name="KSO_WM_UNIT_ID" val="diagram20181214_6*l_h_i*1_6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8"/>
  <p:tag name="KSO_WM_UNIT_ID" val="diagram20181214_6*l_h_i*1_6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演示</Application>
  <PresentationFormat>自定义</PresentationFormat>
  <Paragraphs>235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MingLiU</vt:lpstr>
      <vt:lpstr>黑体</vt:lpstr>
      <vt:lpstr>Agency FB</vt:lpstr>
      <vt:lpstr>Trebuchet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吃不饱的小惠</cp:lastModifiedBy>
  <cp:revision>956</cp:revision>
  <dcterms:created xsi:type="dcterms:W3CDTF">2021-05-24T10:31:00Z</dcterms:created>
  <dcterms:modified xsi:type="dcterms:W3CDTF">2022-02-08T16:12:40Z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767554563F27434E9566FAC0412464B4</vt:lpwstr>
  </property>
</Properties>
</file>