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3963" r:id="rId2"/>
    <p:sldId id="3934" r:id="rId3"/>
    <p:sldId id="3813" r:id="rId4"/>
    <p:sldId id="3964" r:id="rId5"/>
    <p:sldId id="3945" r:id="rId6"/>
    <p:sldId id="3927" r:id="rId7"/>
    <p:sldId id="3965" r:id="rId8"/>
    <p:sldId id="3966" r:id="rId9"/>
    <p:sldId id="3928" r:id="rId10"/>
    <p:sldId id="3967" r:id="rId11"/>
    <p:sldId id="3946" r:id="rId12"/>
    <p:sldId id="3935" r:id="rId13"/>
    <p:sldId id="3947" r:id="rId14"/>
    <p:sldId id="3936" r:id="rId15"/>
    <p:sldId id="3948" r:id="rId16"/>
    <p:sldId id="3949" r:id="rId17"/>
    <p:sldId id="3968" r:id="rId18"/>
    <p:sldId id="3950" r:id="rId19"/>
    <p:sldId id="3938" r:id="rId20"/>
    <p:sldId id="3969" r:id="rId21"/>
    <p:sldId id="3940" r:id="rId22"/>
    <p:sldId id="3970" r:id="rId23"/>
    <p:sldId id="3954" r:id="rId24"/>
    <p:sldId id="4003" r:id="rId25"/>
    <p:sldId id="2681" r:id="rId26"/>
  </p:sldIdLst>
  <p:sldSz cx="10260013" cy="575945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  <p:cmAuthor id="2" name=" " initials="" lastIdx="1" clrIdx="1"/>
  <p:cmAuthor id="3" name="廖梦竹" initials="M" lastIdx="2" clrIdx="2"/>
  <p:cmAuthor id="75" name="作者" initials="A" lastIdx="0" clrIdx="2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85A9B5"/>
    <a:srgbClr val="CBD3D5"/>
    <a:srgbClr val="F0BF90"/>
    <a:srgbClr val="D98070"/>
    <a:srgbClr val="9DBAC3"/>
    <a:srgbClr val="A5A5A5"/>
    <a:srgbClr val="5F7B80"/>
    <a:srgbClr val="5B868F"/>
    <a:srgbClr val="7096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4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2021/9/4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0261" y="1143000"/>
            <a:ext cx="5497477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1038" y="1143000"/>
            <a:ext cx="549592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82591" y="942757"/>
            <a:ext cx="7695544" cy="2005523"/>
          </a:xfrm>
        </p:spPr>
        <p:txBody>
          <a:bodyPr anchor="b"/>
          <a:lstStyle>
            <a:lvl1pPr algn="ctr">
              <a:defRPr sz="503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82591" y="3025619"/>
            <a:ext cx="7695544" cy="1390797"/>
          </a:xfrm>
        </p:spPr>
        <p:txBody>
          <a:bodyPr/>
          <a:lstStyle>
            <a:lvl1pPr marL="0" indent="0" algn="ctr">
              <a:buNone/>
              <a:defRPr sz="2010"/>
            </a:lvl1pPr>
            <a:lvl2pPr marL="382905" indent="0" algn="ctr">
              <a:buNone/>
              <a:defRPr sz="1670"/>
            </a:lvl2pPr>
            <a:lvl3pPr marL="766445" indent="0" algn="ctr">
              <a:buNone/>
              <a:defRPr sz="1510"/>
            </a:lvl3pPr>
            <a:lvl4pPr marL="1148715" indent="0" algn="ctr">
              <a:buNone/>
              <a:defRPr sz="1340"/>
            </a:lvl4pPr>
            <a:lvl5pPr marL="1533525" indent="0" algn="ctr">
              <a:buNone/>
              <a:defRPr sz="1340"/>
            </a:lvl5pPr>
            <a:lvl6pPr marL="1915795" indent="0" algn="ctr">
              <a:buNone/>
              <a:defRPr sz="1340"/>
            </a:lvl6pPr>
            <a:lvl7pPr marL="2299970" indent="0" algn="ctr">
              <a:buNone/>
              <a:defRPr sz="1340"/>
            </a:lvl7pPr>
            <a:lvl8pPr marL="2682240" indent="0" algn="ctr">
              <a:buNone/>
              <a:defRPr sz="1340"/>
            </a:lvl8pPr>
            <a:lvl9pPr marL="3065780" indent="0" algn="ctr">
              <a:buNone/>
              <a:defRPr sz="134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42833" y="306697"/>
            <a:ext cx="2212469" cy="488179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05426" y="306697"/>
            <a:ext cx="6509148" cy="488179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59695" cy="57594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0082" y="1436137"/>
            <a:ext cx="8849876" cy="2396226"/>
          </a:xfrm>
        </p:spPr>
        <p:txBody>
          <a:bodyPr anchor="b"/>
          <a:lstStyle>
            <a:lvl1pPr>
              <a:defRPr sz="503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0082" y="3855032"/>
            <a:ext cx="8849876" cy="1260118"/>
          </a:xfrm>
        </p:spPr>
        <p:txBody>
          <a:bodyPr/>
          <a:lstStyle>
            <a:lvl1pPr marL="0" indent="0">
              <a:buNone/>
              <a:defRPr sz="2010">
                <a:solidFill>
                  <a:schemeClr val="tx1">
                    <a:tint val="75000"/>
                  </a:schemeClr>
                </a:solidFill>
              </a:defRPr>
            </a:lvl1pPr>
            <a:lvl2pPr marL="38290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2pPr>
            <a:lvl3pPr marL="76644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3pPr>
            <a:lvl4pPr marL="114871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4pPr>
            <a:lvl5pPr marL="153352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5pPr>
            <a:lvl6pPr marL="191579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6pPr>
            <a:lvl7pPr marL="229997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7pPr>
            <a:lvl8pPr marL="268224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8pPr>
            <a:lvl9pPr marL="306578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05426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94493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06697"/>
            <a:ext cx="8849876" cy="111343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6762" y="1412135"/>
            <a:ext cx="4340767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06762" y="2104200"/>
            <a:ext cx="4340767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94493" y="1412135"/>
            <a:ext cx="4362145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94493" y="2104200"/>
            <a:ext cx="4362145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>
              <a:defRPr sz="2675"/>
            </a:lvl1pPr>
            <a:lvl2pPr>
              <a:defRPr sz="2345"/>
            </a:lvl2pPr>
            <a:lvl3pPr>
              <a:defRPr sz="201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 marL="0" indent="0">
              <a:buNone/>
              <a:defRPr sz="2675"/>
            </a:lvl1pPr>
            <a:lvl2pPr marL="382905" indent="0">
              <a:buNone/>
              <a:defRPr sz="2345"/>
            </a:lvl2pPr>
            <a:lvl3pPr marL="766445" indent="0">
              <a:buNone/>
              <a:defRPr sz="2010"/>
            </a:lvl3pPr>
            <a:lvl4pPr marL="1148715" indent="0">
              <a:buNone/>
              <a:defRPr sz="1670"/>
            </a:lvl4pPr>
            <a:lvl5pPr marL="1533525" indent="0">
              <a:buNone/>
              <a:defRPr sz="1670"/>
            </a:lvl5pPr>
            <a:lvl6pPr marL="1915795" indent="0">
              <a:buNone/>
              <a:defRPr sz="1670"/>
            </a:lvl6pPr>
            <a:lvl7pPr marL="2299970" indent="0">
              <a:buNone/>
              <a:defRPr sz="1670"/>
            </a:lvl7pPr>
            <a:lvl8pPr marL="2682240" indent="0">
              <a:buNone/>
              <a:defRPr sz="1670"/>
            </a:lvl8pPr>
            <a:lvl9pPr marL="3065780" indent="0">
              <a:buNone/>
              <a:defRPr sz="167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2021/9/4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705425" y="306697"/>
            <a:ext cx="8849876" cy="1113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5425" y="1533478"/>
            <a:ext cx="8849876" cy="3655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05425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2021/9/4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98866" y="5339170"/>
            <a:ext cx="3462995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246637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  <p:txStyles>
    <p:titleStyle>
      <a:lvl1pPr algn="l" defTabSz="766445" rtl="0" eaLnBrk="1" latinLnBrk="0" hangingPunct="1">
        <a:lnSpc>
          <a:spcPct val="90000"/>
        </a:lnSpc>
        <a:spcBef>
          <a:spcPct val="0"/>
        </a:spcBef>
        <a:buNone/>
        <a:defRPr sz="36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770" indent="-191770" algn="l" defTabSz="766445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45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2pPr>
      <a:lvl3pPr marL="95885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34112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72466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210756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87401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25818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1pPr>
      <a:lvl2pPr marL="38290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2pPr>
      <a:lvl3pPr marL="76644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3pPr>
      <a:lvl4pPr marL="114871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53352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191579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29997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68224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06578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22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5.png"/><Relationship Id="rId7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467291" y="1168977"/>
            <a:ext cx="5212080" cy="25844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600" b="1" dirty="0">
                <a:solidFill>
                  <a:schemeClr val="tx1"/>
                </a:solidFill>
              </a:rPr>
              <a:t>不花一分钱，提高进群率</a:t>
            </a:r>
          </a:p>
          <a:p>
            <a:pPr algn="ctr">
              <a:lnSpc>
                <a:spcPct val="150000"/>
              </a:lnSpc>
            </a:pPr>
            <a:endParaRPr lang="zh-CN" altLang="en-US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endParaRPr lang="zh-CN" altLang="en-US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solidFill>
                  <a:schemeClr val="tx1"/>
                </a:solidFill>
              </a:rPr>
              <a:t>姓名：全荣</a:t>
            </a:r>
            <a:endParaRPr lang="en-US" altLang="zh-CN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b="1" dirty="0"/>
              <a:t>花名：</a:t>
            </a:r>
            <a:r>
              <a:rPr lang="zh-CN" altLang="en-US" b="1" dirty="0">
                <a:solidFill>
                  <a:schemeClr val="tx1"/>
                </a:solidFill>
              </a:rPr>
              <a:t>天权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577552" y="3941688"/>
            <a:ext cx="4990289" cy="8125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zh-CN" altLang="en-US" sz="1200" b="1" dirty="0"/>
              <a:t>最专业的品牌私域运营服务商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r>
              <a:rPr lang="zh-CN" altLang="zh-CN" sz="1200" b="1" dirty="0"/>
              <a:t>帮你管理最有价值的用户资产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endParaRPr lang="zh-CN" altLang="en-US" sz="1200" b="1" dirty="0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 flipV="1">
            <a:off x="7620" y="4621530"/>
            <a:ext cx="10130155" cy="76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3871753" y="547947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 dirty="0">
                  <a:solidFill>
                    <a:srgbClr val="FEA900"/>
                  </a:solidFill>
                  <a:sym typeface="+mn-ea"/>
                </a:rPr>
                <a:t>品牌私域运营中心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矩形 94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7" name="组合 9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102" name="对角圆角矩形 101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3" name="图片 102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04" name="文本框 103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grpSp>
        <p:nvGrpSpPr>
          <p:cNvPr id="106" name="组合 10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107" name="图片 106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108" name="图片 107" descr="resource"/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109" name="图片 108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3" name="文本框 2"/>
          <p:cNvSpPr txBox="1"/>
          <p:nvPr/>
        </p:nvSpPr>
        <p:spPr>
          <a:xfrm>
            <a:off x="1163320" y="435610"/>
            <a:ext cx="34080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怎样对打标用户进行群发？</a:t>
            </a:r>
          </a:p>
        </p:txBody>
      </p:sp>
      <p:sp>
        <p:nvSpPr>
          <p:cNvPr id="6" name="矩形 5"/>
          <p:cNvSpPr/>
          <p:nvPr/>
        </p:nvSpPr>
        <p:spPr>
          <a:xfrm>
            <a:off x="1163320" y="1017905"/>
            <a:ext cx="7376160" cy="61658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 b="1"/>
              <a:t>重点：不要直接用企微自带的群发，也不要用点燃</a:t>
            </a:r>
            <a:r>
              <a:rPr lang="en-US" altLang="zh-CN" b="1"/>
              <a:t>SCRM</a:t>
            </a:r>
            <a:r>
              <a:rPr lang="zh-CN" altLang="en-US" b="1"/>
              <a:t>的群发</a:t>
            </a:r>
          </a:p>
        </p:txBody>
      </p:sp>
      <p:sp>
        <p:nvSpPr>
          <p:cNvPr id="4" name="矩形 3"/>
          <p:cNvSpPr/>
          <p:nvPr/>
        </p:nvSpPr>
        <p:spPr>
          <a:xfrm>
            <a:off x="1163320" y="1845310"/>
            <a:ext cx="7376160" cy="61658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/>
              <a:t>为什么？</a:t>
            </a:r>
          </a:p>
        </p:txBody>
      </p:sp>
      <p:sp>
        <p:nvSpPr>
          <p:cNvPr id="2" name="矩形 1"/>
          <p:cNvSpPr/>
          <p:nvPr/>
        </p:nvSpPr>
        <p:spPr>
          <a:xfrm>
            <a:off x="1163320" y="2694305"/>
            <a:ext cx="7376160" cy="61658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/>
              <a:t>这俩都不支持按用户添加时间筛选</a:t>
            </a:r>
          </a:p>
        </p:txBody>
      </p:sp>
      <p:sp>
        <p:nvSpPr>
          <p:cNvPr id="5" name="矩形 4"/>
          <p:cNvSpPr/>
          <p:nvPr/>
        </p:nvSpPr>
        <p:spPr>
          <a:xfrm>
            <a:off x="1163320" y="3528695"/>
            <a:ext cx="7376160" cy="61658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/>
              <a:t>核心问题：你要群发的是未入群的用户，你打标的是已经进群的用户</a:t>
            </a:r>
          </a:p>
        </p:txBody>
      </p:sp>
      <p:sp>
        <p:nvSpPr>
          <p:cNvPr id="7" name="矩形 6"/>
          <p:cNvSpPr/>
          <p:nvPr/>
        </p:nvSpPr>
        <p:spPr>
          <a:xfrm>
            <a:off x="1163320" y="4348480"/>
            <a:ext cx="7376160" cy="61658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>
                <a:sym typeface="+mn-ea"/>
              </a:rPr>
              <a:t>这俩都不支持按用户标签反选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矩形 94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7" name="组合 9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102" name="对角圆角矩形 101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3" name="图片 102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04" name="文本框 103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sp>
        <p:nvSpPr>
          <p:cNvPr id="105" name="文本框 104"/>
          <p:cNvSpPr txBox="1"/>
          <p:nvPr/>
        </p:nvSpPr>
        <p:spPr>
          <a:xfrm>
            <a:off x="1163320" y="435610"/>
            <a:ext cx="34080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6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用微伴的群发功能？</a:t>
            </a:r>
            <a:endParaRPr lang="zh-CN" altLang="en-US" sz="1600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106" name="组合 10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107" name="图片 106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108" name="图片 107" descr="resource"/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109" name="图片 108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4690" y="925830"/>
            <a:ext cx="5950585" cy="465836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6512560" y="1259205"/>
            <a:ext cx="3228975" cy="295465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 altLang="en-US" b="1"/>
              <a:t>微伴的群发功能</a:t>
            </a:r>
            <a:r>
              <a:rPr lang="zh-CN" altLang="en-US"/>
              <a:t>：</a:t>
            </a:r>
          </a:p>
          <a:p>
            <a:pPr algn="l"/>
            <a:r>
              <a:rPr lang="en-US" altLang="zh-CN"/>
              <a:t>· </a:t>
            </a:r>
            <a:r>
              <a:rPr lang="zh-CN" altLang="en-US"/>
              <a:t>支持按加粉时间筛选，不会把几个月前加的用户也一起群发了</a:t>
            </a:r>
          </a:p>
          <a:p>
            <a:pPr algn="l"/>
            <a:r>
              <a:rPr lang="en-US" altLang="zh-CN"/>
              <a:t>·</a:t>
            </a:r>
            <a:r>
              <a:rPr lang="zh-CN" altLang="en-US"/>
              <a:t>支持标签反选，只要在排除客户那里选择【已进群】标签，就能精准选中未进群用户</a:t>
            </a:r>
          </a:p>
          <a:p>
            <a:pPr algn="l"/>
            <a:endParaRPr lang="zh-CN" altLang="en-US"/>
          </a:p>
          <a:p>
            <a:pPr algn="l"/>
            <a:r>
              <a:rPr lang="zh-CN" altLang="en-US"/>
              <a:t>看似完美，这里只有一个逻辑缺陷！！！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矩形 94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7" name="组合 9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102" name="对角圆角矩形 101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3" name="图片 102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04" name="文本框 103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grpSp>
        <p:nvGrpSpPr>
          <p:cNvPr id="106" name="组合 10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107" name="图片 106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108" name="图片 107" descr="resource"/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109" name="图片 108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233805" y="843280"/>
            <a:ext cx="8079105" cy="10147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 altLang="en-US"/>
              <a:t>这货不支持选择当天的用户！！！最多只能选择昨天的</a:t>
            </a:r>
            <a:endParaRPr lang="en-US" altLang="zh-CN"/>
          </a:p>
        </p:txBody>
      </p:sp>
      <p:sp>
        <p:nvSpPr>
          <p:cNvPr id="2" name="文本框 1"/>
          <p:cNvSpPr txBox="1"/>
          <p:nvPr/>
        </p:nvSpPr>
        <p:spPr>
          <a:xfrm>
            <a:off x="1163320" y="435610"/>
            <a:ext cx="34080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6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用微伴的群发功能？</a:t>
            </a:r>
            <a:endParaRPr lang="zh-CN" altLang="en-US" sz="1600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33805" y="2065655"/>
            <a:ext cx="6362700" cy="31146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矩形 94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7" name="组合 9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102" name="对角圆角矩形 101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3" name="图片 102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04" name="文本框 103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grpSp>
        <p:nvGrpSpPr>
          <p:cNvPr id="106" name="组合 10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107" name="图片 106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108" name="图片 107" descr="resource"/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109" name="图片 108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4" name="文本框 3"/>
          <p:cNvSpPr txBox="1"/>
          <p:nvPr/>
        </p:nvSpPr>
        <p:spPr>
          <a:xfrm>
            <a:off x="1163320" y="435610"/>
            <a:ext cx="34080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6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用微伴的群发功能？</a:t>
            </a:r>
            <a:endParaRPr lang="zh-CN" altLang="en-US" sz="1600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33805" y="843280"/>
            <a:ext cx="8079105" cy="10147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/>
              <a:t>那我退一步，只对昨天的未进群用户做二次邀请可以不？</a:t>
            </a:r>
          </a:p>
        </p:txBody>
      </p:sp>
      <p:sp>
        <p:nvSpPr>
          <p:cNvPr id="9" name="矩形 8"/>
          <p:cNvSpPr/>
          <p:nvPr/>
        </p:nvSpPr>
        <p:spPr>
          <a:xfrm>
            <a:off x="1233805" y="2016760"/>
            <a:ext cx="8079105" cy="10147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/>
              <a:t>（</a:t>
            </a:r>
            <a:r>
              <a:rPr lang="en-US" altLang="zh-CN"/>
              <a:t>1</a:t>
            </a:r>
            <a:r>
              <a:rPr lang="zh-CN"/>
              <a:t>）时间隔太久，效果不好</a:t>
            </a:r>
          </a:p>
        </p:txBody>
      </p:sp>
      <p:sp>
        <p:nvSpPr>
          <p:cNvPr id="10" name="矩形 9"/>
          <p:cNvSpPr/>
          <p:nvPr/>
        </p:nvSpPr>
        <p:spPr>
          <a:xfrm>
            <a:off x="1233805" y="3190875"/>
            <a:ext cx="8079105" cy="10147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/>
              <a:t>（</a:t>
            </a:r>
            <a:r>
              <a:rPr lang="en-US" altLang="zh-CN"/>
              <a:t>2</a:t>
            </a:r>
            <a:r>
              <a:rPr lang="zh-CN"/>
              <a:t>）你丫没追求</a:t>
            </a:r>
          </a:p>
        </p:txBody>
      </p:sp>
      <p:sp>
        <p:nvSpPr>
          <p:cNvPr id="11" name="矩形 10"/>
          <p:cNvSpPr/>
          <p:nvPr/>
        </p:nvSpPr>
        <p:spPr>
          <a:xfrm>
            <a:off x="1233805" y="4378960"/>
            <a:ext cx="8079105" cy="10147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/>
              <a:t>（</a:t>
            </a:r>
            <a:r>
              <a:rPr lang="en-US" altLang="zh-CN"/>
              <a:t>3</a:t>
            </a:r>
            <a:r>
              <a:rPr lang="zh-CN"/>
              <a:t>）如果甲方非要提高当天进群率咋整？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矩形 94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7" name="组合 9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102" name="对角圆角矩形 101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3" name="图片 102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04" name="文本框 103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grpSp>
        <p:nvGrpSpPr>
          <p:cNvPr id="106" name="组合 10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107" name="图片 106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108" name="图片 107" descr="resource"/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109" name="图片 108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232535" y="882015"/>
            <a:ext cx="7783830" cy="13176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 altLang="en-US" b="1"/>
              <a:t>请打开企微</a:t>
            </a:r>
            <a:r>
              <a:rPr lang="en-US" altLang="zh-CN" b="1"/>
              <a:t>PC</a:t>
            </a:r>
            <a:r>
              <a:rPr lang="zh-CN" altLang="en-US" b="1"/>
              <a:t>版</a:t>
            </a:r>
            <a:r>
              <a:rPr lang="en-US" altLang="zh-CN" b="1"/>
              <a:t>-</a:t>
            </a:r>
            <a:r>
              <a:rPr lang="zh-CN" altLang="en-US" b="1"/>
              <a:t>应用</a:t>
            </a:r>
            <a:r>
              <a:rPr lang="en-US" altLang="zh-CN" b="1"/>
              <a:t>-</a:t>
            </a:r>
            <a:r>
              <a:rPr lang="zh-CN" altLang="en-US" b="1"/>
              <a:t>微伴助手</a:t>
            </a:r>
            <a:r>
              <a:rPr lang="en-US" altLang="zh-CN" b="1"/>
              <a:t>/</a:t>
            </a:r>
            <a:r>
              <a:rPr lang="zh-CN" altLang="en-US" b="1"/>
              <a:t>微伴助手</a:t>
            </a:r>
            <a:r>
              <a:rPr lang="en-US" altLang="zh-CN" b="1"/>
              <a:t>APP</a:t>
            </a:r>
            <a:r>
              <a:rPr lang="zh-CN" altLang="en-US" b="1"/>
              <a:t>：</a:t>
            </a:r>
            <a:endParaRPr lang="zh-CN" altLang="en-US"/>
          </a:p>
          <a:p>
            <a:pPr algn="l"/>
            <a:r>
              <a:rPr lang="zh-CN"/>
              <a:t>这两个都可以选择当天用户</a:t>
            </a:r>
          </a:p>
          <a:p>
            <a:pPr algn="l"/>
            <a:r>
              <a:rPr lang="zh-CN" altLang="en-US"/>
              <a:t>（在微伴助手的运营工具里面有个客户群发功能）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63320" y="435610"/>
            <a:ext cx="34080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6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对，用微伴的群发功能：</a:t>
            </a:r>
            <a:endParaRPr lang="zh-CN" altLang="en-US" sz="1600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32535" y="2431415"/>
            <a:ext cx="5201920" cy="30206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矩形 94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7" name="组合 9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102" name="对角圆角矩形 101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3" name="图片 102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04" name="文本框 103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sp>
        <p:nvSpPr>
          <p:cNvPr id="105" name="文本框 104"/>
          <p:cNvSpPr txBox="1"/>
          <p:nvPr/>
        </p:nvSpPr>
        <p:spPr>
          <a:xfrm>
            <a:off x="1163320" y="435610"/>
            <a:ext cx="34080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6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用微伴助手的群发功能：</a:t>
            </a:r>
            <a:endParaRPr lang="zh-CN" altLang="en-US" sz="1600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106" name="组合 10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107" name="图片 106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108" name="图片 107" descr="resourc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109" name="图片 108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7580" y="854710"/>
            <a:ext cx="3613785" cy="462661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4864100" y="1145540"/>
            <a:ext cx="4448810" cy="424815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/>
              <a:t>（</a:t>
            </a:r>
            <a:r>
              <a:rPr lang="en-US" altLang="zh-CN"/>
              <a:t>1</a:t>
            </a:r>
            <a:r>
              <a:rPr lang="zh-CN"/>
              <a:t>）可以选择当天进粉的用户</a:t>
            </a:r>
          </a:p>
          <a:p>
            <a:pPr algn="l"/>
            <a:endParaRPr lang="zh-CN"/>
          </a:p>
          <a:p>
            <a:pPr algn="l"/>
            <a:r>
              <a:rPr lang="zh-CN"/>
              <a:t>（</a:t>
            </a:r>
            <a:r>
              <a:rPr lang="en-US" altLang="zh-CN"/>
              <a:t>2</a:t>
            </a:r>
            <a:r>
              <a:rPr lang="zh-CN"/>
              <a:t>）可以反选【已进群】标签用户</a:t>
            </a:r>
          </a:p>
          <a:p>
            <a:pPr algn="l"/>
            <a:endParaRPr lang="zh-CN"/>
          </a:p>
          <a:p>
            <a:pPr algn="l"/>
            <a:r>
              <a:rPr lang="zh-CN"/>
              <a:t>（</a:t>
            </a:r>
            <a:r>
              <a:rPr lang="en-US" altLang="zh-CN"/>
              <a:t>3</a:t>
            </a:r>
            <a:r>
              <a:rPr lang="zh-CN"/>
              <a:t>）还可以选择标签组合，实现更加复杂的人群筛选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矩形 94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7" name="组合 9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102" name="对角圆角矩形 101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3" name="图片 102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04" name="文本框 103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grpSp>
        <p:nvGrpSpPr>
          <p:cNvPr id="106" name="组合 10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107" name="图片 106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108" name="图片 107" descr="resourc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109" name="图片 108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232535" y="859155"/>
            <a:ext cx="6417945" cy="6464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 altLang="en-US" b="1"/>
              <a:t>细节</a:t>
            </a:r>
            <a:r>
              <a:rPr lang="zh-CN" altLang="en-US"/>
              <a:t>：在什么时间群发？</a:t>
            </a:r>
            <a:endParaRPr lang="zh-CN"/>
          </a:p>
        </p:txBody>
      </p:sp>
      <p:sp>
        <p:nvSpPr>
          <p:cNvPr id="6" name="文本框 5"/>
          <p:cNvSpPr txBox="1"/>
          <p:nvPr/>
        </p:nvSpPr>
        <p:spPr>
          <a:xfrm>
            <a:off x="1163320" y="435610"/>
            <a:ext cx="34080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6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群发问题解决了，就没问题了吗？</a:t>
            </a:r>
            <a:endParaRPr lang="zh-CN" altLang="en-US" sz="1600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232535" y="1937385"/>
            <a:ext cx="8079105" cy="10147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/>
              <a:t>（</a:t>
            </a:r>
            <a:r>
              <a:rPr lang="en-US" altLang="zh-CN"/>
              <a:t>1</a:t>
            </a:r>
            <a:r>
              <a:rPr lang="zh-CN"/>
              <a:t>）第一种方案：每天晚上</a:t>
            </a:r>
            <a:r>
              <a:rPr lang="en-US" altLang="zh-CN"/>
              <a:t>20</a:t>
            </a:r>
            <a:r>
              <a:rPr lang="zh-CN" altLang="en-US"/>
              <a:t>点对当天</a:t>
            </a:r>
            <a:r>
              <a:rPr lang="en-US" altLang="zh-CN"/>
              <a:t>0-18</a:t>
            </a:r>
            <a:r>
              <a:rPr lang="zh-CN" altLang="en-US"/>
              <a:t>点未进群的用户做群发</a:t>
            </a:r>
          </a:p>
        </p:txBody>
      </p:sp>
      <p:sp>
        <p:nvSpPr>
          <p:cNvPr id="10" name="矩形 9"/>
          <p:cNvSpPr/>
          <p:nvPr/>
        </p:nvSpPr>
        <p:spPr>
          <a:xfrm>
            <a:off x="1232535" y="3111500"/>
            <a:ext cx="8079105" cy="10147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/>
              <a:t>（</a:t>
            </a:r>
            <a:r>
              <a:rPr lang="en-US" altLang="zh-CN"/>
              <a:t>2</a:t>
            </a:r>
            <a:r>
              <a:rPr lang="zh-CN"/>
              <a:t>）第二种方案：</a:t>
            </a:r>
            <a:r>
              <a:rPr lang="zh-CN">
                <a:sym typeface="+mn-ea"/>
              </a:rPr>
              <a:t>每天晚上</a:t>
            </a:r>
            <a:r>
              <a:rPr lang="en-US" altLang="zh-CN">
                <a:sym typeface="+mn-ea"/>
              </a:rPr>
              <a:t>22</a:t>
            </a:r>
            <a:r>
              <a:rPr lang="zh-CN" altLang="en-US">
                <a:sym typeface="+mn-ea"/>
              </a:rPr>
              <a:t>点对当天</a:t>
            </a:r>
            <a:r>
              <a:rPr lang="en-US" altLang="zh-CN">
                <a:sym typeface="+mn-ea"/>
              </a:rPr>
              <a:t>0-20</a:t>
            </a:r>
            <a:r>
              <a:rPr lang="zh-CN" altLang="en-US">
                <a:sym typeface="+mn-ea"/>
              </a:rPr>
              <a:t>点未进群的用户做群发</a:t>
            </a:r>
            <a:endParaRPr lang="zh-CN"/>
          </a:p>
        </p:txBody>
      </p:sp>
      <p:sp>
        <p:nvSpPr>
          <p:cNvPr id="11" name="矩形 10"/>
          <p:cNvSpPr/>
          <p:nvPr/>
        </p:nvSpPr>
        <p:spPr>
          <a:xfrm>
            <a:off x="1232535" y="4299585"/>
            <a:ext cx="8079105" cy="10147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/>
              <a:t>（</a:t>
            </a:r>
            <a:r>
              <a:rPr lang="en-US" altLang="zh-CN"/>
              <a:t>3</a:t>
            </a:r>
            <a:r>
              <a:rPr lang="zh-CN"/>
              <a:t>）</a:t>
            </a:r>
            <a:r>
              <a:rPr lang="zh-CN">
                <a:sym typeface="+mn-ea"/>
              </a:rPr>
              <a:t>第三种方案：每天分</a:t>
            </a:r>
            <a:r>
              <a:rPr lang="en-US" altLang="zh-CN">
                <a:sym typeface="+mn-ea"/>
              </a:rPr>
              <a:t>4</a:t>
            </a:r>
            <a:r>
              <a:rPr lang="zh-CN" altLang="en-US">
                <a:sym typeface="+mn-ea"/>
              </a:rPr>
              <a:t>个时间段做三次群发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矩形 94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7" name="组合 9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102" name="对角圆角矩形 101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3" name="图片 102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04" name="文本框 103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grpSp>
        <p:nvGrpSpPr>
          <p:cNvPr id="106" name="组合 10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107" name="图片 106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108" name="图片 107" descr="resourc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109" name="图片 108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232535" y="923925"/>
            <a:ext cx="6417945" cy="6464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 altLang="en-US"/>
              <a:t>群发的时间安排</a:t>
            </a:r>
            <a:endParaRPr lang="zh-CN"/>
          </a:p>
        </p:txBody>
      </p:sp>
      <p:sp>
        <p:nvSpPr>
          <p:cNvPr id="6" name="文本框 5"/>
          <p:cNvSpPr txBox="1"/>
          <p:nvPr/>
        </p:nvSpPr>
        <p:spPr>
          <a:xfrm>
            <a:off x="1163320" y="435610"/>
            <a:ext cx="415036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6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增加群发的频次，缩短二次邀请的时间间隔</a:t>
            </a:r>
            <a:endParaRPr lang="zh-CN" altLang="en-US" sz="1600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232535" y="1937385"/>
            <a:ext cx="8079105" cy="4953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/>
              <a:t>（</a:t>
            </a:r>
            <a:r>
              <a:rPr lang="en-US" altLang="zh-CN"/>
              <a:t>1</a:t>
            </a:r>
            <a:r>
              <a:rPr lang="zh-CN"/>
              <a:t>）</a:t>
            </a:r>
            <a:r>
              <a:rPr lang="en-US" altLang="zh-CN"/>
              <a:t>0:00-8:00</a:t>
            </a:r>
            <a:r>
              <a:rPr lang="zh-CN" altLang="en-US"/>
              <a:t>进群的用户</a:t>
            </a:r>
            <a:r>
              <a:rPr lang="zh-CN"/>
              <a:t>：每天</a:t>
            </a:r>
            <a:r>
              <a:rPr lang="en-US"/>
              <a:t>1</a:t>
            </a:r>
            <a:r>
              <a:rPr lang="en-US" altLang="zh-CN"/>
              <a:t>0</a:t>
            </a:r>
            <a:r>
              <a:rPr lang="zh-CN" altLang="en-US"/>
              <a:t>点做二次触达</a:t>
            </a:r>
          </a:p>
        </p:txBody>
      </p:sp>
      <p:sp>
        <p:nvSpPr>
          <p:cNvPr id="10" name="矩形 9"/>
          <p:cNvSpPr/>
          <p:nvPr/>
        </p:nvSpPr>
        <p:spPr>
          <a:xfrm>
            <a:off x="1232535" y="2743200"/>
            <a:ext cx="8079105" cy="5245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/>
              <a:t>（</a:t>
            </a:r>
            <a:r>
              <a:rPr lang="en-US" altLang="zh-CN"/>
              <a:t>2</a:t>
            </a:r>
            <a:r>
              <a:rPr lang="zh-CN"/>
              <a:t>）</a:t>
            </a:r>
            <a:r>
              <a:rPr lang="en-US" altLang="zh-CN">
                <a:sym typeface="+mn-ea"/>
              </a:rPr>
              <a:t>8:00-12:00</a:t>
            </a:r>
            <a:r>
              <a:rPr lang="zh-CN" altLang="en-US">
                <a:sym typeface="+mn-ea"/>
              </a:rPr>
              <a:t>进群的用户</a:t>
            </a:r>
            <a:r>
              <a:rPr lang="zh-CN">
                <a:sym typeface="+mn-ea"/>
              </a:rPr>
              <a:t>：每天</a:t>
            </a:r>
            <a:r>
              <a:rPr lang="en-US">
                <a:sym typeface="+mn-ea"/>
              </a:rPr>
              <a:t>1</a:t>
            </a:r>
            <a:r>
              <a:rPr lang="en-US" altLang="zh-CN">
                <a:sym typeface="+mn-ea"/>
              </a:rPr>
              <a:t>4</a:t>
            </a:r>
            <a:r>
              <a:rPr lang="zh-CN" altLang="en-US">
                <a:sym typeface="+mn-ea"/>
              </a:rPr>
              <a:t>点做二次触达</a:t>
            </a:r>
            <a:endParaRPr lang="zh-CN"/>
          </a:p>
        </p:txBody>
      </p:sp>
      <p:sp>
        <p:nvSpPr>
          <p:cNvPr id="11" name="矩形 10"/>
          <p:cNvSpPr/>
          <p:nvPr/>
        </p:nvSpPr>
        <p:spPr>
          <a:xfrm>
            <a:off x="1232535" y="3556635"/>
            <a:ext cx="8079105" cy="5664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/>
              <a:t>（</a:t>
            </a:r>
            <a:r>
              <a:rPr lang="en-US" altLang="zh-CN"/>
              <a:t>3</a:t>
            </a:r>
            <a:r>
              <a:rPr lang="zh-CN"/>
              <a:t>）</a:t>
            </a:r>
            <a:r>
              <a:rPr lang="en-US" altLang="zh-CN">
                <a:sym typeface="+mn-ea"/>
              </a:rPr>
              <a:t>12:00-18:00</a:t>
            </a:r>
            <a:r>
              <a:rPr lang="zh-CN" altLang="en-US">
                <a:sym typeface="+mn-ea"/>
              </a:rPr>
              <a:t>进群的用户</a:t>
            </a:r>
            <a:r>
              <a:rPr lang="zh-CN">
                <a:sym typeface="+mn-ea"/>
              </a:rPr>
              <a:t>：每天</a:t>
            </a:r>
            <a:r>
              <a:rPr lang="en-US">
                <a:sym typeface="+mn-ea"/>
              </a:rPr>
              <a:t>2</a:t>
            </a:r>
            <a:r>
              <a:rPr lang="en-US" altLang="zh-CN">
                <a:sym typeface="+mn-ea"/>
              </a:rPr>
              <a:t>0</a:t>
            </a:r>
            <a:r>
              <a:rPr lang="zh-CN" altLang="en-US">
                <a:sym typeface="+mn-ea"/>
              </a:rPr>
              <a:t>点做二次触达</a:t>
            </a:r>
          </a:p>
        </p:txBody>
      </p:sp>
      <p:sp>
        <p:nvSpPr>
          <p:cNvPr id="2" name="矩形 1"/>
          <p:cNvSpPr/>
          <p:nvPr/>
        </p:nvSpPr>
        <p:spPr>
          <a:xfrm>
            <a:off x="1232535" y="4391025"/>
            <a:ext cx="8079105" cy="5664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/>
              <a:t>（</a:t>
            </a:r>
            <a:r>
              <a:rPr lang="en-US" altLang="zh-CN"/>
              <a:t>4</a:t>
            </a:r>
            <a:r>
              <a:rPr lang="zh-CN"/>
              <a:t>）</a:t>
            </a:r>
            <a:r>
              <a:rPr lang="en-US" altLang="zh-CN">
                <a:sym typeface="+mn-ea"/>
              </a:rPr>
              <a:t>18:00-24:00</a:t>
            </a:r>
            <a:r>
              <a:rPr lang="zh-CN" altLang="en-US">
                <a:sym typeface="+mn-ea"/>
              </a:rPr>
              <a:t>进群的用户</a:t>
            </a:r>
            <a:r>
              <a:rPr lang="zh-CN">
                <a:sym typeface="+mn-ea"/>
              </a:rPr>
              <a:t>：第二天</a:t>
            </a:r>
            <a:r>
              <a:rPr lang="en-US">
                <a:sym typeface="+mn-ea"/>
              </a:rPr>
              <a:t>1</a:t>
            </a:r>
            <a:r>
              <a:rPr lang="en-US" altLang="zh-CN">
                <a:sym typeface="+mn-ea"/>
              </a:rPr>
              <a:t>0</a:t>
            </a:r>
            <a:r>
              <a:rPr lang="zh-CN" altLang="en-US">
                <a:sym typeface="+mn-ea"/>
              </a:rPr>
              <a:t>点做二次触达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矩形 94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7" name="组合 9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102" name="对角圆角矩形 101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3" name="图片 102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04" name="文本框 103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sp>
        <p:nvSpPr>
          <p:cNvPr id="105" name="文本框 104"/>
          <p:cNvSpPr txBox="1"/>
          <p:nvPr/>
        </p:nvSpPr>
        <p:spPr>
          <a:xfrm>
            <a:off x="1163320" y="435610"/>
            <a:ext cx="34080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6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延伸出新的问题</a:t>
            </a:r>
            <a:endParaRPr lang="zh-CN" altLang="en-US" sz="1600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106" name="组合 10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107" name="图片 106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108" name="图片 107" descr="resourc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109" name="图片 108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7580" y="854710"/>
            <a:ext cx="3613785" cy="462661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4864100" y="1145540"/>
            <a:ext cx="4448810" cy="424815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/>
              <a:t>注意看这个界面：</a:t>
            </a:r>
          </a:p>
          <a:p>
            <a:pPr algn="l"/>
            <a:endParaRPr lang="zh-CN"/>
          </a:p>
          <a:p>
            <a:pPr algn="l"/>
            <a:r>
              <a:rPr lang="zh-CN"/>
              <a:t>用户加粉时间只能筛选到具体某天，</a:t>
            </a:r>
          </a:p>
          <a:p>
            <a:pPr algn="l"/>
            <a:r>
              <a:rPr lang="zh-CN"/>
              <a:t>不能筛选具体几点钟</a:t>
            </a:r>
          </a:p>
          <a:p>
            <a:pPr algn="l"/>
            <a:endParaRPr lang="zh-CN"/>
          </a:p>
          <a:p>
            <a:pPr algn="l"/>
            <a:r>
              <a:rPr lang="zh-CN"/>
              <a:t>怎么把</a:t>
            </a:r>
            <a:r>
              <a:rPr lang="en-US" altLang="zh-CN"/>
              <a:t>0-8</a:t>
            </a:r>
            <a:r>
              <a:rPr lang="zh-CN" altLang="en-US"/>
              <a:t>点的这些用户筛选出来？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矩形 94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7" name="组合 9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102" name="对角圆角矩形 101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3" name="图片 102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04" name="文本框 103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grpSp>
        <p:nvGrpSpPr>
          <p:cNvPr id="106" name="组合 10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107" name="图片 106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108" name="图片 107" descr="resourc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109" name="图片 108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752475" y="989330"/>
            <a:ext cx="8413115" cy="744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 altLang="en-US" b="1"/>
              <a:t>再给每个时间段的用户打个时间标</a:t>
            </a:r>
            <a:r>
              <a:rPr lang="zh-CN" altLang="en-US"/>
              <a:t>：</a:t>
            </a:r>
          </a:p>
          <a:p>
            <a:pPr algn="l"/>
            <a:r>
              <a:rPr lang="zh-CN" altLang="en-US"/>
              <a:t>还是在微伴的自动打标功能那里，选分时段打标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63320" y="435610"/>
            <a:ext cx="34080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6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新的问题采用的解决方式</a:t>
            </a:r>
            <a:endParaRPr lang="zh-CN" altLang="en-US" sz="1600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2475" y="1838325"/>
            <a:ext cx="8239125" cy="23717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矩形 94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7" name="组合 9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102" name="对角圆角矩形 101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3" name="图片 102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04" name="文本框 103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sp>
        <p:nvSpPr>
          <p:cNvPr id="105" name="文本框 104"/>
          <p:cNvSpPr txBox="1"/>
          <p:nvPr/>
        </p:nvSpPr>
        <p:spPr>
          <a:xfrm>
            <a:off x="1163320" y="435610"/>
            <a:ext cx="34080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不花钱提高进群率的办法：</a:t>
            </a:r>
          </a:p>
        </p:txBody>
      </p:sp>
      <p:grpSp>
        <p:nvGrpSpPr>
          <p:cNvPr id="106" name="组合 10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107" name="图片 106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108" name="图片 107" descr="resource"/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109" name="图片 108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2" name="矩形 1"/>
          <p:cNvSpPr/>
          <p:nvPr/>
        </p:nvSpPr>
        <p:spPr>
          <a:xfrm>
            <a:off x="1233805" y="930275"/>
            <a:ext cx="7964170" cy="218249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 altLang="en-US" b="1"/>
              <a:t>二次触达</a:t>
            </a:r>
            <a:r>
              <a:rPr lang="zh-CN" altLang="en-US"/>
              <a:t>：</a:t>
            </a:r>
          </a:p>
          <a:p>
            <a:pPr algn="l"/>
            <a:endParaRPr lang="en-US" altLang="zh-CN"/>
          </a:p>
          <a:p>
            <a:pPr algn="l"/>
            <a:r>
              <a:rPr lang="en-US" altLang="zh-CN"/>
              <a:t>· </a:t>
            </a:r>
            <a:r>
              <a:rPr lang="zh-CN"/>
              <a:t>不用给赠品、不用给红包优惠券</a:t>
            </a:r>
            <a:endParaRPr lang="en-US" altLang="zh-CN"/>
          </a:p>
          <a:p>
            <a:pPr algn="l"/>
            <a:r>
              <a:rPr lang="en-US" altLang="zh-CN"/>
              <a:t>· </a:t>
            </a:r>
            <a:r>
              <a:rPr lang="zh-CN">
                <a:sym typeface="+mn-ea"/>
              </a:rPr>
              <a:t>精准针对未入群用户</a:t>
            </a:r>
            <a:endParaRPr lang="zh-CN" altLang="en-US">
              <a:sym typeface="+mn-ea"/>
            </a:endParaRPr>
          </a:p>
          <a:p>
            <a:pPr algn="l"/>
            <a:r>
              <a:rPr lang="en-US" altLang="zh-CN"/>
              <a:t>· </a:t>
            </a:r>
            <a:r>
              <a:rPr lang="zh-CN" altLang="en-US"/>
              <a:t>一句温馨提示，白赚几个点的进群率</a:t>
            </a:r>
          </a:p>
        </p:txBody>
      </p:sp>
      <p:sp>
        <p:nvSpPr>
          <p:cNvPr id="4" name="矩形 3"/>
          <p:cNvSpPr/>
          <p:nvPr/>
        </p:nvSpPr>
        <p:spPr>
          <a:xfrm>
            <a:off x="1232535" y="3405505"/>
            <a:ext cx="7964805" cy="546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/>
              <a:t>是不是看上去很简单，想执行的时候又不知道怎么操作？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矩形 94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7" name="组合 9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102" name="对角圆角矩形 101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3" name="图片 102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04" name="文本框 103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grpSp>
        <p:nvGrpSpPr>
          <p:cNvPr id="106" name="组合 10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107" name="图片 106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108" name="图片 107" descr="resourc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109" name="图片 108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752475" y="989330"/>
            <a:ext cx="8413115" cy="57594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 altLang="en-US"/>
              <a:t>规则的建立很简单，一看就会，四个时段建四个规则，分别打四种标签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63320" y="435610"/>
            <a:ext cx="34080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6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新的问题采用的解决方式</a:t>
            </a:r>
            <a:endParaRPr lang="zh-CN" altLang="en-US" sz="1600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2475" y="1687195"/>
            <a:ext cx="5340985" cy="37579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矩形 94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7" name="组合 9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102" name="对角圆角矩形 101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3" name="图片 102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04" name="文本框 103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grpSp>
        <p:nvGrpSpPr>
          <p:cNvPr id="106" name="组合 10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107" name="图片 106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108" name="图片 107" descr="resourc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109" name="图片 108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5" name="文本框 4"/>
          <p:cNvSpPr txBox="1"/>
          <p:nvPr/>
        </p:nvSpPr>
        <p:spPr>
          <a:xfrm>
            <a:off x="1163320" y="435610"/>
            <a:ext cx="34080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6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新的问题采用的解决方式</a:t>
            </a:r>
            <a:endParaRPr lang="zh-CN" altLang="en-US" sz="1600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864100" y="1145540"/>
            <a:ext cx="4448810" cy="424815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/>
              <a:t>（</a:t>
            </a:r>
            <a:r>
              <a:rPr lang="en-US" altLang="zh-CN"/>
              <a:t>1</a:t>
            </a:r>
            <a:r>
              <a:rPr lang="zh-CN"/>
              <a:t>）可以选择当天进粉的用户</a:t>
            </a:r>
          </a:p>
          <a:p>
            <a:pPr algn="l"/>
            <a:endParaRPr lang="zh-CN"/>
          </a:p>
          <a:p>
            <a:pPr algn="l"/>
            <a:r>
              <a:rPr lang="zh-CN"/>
              <a:t>（</a:t>
            </a:r>
            <a:r>
              <a:rPr lang="en-US" altLang="zh-CN"/>
              <a:t>2</a:t>
            </a:r>
            <a:r>
              <a:rPr lang="zh-CN"/>
              <a:t>）可以反选【已进群】标签用户</a:t>
            </a:r>
          </a:p>
          <a:p>
            <a:pPr algn="l"/>
            <a:endParaRPr lang="zh-CN"/>
          </a:p>
          <a:p>
            <a:pPr algn="l"/>
            <a:r>
              <a:rPr lang="zh-CN"/>
              <a:t>（</a:t>
            </a:r>
            <a:r>
              <a:rPr lang="en-US" altLang="zh-CN"/>
              <a:t>3</a:t>
            </a:r>
            <a:r>
              <a:rPr lang="zh-CN"/>
              <a:t>）</a:t>
            </a:r>
            <a:r>
              <a:rPr lang="zh-CN">
                <a:solidFill>
                  <a:srgbClr val="FF0000"/>
                </a:solidFill>
              </a:rPr>
              <a:t>还可以选择标签组合，实现更加复杂的人群筛选</a:t>
            </a:r>
            <a:endParaRPr lang="zh-CN"/>
          </a:p>
          <a:p>
            <a:pPr algn="l"/>
            <a:endParaRPr lang="zh-CN"/>
          </a:p>
          <a:p>
            <a:pPr algn="l"/>
            <a:r>
              <a:rPr lang="zh-CN" b="1"/>
              <a:t>还记不记得前面说过的这句话？</a:t>
            </a:r>
          </a:p>
          <a:p>
            <a:pPr algn="l"/>
            <a:endParaRPr lang="zh-CN"/>
          </a:p>
          <a:p>
            <a:pPr algn="l"/>
            <a:r>
              <a:rPr lang="zh-CN" altLang="en-US"/>
              <a:t>把进粉时段标签加入筛选条件就对了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7385" y="1145540"/>
            <a:ext cx="4152900" cy="38385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矩形 94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7" name="组合 9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102" name="对角圆角矩形 101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3" name="图片 102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04" name="文本框 103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grpSp>
        <p:nvGrpSpPr>
          <p:cNvPr id="106" name="组合 10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107" name="图片 106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108" name="图片 107" descr="resourc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109" name="图片 108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5" name="文本框 4"/>
          <p:cNvSpPr txBox="1"/>
          <p:nvPr/>
        </p:nvSpPr>
        <p:spPr>
          <a:xfrm>
            <a:off x="1163320" y="435610"/>
            <a:ext cx="34080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6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二次触达的话术</a:t>
            </a:r>
            <a:endParaRPr lang="zh-CN" altLang="en-US" sz="1600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63320" y="943610"/>
            <a:ext cx="7097395" cy="5238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/>
              <a:t>本文核心：不花钱提高进群率</a:t>
            </a:r>
          </a:p>
        </p:txBody>
      </p:sp>
      <p:sp>
        <p:nvSpPr>
          <p:cNvPr id="4" name="矩形 3"/>
          <p:cNvSpPr/>
          <p:nvPr/>
        </p:nvSpPr>
        <p:spPr>
          <a:xfrm>
            <a:off x="1163320" y="1633220"/>
            <a:ext cx="7097395" cy="210375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/>
              <a:t>⁽(◍˃̵͈̑ᴗ˂̵͈̑)⁽ 我这边看到你还没进群～</a:t>
            </a:r>
          </a:p>
          <a:p>
            <a:pPr algn="l"/>
            <a:endParaRPr lang="zh-CN"/>
          </a:p>
          <a:p>
            <a:pPr algn="l"/>
            <a:r>
              <a:rPr lang="zh-CN"/>
              <a:t>唯品会福利群不仅专属内购10元起，</a:t>
            </a:r>
          </a:p>
          <a:p>
            <a:pPr algn="l"/>
            <a:r>
              <a:rPr lang="zh-CN"/>
              <a:t>还有优惠券和抽奖，只要在群里就能省下不少银子哦~</a:t>
            </a:r>
          </a:p>
          <a:p>
            <a:pPr algn="l"/>
            <a:endParaRPr lang="zh-CN"/>
          </a:p>
          <a:p>
            <a:pPr algn="l"/>
            <a:r>
              <a:rPr lang="zh-CN"/>
              <a:t>等你点上面链接进群哦👆</a:t>
            </a:r>
          </a:p>
        </p:txBody>
      </p:sp>
      <p:sp>
        <p:nvSpPr>
          <p:cNvPr id="6" name="矩形 5"/>
          <p:cNvSpPr/>
          <p:nvPr/>
        </p:nvSpPr>
        <p:spPr>
          <a:xfrm>
            <a:off x="1163320" y="3921760"/>
            <a:ext cx="7097395" cy="89154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/>
              <a:t>不用给优惠券，不用给其他好处费，</a:t>
            </a:r>
          </a:p>
          <a:p>
            <a:pPr algn="l"/>
            <a:r>
              <a:rPr lang="zh-CN"/>
              <a:t>老师发现你没进群，你被逮到了，是不是很尴尬？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矩形 94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7" name="组合 9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102" name="对角圆角矩形 101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3" name="图片 102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04" name="文本框 103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grpSp>
        <p:nvGrpSpPr>
          <p:cNvPr id="106" name="组合 10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107" name="图片 106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108" name="图片 107" descr="resourc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109" name="图片 108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752475" y="1054100"/>
            <a:ext cx="8413115" cy="10979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 b="1"/>
              <a:t>次数的优化</a:t>
            </a:r>
            <a:r>
              <a:rPr lang="zh-CN" altLang="en-US"/>
              <a:t>：</a:t>
            </a:r>
            <a:r>
              <a:rPr lang="zh-CN"/>
              <a:t>可以极端点，只要你不删我，我就每天不断的邀请你进群</a:t>
            </a:r>
            <a:r>
              <a:rPr lang="zh-CN" altLang="en-US"/>
              <a:t>     </a:t>
            </a:r>
          </a:p>
        </p:txBody>
      </p:sp>
      <p:sp>
        <p:nvSpPr>
          <p:cNvPr id="5" name="矩形 4"/>
          <p:cNvSpPr/>
          <p:nvPr/>
        </p:nvSpPr>
        <p:spPr>
          <a:xfrm>
            <a:off x="752475" y="2330450"/>
            <a:ext cx="8413115" cy="10979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 b="1"/>
              <a:t>利益点的优化</a:t>
            </a:r>
            <a:r>
              <a:rPr lang="zh-CN" altLang="en-US"/>
              <a:t>：邀请了</a:t>
            </a:r>
            <a:r>
              <a:rPr lang="en-US" altLang="zh-CN"/>
              <a:t>3</a:t>
            </a:r>
            <a:r>
              <a:rPr lang="zh-CN" altLang="en-US"/>
              <a:t>天还不进群，给你个无门槛优惠券，你进群好不？</a:t>
            </a:r>
          </a:p>
        </p:txBody>
      </p:sp>
      <p:sp>
        <p:nvSpPr>
          <p:cNvPr id="6" name="矩形 5"/>
          <p:cNvSpPr/>
          <p:nvPr/>
        </p:nvSpPr>
        <p:spPr>
          <a:xfrm>
            <a:off x="752475" y="3618865"/>
            <a:ext cx="8413115" cy="109791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 b="1">
                <a:sym typeface="+mn-ea"/>
              </a:rPr>
              <a:t>话术的优化：恐吓、诱骗</a:t>
            </a:r>
            <a:r>
              <a:rPr lang="zh-CN" altLang="en-US">
                <a:sym typeface="+mn-ea"/>
              </a:rPr>
              <a:t>：我还没想到，欢迎大家提建议</a:t>
            </a:r>
            <a:endParaRPr lang="en-US" altLang="zh-CN"/>
          </a:p>
        </p:txBody>
      </p:sp>
      <p:sp>
        <p:nvSpPr>
          <p:cNvPr id="2" name="文本框 1"/>
          <p:cNvSpPr txBox="1"/>
          <p:nvPr/>
        </p:nvSpPr>
        <p:spPr>
          <a:xfrm>
            <a:off x="1163320" y="435610"/>
            <a:ext cx="498856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16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延伸的思考：二次邀请还能再优化吗？</a:t>
            </a:r>
            <a:endParaRPr lang="zh-CN" altLang="en-US" sz="1600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21" name="对角圆角矩形 20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2" name="图片 21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23" name="文本框 22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F60F1A44-7BF6-4774-8C18-41D689FFE90F}"/>
              </a:ext>
            </a:extLst>
          </p:cNvPr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17" name="图片 16" descr="resource">
              <a:extLst>
                <a:ext uri="{FF2B5EF4-FFF2-40B4-BE49-F238E27FC236}">
                  <a16:creationId xmlns:a16="http://schemas.microsoft.com/office/drawing/2014/main" id="{C1B24F8E-01D1-4F68-BF3D-435475074AF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18" name="图片 17" descr="resource">
              <a:extLst>
                <a:ext uri="{FF2B5EF4-FFF2-40B4-BE49-F238E27FC236}">
                  <a16:creationId xmlns:a16="http://schemas.microsoft.com/office/drawing/2014/main" id="{4A191917-AAD9-4393-9C9B-405B66E941C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19" name="图片 18" descr="resource">
              <a:extLst>
                <a:ext uri="{FF2B5EF4-FFF2-40B4-BE49-F238E27FC236}">
                  <a16:creationId xmlns:a16="http://schemas.microsoft.com/office/drawing/2014/main" id="{55E0D448-13F1-45CB-BF41-5629E0F67E7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27" name="文本框 26">
            <a:extLst>
              <a:ext uri="{FF2B5EF4-FFF2-40B4-BE49-F238E27FC236}">
                <a16:creationId xmlns:a16="http://schemas.microsoft.com/office/drawing/2014/main" id="{D92A0EB9-A3B9-4FF1-8D7C-E2BA2B2E608F}"/>
              </a:ext>
            </a:extLst>
          </p:cNvPr>
          <p:cNvSpPr txBox="1"/>
          <p:nvPr/>
        </p:nvSpPr>
        <p:spPr>
          <a:xfrm>
            <a:off x="7409342" y="4206233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扫码为我进行打分哦</a:t>
            </a:r>
            <a:r>
              <a:rPr lang="en-US" altLang="zh-CN" dirty="0"/>
              <a:t>~</a:t>
            </a:r>
            <a:endParaRPr lang="zh-CN" altLang="en-US" dirty="0"/>
          </a:p>
        </p:txBody>
      </p:sp>
      <p:sp>
        <p:nvSpPr>
          <p:cNvPr id="28" name="ExtraShape1">
            <a:extLst>
              <a:ext uri="{FF2B5EF4-FFF2-40B4-BE49-F238E27FC236}">
                <a16:creationId xmlns:a16="http://schemas.microsoft.com/office/drawing/2014/main" id="{795787AE-B4A3-45AA-816F-40CD8C188F81}"/>
              </a:ext>
            </a:extLst>
          </p:cNvPr>
          <p:cNvSpPr/>
          <p:nvPr/>
        </p:nvSpPr>
        <p:spPr>
          <a:xfrm>
            <a:off x="342356" y="1656892"/>
            <a:ext cx="1025539" cy="102553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r>
              <a:rPr lang="zh-CN" altLang="en-US" b="1" dirty="0"/>
              <a:t>开场收尾</a:t>
            </a:r>
          </a:p>
        </p:txBody>
      </p:sp>
      <p:cxnSp>
        <p:nvCxnSpPr>
          <p:cNvPr id="29" name="ExtraShape1">
            <a:extLst>
              <a:ext uri="{FF2B5EF4-FFF2-40B4-BE49-F238E27FC236}">
                <a16:creationId xmlns:a16="http://schemas.microsoft.com/office/drawing/2014/main" id="{CB4F6420-F331-4717-B54C-D868AAF45619}"/>
              </a:ext>
            </a:extLst>
          </p:cNvPr>
          <p:cNvCxnSpPr>
            <a:cxnSpLocks/>
          </p:cNvCxnSpPr>
          <p:nvPr/>
        </p:nvCxnSpPr>
        <p:spPr>
          <a:xfrm>
            <a:off x="1486932" y="2316970"/>
            <a:ext cx="813817" cy="425175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xtraShape2">
            <a:extLst>
              <a:ext uri="{FF2B5EF4-FFF2-40B4-BE49-F238E27FC236}">
                <a16:creationId xmlns:a16="http://schemas.microsoft.com/office/drawing/2014/main" id="{F35F2524-B1D0-40BF-9234-ADA750BE40CF}"/>
              </a:ext>
            </a:extLst>
          </p:cNvPr>
          <p:cNvSpPr/>
          <p:nvPr/>
        </p:nvSpPr>
        <p:spPr>
          <a:xfrm rot="10800000" flipV="1">
            <a:off x="2432836" y="2580085"/>
            <a:ext cx="1025539" cy="102553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r>
              <a:rPr lang="zh-CN" altLang="en-US" b="1" dirty="0"/>
              <a:t>内容</a:t>
            </a:r>
          </a:p>
        </p:txBody>
      </p:sp>
      <p:cxnSp>
        <p:nvCxnSpPr>
          <p:cNvPr id="31" name="ExtraShape2">
            <a:extLst>
              <a:ext uri="{FF2B5EF4-FFF2-40B4-BE49-F238E27FC236}">
                <a16:creationId xmlns:a16="http://schemas.microsoft.com/office/drawing/2014/main" id="{26D787D2-A083-4901-8BEF-D2BE8E9F9DD1}"/>
              </a:ext>
            </a:extLst>
          </p:cNvPr>
          <p:cNvCxnSpPr>
            <a:cxnSpLocks/>
          </p:cNvCxnSpPr>
          <p:nvPr/>
        </p:nvCxnSpPr>
        <p:spPr>
          <a:xfrm rot="20700000" flipV="1">
            <a:off x="3570737" y="2742145"/>
            <a:ext cx="1157719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xtraShape3">
            <a:extLst>
              <a:ext uri="{FF2B5EF4-FFF2-40B4-BE49-F238E27FC236}">
                <a16:creationId xmlns:a16="http://schemas.microsoft.com/office/drawing/2014/main" id="{19110BD8-2381-4864-95ED-B9EF6920BD3B}"/>
              </a:ext>
            </a:extLst>
          </p:cNvPr>
          <p:cNvSpPr/>
          <p:nvPr/>
        </p:nvSpPr>
        <p:spPr>
          <a:xfrm>
            <a:off x="4822569" y="1885438"/>
            <a:ext cx="1025539" cy="102553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r>
              <a:rPr lang="zh-CN" altLang="en-US" b="1" dirty="0"/>
              <a:t>语言</a:t>
            </a:r>
          </a:p>
        </p:txBody>
      </p:sp>
      <p:cxnSp>
        <p:nvCxnSpPr>
          <p:cNvPr id="37" name="ExtraShape3">
            <a:extLst>
              <a:ext uri="{FF2B5EF4-FFF2-40B4-BE49-F238E27FC236}">
                <a16:creationId xmlns:a16="http://schemas.microsoft.com/office/drawing/2014/main" id="{CE308CD6-2246-4DEF-92A0-F54BE62CDA8E}"/>
              </a:ext>
            </a:extLst>
          </p:cNvPr>
          <p:cNvCxnSpPr>
            <a:cxnSpLocks/>
          </p:cNvCxnSpPr>
          <p:nvPr/>
        </p:nvCxnSpPr>
        <p:spPr>
          <a:xfrm>
            <a:off x="5419304" y="2968681"/>
            <a:ext cx="535173" cy="93386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xtraShape4">
            <a:extLst>
              <a:ext uri="{FF2B5EF4-FFF2-40B4-BE49-F238E27FC236}">
                <a16:creationId xmlns:a16="http://schemas.microsoft.com/office/drawing/2014/main" id="{9C333F6A-251F-48D7-8BBA-3A86E032DE35}"/>
              </a:ext>
            </a:extLst>
          </p:cNvPr>
          <p:cNvSpPr/>
          <p:nvPr/>
        </p:nvSpPr>
        <p:spPr>
          <a:xfrm rot="10800000" flipV="1">
            <a:off x="5758760" y="3960245"/>
            <a:ext cx="1025539" cy="102553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r>
              <a:rPr lang="zh-CN" altLang="en-US" b="1" dirty="0"/>
              <a:t>时间</a:t>
            </a: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D2F45CEC-3B39-41B7-AC8E-E38039AB561F}"/>
              </a:ext>
            </a:extLst>
          </p:cNvPr>
          <p:cNvSpPr txBox="1"/>
          <p:nvPr/>
        </p:nvSpPr>
        <p:spPr>
          <a:xfrm>
            <a:off x="1192936" y="46418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评分</a:t>
            </a:r>
          </a:p>
        </p:txBody>
      </p:sp>
      <p:sp>
        <p:nvSpPr>
          <p:cNvPr id="40" name="ValueText4">
            <a:extLst>
              <a:ext uri="{FF2B5EF4-FFF2-40B4-BE49-F238E27FC236}">
                <a16:creationId xmlns:a16="http://schemas.microsoft.com/office/drawing/2014/main" id="{CFB6B903-5816-402B-B4E9-C2BD516A1D63}"/>
              </a:ext>
            </a:extLst>
          </p:cNvPr>
          <p:cNvSpPr txBox="1"/>
          <p:nvPr/>
        </p:nvSpPr>
        <p:spPr>
          <a:xfrm>
            <a:off x="6358643" y="3435611"/>
            <a:ext cx="534602" cy="408149"/>
          </a:xfrm>
          <a:prstGeom prst="rect">
            <a:avLst/>
          </a:prstGeom>
          <a:noFill/>
        </p:spPr>
        <p:txBody>
          <a:bodyPr wrap="square" tIns="90000" bIns="90000" anchor="ctr" anchorCtr="0">
            <a:prstTxWarp prst="textPlain">
              <a:avLst/>
            </a:prstTxWarp>
            <a:noAutofit/>
          </a:bodyPr>
          <a:lstStyle/>
          <a:p>
            <a:r>
              <a:rPr lang="en-US" altLang="zh-CN" sz="700" dirty="0">
                <a:solidFill>
                  <a:schemeClr val="accent5">
                    <a:lumMod val="100000"/>
                  </a:schemeClr>
                </a:solidFill>
                <a:latin typeface="Impact" panose="020B0806030902050204" pitchFamily="34" charset="0"/>
              </a:rPr>
              <a:t>20%</a:t>
            </a:r>
            <a:endParaRPr lang="en-US" sz="700" dirty="0">
              <a:solidFill>
                <a:schemeClr val="accent5">
                  <a:lumMod val="10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41" name="ValueText1">
            <a:extLst>
              <a:ext uri="{FF2B5EF4-FFF2-40B4-BE49-F238E27FC236}">
                <a16:creationId xmlns:a16="http://schemas.microsoft.com/office/drawing/2014/main" id="{20C8AA09-2A8F-448B-A2A4-7DD4486D4864}"/>
              </a:ext>
            </a:extLst>
          </p:cNvPr>
          <p:cNvSpPr txBox="1"/>
          <p:nvPr/>
        </p:nvSpPr>
        <p:spPr>
          <a:xfrm>
            <a:off x="557843" y="2853772"/>
            <a:ext cx="534602" cy="408149"/>
          </a:xfrm>
          <a:prstGeom prst="rect">
            <a:avLst/>
          </a:prstGeom>
          <a:noFill/>
        </p:spPr>
        <p:txBody>
          <a:bodyPr wrap="square" tIns="90000" bIns="90000" anchor="ctr" anchorCtr="0">
            <a:prstTxWarp prst="textPlain">
              <a:avLst/>
            </a:prstTxWarp>
            <a:noAutofit/>
          </a:bodyPr>
          <a:lstStyle/>
          <a:p>
            <a:r>
              <a:rPr lang="en-US" altLang="zh-CN" sz="700" dirty="0">
                <a:solidFill>
                  <a:schemeClr val="accent2">
                    <a:lumMod val="100000"/>
                  </a:schemeClr>
                </a:solidFill>
                <a:latin typeface="Impact" panose="020B0806030902050204" pitchFamily="34" charset="0"/>
              </a:rPr>
              <a:t>20%</a:t>
            </a:r>
            <a:endParaRPr lang="en-US" sz="700" dirty="0">
              <a:solidFill>
                <a:schemeClr val="accent2">
                  <a:lumMod val="10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42" name="ValueText2">
            <a:extLst>
              <a:ext uri="{FF2B5EF4-FFF2-40B4-BE49-F238E27FC236}">
                <a16:creationId xmlns:a16="http://schemas.microsoft.com/office/drawing/2014/main" id="{DC732422-2CA4-4207-AD64-C044AC298DFB}"/>
              </a:ext>
            </a:extLst>
          </p:cNvPr>
          <p:cNvSpPr txBox="1"/>
          <p:nvPr/>
        </p:nvSpPr>
        <p:spPr>
          <a:xfrm>
            <a:off x="2650697" y="1932763"/>
            <a:ext cx="534602" cy="408149"/>
          </a:xfrm>
          <a:prstGeom prst="rect">
            <a:avLst/>
          </a:prstGeom>
          <a:noFill/>
        </p:spPr>
        <p:txBody>
          <a:bodyPr wrap="square" tIns="90000" bIns="90000" anchor="ctr" anchorCtr="0">
            <a:prstTxWarp prst="textPlain">
              <a:avLst/>
            </a:prstTxWarp>
            <a:noAutofit/>
          </a:bodyPr>
          <a:lstStyle/>
          <a:p>
            <a:r>
              <a:rPr lang="en-US" altLang="zh-CN" sz="700" dirty="0">
                <a:solidFill>
                  <a:schemeClr val="accent3">
                    <a:lumMod val="100000"/>
                  </a:schemeClr>
                </a:solidFill>
                <a:latin typeface="Impact" panose="020B0806030902050204" pitchFamily="34" charset="0"/>
              </a:rPr>
              <a:t>30%</a:t>
            </a:r>
            <a:endParaRPr lang="en-US" sz="700" dirty="0">
              <a:solidFill>
                <a:schemeClr val="accent3">
                  <a:lumMod val="10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43" name="ValueText3">
            <a:extLst>
              <a:ext uri="{FF2B5EF4-FFF2-40B4-BE49-F238E27FC236}">
                <a16:creationId xmlns:a16="http://schemas.microsoft.com/office/drawing/2014/main" id="{1ECBFA68-CD83-40DC-BB5D-4A63BFEA2247}"/>
              </a:ext>
            </a:extLst>
          </p:cNvPr>
          <p:cNvSpPr txBox="1"/>
          <p:nvPr/>
        </p:nvSpPr>
        <p:spPr>
          <a:xfrm>
            <a:off x="4706294" y="3027462"/>
            <a:ext cx="534602" cy="408149"/>
          </a:xfrm>
          <a:prstGeom prst="rect">
            <a:avLst/>
          </a:prstGeom>
          <a:noFill/>
        </p:spPr>
        <p:txBody>
          <a:bodyPr wrap="square" tIns="90000" bIns="90000" anchor="ctr" anchorCtr="0">
            <a:prstTxWarp prst="textPlain">
              <a:avLst/>
            </a:prstTxWarp>
            <a:noAutofit/>
          </a:bodyPr>
          <a:lstStyle/>
          <a:p>
            <a:r>
              <a:rPr lang="en-US" altLang="zh-CN" sz="700" dirty="0">
                <a:solidFill>
                  <a:schemeClr val="accent4">
                    <a:lumMod val="100000"/>
                  </a:schemeClr>
                </a:solidFill>
                <a:latin typeface="Impact" panose="020B0806030902050204" pitchFamily="34" charset="0"/>
              </a:rPr>
              <a:t>30</a:t>
            </a:r>
            <a:r>
              <a:rPr lang="en-US" sz="700" dirty="0">
                <a:solidFill>
                  <a:schemeClr val="accent4">
                    <a:lumMod val="100000"/>
                  </a:schemeClr>
                </a:solidFill>
                <a:latin typeface="Impact" panose="020B0806030902050204" pitchFamily="34" charset="0"/>
              </a:rPr>
              <a:t>%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F1DA46DC-348D-447D-94D0-0C7549AEA7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13270" y="2040901"/>
            <a:ext cx="1950997" cy="186163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67074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637665" y="4204335"/>
            <a:ext cx="6870065" cy="3308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zh-CN" altLang="en-US" sz="1200" b="1">
                <a:solidFill>
                  <a:schemeClr val="tx1"/>
                </a:solidFill>
                <a:sym typeface="+mn-ea"/>
              </a:rPr>
              <a:t>所有传统领域出现过的机会，都值得用企微私域再做一遍！</a:t>
            </a:r>
          </a:p>
        </p:txBody>
      </p:sp>
      <p:cxnSp>
        <p:nvCxnSpPr>
          <p:cNvPr id="4" name="直接连接符 3"/>
          <p:cNvCxnSpPr/>
          <p:nvPr/>
        </p:nvCxnSpPr>
        <p:spPr>
          <a:xfrm flipH="1" flipV="1">
            <a:off x="7620" y="4621530"/>
            <a:ext cx="10130155" cy="76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3863975" y="2291715"/>
            <a:ext cx="2531745" cy="621030"/>
            <a:chOff x="5993" y="4227"/>
            <a:chExt cx="3987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1" name="文本框 10"/>
            <p:cNvSpPr txBox="1"/>
            <p:nvPr/>
          </p:nvSpPr>
          <p:spPr>
            <a:xfrm>
              <a:off x="7009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rgbClr val="FEA900"/>
                  </a:solidFill>
                  <a:sym typeface="+mn-ea"/>
                </a:rPr>
                <a:t>品牌私域运营中心</a:t>
              </a: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矩形 94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7" name="组合 9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102" name="对角圆角矩形 101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3" name="图片 102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04" name="文本框 103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sp>
        <p:nvSpPr>
          <p:cNvPr id="105" name="文本框 104"/>
          <p:cNvSpPr txBox="1"/>
          <p:nvPr/>
        </p:nvSpPr>
        <p:spPr>
          <a:xfrm>
            <a:off x="1163320" y="435610"/>
            <a:ext cx="34080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执行的难点在哪？</a:t>
            </a:r>
          </a:p>
        </p:txBody>
      </p:sp>
      <p:grpSp>
        <p:nvGrpSpPr>
          <p:cNvPr id="106" name="组合 10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107" name="图片 106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108" name="图片 107" descr="resource"/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109" name="图片 108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2" name="矩形 1"/>
          <p:cNvSpPr/>
          <p:nvPr/>
        </p:nvSpPr>
        <p:spPr>
          <a:xfrm>
            <a:off x="1233805" y="930275"/>
            <a:ext cx="7964170" cy="38131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 altLang="en-US" b="1"/>
              <a:t>谁进群了？谁没进群？如何群发？</a:t>
            </a:r>
            <a:endParaRPr lang="zh-CN" altLang="en-US"/>
          </a:p>
          <a:p>
            <a:pPr algn="l"/>
            <a:endParaRPr lang="en-US" altLang="zh-CN"/>
          </a:p>
          <a:p>
            <a:pPr algn="l"/>
            <a:r>
              <a:rPr lang="en-US" altLang="zh-CN"/>
              <a:t>· </a:t>
            </a:r>
            <a:r>
              <a:rPr lang="zh-CN" altLang="en-US"/>
              <a:t>不想一个个触达，想通过群发，但是群发要根据标签筛选人群</a:t>
            </a:r>
            <a:endParaRPr lang="en-US" altLang="zh-CN"/>
          </a:p>
          <a:p>
            <a:pPr algn="l"/>
            <a:r>
              <a:rPr lang="en-US" altLang="zh-CN"/>
              <a:t>· </a:t>
            </a:r>
            <a:r>
              <a:rPr lang="zh-CN"/>
              <a:t>不知道谁已经进群了，谁还没进群？</a:t>
            </a:r>
          </a:p>
          <a:p>
            <a:pPr algn="l"/>
            <a:endParaRPr lang="en-US" altLang="zh-CN"/>
          </a:p>
          <a:p>
            <a:pPr algn="l"/>
            <a:r>
              <a:rPr lang="zh-CN" altLang="en-US" b="1">
                <a:sym typeface="+mn-ea"/>
              </a:rPr>
              <a:t>没进群的能不能打标？</a:t>
            </a:r>
            <a:endParaRPr lang="zh-CN" altLang="en-US"/>
          </a:p>
          <a:p>
            <a:pPr algn="l"/>
            <a:endParaRPr lang="en-US" altLang="zh-CN"/>
          </a:p>
          <a:p>
            <a:pPr algn="l"/>
            <a:r>
              <a:rPr lang="zh-CN" altLang="en-US"/>
              <a:t>九宫的办法：通过点燃</a:t>
            </a:r>
            <a:r>
              <a:rPr lang="en-US" altLang="zh-CN"/>
              <a:t>SCRM</a:t>
            </a:r>
            <a:r>
              <a:rPr lang="zh-CN" altLang="en-US"/>
              <a:t>的群管理功能可以对群里的用户批量打【已进群】标进行识别</a:t>
            </a:r>
          </a:p>
          <a:p>
            <a:pPr algn="l"/>
            <a:r>
              <a:rPr lang="zh-CN" altLang="en-US"/>
              <a:t>提示：易赚也有这个功能</a:t>
            </a:r>
          </a:p>
          <a:p>
            <a:pPr algn="l"/>
            <a:endParaRPr lang="zh-CN" altLang="en-US"/>
          </a:p>
          <a:p>
            <a:pPr algn="l"/>
            <a:r>
              <a:rPr lang="zh-CN" altLang="en-US"/>
              <a:t>执行方式：如果有</a:t>
            </a:r>
            <a:r>
              <a:rPr lang="en-US" altLang="zh-CN"/>
              <a:t>1000</a:t>
            </a:r>
            <a:r>
              <a:rPr lang="zh-CN" altLang="en-US"/>
              <a:t>个群，只要每个群点进去，批量打</a:t>
            </a:r>
            <a:r>
              <a:rPr lang="en-US" altLang="zh-CN"/>
              <a:t>1000</a:t>
            </a:r>
            <a:r>
              <a:rPr lang="zh-CN" altLang="en-US"/>
              <a:t>次就可以了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矩形 94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7" name="组合 9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102" name="对角圆角矩形 101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3" name="图片 102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04" name="文本框 103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sp>
        <p:nvSpPr>
          <p:cNvPr id="105" name="文本框 104"/>
          <p:cNvSpPr txBox="1"/>
          <p:nvPr/>
        </p:nvSpPr>
        <p:spPr>
          <a:xfrm>
            <a:off x="1163320" y="435610"/>
            <a:ext cx="34080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能否对进群用户自动打标？</a:t>
            </a:r>
          </a:p>
        </p:txBody>
      </p:sp>
      <p:grpSp>
        <p:nvGrpSpPr>
          <p:cNvPr id="106" name="组合 10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107" name="图片 106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108" name="图片 107" descr="resource"/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109" name="图片 108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2" name="矩形 1"/>
          <p:cNvSpPr/>
          <p:nvPr/>
        </p:nvSpPr>
        <p:spPr>
          <a:xfrm>
            <a:off x="1233805" y="930275"/>
            <a:ext cx="7964170" cy="38131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 altLang="en-US" b="1"/>
              <a:t>换个思路，如果用户一进群就给他自动打标，是不是很省事？</a:t>
            </a:r>
            <a:endParaRPr lang="zh-CN" altLang="en-US"/>
          </a:p>
          <a:p>
            <a:pPr algn="l"/>
            <a:endParaRPr lang="en-US" altLang="zh-CN"/>
          </a:p>
          <a:p>
            <a:pPr algn="l"/>
            <a:r>
              <a:rPr lang="en-US" altLang="zh-CN"/>
              <a:t>· </a:t>
            </a:r>
            <a:r>
              <a:rPr lang="zh-CN"/>
              <a:t>是的</a:t>
            </a:r>
          </a:p>
          <a:p>
            <a:pPr algn="l"/>
            <a:r>
              <a:rPr lang="en-US" altLang="zh-CN"/>
              <a:t>· </a:t>
            </a:r>
            <a:r>
              <a:rPr lang="zh-CN" altLang="en-US"/>
              <a:t>楼上说的对</a:t>
            </a:r>
            <a:endParaRPr lang="zh-CN"/>
          </a:p>
          <a:p>
            <a:pPr algn="l"/>
            <a:endParaRPr lang="en-US" altLang="zh-CN"/>
          </a:p>
          <a:p>
            <a:pPr algn="l"/>
            <a:r>
              <a:rPr lang="zh-CN" altLang="en-US" b="1">
                <a:sym typeface="+mn-ea"/>
              </a:rPr>
              <a:t>怎么自动打标？</a:t>
            </a:r>
            <a:endParaRPr lang="zh-CN" altLang="en-US"/>
          </a:p>
          <a:p>
            <a:pPr algn="l"/>
            <a:endParaRPr lang="en-US" altLang="zh-CN"/>
          </a:p>
          <a:p>
            <a:pPr algn="l"/>
            <a:r>
              <a:rPr lang="zh-CN"/>
              <a:t>为了凑页数，这页不写，放到下一页，大家先思考一下是不是在什么地方见过这个功能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矩形 94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7" name="组合 9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102" name="对角圆角矩形 101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3" name="图片 102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04" name="文本框 103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grpSp>
        <p:nvGrpSpPr>
          <p:cNvPr id="106" name="组合 10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107" name="图片 106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108" name="图片 107" descr="resource"/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109" name="图片 108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2" name="文本框 1"/>
          <p:cNvSpPr txBox="1"/>
          <p:nvPr/>
        </p:nvSpPr>
        <p:spPr>
          <a:xfrm>
            <a:off x="1163320" y="435610"/>
            <a:ext cx="34080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怎样对进群用户自动打标？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63320" y="846455"/>
            <a:ext cx="2495550" cy="451485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863340" y="944245"/>
            <a:ext cx="5341620" cy="255778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/>
              <a:t>需要开通微伴账号</a:t>
            </a:r>
          </a:p>
          <a:p>
            <a:pPr algn="l"/>
            <a:endParaRPr lang="zh-CN"/>
          </a:p>
          <a:p>
            <a:pPr algn="l"/>
            <a:r>
              <a:rPr lang="zh-CN"/>
              <a:t>免费版即可，这里点题：</a:t>
            </a:r>
            <a:r>
              <a:rPr lang="zh-CN" b="1">
                <a:solidFill>
                  <a:srgbClr val="FF0000"/>
                </a:solidFill>
              </a:rPr>
              <a:t>不花一分钱</a:t>
            </a:r>
            <a:r>
              <a:rPr lang="zh-CN"/>
              <a:t>提升进群率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矩形 94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7" name="组合 9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102" name="对角圆角矩形 101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3" name="图片 102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04" name="文本框 103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grpSp>
        <p:nvGrpSpPr>
          <p:cNvPr id="106" name="组合 10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107" name="图片 106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108" name="图片 107" descr="resource"/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109" name="图片 108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2" name="文本框 1"/>
          <p:cNvSpPr txBox="1"/>
          <p:nvPr/>
        </p:nvSpPr>
        <p:spPr>
          <a:xfrm>
            <a:off x="1163320" y="435610"/>
            <a:ext cx="34080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怎样对进群用户自动打标？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63320" y="962660"/>
            <a:ext cx="5181600" cy="9620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63320" y="2259965"/>
            <a:ext cx="7466965" cy="21361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矩形 94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7" name="组合 9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102" name="对角圆角矩形 101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3" name="图片 102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04" name="文本框 103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grpSp>
        <p:nvGrpSpPr>
          <p:cNvPr id="106" name="组合 10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107" name="图片 106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108" name="图片 107" descr="resource"/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109" name="图片 108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2" name="文本框 1"/>
          <p:cNvSpPr txBox="1"/>
          <p:nvPr/>
        </p:nvSpPr>
        <p:spPr>
          <a:xfrm>
            <a:off x="1163320" y="435610"/>
            <a:ext cx="34080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怎样对进群用户自动打标？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1870" y="772795"/>
            <a:ext cx="7480935" cy="364363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163320" y="4416425"/>
            <a:ext cx="7376160" cy="61658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/>
              <a:t>操作很简单，一看就会，注意的是要把所有正在进粉的群都勾上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矩形 94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7" name="组合 9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102" name="对角圆角矩形 101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3" name="图片 102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04" name="文本框 103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grpSp>
        <p:nvGrpSpPr>
          <p:cNvPr id="106" name="组合 10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107" name="图片 106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108" name="图片 107" descr="resource"/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109" name="图片 108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2" name="文本框 1"/>
          <p:cNvSpPr txBox="1"/>
          <p:nvPr/>
        </p:nvSpPr>
        <p:spPr>
          <a:xfrm>
            <a:off x="1163320" y="435610"/>
            <a:ext cx="34080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怎样对进群用户自动打标？</a:t>
            </a:r>
          </a:p>
        </p:txBody>
      </p:sp>
      <p:sp>
        <p:nvSpPr>
          <p:cNvPr id="6" name="矩形 5"/>
          <p:cNvSpPr/>
          <p:nvPr/>
        </p:nvSpPr>
        <p:spPr>
          <a:xfrm>
            <a:off x="855345" y="4763135"/>
            <a:ext cx="8789035" cy="61658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en-US" altLang="zh-CN"/>
              <a:t>· </a:t>
            </a:r>
            <a:r>
              <a:rPr lang="zh-CN" altLang="en-US"/>
              <a:t>如果群很多，可以根据群种类分开多个规则，因为一旦提交不能修改，要分摊风险</a:t>
            </a:r>
          </a:p>
          <a:p>
            <a:pPr algn="l"/>
            <a:r>
              <a:rPr lang="en-US" altLang="zh-CN"/>
              <a:t>· </a:t>
            </a:r>
            <a:r>
              <a:rPr lang="zh-CN" altLang="en-US"/>
              <a:t>如果后面有新开的群，记得新增一个规则，然后这个群的进群用户不会被打标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63320" y="956310"/>
            <a:ext cx="6517005" cy="36715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矩形 94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7" name="组合 96"/>
          <p:cNvGrpSpPr/>
          <p:nvPr/>
        </p:nvGrpSpPr>
        <p:grpSpPr>
          <a:xfrm>
            <a:off x="9368790" y="120650"/>
            <a:ext cx="659130" cy="598170"/>
            <a:chOff x="14118" y="124"/>
            <a:chExt cx="1038" cy="942"/>
          </a:xfrm>
        </p:grpSpPr>
        <p:sp>
          <p:nvSpPr>
            <p:cNvPr id="102" name="对角圆角矩形 101"/>
            <p:cNvSpPr/>
            <p:nvPr/>
          </p:nvSpPr>
          <p:spPr>
            <a:xfrm>
              <a:off x="14166" y="59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03" name="图片 102" descr="resourc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118" y="124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04" name="文本框 103"/>
            <p:cNvSpPr txBox="1"/>
            <p:nvPr/>
          </p:nvSpPr>
          <p:spPr>
            <a:xfrm>
              <a:off x="14118" y="536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</a:p>
          </p:txBody>
        </p:sp>
      </p:grpSp>
      <p:grpSp>
        <p:nvGrpSpPr>
          <p:cNvPr id="106" name="组合 10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107" name="图片 106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108" name="图片 107" descr="resource"/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109" name="图片 108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sp>
        <p:nvSpPr>
          <p:cNvPr id="3" name="文本框 2"/>
          <p:cNvSpPr txBox="1"/>
          <p:nvPr/>
        </p:nvSpPr>
        <p:spPr>
          <a:xfrm>
            <a:off x="1163320" y="435610"/>
            <a:ext cx="34080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怎样进行群发？</a:t>
            </a:r>
          </a:p>
        </p:txBody>
      </p:sp>
      <p:sp>
        <p:nvSpPr>
          <p:cNvPr id="5" name="矩形 4"/>
          <p:cNvSpPr/>
          <p:nvPr/>
        </p:nvSpPr>
        <p:spPr>
          <a:xfrm>
            <a:off x="1163320" y="1017905"/>
            <a:ext cx="7376160" cy="61658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zh-CN"/>
              <a:t>这个问题是不是看上去有点多余？你们真的想清楚了吗？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63320" y="1785620"/>
            <a:ext cx="8515350" cy="3314700"/>
          </a:xfrm>
          <a:prstGeom prst="rect">
            <a:avLst/>
          </a:prstGeom>
        </p:spPr>
      </p:pic>
      <p:sp>
        <p:nvSpPr>
          <p:cNvPr id="8" name="乘号 7"/>
          <p:cNvSpPr/>
          <p:nvPr/>
        </p:nvSpPr>
        <p:spPr>
          <a:xfrm>
            <a:off x="-68580" y="2002790"/>
            <a:ext cx="1984375" cy="2006600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TEM_CNT" val="1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1325</Words>
  <Application>Microsoft Office PowerPoint</Application>
  <PresentationFormat>自定义</PresentationFormat>
  <Paragraphs>161</Paragraphs>
  <Slides>25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0" baseType="lpstr">
      <vt:lpstr>微软雅黑</vt:lpstr>
      <vt:lpstr>Arial</vt:lpstr>
      <vt:lpstr>Calibri</vt:lpstr>
      <vt:lpstr>Impact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Liang</cp:lastModifiedBy>
  <cp:revision>921</cp:revision>
  <dcterms:created xsi:type="dcterms:W3CDTF">2021-05-24T10:31:00Z</dcterms:created>
  <dcterms:modified xsi:type="dcterms:W3CDTF">2021-09-04T07:21:36Z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