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964" r:id="rId2"/>
    <p:sldId id="3122" r:id="rId3"/>
    <p:sldId id="3152" r:id="rId4"/>
    <p:sldId id="3175" r:id="rId5"/>
    <p:sldId id="3173" r:id="rId6"/>
    <p:sldId id="3176" r:id="rId7"/>
    <p:sldId id="3177" r:id="rId8"/>
    <p:sldId id="3178" r:id="rId9"/>
    <p:sldId id="3174" r:id="rId10"/>
    <p:sldId id="3179" r:id="rId11"/>
    <p:sldId id="3180" r:id="rId12"/>
    <p:sldId id="3181" r:id="rId13"/>
    <p:sldId id="3182" r:id="rId14"/>
    <p:sldId id="3080" r:id="rId15"/>
  </p:sldIdLst>
  <p:sldSz cx="10260013" cy="575945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AB3C"/>
    <a:srgbClr val="FEA900"/>
    <a:srgbClr val="030061"/>
    <a:srgbClr val="4472C4"/>
    <a:srgbClr val="BA986F"/>
    <a:srgbClr val="B9976F"/>
    <a:srgbClr val="3C82BD"/>
    <a:srgbClr val="FFA900"/>
    <a:srgbClr val="FFC000"/>
    <a:srgbClr val="5A02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64" autoAdjust="0"/>
    <p:restoredTop sz="94660"/>
  </p:normalViewPr>
  <p:slideViewPr>
    <p:cSldViewPr snapToGrid="0">
      <p:cViewPr varScale="1">
        <p:scale>
          <a:sx n="81" d="100"/>
          <a:sy n="81" d="100"/>
        </p:scale>
        <p:origin x="66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0261" y="1143000"/>
            <a:ext cx="5497477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24F1F-F9EA-49FF-822F-01BEAC6A4FC2}" type="slidenum">
              <a:rPr lang="zh-CN" altLang="en-US" smtClean="0"/>
              <a:t>12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24F1F-F9EA-49FF-822F-01BEAC6A4FC2}" type="slidenum">
              <a:rPr lang="zh-CN" altLang="en-US" smtClean="0"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215517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A4074-5112-41DF-B02D-DAD24AD1111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A4074-5112-41DF-B02D-DAD24AD1111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82591" y="942757"/>
            <a:ext cx="7695544" cy="2005523"/>
          </a:xfrm>
        </p:spPr>
        <p:txBody>
          <a:bodyPr anchor="b"/>
          <a:lstStyle>
            <a:lvl1pPr algn="ctr">
              <a:defRPr sz="503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2591" y="3025619"/>
            <a:ext cx="7695544" cy="1390797"/>
          </a:xfrm>
        </p:spPr>
        <p:txBody>
          <a:bodyPr/>
          <a:lstStyle>
            <a:lvl1pPr marL="0" indent="0" algn="ctr">
              <a:buNone/>
              <a:defRPr sz="2010"/>
            </a:lvl1pPr>
            <a:lvl2pPr marL="382905" indent="0" algn="ctr">
              <a:buNone/>
              <a:defRPr sz="1670"/>
            </a:lvl2pPr>
            <a:lvl3pPr marL="766445" indent="0" algn="ctr">
              <a:buNone/>
              <a:defRPr sz="1510"/>
            </a:lvl3pPr>
            <a:lvl4pPr marL="1148715" indent="0" algn="ctr">
              <a:buNone/>
              <a:defRPr sz="1340"/>
            </a:lvl4pPr>
            <a:lvl5pPr marL="1533525" indent="0" algn="ctr">
              <a:buNone/>
              <a:defRPr sz="1340"/>
            </a:lvl5pPr>
            <a:lvl6pPr marL="1915795" indent="0" algn="ctr">
              <a:buNone/>
              <a:defRPr sz="1340"/>
            </a:lvl6pPr>
            <a:lvl7pPr marL="2299970" indent="0" algn="ctr">
              <a:buNone/>
              <a:defRPr sz="1340"/>
            </a:lvl7pPr>
            <a:lvl8pPr marL="2682240" indent="0" algn="ctr">
              <a:buNone/>
              <a:defRPr sz="1340"/>
            </a:lvl8pPr>
            <a:lvl9pPr marL="3065780" indent="0" algn="ctr">
              <a:buNone/>
              <a:defRPr sz="134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42833" y="306697"/>
            <a:ext cx="2212469" cy="488179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05426" y="306697"/>
            <a:ext cx="6509148" cy="488179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pic" idx="13"/>
          </p:nvPr>
        </p:nvSpPr>
        <p:spPr>
          <a:xfrm>
            <a:off x="1408684" y="-1"/>
            <a:ext cx="8851330" cy="5219040"/>
          </a:xfrm>
          <a:prstGeom prst="rect">
            <a:avLst/>
          </a:prstGeom>
        </p:spPr>
        <p:txBody>
          <a:bodyPr lIns="95051" rIns="95051"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3000">
        <p14:glitter pattern="hexagon"/>
      </p:transition>
    </mc:Choice>
    <mc:Fallback xmlns="">
      <p:transition spd="slow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833817" y="2166193"/>
            <a:ext cx="2719527" cy="168943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75"/>
            </a:lvl1pPr>
          </a:lstStyle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3799506" y="2166193"/>
            <a:ext cx="2719527" cy="168943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75"/>
            </a:lvl1pPr>
          </a:lstStyle>
          <a:p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6765196" y="2166193"/>
            <a:ext cx="2719527" cy="168943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75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100">
        <p:pull/>
      </p:transition>
    </mc:Choice>
    <mc:Fallback xmlns="">
      <p:transition spd="slow" advTm="1100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0082" y="1436137"/>
            <a:ext cx="8849876" cy="2396226"/>
          </a:xfrm>
        </p:spPr>
        <p:txBody>
          <a:bodyPr anchor="b"/>
          <a:lstStyle>
            <a:lvl1pPr>
              <a:defRPr sz="503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0082" y="3855032"/>
            <a:ext cx="8849876" cy="1260118"/>
          </a:xfrm>
        </p:spPr>
        <p:txBody>
          <a:bodyPr/>
          <a:lstStyle>
            <a:lvl1pPr marL="0" indent="0">
              <a:buNone/>
              <a:defRPr sz="2010">
                <a:solidFill>
                  <a:schemeClr val="tx1">
                    <a:tint val="75000"/>
                  </a:schemeClr>
                </a:solidFill>
              </a:defRPr>
            </a:lvl1pPr>
            <a:lvl2pPr marL="382905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2pPr>
            <a:lvl3pPr marL="76644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3pPr>
            <a:lvl4pPr marL="114871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4pPr>
            <a:lvl5pPr marL="153352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5pPr>
            <a:lvl6pPr marL="191579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6pPr>
            <a:lvl7pPr marL="229997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7pPr>
            <a:lvl8pPr marL="268224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8pPr>
            <a:lvl9pPr marL="306578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5426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94493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06697"/>
            <a:ext cx="8849876" cy="111343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6762" y="1412135"/>
            <a:ext cx="4340767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06762" y="2104200"/>
            <a:ext cx="4340767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94493" y="1412135"/>
            <a:ext cx="4362145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94493" y="2104200"/>
            <a:ext cx="4362145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>
              <a:defRPr sz="2675"/>
            </a:lvl1pPr>
            <a:lvl2pPr>
              <a:defRPr sz="2345"/>
            </a:lvl2pPr>
            <a:lvl3pPr>
              <a:defRPr sz="2010"/>
            </a:lvl3pPr>
            <a:lvl4pPr>
              <a:defRPr sz="1670"/>
            </a:lvl4pPr>
            <a:lvl5pPr>
              <a:defRPr sz="1670"/>
            </a:lvl5pPr>
            <a:lvl6pPr>
              <a:defRPr sz="1670"/>
            </a:lvl6pPr>
            <a:lvl7pPr>
              <a:defRPr sz="1670"/>
            </a:lvl7pPr>
            <a:lvl8pPr>
              <a:defRPr sz="1670"/>
            </a:lvl8pPr>
            <a:lvl9pPr>
              <a:defRPr sz="167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 marL="0" indent="0">
              <a:buNone/>
              <a:defRPr sz="2675"/>
            </a:lvl1pPr>
            <a:lvl2pPr marL="382905" indent="0">
              <a:buNone/>
              <a:defRPr sz="2345"/>
            </a:lvl2pPr>
            <a:lvl3pPr marL="766445" indent="0">
              <a:buNone/>
              <a:defRPr sz="2010"/>
            </a:lvl3pPr>
            <a:lvl4pPr marL="1148715" indent="0">
              <a:buNone/>
              <a:defRPr sz="1670"/>
            </a:lvl4pPr>
            <a:lvl5pPr marL="1533525" indent="0">
              <a:buNone/>
              <a:defRPr sz="1670"/>
            </a:lvl5pPr>
            <a:lvl6pPr marL="1915795" indent="0">
              <a:buNone/>
              <a:defRPr sz="1670"/>
            </a:lvl6pPr>
            <a:lvl7pPr marL="2299970" indent="0">
              <a:buNone/>
              <a:defRPr sz="1670"/>
            </a:lvl7pPr>
            <a:lvl8pPr marL="2682240" indent="0">
              <a:buNone/>
              <a:defRPr sz="1670"/>
            </a:lvl8pPr>
            <a:lvl9pPr marL="3065780" indent="0">
              <a:buNone/>
              <a:defRPr sz="167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05425" y="306697"/>
            <a:ext cx="8849876" cy="1113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5425" y="1533478"/>
            <a:ext cx="8849876" cy="365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05425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98866" y="5339170"/>
            <a:ext cx="3462995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46637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8607425" y="167640"/>
            <a:ext cx="1358900" cy="520065"/>
            <a:chOff x="13503" y="400"/>
            <a:chExt cx="2140" cy="819"/>
          </a:xfrm>
        </p:grpSpPr>
        <p:pic>
          <p:nvPicPr>
            <p:cNvPr id="22" name="图片 21" descr="resource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3503" y="400"/>
              <a:ext cx="768" cy="74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0" name="组合 9"/>
            <p:cNvGrpSpPr/>
            <p:nvPr/>
          </p:nvGrpSpPr>
          <p:grpSpPr>
            <a:xfrm>
              <a:off x="13945" y="507"/>
              <a:ext cx="1698" cy="713"/>
              <a:chOff x="13273" y="518"/>
              <a:chExt cx="1698" cy="713"/>
            </a:xfrm>
          </p:grpSpPr>
          <p:sp>
            <p:nvSpPr>
              <p:cNvPr id="13" name="文本框 12"/>
              <p:cNvSpPr txBox="1"/>
              <p:nvPr/>
            </p:nvSpPr>
            <p:spPr>
              <a:xfrm>
                <a:off x="13273" y="919"/>
                <a:ext cx="1698" cy="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700" b="1">
                    <a:solidFill>
                      <a:schemeClr val="bg1"/>
                    </a:solidFill>
                    <a:latin typeface="Arial Unicode MS" panose="020B0604020202020204" charset="-122"/>
                    <a:ea typeface="Arial Unicode MS" panose="020B0604020202020204" charset="-122"/>
                  </a:rPr>
                  <a:t>START-UP  PRIVATE</a:t>
                </a: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13278" y="518"/>
                <a:ext cx="1688" cy="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16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点燃私域</a:t>
                </a: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766445" rtl="0" eaLnBrk="1" latinLnBrk="0" hangingPunct="1">
        <a:lnSpc>
          <a:spcPct val="90000"/>
        </a:lnSpc>
        <a:spcBef>
          <a:spcPct val="0"/>
        </a:spcBef>
        <a:buNone/>
        <a:defRPr sz="36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770" indent="-191770" algn="l" defTabSz="766445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2010" kern="1200">
          <a:solidFill>
            <a:schemeClr val="tx1"/>
          </a:solidFill>
          <a:latin typeface="+mn-lt"/>
          <a:ea typeface="+mn-ea"/>
          <a:cs typeface="+mn-cs"/>
        </a:defRPr>
      </a:lvl2pPr>
      <a:lvl3pPr marL="95885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3pPr>
      <a:lvl4pPr marL="134112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72466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210756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49110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87401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25818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1pPr>
      <a:lvl2pPr marL="38290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2pPr>
      <a:lvl3pPr marL="76644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3pPr>
      <a:lvl4pPr marL="114871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53352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191579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29997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68224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06578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4"/>
          <p:cNvSpPr txBox="1"/>
          <p:nvPr/>
        </p:nvSpPr>
        <p:spPr>
          <a:xfrm>
            <a:off x="2663612" y="1851515"/>
            <a:ext cx="6535420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微伴问卷调查承接粉丝</a:t>
            </a:r>
            <a:endParaRPr lang="zh-CN" altLang="zh-CN" sz="4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4"/>
          <p:cNvSpPr txBox="1"/>
          <p:nvPr/>
        </p:nvSpPr>
        <p:spPr>
          <a:xfrm>
            <a:off x="2872604" y="2938440"/>
            <a:ext cx="616204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广州点燃科技有限公司</a:t>
            </a:r>
          </a:p>
        </p:txBody>
      </p:sp>
      <p:cxnSp>
        <p:nvCxnSpPr>
          <p:cNvPr id="6" name="直线连接符 5"/>
          <p:cNvCxnSpPr/>
          <p:nvPr/>
        </p:nvCxnSpPr>
        <p:spPr>
          <a:xfrm>
            <a:off x="2926458" y="2715972"/>
            <a:ext cx="608372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Shape 968"/>
          <p:cNvSpPr/>
          <p:nvPr/>
        </p:nvSpPr>
        <p:spPr>
          <a:xfrm>
            <a:off x="978028" y="4530897"/>
            <a:ext cx="2562458" cy="26774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6567" tIns="36567" rIns="36567" bIns="36567" numCol="1" anchor="t">
            <a:spAutoFit/>
          </a:bodyPr>
          <a:lstStyle>
            <a:lvl1pPr>
              <a:lnSpc>
                <a:spcPct val="90000"/>
              </a:lnSpc>
              <a:defRPr sz="2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/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自动识别用户的地区信息</a:t>
            </a:r>
          </a:p>
        </p:txBody>
      </p:sp>
      <p:sp>
        <p:nvSpPr>
          <p:cNvPr id="975" name="Shape 975"/>
          <p:cNvSpPr/>
          <p:nvPr/>
        </p:nvSpPr>
        <p:spPr>
          <a:xfrm>
            <a:off x="4896320" y="4530897"/>
            <a:ext cx="4195778" cy="26774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6567" tIns="36567" rIns="36567" bIns="36567" numCol="1" anchor="t">
            <a:spAutoFit/>
          </a:bodyPr>
          <a:lstStyle>
            <a:lvl1pPr>
              <a:lnSpc>
                <a:spcPct val="90000"/>
              </a:lnSpc>
              <a:defRPr sz="2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/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表格未设定标签的可后期补充添加</a:t>
            </a:r>
          </a:p>
        </p:txBody>
      </p:sp>
      <p:sp>
        <p:nvSpPr>
          <p:cNvPr id="37" name="Shape 609"/>
          <p:cNvSpPr txBox="1"/>
          <p:nvPr/>
        </p:nvSpPr>
        <p:spPr>
          <a:xfrm>
            <a:off x="3540485" y="815547"/>
            <a:ext cx="3185590" cy="523554"/>
          </a:xfrm>
          <a:prstGeom prst="rect">
            <a:avLst/>
          </a:prstGeom>
        </p:spPr>
        <p:txBody>
          <a:bodyPr/>
          <a:lstStyle>
            <a:lvl1pPr marL="0" marR="0" indent="0" algn="ctr" defTabSz="90551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565" b="1" i="0" u="none" strike="noStrike" cap="none" spc="0" baseline="0">
                <a:ln>
                  <a:noFill/>
                </a:ln>
                <a:solidFill>
                  <a:srgbClr val="E5D4C2"/>
                </a:solidFill>
                <a:uFillTx/>
                <a:latin typeface="微软雅黑" panose="020B0503020204020204" charset="-122"/>
                <a:ea typeface="+mn-ea"/>
                <a:cs typeface="+mn-cs"/>
                <a:sym typeface="Helvetica"/>
              </a:defRPr>
            </a:lvl1pPr>
            <a:lvl2pPr marL="0" marR="0" indent="0" algn="ctr" defTabSz="950595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700" b="1" i="0" u="none" strike="noStrike" cap="none" spc="0" baseline="0">
                <a:ln>
                  <a:noFill/>
                </a:ln>
                <a:solidFill>
                  <a:srgbClr val="E5D4C2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ctr" defTabSz="950595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700" b="1" i="0" u="none" strike="noStrike" cap="none" spc="0" baseline="0">
                <a:ln>
                  <a:noFill/>
                </a:ln>
                <a:solidFill>
                  <a:srgbClr val="E5D4C2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ctr" defTabSz="950595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700" b="1" i="0" u="none" strike="noStrike" cap="none" spc="0" baseline="0">
                <a:ln>
                  <a:noFill/>
                </a:ln>
                <a:solidFill>
                  <a:srgbClr val="E5D4C2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ctr" defTabSz="950595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700" b="1" i="0" u="none" strike="noStrike" cap="none" spc="0" baseline="0">
                <a:ln>
                  <a:noFill/>
                </a:ln>
                <a:solidFill>
                  <a:srgbClr val="E5D4C2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ctr" defTabSz="950595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700" b="1" i="0" u="none" strike="noStrike" cap="none" spc="0" baseline="0">
                <a:ln>
                  <a:noFill/>
                </a:ln>
                <a:solidFill>
                  <a:srgbClr val="E5D4C2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ctr" defTabSz="950595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700" b="1" i="0" u="none" strike="noStrike" cap="none" spc="0" baseline="0">
                <a:ln>
                  <a:noFill/>
                </a:ln>
                <a:solidFill>
                  <a:srgbClr val="E5D4C2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ctr" defTabSz="950595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700" b="1" i="0" u="none" strike="noStrike" cap="none" spc="0" baseline="0">
                <a:ln>
                  <a:noFill/>
                </a:ln>
                <a:solidFill>
                  <a:srgbClr val="E5D4C2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ctr" defTabSz="950595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700" b="1" i="0" u="none" strike="noStrike" cap="none" spc="0" baseline="0">
                <a:ln>
                  <a:noFill/>
                </a:ln>
                <a:solidFill>
                  <a:srgbClr val="E5D4C2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r>
              <a:rPr lang="zh-CN" altLang="en-US" sz="2850" dirty="0">
                <a:solidFill>
                  <a:schemeClr val="bg1"/>
                </a:solidFill>
                <a:latin typeface="+mn-ea"/>
                <a:cs typeface="+mn-ea"/>
              </a:rPr>
              <a:t>微伴问卷额外功能</a:t>
            </a:r>
            <a:endParaRPr lang="en-US" altLang="zh-CN" sz="285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11" name="Shape 608"/>
          <p:cNvSpPr/>
          <p:nvPr/>
        </p:nvSpPr>
        <p:spPr>
          <a:xfrm>
            <a:off x="4687418" y="-133892"/>
            <a:ext cx="1044956" cy="1019310"/>
          </a:xfrm>
          <a:prstGeom prst="rect">
            <a:avLst/>
          </a:prstGeom>
          <a:ln w="12700">
            <a:miter lim="400000"/>
          </a:ln>
        </p:spPr>
        <p:txBody>
          <a:bodyPr wrap="none" lIns="47525" tIns="47526" rIns="47525" bIns="47526">
            <a:spAutoFit/>
          </a:bodyPr>
          <a:lstStyle>
            <a:lvl1pPr>
              <a:defRPr sz="16600" b="1">
                <a:solidFill>
                  <a:srgbClr val="E5D4C2">
                    <a:alpha val="5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sz="6000" dirty="0">
                <a:solidFill>
                  <a:srgbClr val="F2AB3C">
                    <a:alpha val="12000"/>
                  </a:srgbClr>
                </a:solidFill>
                <a:latin typeface="微软雅黑" panose="020B0503020204020204" charset="-122"/>
              </a:rPr>
              <a:t>03</a:t>
            </a:r>
          </a:p>
        </p:txBody>
      </p:sp>
      <p:sp>
        <p:nvSpPr>
          <p:cNvPr id="2" name="文本框 1"/>
          <p:cNvSpPr txBox="1"/>
          <p:nvPr userDrawn="1"/>
        </p:nvSpPr>
        <p:spPr>
          <a:xfrm>
            <a:off x="3936365" y="5514340"/>
            <a:ext cx="2096135" cy="245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dist"/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rPr>
              <a:t>点燃私域，品牌私域专家</a:t>
            </a:r>
          </a:p>
        </p:txBody>
      </p:sp>
      <p:cxnSp>
        <p:nvCxnSpPr>
          <p:cNvPr id="3" name="直线连接符 5"/>
          <p:cNvCxnSpPr/>
          <p:nvPr/>
        </p:nvCxnSpPr>
        <p:spPr>
          <a:xfrm>
            <a:off x="0" y="5514340"/>
            <a:ext cx="10253980" cy="0"/>
          </a:xfrm>
          <a:prstGeom prst="line">
            <a:avLst/>
          </a:prstGeom>
          <a:ln w="158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027" y="1452635"/>
            <a:ext cx="2562458" cy="293660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0452" y="1452634"/>
            <a:ext cx="4483080" cy="29366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Shape 960"/>
          <p:cNvSpPr/>
          <p:nvPr/>
        </p:nvSpPr>
        <p:spPr>
          <a:xfrm>
            <a:off x="6133029" y="2346272"/>
            <a:ext cx="2659625" cy="86919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6567" tIns="36567" rIns="36567" bIns="36567" numCol="1" anchor="t">
            <a:spAutoFit/>
          </a:bodyPr>
          <a:lstStyle>
            <a:lvl1pPr>
              <a:lnSpc>
                <a:spcPct val="120000"/>
              </a:lnSpc>
              <a:defRPr sz="12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defTabSz="914400"/>
            <a:r>
              <a:rPr lang="zh-CN" altLang="en-US" sz="1100" dirty="0">
                <a:solidFill>
                  <a:schemeClr val="bg1"/>
                </a:solidFill>
                <a:latin typeface="+mn-ea"/>
                <a:cs typeface="+mn-ea"/>
              </a:rPr>
              <a:t>利用商品券的有效期快到期，点对点提醒已领券的朋友使用券。</a:t>
            </a:r>
            <a:endParaRPr lang="en-US" altLang="zh-CN" sz="1100" dirty="0">
              <a:solidFill>
                <a:schemeClr val="bg1"/>
              </a:solidFill>
              <a:latin typeface="+mn-ea"/>
              <a:cs typeface="+mn-ea"/>
            </a:endParaRPr>
          </a:p>
          <a:p>
            <a:pPr defTabSz="914400"/>
            <a:r>
              <a:rPr lang="zh-CN" altLang="en-US" sz="1100" dirty="0">
                <a:solidFill>
                  <a:schemeClr val="bg1"/>
                </a:solidFill>
                <a:latin typeface="+mn-ea"/>
                <a:cs typeface="+mn-ea"/>
              </a:rPr>
              <a:t>需要展示商品券的使用步骤，指定用户使用，提高转化率。</a:t>
            </a:r>
            <a:endParaRPr lang="zh-CN" altLang="zh-CN" sz="11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961" name="Shape 961"/>
          <p:cNvSpPr/>
          <p:nvPr/>
        </p:nvSpPr>
        <p:spPr>
          <a:xfrm>
            <a:off x="6133028" y="1803631"/>
            <a:ext cx="2959069" cy="29544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6567" tIns="36567" rIns="36567" bIns="36567" numCol="1" anchor="t">
            <a:spAutoFit/>
          </a:bodyPr>
          <a:lstStyle>
            <a:lvl1pPr>
              <a:lnSpc>
                <a:spcPct val="90000"/>
              </a:lnSpc>
              <a:defRPr sz="2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点对点触达，商品券使用步骤</a:t>
            </a:r>
          </a:p>
        </p:txBody>
      </p:sp>
      <p:sp>
        <p:nvSpPr>
          <p:cNvPr id="962" name="Shape 962"/>
          <p:cNvSpPr/>
          <p:nvPr/>
        </p:nvSpPr>
        <p:spPr>
          <a:xfrm>
            <a:off x="6219259" y="2184838"/>
            <a:ext cx="506816" cy="1"/>
          </a:xfrm>
          <a:prstGeom prst="line">
            <a:avLst/>
          </a:prstGeom>
          <a:noFill/>
          <a:ln w="6350" cap="flat">
            <a:solidFill>
              <a:srgbClr val="F2AB3C"/>
            </a:solidFill>
            <a:prstDash val="solid"/>
            <a:miter lim="800000"/>
          </a:ln>
          <a:effectLst/>
        </p:spPr>
        <p:txBody>
          <a:bodyPr wrap="square" lIns="36567" tIns="36567" rIns="36567" bIns="36567" numCol="1" anchor="t">
            <a:noAutofit/>
          </a:bodyPr>
          <a:lstStyle/>
          <a:p>
            <a:endParaRPr sz="1440" dirty="0">
              <a:latin typeface="微软雅黑" panose="020B0503020204020204" charset="-122"/>
            </a:endParaRPr>
          </a:p>
        </p:txBody>
      </p:sp>
      <p:grpSp>
        <p:nvGrpSpPr>
          <p:cNvPr id="965" name="Group 965"/>
          <p:cNvGrpSpPr/>
          <p:nvPr/>
        </p:nvGrpSpPr>
        <p:grpSpPr>
          <a:xfrm>
            <a:off x="5419501" y="1861362"/>
            <a:ext cx="578615" cy="587800"/>
            <a:chOff x="-1" y="-1"/>
            <a:chExt cx="699914" cy="699914"/>
          </a:xfrm>
        </p:grpSpPr>
        <p:sp>
          <p:nvSpPr>
            <p:cNvPr id="963" name="Shape 963"/>
            <p:cNvSpPr/>
            <p:nvPr/>
          </p:nvSpPr>
          <p:spPr>
            <a:xfrm>
              <a:off x="-1" y="-1"/>
              <a:ext cx="699914" cy="699914"/>
            </a:xfrm>
            <a:prstGeom prst="rect">
              <a:avLst/>
            </a:prstGeom>
            <a:solidFill>
              <a:srgbClr val="F2AB3C"/>
            </a:soli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36567" tIns="36567" rIns="36567" bIns="36567" numCol="1" anchor="ctr">
              <a:noAutofit/>
            </a:bodyPr>
            <a:lstStyle/>
            <a:p>
              <a:pPr algn="ctr">
                <a:defRPr sz="3200">
                  <a:latin typeface="+mn-lt"/>
                  <a:ea typeface="+mn-ea"/>
                  <a:cs typeface="+mn-cs"/>
                  <a:sym typeface="Helvetica"/>
                </a:defRPr>
              </a:pPr>
              <a:endParaRPr sz="256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64" name="Shape 964"/>
            <p:cNvSpPr/>
            <p:nvPr/>
          </p:nvSpPr>
          <p:spPr>
            <a:xfrm>
              <a:off x="-1" y="72461"/>
              <a:ext cx="699914" cy="5549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36567" tIns="36567" rIns="36567" bIns="36567" numCol="1" anchor="ctr">
              <a:spAutoFit/>
            </a:bodyPr>
            <a:lstStyle>
              <a:lvl1pPr algn="ctr">
                <a:defRPr sz="32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endParaRPr lang="en-US" sz="2560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37" name="Shape 609"/>
          <p:cNvSpPr txBox="1"/>
          <p:nvPr/>
        </p:nvSpPr>
        <p:spPr>
          <a:xfrm>
            <a:off x="3841422" y="815547"/>
            <a:ext cx="2397468" cy="523554"/>
          </a:xfrm>
          <a:prstGeom prst="rect">
            <a:avLst/>
          </a:prstGeom>
        </p:spPr>
        <p:txBody>
          <a:bodyPr/>
          <a:lstStyle>
            <a:lvl1pPr marL="0" marR="0" indent="0" algn="ctr" defTabSz="90551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565" b="1" i="0" u="none" strike="noStrike" cap="none" spc="0" baseline="0">
                <a:ln>
                  <a:noFill/>
                </a:ln>
                <a:solidFill>
                  <a:srgbClr val="E5D4C2"/>
                </a:solidFill>
                <a:uFillTx/>
                <a:latin typeface="微软雅黑" panose="020B0503020204020204" charset="-122"/>
                <a:ea typeface="+mn-ea"/>
                <a:cs typeface="+mn-cs"/>
                <a:sym typeface="Helvetica"/>
              </a:defRPr>
            </a:lvl1pPr>
            <a:lvl2pPr marL="0" marR="0" indent="0" algn="ctr" defTabSz="950595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700" b="1" i="0" u="none" strike="noStrike" cap="none" spc="0" baseline="0">
                <a:ln>
                  <a:noFill/>
                </a:ln>
                <a:solidFill>
                  <a:srgbClr val="E5D4C2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ctr" defTabSz="950595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700" b="1" i="0" u="none" strike="noStrike" cap="none" spc="0" baseline="0">
                <a:ln>
                  <a:noFill/>
                </a:ln>
                <a:solidFill>
                  <a:srgbClr val="E5D4C2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ctr" defTabSz="950595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700" b="1" i="0" u="none" strike="noStrike" cap="none" spc="0" baseline="0">
                <a:ln>
                  <a:noFill/>
                </a:ln>
                <a:solidFill>
                  <a:srgbClr val="E5D4C2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ctr" defTabSz="950595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700" b="1" i="0" u="none" strike="noStrike" cap="none" spc="0" baseline="0">
                <a:ln>
                  <a:noFill/>
                </a:ln>
                <a:solidFill>
                  <a:srgbClr val="E5D4C2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ctr" defTabSz="950595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700" b="1" i="0" u="none" strike="noStrike" cap="none" spc="0" baseline="0">
                <a:ln>
                  <a:noFill/>
                </a:ln>
                <a:solidFill>
                  <a:srgbClr val="E5D4C2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ctr" defTabSz="950595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700" b="1" i="0" u="none" strike="noStrike" cap="none" spc="0" baseline="0">
                <a:ln>
                  <a:noFill/>
                </a:ln>
                <a:solidFill>
                  <a:srgbClr val="E5D4C2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ctr" defTabSz="950595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700" b="1" i="0" u="none" strike="noStrike" cap="none" spc="0" baseline="0">
                <a:ln>
                  <a:noFill/>
                </a:ln>
                <a:solidFill>
                  <a:srgbClr val="E5D4C2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ctr" defTabSz="950595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700" b="1" i="0" u="none" strike="noStrike" cap="none" spc="0" baseline="0">
                <a:ln>
                  <a:noFill/>
                </a:ln>
                <a:solidFill>
                  <a:srgbClr val="E5D4C2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r>
              <a:rPr lang="zh-CN" altLang="en-US" sz="2850" dirty="0">
                <a:solidFill>
                  <a:schemeClr val="bg1"/>
                </a:solidFill>
                <a:latin typeface="+mn-ea"/>
                <a:cs typeface="+mn-ea"/>
              </a:rPr>
              <a:t>复购</a:t>
            </a:r>
            <a:endParaRPr lang="en-US" altLang="zh-CN" sz="285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11" name="Shape 608"/>
          <p:cNvSpPr/>
          <p:nvPr/>
        </p:nvSpPr>
        <p:spPr>
          <a:xfrm>
            <a:off x="4687418" y="-133892"/>
            <a:ext cx="1044956" cy="1019310"/>
          </a:xfrm>
          <a:prstGeom prst="rect">
            <a:avLst/>
          </a:prstGeom>
          <a:ln w="12700">
            <a:miter lim="400000"/>
          </a:ln>
        </p:spPr>
        <p:txBody>
          <a:bodyPr wrap="none" lIns="47525" tIns="47526" rIns="47525" bIns="47526">
            <a:spAutoFit/>
          </a:bodyPr>
          <a:lstStyle>
            <a:lvl1pPr>
              <a:defRPr sz="16600" b="1">
                <a:solidFill>
                  <a:srgbClr val="E5D4C2">
                    <a:alpha val="5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sz="6000" dirty="0">
                <a:solidFill>
                  <a:srgbClr val="F2AB3C">
                    <a:alpha val="12000"/>
                  </a:srgbClr>
                </a:solidFill>
                <a:latin typeface="微软雅黑" panose="020B0503020204020204" charset="-122"/>
              </a:rPr>
              <a:t>03</a:t>
            </a:r>
          </a:p>
        </p:txBody>
      </p:sp>
      <p:sp>
        <p:nvSpPr>
          <p:cNvPr id="2" name="文本框 1"/>
          <p:cNvSpPr txBox="1"/>
          <p:nvPr userDrawn="1"/>
        </p:nvSpPr>
        <p:spPr>
          <a:xfrm>
            <a:off x="3936365" y="5514340"/>
            <a:ext cx="2096135" cy="245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dist"/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rPr>
              <a:t>点燃私域，品牌私域专家</a:t>
            </a:r>
          </a:p>
        </p:txBody>
      </p:sp>
      <p:cxnSp>
        <p:nvCxnSpPr>
          <p:cNvPr id="3" name="直线连接符 5"/>
          <p:cNvCxnSpPr/>
          <p:nvPr/>
        </p:nvCxnSpPr>
        <p:spPr>
          <a:xfrm>
            <a:off x="0" y="5514340"/>
            <a:ext cx="10253980" cy="0"/>
          </a:xfrm>
          <a:prstGeom prst="line">
            <a:avLst/>
          </a:prstGeom>
          <a:ln w="158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983" y="4484572"/>
            <a:ext cx="7198653" cy="65117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3510" y="2771775"/>
            <a:ext cx="2440305" cy="16211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165" y="699135"/>
            <a:ext cx="1800000" cy="3694000"/>
          </a:xfrm>
          <a:prstGeom prst="rect">
            <a:avLst/>
          </a:prstGeom>
        </p:spPr>
      </p:pic>
      <p:sp>
        <p:nvSpPr>
          <p:cNvPr id="974" name="Shape 974"/>
          <p:cNvSpPr/>
          <p:nvPr/>
        </p:nvSpPr>
        <p:spPr>
          <a:xfrm>
            <a:off x="6132830" y="4046220"/>
            <a:ext cx="3548380" cy="27495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6567" tIns="36567" rIns="36567" bIns="36567" numCol="1" anchor="t">
            <a:spAutoFit/>
          </a:bodyPr>
          <a:lstStyle>
            <a:lvl1pPr>
              <a:lnSpc>
                <a:spcPct val="120000"/>
              </a:lnSpc>
              <a:defRPr sz="12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defTabSz="914400"/>
            <a:r>
              <a:rPr lang="zh-CN" altLang="zh-CN" sz="1100" dirty="0">
                <a:solidFill>
                  <a:schemeClr val="bg1"/>
                </a:solidFill>
                <a:latin typeface="+mn-ea"/>
                <a:cs typeface="+mn-ea"/>
              </a:rPr>
              <a:t>营销获得精准推送至曾购或喜好某产品标签的用户端</a:t>
            </a:r>
          </a:p>
        </p:txBody>
      </p:sp>
      <p:sp>
        <p:nvSpPr>
          <p:cNvPr id="975" name="Shape 975"/>
          <p:cNvSpPr/>
          <p:nvPr/>
        </p:nvSpPr>
        <p:spPr>
          <a:xfrm>
            <a:off x="6133028" y="3503892"/>
            <a:ext cx="2959069" cy="29337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6567" tIns="36567" rIns="36567" bIns="36567" numCol="1" anchor="t">
            <a:spAutoFit/>
          </a:bodyPr>
          <a:lstStyle>
            <a:lvl1pPr>
              <a:lnSpc>
                <a:spcPct val="90000"/>
              </a:lnSpc>
              <a:defRPr sz="2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精准化推送</a:t>
            </a:r>
          </a:p>
        </p:txBody>
      </p:sp>
      <p:sp>
        <p:nvSpPr>
          <p:cNvPr id="976" name="Shape 976"/>
          <p:cNvSpPr/>
          <p:nvPr/>
        </p:nvSpPr>
        <p:spPr>
          <a:xfrm>
            <a:off x="6219259" y="3885099"/>
            <a:ext cx="506816" cy="1"/>
          </a:xfrm>
          <a:prstGeom prst="line">
            <a:avLst/>
          </a:prstGeom>
          <a:noFill/>
          <a:ln w="6350" cap="flat">
            <a:solidFill>
              <a:srgbClr val="F2AB3C"/>
            </a:solidFill>
            <a:prstDash val="solid"/>
            <a:miter lim="800000"/>
          </a:ln>
          <a:effectLst/>
        </p:spPr>
        <p:txBody>
          <a:bodyPr wrap="square" lIns="36567" tIns="36567" rIns="36567" bIns="36567" numCol="1" anchor="t">
            <a:noAutofit/>
          </a:bodyPr>
          <a:lstStyle/>
          <a:p>
            <a:endParaRPr sz="1440" dirty="0">
              <a:latin typeface="微软雅黑" panose="020B0503020204020204" charset="-122"/>
            </a:endParaRPr>
          </a:p>
        </p:txBody>
      </p:sp>
      <p:grpSp>
        <p:nvGrpSpPr>
          <p:cNvPr id="979" name="Group 979"/>
          <p:cNvGrpSpPr/>
          <p:nvPr/>
        </p:nvGrpSpPr>
        <p:grpSpPr>
          <a:xfrm>
            <a:off x="5419501" y="3561623"/>
            <a:ext cx="578615" cy="587800"/>
            <a:chOff x="-1" y="-1"/>
            <a:chExt cx="699914" cy="699914"/>
          </a:xfrm>
        </p:grpSpPr>
        <p:sp>
          <p:nvSpPr>
            <p:cNvPr id="977" name="Shape 977"/>
            <p:cNvSpPr/>
            <p:nvPr/>
          </p:nvSpPr>
          <p:spPr>
            <a:xfrm>
              <a:off x="-1" y="-1"/>
              <a:ext cx="699914" cy="699914"/>
            </a:xfrm>
            <a:prstGeom prst="rect">
              <a:avLst/>
            </a:prstGeom>
            <a:solidFill>
              <a:srgbClr val="F2AB3C"/>
            </a:soli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36567" tIns="36567" rIns="36567" bIns="36567" numCol="1" anchor="ctr">
              <a:noAutofit/>
            </a:bodyPr>
            <a:lstStyle/>
            <a:p>
              <a:pPr algn="ctr">
                <a:defRPr sz="3200">
                  <a:latin typeface="+mn-lt"/>
                  <a:ea typeface="+mn-ea"/>
                  <a:cs typeface="+mn-cs"/>
                  <a:sym typeface="Helvetica"/>
                </a:defRPr>
              </a:pPr>
              <a:endParaRPr sz="256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78" name="Shape 978"/>
            <p:cNvSpPr/>
            <p:nvPr/>
          </p:nvSpPr>
          <p:spPr>
            <a:xfrm>
              <a:off x="-1" y="72461"/>
              <a:ext cx="699914" cy="5549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36567" tIns="36567" rIns="36567" bIns="36567" numCol="1" anchor="ctr">
              <a:spAutoFit/>
            </a:bodyPr>
            <a:lstStyle>
              <a:lvl1pPr algn="ctr">
                <a:defRPr sz="32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endParaRPr lang="en-US" sz="2560" dirty="0">
                <a:solidFill>
                  <a:schemeClr val="bg1"/>
                </a:solidFill>
                <a:latin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911552" y="1946184"/>
            <a:ext cx="8236926" cy="2837269"/>
            <a:chOff x="1175945" y="2222882"/>
            <a:chExt cx="9808027" cy="3378446"/>
          </a:xfrm>
        </p:grpSpPr>
        <p:cxnSp>
          <p:nvCxnSpPr>
            <p:cNvPr id="13" name="Straight Connector 9"/>
            <p:cNvCxnSpPr/>
            <p:nvPr/>
          </p:nvCxnSpPr>
          <p:spPr>
            <a:xfrm flipV="1">
              <a:off x="3786828" y="4312942"/>
              <a:ext cx="1" cy="1288386"/>
            </a:xfrm>
            <a:prstGeom prst="line">
              <a:avLst/>
            </a:prstGeom>
            <a:ln w="15875">
              <a:solidFill>
                <a:srgbClr val="F2AB3C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5"/>
            <p:cNvCxnSpPr/>
            <p:nvPr/>
          </p:nvCxnSpPr>
          <p:spPr>
            <a:xfrm flipV="1">
              <a:off x="7668492" y="4312942"/>
              <a:ext cx="1" cy="1288386"/>
            </a:xfrm>
            <a:prstGeom prst="line">
              <a:avLst/>
            </a:prstGeom>
            <a:ln w="15875">
              <a:solidFill>
                <a:srgbClr val="F2AB3C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组合 1"/>
            <p:cNvGrpSpPr/>
            <p:nvPr/>
          </p:nvGrpSpPr>
          <p:grpSpPr>
            <a:xfrm>
              <a:off x="1175945" y="2222882"/>
              <a:ext cx="9808027" cy="1952171"/>
              <a:chOff x="1175945" y="2222882"/>
              <a:chExt cx="9808027" cy="1952171"/>
            </a:xfrm>
          </p:grpSpPr>
          <p:sp>
            <p:nvSpPr>
              <p:cNvPr id="9" name="Parallelogram 2"/>
              <p:cNvSpPr/>
              <p:nvPr/>
            </p:nvSpPr>
            <p:spPr>
              <a:xfrm flipH="1">
                <a:off x="1175945" y="3626475"/>
                <a:ext cx="2044700" cy="548578"/>
              </a:xfrm>
              <a:prstGeom prst="parallelogram">
                <a:avLst>
                  <a:gd name="adj" fmla="val 727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6792" tIns="38396" rIns="76792" bIns="38396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sz="1510" b="1" dirty="0">
                    <a:solidFill>
                      <a:schemeClr val="bg1"/>
                    </a:solidFill>
                    <a:cs typeface="+mn-ea"/>
                    <a:sym typeface="+mn-lt"/>
                  </a:rPr>
                  <a:t>2024</a:t>
                </a:r>
              </a:p>
            </p:txBody>
          </p:sp>
          <p:cxnSp>
            <p:nvCxnSpPr>
              <p:cNvPr id="10" name="Straight Connector 4"/>
              <p:cNvCxnSpPr/>
              <p:nvPr/>
            </p:nvCxnSpPr>
            <p:spPr>
              <a:xfrm>
                <a:off x="1447442" y="2222882"/>
                <a:ext cx="1" cy="1288386"/>
              </a:xfrm>
              <a:prstGeom prst="line">
                <a:avLst/>
              </a:prstGeom>
              <a:ln w="15875">
                <a:solidFill>
                  <a:schemeClr val="bg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Parallelogram 8"/>
              <p:cNvSpPr/>
              <p:nvPr/>
            </p:nvSpPr>
            <p:spPr>
              <a:xfrm flipH="1">
                <a:off x="3116777" y="3626475"/>
                <a:ext cx="2044700" cy="548578"/>
              </a:xfrm>
              <a:prstGeom prst="parallelogram">
                <a:avLst>
                  <a:gd name="adj" fmla="val 72727"/>
                </a:avLst>
              </a:prstGeom>
              <a:solidFill>
                <a:srgbClr val="FEA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6792" tIns="38396" rIns="76792" bIns="38396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51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Parallelogram 11"/>
              <p:cNvSpPr/>
              <p:nvPr/>
            </p:nvSpPr>
            <p:spPr>
              <a:xfrm flipH="1">
                <a:off x="5057609" y="3626475"/>
                <a:ext cx="2044700" cy="548578"/>
              </a:xfrm>
              <a:prstGeom prst="parallelogram">
                <a:avLst>
                  <a:gd name="adj" fmla="val 727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6792" tIns="38396" rIns="76792" bIns="38396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sz="1510" b="1" dirty="0">
                    <a:solidFill>
                      <a:schemeClr val="bg1"/>
                    </a:solidFill>
                    <a:cs typeface="+mn-ea"/>
                    <a:sym typeface="+mn-lt"/>
                  </a:rPr>
                  <a:t>2028</a:t>
                </a:r>
              </a:p>
            </p:txBody>
          </p:sp>
          <p:cxnSp>
            <p:nvCxnSpPr>
              <p:cNvPr id="16" name="Straight Connector 12"/>
              <p:cNvCxnSpPr/>
              <p:nvPr/>
            </p:nvCxnSpPr>
            <p:spPr>
              <a:xfrm>
                <a:off x="5329106" y="2222882"/>
                <a:ext cx="1" cy="1288386"/>
              </a:xfrm>
              <a:prstGeom prst="line">
                <a:avLst/>
              </a:prstGeom>
              <a:ln w="15875">
                <a:solidFill>
                  <a:schemeClr val="bg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Parallelogram 14"/>
              <p:cNvSpPr/>
              <p:nvPr/>
            </p:nvSpPr>
            <p:spPr>
              <a:xfrm flipH="1">
                <a:off x="6998441" y="3626475"/>
                <a:ext cx="2044700" cy="548578"/>
              </a:xfrm>
              <a:prstGeom prst="parallelogram">
                <a:avLst>
                  <a:gd name="adj" fmla="val 72727"/>
                </a:avLst>
              </a:prstGeom>
              <a:solidFill>
                <a:srgbClr val="FEA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6792" tIns="38396" rIns="76792" bIns="38396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51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Parallelogram 17"/>
              <p:cNvSpPr/>
              <p:nvPr/>
            </p:nvSpPr>
            <p:spPr>
              <a:xfrm flipH="1">
                <a:off x="8939272" y="3626475"/>
                <a:ext cx="2044700" cy="548578"/>
              </a:xfrm>
              <a:prstGeom prst="parallelogram">
                <a:avLst>
                  <a:gd name="adj" fmla="val 727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6792" tIns="38396" rIns="76792" bIns="38396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sz="1510" b="1" dirty="0">
                    <a:solidFill>
                      <a:schemeClr val="bg1"/>
                    </a:solidFill>
                    <a:cs typeface="+mn-ea"/>
                    <a:sym typeface="+mn-lt"/>
                  </a:rPr>
                  <a:t>2020</a:t>
                </a:r>
              </a:p>
            </p:txBody>
          </p:sp>
          <p:cxnSp>
            <p:nvCxnSpPr>
              <p:cNvPr id="22" name="Straight Connector 18"/>
              <p:cNvCxnSpPr/>
              <p:nvPr/>
            </p:nvCxnSpPr>
            <p:spPr>
              <a:xfrm>
                <a:off x="9210769" y="2222882"/>
                <a:ext cx="1" cy="1288386"/>
              </a:xfrm>
              <a:prstGeom prst="line">
                <a:avLst/>
              </a:prstGeom>
              <a:ln w="15875">
                <a:solidFill>
                  <a:schemeClr val="bg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组合 3"/>
          <p:cNvGrpSpPr/>
          <p:nvPr/>
        </p:nvGrpSpPr>
        <p:grpSpPr>
          <a:xfrm>
            <a:off x="1170630" y="1813056"/>
            <a:ext cx="8657189" cy="2697933"/>
            <a:chOff x="1668176" y="2158876"/>
            <a:chExt cx="10308450" cy="3212533"/>
          </a:xfrm>
        </p:grpSpPr>
        <p:sp>
          <p:nvSpPr>
            <p:cNvPr id="23" name="Inhaltsplatzhalter 4"/>
            <p:cNvSpPr txBox="1"/>
            <p:nvPr/>
          </p:nvSpPr>
          <p:spPr>
            <a:xfrm>
              <a:off x="7959299" y="4584845"/>
              <a:ext cx="1627525" cy="345027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defTabSz="914400">
                <a:lnSpc>
                  <a:spcPct val="150000"/>
                </a:lnSpc>
                <a:spcAft>
                  <a:spcPts val="0"/>
                </a:spcAft>
                <a:buNone/>
                <a:defRPr/>
              </a:pPr>
              <a:r>
                <a:rPr lang="zh-CN" altLang="en-US" sz="1400" b="1" dirty="0">
                  <a:solidFill>
                    <a:srgbClr val="FEA900"/>
                  </a:solidFill>
                  <a:latin typeface="+mn-lt"/>
                  <a:cs typeface="+mn-ea"/>
                  <a:sym typeface="+mn-lt"/>
                </a:rPr>
                <a:t>点对点触达</a:t>
              </a:r>
            </a:p>
          </p:txBody>
        </p:sp>
        <p:sp>
          <p:nvSpPr>
            <p:cNvPr id="24" name="Inhaltsplatzhalter 4"/>
            <p:cNvSpPr txBox="1"/>
            <p:nvPr/>
          </p:nvSpPr>
          <p:spPr>
            <a:xfrm>
              <a:off x="5684336" y="2158876"/>
              <a:ext cx="1857155" cy="345027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defTabSz="914400">
                <a:lnSpc>
                  <a:spcPct val="150000"/>
                </a:lnSpc>
                <a:spcAft>
                  <a:spcPts val="0"/>
                </a:spcAft>
                <a:buNone/>
                <a:defRPr/>
              </a:pPr>
              <a:r>
                <a:rPr lang="zh-CN" altLang="en-US" sz="1400" b="1" dirty="0">
                  <a:solidFill>
                    <a:srgbClr val="FEA900"/>
                  </a:solidFill>
                  <a:latin typeface="+mn-lt"/>
                  <a:cs typeface="+mn-ea"/>
                  <a:sym typeface="+mn-lt"/>
                </a:rPr>
                <a:t>问卷打标</a:t>
              </a:r>
            </a:p>
          </p:txBody>
        </p:sp>
        <p:sp>
          <p:nvSpPr>
            <p:cNvPr id="25" name="Inhaltsplatzhalter 4"/>
            <p:cNvSpPr txBox="1"/>
            <p:nvPr/>
          </p:nvSpPr>
          <p:spPr>
            <a:xfrm>
              <a:off x="4114605" y="4584845"/>
              <a:ext cx="1632444" cy="345027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defTabSz="914400">
                <a:lnSpc>
                  <a:spcPct val="150000"/>
                </a:lnSpc>
                <a:spcAft>
                  <a:spcPts val="0"/>
                </a:spcAft>
                <a:buNone/>
                <a:defRPr/>
              </a:pPr>
              <a:r>
                <a:rPr lang="zh-CN" altLang="en-US" sz="1400" b="1" dirty="0">
                  <a:solidFill>
                    <a:srgbClr val="FEA900"/>
                  </a:solidFill>
                  <a:latin typeface="+mn-lt"/>
                  <a:cs typeface="+mn-ea"/>
                  <a:sym typeface="+mn-lt"/>
                </a:rPr>
                <a:t>填表</a:t>
              </a:r>
            </a:p>
          </p:txBody>
        </p:sp>
        <p:sp>
          <p:nvSpPr>
            <p:cNvPr id="26" name="Inhaltsplatzhalter 4"/>
            <p:cNvSpPr txBox="1"/>
            <p:nvPr/>
          </p:nvSpPr>
          <p:spPr>
            <a:xfrm>
              <a:off x="1773182" y="2158876"/>
              <a:ext cx="1856781" cy="345027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defTabSz="914400">
                <a:lnSpc>
                  <a:spcPct val="150000"/>
                </a:lnSpc>
                <a:spcAft>
                  <a:spcPts val="0"/>
                </a:spcAft>
                <a:buNone/>
                <a:defRPr/>
              </a:pPr>
              <a:r>
                <a:rPr lang="zh-CN" altLang="en-US" sz="1400" b="1" dirty="0">
                  <a:solidFill>
                    <a:srgbClr val="FEA900"/>
                  </a:solidFill>
                  <a:latin typeface="+mn-lt"/>
                  <a:cs typeface="+mn-ea"/>
                  <a:sym typeface="+mn-lt"/>
                </a:rPr>
                <a:t>填表引导语</a:t>
              </a:r>
            </a:p>
          </p:txBody>
        </p:sp>
        <p:sp>
          <p:nvSpPr>
            <p:cNvPr id="27" name="Inhaltsplatzhalter 4"/>
            <p:cNvSpPr txBox="1"/>
            <p:nvPr/>
          </p:nvSpPr>
          <p:spPr>
            <a:xfrm>
              <a:off x="9575828" y="2158876"/>
              <a:ext cx="1623119" cy="345027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defTabSz="914400">
                <a:lnSpc>
                  <a:spcPct val="150000"/>
                </a:lnSpc>
                <a:spcAft>
                  <a:spcPts val="0"/>
                </a:spcAft>
                <a:buNone/>
                <a:defRPr/>
              </a:pPr>
              <a:r>
                <a:rPr lang="zh-CN" altLang="en-US" sz="1400" b="1" dirty="0">
                  <a:solidFill>
                    <a:srgbClr val="FEA900"/>
                  </a:solidFill>
                  <a:latin typeface="+mn-lt"/>
                  <a:cs typeface="+mn-ea"/>
                  <a:sym typeface="+mn-lt"/>
                </a:rPr>
                <a:t>引导复购</a:t>
              </a:r>
            </a:p>
          </p:txBody>
        </p:sp>
        <p:sp>
          <p:nvSpPr>
            <p:cNvPr id="38" name="íṣļide"/>
            <p:cNvSpPr/>
            <p:nvPr/>
          </p:nvSpPr>
          <p:spPr bwMode="auto">
            <a:xfrm>
              <a:off x="1668176" y="2557723"/>
              <a:ext cx="2539767" cy="328156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hangingPunct="1"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利益点触动，增加互动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9" name="íṣļide"/>
            <p:cNvSpPr/>
            <p:nvPr/>
          </p:nvSpPr>
          <p:spPr bwMode="auto">
            <a:xfrm>
              <a:off x="5558509" y="2557723"/>
              <a:ext cx="2539767" cy="328156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hangingPunct="1"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精准化运营，提高效率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0" name="íṣļide"/>
            <p:cNvSpPr/>
            <p:nvPr/>
          </p:nvSpPr>
          <p:spPr bwMode="auto">
            <a:xfrm>
              <a:off x="9436859" y="2564173"/>
              <a:ext cx="2539767" cy="328156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hangingPunct="1"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利益点也是复购线索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1" name="íṣļide"/>
            <p:cNvSpPr/>
            <p:nvPr/>
          </p:nvSpPr>
          <p:spPr bwMode="auto">
            <a:xfrm>
              <a:off x="4024103" y="5043253"/>
              <a:ext cx="2539767" cy="328156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hangingPunct="1"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收集用户信息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2" name="íṣļide"/>
            <p:cNvSpPr/>
            <p:nvPr/>
          </p:nvSpPr>
          <p:spPr bwMode="auto">
            <a:xfrm>
              <a:off x="7879283" y="5013549"/>
              <a:ext cx="2539767" cy="329833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hangingPunct="1"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提醒优惠券使用，使用说明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sp>
        <p:nvSpPr>
          <p:cNvPr id="115" name="文本框 114"/>
          <p:cNvSpPr txBox="1"/>
          <p:nvPr/>
        </p:nvSpPr>
        <p:spPr>
          <a:xfrm>
            <a:off x="2439035" y="809625"/>
            <a:ext cx="56254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400" b="1">
                <a:solidFill>
                  <a:schemeClr val="bg1"/>
                </a:solidFill>
                <a:latin typeface="+mn-ea"/>
                <a:cs typeface="+mn-ea"/>
                <a:sym typeface="+mn-ea"/>
              </a:rPr>
              <a:t>回顾运转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  <a:cs typeface="+mn-ea"/>
                <a:sym typeface="+mn-ea"/>
              </a:rPr>
              <a:t>流程</a:t>
            </a:r>
          </a:p>
        </p:txBody>
      </p:sp>
      <p:sp>
        <p:nvSpPr>
          <p:cNvPr id="6" name="Shape 608"/>
          <p:cNvSpPr/>
          <p:nvPr/>
        </p:nvSpPr>
        <p:spPr>
          <a:xfrm>
            <a:off x="4687418" y="-133892"/>
            <a:ext cx="1044956" cy="1019310"/>
          </a:xfrm>
          <a:prstGeom prst="rect">
            <a:avLst/>
          </a:prstGeom>
          <a:ln w="12700">
            <a:miter lim="400000"/>
          </a:ln>
        </p:spPr>
        <p:txBody>
          <a:bodyPr wrap="none" lIns="47525" tIns="47526" rIns="47525" bIns="47526">
            <a:spAutoFit/>
          </a:bodyPr>
          <a:lstStyle>
            <a:lvl1pPr>
              <a:defRPr sz="16600" b="1">
                <a:solidFill>
                  <a:srgbClr val="E5D4C2">
                    <a:alpha val="5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sz="6000" dirty="0">
                <a:solidFill>
                  <a:srgbClr val="F2AB3C">
                    <a:alpha val="12000"/>
                  </a:srgbClr>
                </a:solidFill>
                <a:latin typeface="微软雅黑" panose="020B0503020204020204" charset="-122"/>
              </a:rPr>
              <a:t>03</a:t>
            </a:r>
          </a:p>
        </p:txBody>
      </p:sp>
      <p:sp>
        <p:nvSpPr>
          <p:cNvPr id="29" name="文本框 28"/>
          <p:cNvSpPr txBox="1"/>
          <p:nvPr userDrawn="1"/>
        </p:nvSpPr>
        <p:spPr>
          <a:xfrm>
            <a:off x="3936365" y="5514340"/>
            <a:ext cx="2096135" cy="245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dist"/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rPr>
              <a:t>点燃私域，品牌私域专家</a:t>
            </a:r>
          </a:p>
        </p:txBody>
      </p:sp>
      <p:cxnSp>
        <p:nvCxnSpPr>
          <p:cNvPr id="33" name="直线连接符 5"/>
          <p:cNvCxnSpPr/>
          <p:nvPr/>
        </p:nvCxnSpPr>
        <p:spPr>
          <a:xfrm>
            <a:off x="0" y="5514340"/>
            <a:ext cx="10253980" cy="0"/>
          </a:xfrm>
          <a:prstGeom prst="line">
            <a:avLst/>
          </a:prstGeom>
          <a:ln w="158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08"/>
          <p:cNvSpPr/>
          <p:nvPr/>
        </p:nvSpPr>
        <p:spPr>
          <a:xfrm>
            <a:off x="4687418" y="-133892"/>
            <a:ext cx="1044956" cy="1019310"/>
          </a:xfrm>
          <a:prstGeom prst="rect">
            <a:avLst/>
          </a:prstGeom>
          <a:ln w="12700">
            <a:miter lim="400000"/>
          </a:ln>
        </p:spPr>
        <p:txBody>
          <a:bodyPr wrap="none" lIns="47525" tIns="47526" rIns="47525" bIns="47526">
            <a:spAutoFit/>
          </a:bodyPr>
          <a:lstStyle>
            <a:lvl1pPr>
              <a:defRPr sz="16600" b="1">
                <a:solidFill>
                  <a:srgbClr val="E5D4C2">
                    <a:alpha val="5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sz="6000" dirty="0">
                <a:solidFill>
                  <a:srgbClr val="F2AB3C">
                    <a:alpha val="12000"/>
                  </a:srgbClr>
                </a:solidFill>
                <a:latin typeface="微软雅黑" panose="020B0503020204020204" charset="-122"/>
              </a:rPr>
              <a:t>03</a:t>
            </a:r>
          </a:p>
        </p:txBody>
      </p:sp>
      <p:sp>
        <p:nvSpPr>
          <p:cNvPr id="29" name="文本框 28"/>
          <p:cNvSpPr txBox="1"/>
          <p:nvPr userDrawn="1"/>
        </p:nvSpPr>
        <p:spPr>
          <a:xfrm>
            <a:off x="3936365" y="5514340"/>
            <a:ext cx="2096135" cy="245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dist"/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rPr>
              <a:t>点燃私域，品牌私域专家</a:t>
            </a:r>
          </a:p>
        </p:txBody>
      </p:sp>
      <p:cxnSp>
        <p:nvCxnSpPr>
          <p:cNvPr id="33" name="直线连接符 5"/>
          <p:cNvCxnSpPr/>
          <p:nvPr/>
        </p:nvCxnSpPr>
        <p:spPr>
          <a:xfrm>
            <a:off x="0" y="5514340"/>
            <a:ext cx="10253980" cy="0"/>
          </a:xfrm>
          <a:prstGeom prst="line">
            <a:avLst/>
          </a:prstGeom>
          <a:ln w="158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>
            <a:extLst>
              <a:ext uri="{FF2B5EF4-FFF2-40B4-BE49-F238E27FC236}">
                <a16:creationId xmlns:a16="http://schemas.microsoft.com/office/drawing/2014/main" id="{35D0FF73-DEB2-4D48-B7B2-2A6FA5E28A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224" y="1381805"/>
            <a:ext cx="2347844" cy="2405579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53210F33-B181-421D-84E6-B577028C2EC4}"/>
              </a:ext>
            </a:extLst>
          </p:cNvPr>
          <p:cNvSpPr txBox="1"/>
          <p:nvPr/>
        </p:nvSpPr>
        <p:spPr>
          <a:xfrm>
            <a:off x="4801856" y="4141347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请打分</a:t>
            </a:r>
            <a:r>
              <a:rPr lang="en-US" altLang="zh-CN" dirty="0">
                <a:solidFill>
                  <a:schemeClr val="bg1"/>
                </a:solidFill>
              </a:rPr>
              <a:t>~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847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699635" y="4074795"/>
            <a:ext cx="756000" cy="75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4"/>
          <p:cNvSpPr txBox="1"/>
          <p:nvPr/>
        </p:nvSpPr>
        <p:spPr>
          <a:xfrm>
            <a:off x="3504883" y="643890"/>
            <a:ext cx="3423920" cy="1476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感谢观看</a:t>
            </a:r>
          </a:p>
        </p:txBody>
      </p:sp>
      <p:sp>
        <p:nvSpPr>
          <p:cNvPr id="2" name="文本框 4"/>
          <p:cNvSpPr txBox="1"/>
          <p:nvPr/>
        </p:nvSpPr>
        <p:spPr>
          <a:xfrm>
            <a:off x="2035175" y="2207260"/>
            <a:ext cx="636333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>
                <a:solidFill>
                  <a:srgbClr val="FEA900"/>
                </a:solidFill>
                <a:latin typeface="微软雅黑" panose="020B0503020204020204" charset="-122"/>
                <a:ea typeface="微软雅黑" panose="020B0503020204020204" charset="-122"/>
              </a:rPr>
              <a:t>最专业的团队</a:t>
            </a:r>
          </a:p>
          <a:p>
            <a:pPr algn="ctr">
              <a:lnSpc>
                <a:spcPct val="150000"/>
              </a:lnSpc>
            </a:pPr>
            <a:r>
              <a:rPr lang="zh-CN" altLang="en-US" sz="2800" b="1">
                <a:solidFill>
                  <a:srgbClr val="FEA900"/>
                </a:solidFill>
                <a:latin typeface="微软雅黑" panose="020B0503020204020204" charset="-122"/>
                <a:ea typeface="微软雅黑" panose="020B0503020204020204" charset="-122"/>
              </a:rPr>
              <a:t>帮你管理最有价值的用户资产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4719320" y="4093210"/>
            <a:ext cx="720000" cy="720000"/>
            <a:chOff x="6602" y="7573"/>
            <a:chExt cx="1162" cy="1180"/>
          </a:xfrm>
        </p:grpSpPr>
        <p:pic>
          <p:nvPicPr>
            <p:cNvPr id="7" name="图片 6" descr="015d8b6baa35987936daeba60c0d12a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14" y="7591"/>
              <a:ext cx="1139" cy="1144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33" y="8016"/>
              <a:ext cx="300" cy="295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6602" y="7573"/>
              <a:ext cx="1162" cy="1180"/>
            </a:xfrm>
            <a:prstGeom prst="rect">
              <a:avLst/>
            </a:prstGeom>
            <a:noFill/>
            <a:ln w="12700" cmpd="sng">
              <a:solidFill>
                <a:srgbClr val="120C16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4" name="图片 13" descr="resource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21255" y="4191953"/>
            <a:ext cx="475615" cy="4756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文本框 46"/>
          <p:cNvSpPr txBox="1"/>
          <p:nvPr/>
        </p:nvSpPr>
        <p:spPr>
          <a:xfrm>
            <a:off x="1884045" y="4739005"/>
            <a:ext cx="1586865" cy="38940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900" b="1" dirty="0">
                <a:solidFill>
                  <a:schemeClr val="bg1"/>
                </a:solidFill>
                <a:latin typeface="+mj-lt"/>
                <a:ea typeface="微软雅黑" panose="020B0503020204020204" charset="-122"/>
                <a:cs typeface="+mj-lt"/>
              </a:rPr>
              <a:t>某某某</a:t>
            </a:r>
            <a:endParaRPr lang="en-US" altLang="zh-CN" sz="900" b="1" dirty="0">
              <a:solidFill>
                <a:schemeClr val="bg1"/>
              </a:solidFill>
              <a:latin typeface="+mj-lt"/>
              <a:ea typeface="微软雅黑" panose="020B0503020204020204" charset="-122"/>
              <a:cs typeface="+mj-lt"/>
            </a:endParaRPr>
          </a:p>
          <a:p>
            <a:pPr algn="ctr">
              <a:lnSpc>
                <a:spcPct val="110000"/>
              </a:lnSpc>
            </a:pPr>
            <a:r>
              <a:rPr lang="en-US" altLang="zh-CN" sz="900" b="1" dirty="0">
                <a:solidFill>
                  <a:schemeClr val="bg1"/>
                </a:solidFill>
                <a:latin typeface="+mj-lt"/>
                <a:ea typeface="微软雅黑" panose="020B0503020204020204" charset="-122"/>
                <a:cs typeface="+mj-lt"/>
              </a:rPr>
              <a:t>+86   188  0000  0000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6727825" y="4890770"/>
            <a:ext cx="1467485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 dirty="0">
                <a:solidFill>
                  <a:schemeClr val="bg1"/>
                </a:solidFill>
                <a:latin typeface="+mj-lt"/>
                <a:ea typeface="微软雅黑" panose="020B0503020204020204" charset="-122"/>
                <a:cs typeface="+mj-lt"/>
              </a:rPr>
              <a:t>123456789@qq.com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4651375" y="4890770"/>
            <a:ext cx="840740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solidFill>
                  <a:schemeClr val="bg1"/>
                </a:solidFill>
                <a:latin typeface="+mj-lt"/>
                <a:ea typeface="微软雅黑" panose="020B0503020204020204" charset="-122"/>
                <a:cs typeface="+mj-lt"/>
              </a:rPr>
              <a:t>WeChat</a:t>
            </a:r>
          </a:p>
        </p:txBody>
      </p:sp>
      <p:pic>
        <p:nvPicPr>
          <p:cNvPr id="15" name="图片 14" descr="resource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33920" y="4314190"/>
            <a:ext cx="454660" cy="3073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0325" y="2112361"/>
            <a:ext cx="1715323" cy="10584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6567" tIns="36567" rIns="36567" bIns="36567" numCol="1" spcCol="38100" rtlCol="0" anchor="t">
            <a:spAutoFit/>
          </a:bodyPr>
          <a:lstStyle/>
          <a:p>
            <a:pPr defTabSz="731520" hangingPunct="0"/>
            <a:r>
              <a:rPr lang="zh-CN" altLang="en-US" sz="6400" b="1" dirty="0">
                <a:solidFill>
                  <a:schemeClr val="bg1"/>
                </a:solidFill>
              </a:rPr>
              <a:t>目录</a:t>
            </a:r>
            <a:endParaRPr lang="zh-CN" altLang="en-US" sz="6400" b="1" dirty="0">
              <a:solidFill>
                <a:schemeClr val="bg1"/>
              </a:solidFill>
              <a:sym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5498" y="3157889"/>
            <a:ext cx="1620150" cy="3200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67" tIns="36567" rIns="36567" bIns="36567" numCol="1" spcCol="38100" rtlCol="0" anchor="t">
            <a:spAutoFit/>
          </a:bodyPr>
          <a:lstStyle/>
          <a:p>
            <a:pPr algn="dist" defTabSz="731520" hangingPunct="0"/>
            <a:r>
              <a:rPr lang="en-US" altLang="zh-CN" sz="1600" b="1" spc="48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 panose="020F0502020204030204"/>
              </a:rPr>
              <a:t>CONTENTS</a:t>
            </a:r>
            <a:endParaRPr lang="zh-CN" altLang="en-US" sz="1600" b="1" spc="480" dirty="0">
              <a:solidFill>
                <a:schemeClr val="bg1"/>
              </a:solidFill>
              <a:latin typeface="+mj-lt"/>
              <a:ea typeface="+mj-ea"/>
              <a:cs typeface="+mj-cs"/>
              <a:sym typeface="Calibri" panose="020F0502020204030204"/>
            </a:endParaRPr>
          </a:p>
        </p:txBody>
      </p:sp>
      <p:pic>
        <p:nvPicPr>
          <p:cNvPr id="43" name="图片 42" descr="六角形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4418190" y="1034229"/>
            <a:ext cx="735965" cy="792480"/>
          </a:xfrm>
          <a:prstGeom prst="rect">
            <a:avLst/>
          </a:prstGeom>
        </p:spPr>
      </p:pic>
      <p:pic>
        <p:nvPicPr>
          <p:cNvPr id="44" name="图片 43" descr="六角形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4418190" y="2427975"/>
            <a:ext cx="735965" cy="792480"/>
          </a:xfrm>
          <a:prstGeom prst="rect">
            <a:avLst/>
          </a:prstGeom>
        </p:spPr>
      </p:pic>
      <p:pic>
        <p:nvPicPr>
          <p:cNvPr id="45" name="图片 44" descr="六角形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4418190" y="3790191"/>
            <a:ext cx="735965" cy="792480"/>
          </a:xfrm>
          <a:prstGeom prst="rect">
            <a:avLst/>
          </a:prstGeom>
        </p:spPr>
      </p:pic>
      <p:sp>
        <p:nvSpPr>
          <p:cNvPr id="15" name="文本框 9"/>
          <p:cNvSpPr txBox="1"/>
          <p:nvPr/>
        </p:nvSpPr>
        <p:spPr>
          <a:xfrm>
            <a:off x="4479173" y="1164668"/>
            <a:ext cx="844799" cy="572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20" dirty="0">
                <a:solidFill>
                  <a:srgbClr val="FFA900"/>
                </a:solidFill>
                <a:latin typeface="Impact" panose="020B0806030902050204" pitchFamily="34" charset="0"/>
              </a:rPr>
              <a:t>01</a:t>
            </a:r>
            <a:endParaRPr lang="zh-CN" altLang="en-US" sz="3120" dirty="0">
              <a:solidFill>
                <a:srgbClr val="FFA900"/>
              </a:solidFill>
              <a:latin typeface="Impact" panose="020B0806030902050204" pitchFamily="34" charset="0"/>
            </a:endParaRPr>
          </a:p>
        </p:txBody>
      </p:sp>
      <p:sp>
        <p:nvSpPr>
          <p:cNvPr id="18" name="文本框 10"/>
          <p:cNvSpPr txBox="1"/>
          <p:nvPr/>
        </p:nvSpPr>
        <p:spPr>
          <a:xfrm>
            <a:off x="4479173" y="2558416"/>
            <a:ext cx="844799" cy="572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20" dirty="0">
                <a:solidFill>
                  <a:srgbClr val="FFA900"/>
                </a:solidFill>
                <a:latin typeface="Impact" panose="020B0806030902050204" pitchFamily="34" charset="0"/>
              </a:rPr>
              <a:t>02</a:t>
            </a:r>
            <a:endParaRPr lang="zh-CN" altLang="en-US" sz="3120" dirty="0">
              <a:solidFill>
                <a:srgbClr val="FFA900"/>
              </a:solidFill>
              <a:latin typeface="Impact" panose="020B0806030902050204" pitchFamily="34" charset="0"/>
            </a:endParaRPr>
          </a:p>
        </p:txBody>
      </p:sp>
      <p:sp>
        <p:nvSpPr>
          <p:cNvPr id="21" name="文本框 11"/>
          <p:cNvSpPr txBox="1"/>
          <p:nvPr/>
        </p:nvSpPr>
        <p:spPr>
          <a:xfrm>
            <a:off x="4479173" y="3920634"/>
            <a:ext cx="844799" cy="572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20" dirty="0">
                <a:solidFill>
                  <a:srgbClr val="FFA900"/>
                </a:solidFill>
                <a:latin typeface="Impact" panose="020B0806030902050204" pitchFamily="34" charset="0"/>
              </a:rPr>
              <a:t>03</a:t>
            </a:r>
            <a:endParaRPr lang="zh-CN" altLang="en-US" sz="3120" dirty="0">
              <a:solidFill>
                <a:srgbClr val="FFA900"/>
              </a:solidFill>
              <a:latin typeface="Impact" panose="020B0806030902050204" pitchFamily="34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384955" y="1201007"/>
            <a:ext cx="2922388" cy="4789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A900"/>
              </a:solidFill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5384955" y="2592255"/>
            <a:ext cx="2922388" cy="4789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A900"/>
              </a:solidFill>
            </a:endParaRPr>
          </a:p>
        </p:txBody>
      </p:sp>
      <p:sp>
        <p:nvSpPr>
          <p:cNvPr id="53" name="圆角矩形 52"/>
          <p:cNvSpPr/>
          <p:nvPr/>
        </p:nvSpPr>
        <p:spPr>
          <a:xfrm>
            <a:off x="5384955" y="3951973"/>
            <a:ext cx="2922388" cy="4789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A900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463445" y="2656372"/>
            <a:ext cx="3116243" cy="363164"/>
          </a:xfrm>
          <a:prstGeom prst="rect">
            <a:avLst/>
          </a:prstGeom>
          <a:ln w="15875">
            <a:noFill/>
          </a:ln>
        </p:spPr>
        <p:txBody>
          <a:bodyPr wrap="square" lIns="54852" tIns="27426" rIns="54852" bIns="27426">
            <a:spAutoFit/>
          </a:bodyPr>
          <a:lstStyle/>
          <a:p>
            <a:r>
              <a:rPr lang="zh-CN" altLang="en-US" sz="2000" b="1" dirty="0">
                <a:solidFill>
                  <a:srgbClr val="FFA900"/>
                </a:solidFill>
                <a:latin typeface="微软雅黑" panose="020B0503020204020204" charset="-122"/>
              </a:rPr>
              <a:t>问卷设计</a:t>
            </a:r>
            <a:endParaRPr lang="en-GB" altLang="zh-CN" sz="2000" b="1" dirty="0">
              <a:solidFill>
                <a:srgbClr val="FFA900"/>
              </a:solidFill>
              <a:latin typeface="微软雅黑" panose="020B050302020402020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463445" y="4022852"/>
            <a:ext cx="3116241" cy="363164"/>
          </a:xfrm>
          <a:prstGeom prst="rect">
            <a:avLst/>
          </a:prstGeom>
          <a:ln w="15875">
            <a:noFill/>
          </a:ln>
        </p:spPr>
        <p:txBody>
          <a:bodyPr wrap="square" lIns="54852" tIns="27426" rIns="54852" bIns="27426">
            <a:spAutoFit/>
          </a:bodyPr>
          <a:lstStyle/>
          <a:p>
            <a:r>
              <a:rPr lang="zh-CN" altLang="en-US" sz="2000" b="1" dirty="0">
                <a:solidFill>
                  <a:srgbClr val="FFA900"/>
                </a:solidFill>
                <a:latin typeface="微软雅黑" panose="020B0503020204020204" charset="-122"/>
              </a:rPr>
              <a:t>辅助复购</a:t>
            </a:r>
            <a:endParaRPr lang="en-GB" altLang="zh-CN" sz="2000" b="1" dirty="0">
              <a:solidFill>
                <a:srgbClr val="FFA900"/>
              </a:solidFill>
              <a:latin typeface="微软雅黑" panose="020B050302020402020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463445" y="1258362"/>
            <a:ext cx="3116243" cy="363164"/>
          </a:xfrm>
          <a:prstGeom prst="rect">
            <a:avLst/>
          </a:prstGeom>
          <a:ln w="15875">
            <a:noFill/>
          </a:ln>
        </p:spPr>
        <p:txBody>
          <a:bodyPr wrap="square" lIns="54852" tIns="27426" rIns="54852" bIns="27426">
            <a:spAutoFit/>
          </a:bodyPr>
          <a:lstStyle/>
          <a:p>
            <a:r>
              <a:rPr lang="zh-CN" altLang="en-US" sz="2000" b="1" dirty="0">
                <a:solidFill>
                  <a:srgbClr val="FFA900"/>
                </a:solidFill>
                <a:latin typeface="微软雅黑" panose="020B0503020204020204" charset="-122"/>
              </a:rPr>
              <a:t>问卷逻辑</a:t>
            </a:r>
            <a:endParaRPr lang="en-GB" altLang="zh-CN" sz="2000" b="1" dirty="0">
              <a:solidFill>
                <a:srgbClr val="FFA900"/>
              </a:solidFill>
              <a:latin typeface="微软雅黑" panose="020B0503020204020204" charset="-122"/>
            </a:endParaRPr>
          </a:p>
        </p:txBody>
      </p:sp>
      <p:cxnSp>
        <p:nvCxnSpPr>
          <p:cNvPr id="25" name="直线连接符 24"/>
          <p:cNvCxnSpPr/>
          <p:nvPr/>
        </p:nvCxnSpPr>
        <p:spPr>
          <a:xfrm>
            <a:off x="3842651" y="1178705"/>
            <a:ext cx="0" cy="3623693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2009140" y="2289810"/>
            <a:ext cx="1693545" cy="2491740"/>
            <a:chOff x="2019" y="3354"/>
            <a:chExt cx="5250" cy="1944"/>
          </a:xfrm>
        </p:grpSpPr>
        <p:sp>
          <p:nvSpPr>
            <p:cNvPr id="16" name="矩形 15"/>
            <p:cNvSpPr/>
            <p:nvPr/>
          </p:nvSpPr>
          <p:spPr>
            <a:xfrm>
              <a:off x="2019" y="3354"/>
              <a:ext cx="5250" cy="1944"/>
            </a:xfrm>
            <a:prstGeom prst="rect">
              <a:avLst/>
            </a:prstGeom>
            <a:noFill/>
            <a:ln w="15875">
              <a:solidFill>
                <a:srgbClr val="FFA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020" y="4051"/>
              <a:ext cx="5249" cy="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1200" dirty="0" err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筛选明星粉</a:t>
              </a:r>
            </a:p>
            <a:p>
              <a:pPr algn="ctr">
                <a:lnSpc>
                  <a:spcPct val="200000"/>
                </a:lnSpc>
              </a:pPr>
              <a:r>
                <a:rPr lang="zh-CN" altLang="en-US" sz="1200" dirty="0" err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产品精准推送</a:t>
              </a:r>
            </a:p>
            <a:p>
              <a:pPr algn="ctr">
                <a:lnSpc>
                  <a:spcPct val="200000"/>
                </a:lnSpc>
              </a:pPr>
              <a:r>
                <a:rPr lang="zh-CN" altLang="en-US" sz="1200" dirty="0" err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复购周期判断</a:t>
              </a: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2439035" y="930910"/>
            <a:ext cx="56254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+mn-ea"/>
                <a:sym typeface="+mn-ea"/>
              </a:rPr>
              <a:t>做问卷的逻辑</a:t>
            </a:r>
            <a:endParaRPr lang="zh-CN" altLang="zh-CN" sz="2400" b="1" dirty="0">
              <a:solidFill>
                <a:schemeClr val="bg1"/>
              </a:solidFill>
              <a:latin typeface="+mn-ea"/>
              <a:sym typeface="+mn-ea"/>
            </a:endParaRPr>
          </a:p>
        </p:txBody>
      </p:sp>
      <p:pic>
        <p:nvPicPr>
          <p:cNvPr id="43" name="图片 42" descr="六角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2235" y="1861634"/>
            <a:ext cx="735965" cy="79248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229485" y="2560320"/>
            <a:ext cx="1244600" cy="3774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+mn-ea"/>
                <a:sym typeface="+mn-ea"/>
              </a:rPr>
              <a:t>用户打标签</a:t>
            </a:r>
          </a:p>
        </p:txBody>
      </p:sp>
      <p:cxnSp>
        <p:nvCxnSpPr>
          <p:cNvPr id="13" name="直线连接符 5"/>
          <p:cNvCxnSpPr/>
          <p:nvPr/>
        </p:nvCxnSpPr>
        <p:spPr>
          <a:xfrm flipV="1">
            <a:off x="2467610" y="3017520"/>
            <a:ext cx="781050" cy="889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图片 26" descr="用户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6845" y="2105025"/>
            <a:ext cx="305435" cy="30543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335145" y="2289810"/>
            <a:ext cx="1693545" cy="2491740"/>
            <a:chOff x="2019" y="3354"/>
            <a:chExt cx="5250" cy="1944"/>
          </a:xfrm>
        </p:grpSpPr>
        <p:sp>
          <p:nvSpPr>
            <p:cNvPr id="3" name="矩形 2"/>
            <p:cNvSpPr/>
            <p:nvPr/>
          </p:nvSpPr>
          <p:spPr>
            <a:xfrm>
              <a:off x="2019" y="3354"/>
              <a:ext cx="5250" cy="1944"/>
            </a:xfrm>
            <a:prstGeom prst="rect">
              <a:avLst/>
            </a:prstGeom>
            <a:noFill/>
            <a:ln w="15875">
              <a:solidFill>
                <a:srgbClr val="FFA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020" y="4051"/>
              <a:ext cx="5249" cy="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1200" dirty="0" err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订单手机号</a:t>
              </a:r>
            </a:p>
            <a:p>
              <a:pPr algn="ctr">
                <a:lnSpc>
                  <a:spcPct val="200000"/>
                </a:lnSpc>
              </a:pPr>
              <a:r>
                <a:rPr lang="zh-CN" altLang="en-US" sz="1200" dirty="0" err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匹配全平台订单</a:t>
              </a:r>
            </a:p>
            <a:p>
              <a:pPr algn="ctr">
                <a:lnSpc>
                  <a:spcPct val="200000"/>
                </a:lnSpc>
              </a:pPr>
              <a:r>
                <a:rPr lang="zh-CN" altLang="en-US" sz="1200" dirty="0" err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购物习惯</a:t>
              </a:r>
            </a:p>
          </p:txBody>
        </p:sp>
      </p:grpSp>
      <p:pic>
        <p:nvPicPr>
          <p:cNvPr id="9" name="图片 8" descr="六角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240" y="1861634"/>
            <a:ext cx="735965" cy="79248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555490" y="2560320"/>
            <a:ext cx="1244600" cy="414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+mn-ea"/>
                <a:sym typeface="+mn-ea"/>
              </a:rPr>
              <a:t>收集手机号</a:t>
            </a:r>
          </a:p>
        </p:txBody>
      </p:sp>
      <p:cxnSp>
        <p:nvCxnSpPr>
          <p:cNvPr id="11" name="直线连接符 5"/>
          <p:cNvCxnSpPr/>
          <p:nvPr/>
        </p:nvCxnSpPr>
        <p:spPr>
          <a:xfrm flipV="1">
            <a:off x="4793615" y="3017520"/>
            <a:ext cx="781050" cy="889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>
            <a:off x="6670040" y="2289810"/>
            <a:ext cx="1693545" cy="2491740"/>
            <a:chOff x="2019" y="3354"/>
            <a:chExt cx="5250" cy="1944"/>
          </a:xfrm>
        </p:grpSpPr>
        <p:sp>
          <p:nvSpPr>
            <p:cNvPr id="20" name="矩形 19"/>
            <p:cNvSpPr/>
            <p:nvPr/>
          </p:nvSpPr>
          <p:spPr>
            <a:xfrm>
              <a:off x="2019" y="3354"/>
              <a:ext cx="5250" cy="1944"/>
            </a:xfrm>
            <a:prstGeom prst="rect">
              <a:avLst/>
            </a:prstGeom>
            <a:noFill/>
            <a:ln w="15875">
              <a:solidFill>
                <a:srgbClr val="FFA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2020" y="4051"/>
              <a:ext cx="5249" cy="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1200" dirty="0" err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利益点引导填表</a:t>
              </a:r>
            </a:p>
            <a:p>
              <a:pPr algn="ctr">
                <a:lnSpc>
                  <a:spcPct val="200000"/>
                </a:lnSpc>
              </a:pPr>
              <a:r>
                <a:rPr lang="zh-CN" altLang="en-US" sz="1200" dirty="0" err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填手机号获优惠券</a:t>
              </a:r>
            </a:p>
            <a:p>
              <a:pPr algn="ctr">
                <a:lnSpc>
                  <a:spcPct val="200000"/>
                </a:lnSpc>
              </a:pPr>
              <a:r>
                <a:rPr lang="zh-CN" altLang="en-US" sz="1200" dirty="0" err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使用优惠券复购消费</a:t>
              </a:r>
            </a:p>
          </p:txBody>
        </p:sp>
      </p:grpSp>
      <p:pic>
        <p:nvPicPr>
          <p:cNvPr id="25" name="图片 24" descr="六角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3135" y="1861634"/>
            <a:ext cx="735965" cy="79248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6890385" y="2560320"/>
            <a:ext cx="1244600" cy="414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+mn-ea"/>
                <a:sym typeface="+mn-ea"/>
              </a:rPr>
              <a:t>复购引导</a:t>
            </a:r>
          </a:p>
        </p:txBody>
      </p:sp>
      <p:cxnSp>
        <p:nvCxnSpPr>
          <p:cNvPr id="29" name="直线连接符 5"/>
          <p:cNvCxnSpPr/>
          <p:nvPr/>
        </p:nvCxnSpPr>
        <p:spPr>
          <a:xfrm flipV="1">
            <a:off x="7128510" y="3017520"/>
            <a:ext cx="781050" cy="889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图片 27" descr="设置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3485" y="2118360"/>
            <a:ext cx="308610" cy="308610"/>
          </a:xfrm>
          <a:prstGeom prst="rect">
            <a:avLst/>
          </a:prstGeom>
        </p:spPr>
      </p:pic>
      <p:pic>
        <p:nvPicPr>
          <p:cNvPr id="33" name="图片 32" descr="电脑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8700" y="2144395"/>
            <a:ext cx="295275" cy="258445"/>
          </a:xfrm>
          <a:prstGeom prst="rect">
            <a:avLst/>
          </a:prstGeom>
        </p:spPr>
      </p:pic>
      <p:sp>
        <p:nvSpPr>
          <p:cNvPr id="36" name="Shape 608"/>
          <p:cNvSpPr/>
          <p:nvPr/>
        </p:nvSpPr>
        <p:spPr>
          <a:xfrm>
            <a:off x="4687418" y="-133892"/>
            <a:ext cx="1033780" cy="1017270"/>
          </a:xfrm>
          <a:prstGeom prst="rect">
            <a:avLst/>
          </a:prstGeom>
          <a:ln w="12700">
            <a:miter lim="400000"/>
          </a:ln>
        </p:spPr>
        <p:txBody>
          <a:bodyPr wrap="none" lIns="47525" tIns="47526" rIns="47525" bIns="47526">
            <a:spAutoFit/>
          </a:bodyPr>
          <a:lstStyle>
            <a:lvl1pPr>
              <a:defRPr sz="16600" b="1">
                <a:solidFill>
                  <a:srgbClr val="E5D4C2">
                    <a:alpha val="5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sz="6000" dirty="0">
                <a:solidFill>
                  <a:srgbClr val="F2AB3C">
                    <a:alpha val="12000"/>
                  </a:srgbClr>
                </a:solidFill>
                <a:latin typeface="微软雅黑" panose="020B0503020204020204" charset="-122"/>
              </a:rPr>
              <a:t>01</a:t>
            </a:r>
          </a:p>
        </p:txBody>
      </p:sp>
      <p:sp>
        <p:nvSpPr>
          <p:cNvPr id="41" name="文本框 40"/>
          <p:cNvSpPr txBox="1"/>
          <p:nvPr userDrawn="1"/>
        </p:nvSpPr>
        <p:spPr>
          <a:xfrm>
            <a:off x="3936365" y="5514340"/>
            <a:ext cx="2096135" cy="245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dist"/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rPr>
              <a:t>点燃私域，品牌私域专家</a:t>
            </a:r>
          </a:p>
        </p:txBody>
      </p:sp>
      <p:cxnSp>
        <p:nvCxnSpPr>
          <p:cNvPr id="42" name="直线连接符 5"/>
          <p:cNvCxnSpPr/>
          <p:nvPr/>
        </p:nvCxnSpPr>
        <p:spPr>
          <a:xfrm>
            <a:off x="0" y="5514340"/>
            <a:ext cx="10253980" cy="0"/>
          </a:xfrm>
          <a:prstGeom prst="line">
            <a:avLst/>
          </a:prstGeom>
          <a:ln w="158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3" name="Group 683"/>
          <p:cNvGrpSpPr/>
          <p:nvPr/>
        </p:nvGrpSpPr>
        <p:grpSpPr>
          <a:xfrm>
            <a:off x="1042592" y="1579261"/>
            <a:ext cx="2152651" cy="3354930"/>
            <a:chOff x="476892" y="-1"/>
            <a:chExt cx="2603929" cy="3994844"/>
          </a:xfrm>
        </p:grpSpPr>
        <p:sp>
          <p:nvSpPr>
            <p:cNvPr id="677" name="Shape 677"/>
            <p:cNvSpPr/>
            <p:nvPr/>
          </p:nvSpPr>
          <p:spPr>
            <a:xfrm>
              <a:off x="476892" y="319363"/>
              <a:ext cx="2320738" cy="3675480"/>
            </a:xfrm>
            <a:prstGeom prst="rect">
              <a:avLst/>
            </a:prstGeom>
            <a:noFill/>
            <a:ln w="15875" cap="flat">
              <a:solidFill>
                <a:srgbClr val="FEA900"/>
              </a:solidFill>
              <a:prstDash val="solid"/>
              <a:miter lim="800000"/>
            </a:ln>
            <a:effectLst/>
          </p:spPr>
          <p:txBody>
            <a:bodyPr wrap="square" lIns="36567" tIns="36567" rIns="36567" bIns="36567" numCol="1" anchor="ctr">
              <a:noAutofit/>
            </a:bodyPr>
            <a:lstStyle/>
            <a:p>
              <a:pPr algn="ctr">
                <a:defRPr>
                  <a:solidFill>
                    <a:srgbClr val="2B2D3A"/>
                  </a:solidFill>
                </a:defRPr>
              </a:pPr>
              <a:endParaRPr sz="144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678" name="Shape 678"/>
            <p:cNvSpPr/>
            <p:nvPr/>
          </p:nvSpPr>
          <p:spPr>
            <a:xfrm>
              <a:off x="476892" y="-1"/>
              <a:ext cx="2603929" cy="25193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36567" tIns="36567" rIns="36567" bIns="36567" numCol="1" anchor="t">
              <a:spAutoFit/>
            </a:bodyPr>
            <a:lstStyle>
              <a:lvl1pPr>
                <a:defRPr sz="16600" b="1">
                  <a:solidFill>
                    <a:srgbClr val="E5D4C2">
                      <a:alpha val="5000"/>
                    </a:srgbClr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sz="13275" dirty="0">
                  <a:solidFill>
                    <a:schemeClr val="bg1">
                      <a:alpha val="5000"/>
                    </a:schemeClr>
                  </a:solidFill>
                  <a:latin typeface="+mn-ea"/>
                </a:rPr>
                <a:t>01</a:t>
              </a:r>
            </a:p>
          </p:txBody>
        </p:sp>
        <p:sp>
          <p:nvSpPr>
            <p:cNvPr id="682" name="Shape 682"/>
            <p:cNvSpPr/>
            <p:nvPr/>
          </p:nvSpPr>
          <p:spPr>
            <a:xfrm>
              <a:off x="1304098" y="2186342"/>
              <a:ext cx="613064" cy="1"/>
            </a:xfrm>
            <a:prstGeom prst="line">
              <a:avLst/>
            </a:prstGeom>
            <a:noFill/>
            <a:ln w="6350" cap="flat">
              <a:solidFill>
                <a:srgbClr val="FEA900"/>
              </a:solidFill>
              <a:prstDash val="solid"/>
              <a:miter lim="800000"/>
            </a:ln>
            <a:effectLst/>
          </p:spPr>
          <p:txBody>
            <a:bodyPr wrap="square" lIns="36567" tIns="36567" rIns="36567" bIns="36567" numCol="1" anchor="t">
              <a:noAutofit/>
            </a:bodyPr>
            <a:lstStyle/>
            <a:p>
              <a:endParaRPr sz="1440" dirty="0">
                <a:latin typeface="微软雅黑" panose="020B0503020204020204" charset="-122"/>
              </a:endParaRPr>
            </a:p>
          </p:txBody>
        </p:sp>
      </p:grpSp>
      <p:grpSp>
        <p:nvGrpSpPr>
          <p:cNvPr id="691" name="Group 691"/>
          <p:cNvGrpSpPr/>
          <p:nvPr/>
        </p:nvGrpSpPr>
        <p:grpSpPr>
          <a:xfrm>
            <a:off x="3152594" y="1579261"/>
            <a:ext cx="2152650" cy="3354930"/>
            <a:chOff x="476892" y="-1"/>
            <a:chExt cx="2603929" cy="3994844"/>
          </a:xfrm>
        </p:grpSpPr>
        <p:sp>
          <p:nvSpPr>
            <p:cNvPr id="685" name="Shape 685"/>
            <p:cNvSpPr/>
            <p:nvPr/>
          </p:nvSpPr>
          <p:spPr>
            <a:xfrm>
              <a:off x="476892" y="319363"/>
              <a:ext cx="2320738" cy="3675480"/>
            </a:xfrm>
            <a:prstGeom prst="rect">
              <a:avLst/>
            </a:prstGeom>
            <a:noFill/>
            <a:ln w="15875" cap="flat">
              <a:solidFill>
                <a:srgbClr val="FEA900"/>
              </a:solidFill>
              <a:prstDash val="solid"/>
              <a:miter lim="800000"/>
            </a:ln>
            <a:effectLst/>
          </p:spPr>
          <p:txBody>
            <a:bodyPr wrap="square" lIns="36567" tIns="36567" rIns="36567" bIns="36567" numCol="1" anchor="ctr">
              <a:noAutofit/>
            </a:bodyPr>
            <a:lstStyle/>
            <a:p>
              <a:pPr algn="ctr">
                <a:defRPr>
                  <a:solidFill>
                    <a:srgbClr val="2B2D3A"/>
                  </a:solidFill>
                </a:defRPr>
              </a:pPr>
              <a:endParaRPr sz="144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686" name="Shape 686"/>
            <p:cNvSpPr/>
            <p:nvPr/>
          </p:nvSpPr>
          <p:spPr>
            <a:xfrm>
              <a:off x="476892" y="-1"/>
              <a:ext cx="2603929" cy="25193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36567" tIns="36567" rIns="36567" bIns="36567" numCol="1" anchor="t">
              <a:spAutoFit/>
            </a:bodyPr>
            <a:lstStyle>
              <a:lvl1pPr>
                <a:defRPr sz="16600" b="1">
                  <a:solidFill>
                    <a:srgbClr val="E5D4C2">
                      <a:alpha val="5000"/>
                    </a:srgbClr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sz="13275" dirty="0">
                  <a:solidFill>
                    <a:schemeClr val="bg1">
                      <a:alpha val="5000"/>
                    </a:schemeClr>
                  </a:solidFill>
                  <a:latin typeface="+mn-ea"/>
                </a:rPr>
                <a:t>02</a:t>
              </a:r>
            </a:p>
          </p:txBody>
        </p:sp>
        <p:sp>
          <p:nvSpPr>
            <p:cNvPr id="690" name="Shape 690"/>
            <p:cNvSpPr/>
            <p:nvPr/>
          </p:nvSpPr>
          <p:spPr>
            <a:xfrm>
              <a:off x="1304098" y="2186003"/>
              <a:ext cx="613064" cy="1"/>
            </a:xfrm>
            <a:prstGeom prst="line">
              <a:avLst/>
            </a:prstGeom>
            <a:noFill/>
            <a:ln w="6350" cap="flat">
              <a:solidFill>
                <a:srgbClr val="FEA900"/>
              </a:solidFill>
              <a:prstDash val="solid"/>
              <a:miter lim="800000"/>
            </a:ln>
            <a:effectLst/>
          </p:spPr>
          <p:txBody>
            <a:bodyPr wrap="square" lIns="36567" tIns="36567" rIns="36567" bIns="36567" numCol="1" anchor="t">
              <a:noAutofit/>
            </a:bodyPr>
            <a:lstStyle/>
            <a:p>
              <a:endParaRPr sz="1440" dirty="0">
                <a:latin typeface="微软雅黑" panose="020B0503020204020204" charset="-122"/>
              </a:endParaRPr>
            </a:p>
          </p:txBody>
        </p:sp>
      </p:grpSp>
      <p:sp>
        <p:nvSpPr>
          <p:cNvPr id="115" name="文本框 114"/>
          <p:cNvSpPr txBox="1"/>
          <p:nvPr/>
        </p:nvSpPr>
        <p:spPr>
          <a:xfrm>
            <a:off x="2439035" y="809625"/>
            <a:ext cx="56254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+mn-ea"/>
                <a:cs typeface="+mn-ea"/>
                <a:sym typeface="+mn-ea"/>
              </a:rPr>
              <a:t>引导填问卷</a:t>
            </a:r>
            <a:endParaRPr lang="en-US" altLang="zh-CN" sz="2400" b="1" dirty="0" err="1">
              <a:solidFill>
                <a:schemeClr val="bg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1" name="Shape 608"/>
          <p:cNvSpPr/>
          <p:nvPr/>
        </p:nvSpPr>
        <p:spPr>
          <a:xfrm>
            <a:off x="4687418" y="-133892"/>
            <a:ext cx="1044956" cy="1019310"/>
          </a:xfrm>
          <a:prstGeom prst="rect">
            <a:avLst/>
          </a:prstGeom>
          <a:ln w="12700">
            <a:miter lim="400000"/>
          </a:ln>
        </p:spPr>
        <p:txBody>
          <a:bodyPr wrap="none" lIns="47525" tIns="47526" rIns="47525" bIns="47526">
            <a:spAutoFit/>
          </a:bodyPr>
          <a:lstStyle>
            <a:lvl1pPr>
              <a:defRPr sz="16600" b="1">
                <a:solidFill>
                  <a:srgbClr val="E5D4C2">
                    <a:alpha val="5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sz="6000" dirty="0">
                <a:solidFill>
                  <a:srgbClr val="F2AB3C">
                    <a:alpha val="12000"/>
                  </a:srgbClr>
                </a:solidFill>
                <a:latin typeface="微软雅黑" panose="020B0503020204020204" charset="-122"/>
              </a:rPr>
              <a:t>02</a:t>
            </a:r>
          </a:p>
        </p:txBody>
      </p:sp>
      <p:sp>
        <p:nvSpPr>
          <p:cNvPr id="4" name="文本框 3"/>
          <p:cNvSpPr txBox="1"/>
          <p:nvPr userDrawn="1"/>
        </p:nvSpPr>
        <p:spPr>
          <a:xfrm>
            <a:off x="3936365" y="5514340"/>
            <a:ext cx="2096135" cy="245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dist"/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rPr>
              <a:t>点燃私域，品牌私域专家</a:t>
            </a:r>
          </a:p>
        </p:txBody>
      </p:sp>
      <p:cxnSp>
        <p:nvCxnSpPr>
          <p:cNvPr id="5" name="直线连接符 5"/>
          <p:cNvCxnSpPr/>
          <p:nvPr/>
        </p:nvCxnSpPr>
        <p:spPr>
          <a:xfrm>
            <a:off x="0" y="5514340"/>
            <a:ext cx="10253980" cy="0"/>
          </a:xfrm>
          <a:prstGeom prst="line">
            <a:avLst/>
          </a:prstGeom>
          <a:ln w="158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8"/>
          <p:cNvGrpSpPr/>
          <p:nvPr/>
        </p:nvGrpSpPr>
        <p:grpSpPr>
          <a:xfrm>
            <a:off x="6032500" y="2511826"/>
            <a:ext cx="2532735" cy="613879"/>
            <a:chOff x="8457032" y="1844824"/>
            <a:chExt cx="2147157" cy="730967"/>
          </a:xfrm>
        </p:grpSpPr>
        <p:sp>
          <p:nvSpPr>
            <p:cNvPr id="51" name="TextBox 63"/>
            <p:cNvSpPr txBox="1"/>
            <p:nvPr/>
          </p:nvSpPr>
          <p:spPr bwMode="auto">
            <a:xfrm>
              <a:off x="8457032" y="1844824"/>
              <a:ext cx="876501" cy="246220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7500"/>
            </a:bodyPr>
            <a:lstStyle/>
            <a:p>
              <a:pPr algn="l" latinLnBrk="0"/>
              <a:r>
                <a:rPr lang="zh-CN" altLang="en-US" sz="1345" b="1" dirty="0">
                  <a:solidFill>
                    <a:srgbClr val="FEA900"/>
                  </a:solidFill>
                  <a:latin typeface="微软雅黑" panose="020B0503020204020204" charset="-122"/>
                  <a:ea typeface="微软雅黑" panose="020B0503020204020204" charset="-122"/>
                </a:rPr>
                <a:t>新人欢迎语</a:t>
              </a:r>
              <a:endParaRPr lang="en-US" altLang="zh-CN" sz="1345" b="1" dirty="0">
                <a:solidFill>
                  <a:srgbClr val="FEA900"/>
                </a:solidFill>
                <a:effectLst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2" name="Rectangle 64"/>
            <p:cNvSpPr/>
            <p:nvPr/>
          </p:nvSpPr>
          <p:spPr>
            <a:xfrm>
              <a:off x="8457032" y="2091044"/>
              <a:ext cx="2147157" cy="484747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以免费获取礼品为利益点</a:t>
              </a:r>
              <a:endParaRPr lang="en-US" altLang="zh-CN" sz="1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53" name="Group 9"/>
          <p:cNvGrpSpPr/>
          <p:nvPr/>
        </p:nvGrpSpPr>
        <p:grpSpPr>
          <a:xfrm>
            <a:off x="6032500" y="3658634"/>
            <a:ext cx="2532735" cy="613879"/>
            <a:chOff x="8457032" y="3210370"/>
            <a:chExt cx="2147157" cy="730967"/>
          </a:xfrm>
        </p:grpSpPr>
        <p:sp>
          <p:nvSpPr>
            <p:cNvPr id="54" name="TextBox 65"/>
            <p:cNvSpPr txBox="1"/>
            <p:nvPr/>
          </p:nvSpPr>
          <p:spPr bwMode="auto">
            <a:xfrm>
              <a:off x="8457032" y="3210370"/>
              <a:ext cx="876501" cy="246220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7500"/>
            </a:bodyPr>
            <a:lstStyle/>
            <a:p>
              <a:pPr algn="l" latinLnBrk="0"/>
              <a:r>
                <a:rPr lang="zh-CN" altLang="en-US" sz="1345" b="1" dirty="0">
                  <a:solidFill>
                    <a:srgbClr val="FEA900"/>
                  </a:solidFill>
                  <a:latin typeface="微软雅黑" panose="020B0503020204020204" charset="-122"/>
                  <a:ea typeface="微软雅黑" panose="020B0503020204020204" charset="-122"/>
                </a:rPr>
                <a:t>问题格式</a:t>
              </a:r>
              <a:endParaRPr lang="en-US" altLang="zh-CN" sz="1345" b="1" dirty="0">
                <a:solidFill>
                  <a:srgbClr val="FEA900"/>
                </a:solidFill>
                <a:effectLst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5" name="Rectangle 66"/>
            <p:cNvSpPr/>
            <p:nvPr/>
          </p:nvSpPr>
          <p:spPr>
            <a:xfrm>
              <a:off x="8457032" y="3456590"/>
              <a:ext cx="2147157" cy="484747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题目控制在</a:t>
              </a:r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10</a:t>
              </a: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题内</a:t>
              </a:r>
              <a:endParaRPr lang="en-US" altLang="zh-CN" sz="1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>
                <a:lnSpc>
                  <a:spcPct val="120000"/>
                </a:lnSpc>
                <a:defRPr/>
              </a:pP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一眼可看到题量多少</a:t>
              </a:r>
            </a:p>
          </p:txBody>
        </p:sp>
      </p:grpSp>
      <p:pic>
        <p:nvPicPr>
          <p:cNvPr id="56" name="图片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4623" y="1891865"/>
            <a:ext cx="1841334" cy="299940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rcRect t="22895"/>
          <a:stretch>
            <a:fillRect/>
          </a:stretch>
        </p:blipFill>
        <p:spPr>
          <a:xfrm>
            <a:off x="1120775" y="1939925"/>
            <a:ext cx="1784985" cy="29425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文本框 114"/>
          <p:cNvSpPr txBox="1"/>
          <p:nvPr/>
        </p:nvSpPr>
        <p:spPr>
          <a:xfrm>
            <a:off x="2439035" y="809625"/>
            <a:ext cx="56254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+mn-ea"/>
                <a:cs typeface="+mn-ea"/>
                <a:sym typeface="+mn-ea"/>
              </a:rPr>
              <a:t>问题设计</a:t>
            </a:r>
            <a:endParaRPr lang="en-US" altLang="zh-CN" sz="2400" b="1" dirty="0" err="1">
              <a:solidFill>
                <a:schemeClr val="bg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2" name="Shape 608"/>
          <p:cNvSpPr/>
          <p:nvPr/>
        </p:nvSpPr>
        <p:spPr>
          <a:xfrm>
            <a:off x="4687418" y="-133892"/>
            <a:ext cx="1044956" cy="1019310"/>
          </a:xfrm>
          <a:prstGeom prst="rect">
            <a:avLst/>
          </a:prstGeom>
          <a:ln w="12700">
            <a:miter lim="400000"/>
          </a:ln>
        </p:spPr>
        <p:txBody>
          <a:bodyPr wrap="none" lIns="47525" tIns="47526" rIns="47525" bIns="47526">
            <a:spAutoFit/>
          </a:bodyPr>
          <a:lstStyle>
            <a:lvl1pPr>
              <a:defRPr sz="16600" b="1">
                <a:solidFill>
                  <a:srgbClr val="E5D4C2">
                    <a:alpha val="5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sz="6000" dirty="0">
                <a:solidFill>
                  <a:srgbClr val="F2AB3C">
                    <a:alpha val="12000"/>
                  </a:srgbClr>
                </a:solidFill>
                <a:latin typeface="微软雅黑" panose="020B0503020204020204" charset="-122"/>
              </a:rPr>
              <a:t>02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897753" y="2130554"/>
            <a:ext cx="1118376" cy="2292821"/>
            <a:chOff x="5785842" y="2640521"/>
            <a:chExt cx="1331694" cy="2730151"/>
          </a:xfrm>
        </p:grpSpPr>
        <p:grpSp>
          <p:nvGrpSpPr>
            <p:cNvPr id="5" name="Group 2"/>
            <p:cNvGrpSpPr/>
            <p:nvPr/>
          </p:nvGrpSpPr>
          <p:grpSpPr>
            <a:xfrm>
              <a:off x="5785842" y="2640524"/>
              <a:ext cx="1331694" cy="2714621"/>
              <a:chOff x="5175077" y="2507654"/>
              <a:chExt cx="1331694" cy="2714625"/>
            </a:xfrm>
          </p:grpSpPr>
          <p:cxnSp>
            <p:nvCxnSpPr>
              <p:cNvPr id="26" name="Straight Connector 3"/>
              <p:cNvCxnSpPr/>
              <p:nvPr/>
            </p:nvCxnSpPr>
            <p:spPr>
              <a:xfrm>
                <a:off x="5713775" y="2507654"/>
                <a:ext cx="792996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"/>
              <p:cNvCxnSpPr/>
              <p:nvPr/>
            </p:nvCxnSpPr>
            <p:spPr>
              <a:xfrm>
                <a:off x="5713775" y="5222279"/>
                <a:ext cx="792996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5"/>
              <p:cNvCxnSpPr/>
              <p:nvPr/>
            </p:nvCxnSpPr>
            <p:spPr>
              <a:xfrm>
                <a:off x="5175077" y="3887402"/>
                <a:ext cx="1331694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Straight Connector 7"/>
            <p:cNvCxnSpPr/>
            <p:nvPr/>
          </p:nvCxnSpPr>
          <p:spPr>
            <a:xfrm>
              <a:off x="6324535" y="2640521"/>
              <a:ext cx="0" cy="2730151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8"/>
          <p:cNvGrpSpPr/>
          <p:nvPr/>
        </p:nvGrpSpPr>
        <p:grpSpPr>
          <a:xfrm>
            <a:off x="6621880" y="1870854"/>
            <a:ext cx="2532735" cy="613879"/>
            <a:chOff x="8457032" y="1844824"/>
            <a:chExt cx="2147157" cy="730967"/>
          </a:xfrm>
        </p:grpSpPr>
        <p:sp>
          <p:nvSpPr>
            <p:cNvPr id="24" name="TextBox 63"/>
            <p:cNvSpPr txBox="1"/>
            <p:nvPr/>
          </p:nvSpPr>
          <p:spPr bwMode="auto">
            <a:xfrm>
              <a:off x="8457032" y="1844824"/>
              <a:ext cx="876501" cy="246220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7500"/>
            </a:bodyPr>
            <a:lstStyle/>
            <a:p>
              <a:pPr algn="l" latinLnBrk="0"/>
              <a:r>
                <a:rPr lang="zh-CN" altLang="en-US" sz="1345" b="1" dirty="0">
                  <a:solidFill>
                    <a:srgbClr val="FEA900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获得用户基本信息</a:t>
              </a:r>
              <a:endParaRPr lang="en-US" altLang="zh-CN" sz="1345" b="1" dirty="0">
                <a:solidFill>
                  <a:srgbClr val="FEA900"/>
                </a:solidFill>
                <a:effectLst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Rectangle 64"/>
            <p:cNvSpPr/>
            <p:nvPr/>
          </p:nvSpPr>
          <p:spPr>
            <a:xfrm>
              <a:off x="8457032" y="2091044"/>
              <a:ext cx="2147157" cy="484747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包括年龄性别，购买产品的偏好信息</a:t>
              </a:r>
              <a:endParaRPr lang="en-US" altLang="zh-CN" sz="1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>
                <a:lnSpc>
                  <a:spcPct val="120000"/>
                </a:lnSpc>
                <a:defRPr/>
              </a:pP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（做精细化运营）</a:t>
              </a:r>
              <a:endParaRPr lang="en-US" altLang="zh-CN" sz="1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22" name="Group 9"/>
          <p:cNvGrpSpPr/>
          <p:nvPr/>
        </p:nvGrpSpPr>
        <p:grpSpPr>
          <a:xfrm>
            <a:off x="6621880" y="3017662"/>
            <a:ext cx="2532735" cy="613879"/>
            <a:chOff x="8457032" y="3210370"/>
            <a:chExt cx="2147157" cy="730967"/>
          </a:xfrm>
        </p:grpSpPr>
        <p:sp>
          <p:nvSpPr>
            <p:cNvPr id="23" name="TextBox 65"/>
            <p:cNvSpPr txBox="1"/>
            <p:nvPr/>
          </p:nvSpPr>
          <p:spPr bwMode="auto">
            <a:xfrm>
              <a:off x="8457032" y="3210370"/>
              <a:ext cx="876501" cy="246220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7500"/>
            </a:bodyPr>
            <a:lstStyle/>
            <a:p>
              <a:pPr algn="l" latinLnBrk="0"/>
              <a:r>
                <a:rPr lang="zh-CN" altLang="en-US" sz="1345" b="1" dirty="0">
                  <a:solidFill>
                    <a:srgbClr val="FEA900"/>
                  </a:solidFill>
                  <a:latin typeface="微软雅黑" panose="020B0503020204020204" charset="-122"/>
                  <a:ea typeface="微软雅黑" panose="020B0503020204020204" charset="-122"/>
                </a:rPr>
                <a:t>分辨用户是否是明星粉</a:t>
              </a:r>
              <a:endParaRPr lang="en-US" altLang="zh-CN" sz="1345" b="1" dirty="0">
                <a:solidFill>
                  <a:srgbClr val="FEA900"/>
                </a:solidFill>
                <a:effectLst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Rectangle 66"/>
            <p:cNvSpPr/>
            <p:nvPr/>
          </p:nvSpPr>
          <p:spPr>
            <a:xfrm>
              <a:off x="8457032" y="3456590"/>
              <a:ext cx="2147157" cy="484747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出其不意地收集该信息</a:t>
              </a:r>
              <a:endParaRPr lang="en-US" altLang="zh-CN" sz="1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>
                <a:lnSpc>
                  <a:spcPct val="120000"/>
                </a:lnSpc>
                <a:defRPr/>
              </a:pP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（隐藏自己问题的真实目的）</a:t>
              </a:r>
              <a:endParaRPr lang="en-US" altLang="zh-CN" sz="1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34" name="Group 10"/>
          <p:cNvGrpSpPr/>
          <p:nvPr/>
        </p:nvGrpSpPr>
        <p:grpSpPr>
          <a:xfrm>
            <a:off x="6621880" y="4136422"/>
            <a:ext cx="2532735" cy="613879"/>
            <a:chOff x="8457032" y="4542518"/>
            <a:chExt cx="2147157" cy="730967"/>
          </a:xfrm>
        </p:grpSpPr>
        <p:sp>
          <p:nvSpPr>
            <p:cNvPr id="41" name="TextBox 67"/>
            <p:cNvSpPr txBox="1"/>
            <p:nvPr/>
          </p:nvSpPr>
          <p:spPr bwMode="auto">
            <a:xfrm>
              <a:off x="8457032" y="4542518"/>
              <a:ext cx="876501" cy="246220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7500"/>
            </a:bodyPr>
            <a:lstStyle/>
            <a:p>
              <a:pPr algn="l" latinLnBrk="0"/>
              <a:r>
                <a:rPr lang="zh-CN" altLang="en-US" sz="1345" b="1" dirty="0">
                  <a:solidFill>
                    <a:srgbClr val="FEA900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收集用户手机号</a:t>
              </a:r>
              <a:endParaRPr lang="en-US" altLang="zh-CN" sz="1345" b="1" dirty="0">
                <a:solidFill>
                  <a:srgbClr val="FEA900"/>
                </a:solidFill>
                <a:effectLst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2" name="Rectangle 68"/>
            <p:cNvSpPr/>
            <p:nvPr/>
          </p:nvSpPr>
          <p:spPr>
            <a:xfrm>
              <a:off x="8457032" y="4788738"/>
              <a:ext cx="2147157" cy="484747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通过利益点来收集手机号</a:t>
              </a:r>
              <a:endParaRPr lang="en-US" altLang="zh-CN" sz="1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>
                <a:lnSpc>
                  <a:spcPct val="120000"/>
                </a:lnSpc>
                <a:defRPr/>
              </a:pP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（降低用户排斥的话术）</a:t>
              </a:r>
              <a:endParaRPr lang="en-US" altLang="zh-CN" sz="1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49" name="文本框 48"/>
          <p:cNvSpPr txBox="1"/>
          <p:nvPr userDrawn="1"/>
        </p:nvSpPr>
        <p:spPr>
          <a:xfrm>
            <a:off x="3936365" y="5514340"/>
            <a:ext cx="2096135" cy="245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dist"/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rPr>
              <a:t>点燃私域，品牌私域专家</a:t>
            </a:r>
          </a:p>
        </p:txBody>
      </p:sp>
      <p:cxnSp>
        <p:nvCxnSpPr>
          <p:cNvPr id="50" name="直线连接符 5"/>
          <p:cNvCxnSpPr/>
          <p:nvPr/>
        </p:nvCxnSpPr>
        <p:spPr>
          <a:xfrm>
            <a:off x="0" y="5514340"/>
            <a:ext cx="10253980" cy="0"/>
          </a:xfrm>
          <a:prstGeom prst="line">
            <a:avLst/>
          </a:prstGeom>
          <a:ln w="158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017" y="374172"/>
            <a:ext cx="1919065" cy="265357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020" y="2467452"/>
            <a:ext cx="4286030" cy="293133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Shape 960"/>
          <p:cNvSpPr/>
          <p:nvPr/>
        </p:nvSpPr>
        <p:spPr>
          <a:xfrm>
            <a:off x="6133029" y="2346272"/>
            <a:ext cx="2959069" cy="2597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6567" tIns="36567" rIns="36567" bIns="36567" numCol="1" anchor="t">
            <a:spAutoFit/>
          </a:bodyPr>
          <a:lstStyle>
            <a:lvl1pPr>
              <a:lnSpc>
                <a:spcPct val="120000"/>
              </a:lnSpc>
              <a:defRPr sz="12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defTabSz="914400"/>
            <a:r>
              <a:rPr lang="zh-CN" altLang="en-US" sz="1100" dirty="0">
                <a:solidFill>
                  <a:schemeClr val="bg1"/>
                </a:solidFill>
                <a:latin typeface="+mn-ea"/>
                <a:cs typeface="+mn-ea"/>
              </a:rPr>
              <a:t>用于后期复购动作</a:t>
            </a:r>
            <a:endParaRPr lang="zh-CN" altLang="zh-CN" sz="11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961" name="Shape 961"/>
          <p:cNvSpPr/>
          <p:nvPr/>
        </p:nvSpPr>
        <p:spPr>
          <a:xfrm>
            <a:off x="6133028" y="1803631"/>
            <a:ext cx="2959069" cy="29544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6567" tIns="36567" rIns="36567" bIns="36567" numCol="1" anchor="t">
            <a:spAutoFit/>
          </a:bodyPr>
          <a:lstStyle>
            <a:lvl1pPr>
              <a:lnSpc>
                <a:spcPct val="90000"/>
              </a:lnSpc>
              <a:defRPr sz="2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兑现利益点，送上商城优惠券</a:t>
            </a:r>
          </a:p>
        </p:txBody>
      </p:sp>
      <p:sp>
        <p:nvSpPr>
          <p:cNvPr id="962" name="Shape 962"/>
          <p:cNvSpPr/>
          <p:nvPr/>
        </p:nvSpPr>
        <p:spPr>
          <a:xfrm>
            <a:off x="6219259" y="2184838"/>
            <a:ext cx="506816" cy="1"/>
          </a:xfrm>
          <a:prstGeom prst="line">
            <a:avLst/>
          </a:prstGeom>
          <a:noFill/>
          <a:ln w="6350" cap="flat">
            <a:solidFill>
              <a:srgbClr val="F2AB3C"/>
            </a:solidFill>
            <a:prstDash val="solid"/>
            <a:miter lim="800000"/>
          </a:ln>
          <a:effectLst/>
        </p:spPr>
        <p:txBody>
          <a:bodyPr wrap="square" lIns="36567" tIns="36567" rIns="36567" bIns="36567" numCol="1" anchor="t">
            <a:noAutofit/>
          </a:bodyPr>
          <a:lstStyle/>
          <a:p>
            <a:endParaRPr sz="1440" dirty="0">
              <a:latin typeface="微软雅黑" panose="020B0503020204020204" charset="-122"/>
            </a:endParaRPr>
          </a:p>
        </p:txBody>
      </p:sp>
      <p:grpSp>
        <p:nvGrpSpPr>
          <p:cNvPr id="965" name="Group 965"/>
          <p:cNvGrpSpPr/>
          <p:nvPr/>
        </p:nvGrpSpPr>
        <p:grpSpPr>
          <a:xfrm>
            <a:off x="5419501" y="1861362"/>
            <a:ext cx="578615" cy="587800"/>
            <a:chOff x="-1" y="-1"/>
            <a:chExt cx="699914" cy="699914"/>
          </a:xfrm>
        </p:grpSpPr>
        <p:sp>
          <p:nvSpPr>
            <p:cNvPr id="963" name="Shape 963"/>
            <p:cNvSpPr/>
            <p:nvPr/>
          </p:nvSpPr>
          <p:spPr>
            <a:xfrm>
              <a:off x="-1" y="-1"/>
              <a:ext cx="699914" cy="699914"/>
            </a:xfrm>
            <a:prstGeom prst="rect">
              <a:avLst/>
            </a:prstGeom>
            <a:solidFill>
              <a:srgbClr val="F2AB3C"/>
            </a:soli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36567" tIns="36567" rIns="36567" bIns="36567" numCol="1" anchor="ctr">
              <a:noAutofit/>
            </a:bodyPr>
            <a:lstStyle/>
            <a:p>
              <a:pPr algn="ctr">
                <a:defRPr sz="3200">
                  <a:latin typeface="+mn-lt"/>
                  <a:ea typeface="+mn-ea"/>
                  <a:cs typeface="+mn-cs"/>
                  <a:sym typeface="Helvetica"/>
                </a:defRPr>
              </a:pPr>
              <a:endParaRPr sz="256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64" name="Shape 964"/>
            <p:cNvSpPr/>
            <p:nvPr/>
          </p:nvSpPr>
          <p:spPr>
            <a:xfrm>
              <a:off x="-1" y="72461"/>
              <a:ext cx="699914" cy="5549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36567" tIns="36567" rIns="36567" bIns="36567" numCol="1" anchor="ctr">
              <a:spAutoFit/>
            </a:bodyPr>
            <a:lstStyle>
              <a:lvl1pPr algn="ctr">
                <a:defRPr sz="32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endParaRPr lang="en-US" sz="2560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974" name="Shape 974"/>
          <p:cNvSpPr/>
          <p:nvPr/>
        </p:nvSpPr>
        <p:spPr>
          <a:xfrm>
            <a:off x="6133029" y="4046533"/>
            <a:ext cx="2959069" cy="2597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6567" tIns="36567" rIns="36567" bIns="36567" numCol="1" anchor="t">
            <a:spAutoFit/>
          </a:bodyPr>
          <a:lstStyle>
            <a:lvl1pPr>
              <a:lnSpc>
                <a:spcPct val="120000"/>
              </a:lnSpc>
              <a:defRPr sz="12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defTabSz="914400"/>
            <a:r>
              <a:rPr lang="zh-CN" altLang="en-US" sz="1100" dirty="0">
                <a:solidFill>
                  <a:schemeClr val="bg1"/>
                </a:solidFill>
                <a:latin typeface="+mn-ea"/>
                <a:cs typeface="+mn-ea"/>
              </a:rPr>
              <a:t>人工送券较麻烦，自动跳转功能便利</a:t>
            </a:r>
            <a:endParaRPr lang="zh-CN" altLang="zh-CN" sz="11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975" name="Shape 975"/>
          <p:cNvSpPr/>
          <p:nvPr/>
        </p:nvSpPr>
        <p:spPr>
          <a:xfrm>
            <a:off x="6133028" y="3503892"/>
            <a:ext cx="2959069" cy="29544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6567" tIns="36567" rIns="36567" bIns="36567" numCol="1" anchor="t">
            <a:spAutoFit/>
          </a:bodyPr>
          <a:lstStyle>
            <a:lvl1pPr>
              <a:lnSpc>
                <a:spcPct val="90000"/>
              </a:lnSpc>
              <a:defRPr sz="2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自动跳转，降低人工操作步骤</a:t>
            </a:r>
          </a:p>
        </p:txBody>
      </p:sp>
      <p:sp>
        <p:nvSpPr>
          <p:cNvPr id="976" name="Shape 976"/>
          <p:cNvSpPr/>
          <p:nvPr/>
        </p:nvSpPr>
        <p:spPr>
          <a:xfrm>
            <a:off x="6219259" y="3885099"/>
            <a:ext cx="506816" cy="1"/>
          </a:xfrm>
          <a:prstGeom prst="line">
            <a:avLst/>
          </a:prstGeom>
          <a:noFill/>
          <a:ln w="6350" cap="flat">
            <a:solidFill>
              <a:srgbClr val="F2AB3C"/>
            </a:solidFill>
            <a:prstDash val="solid"/>
            <a:miter lim="800000"/>
          </a:ln>
          <a:effectLst/>
        </p:spPr>
        <p:txBody>
          <a:bodyPr wrap="square" lIns="36567" tIns="36567" rIns="36567" bIns="36567" numCol="1" anchor="t">
            <a:noAutofit/>
          </a:bodyPr>
          <a:lstStyle/>
          <a:p>
            <a:endParaRPr sz="1440" dirty="0">
              <a:latin typeface="微软雅黑" panose="020B0503020204020204" charset="-122"/>
            </a:endParaRPr>
          </a:p>
        </p:txBody>
      </p:sp>
      <p:grpSp>
        <p:nvGrpSpPr>
          <p:cNvPr id="979" name="Group 979"/>
          <p:cNvGrpSpPr/>
          <p:nvPr/>
        </p:nvGrpSpPr>
        <p:grpSpPr>
          <a:xfrm>
            <a:off x="5419501" y="3561623"/>
            <a:ext cx="578615" cy="587800"/>
            <a:chOff x="-1" y="-1"/>
            <a:chExt cx="699914" cy="699914"/>
          </a:xfrm>
        </p:grpSpPr>
        <p:sp>
          <p:nvSpPr>
            <p:cNvPr id="977" name="Shape 977"/>
            <p:cNvSpPr/>
            <p:nvPr/>
          </p:nvSpPr>
          <p:spPr>
            <a:xfrm>
              <a:off x="-1" y="-1"/>
              <a:ext cx="699914" cy="699914"/>
            </a:xfrm>
            <a:prstGeom prst="rect">
              <a:avLst/>
            </a:prstGeom>
            <a:solidFill>
              <a:srgbClr val="F2AB3C"/>
            </a:soli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36567" tIns="36567" rIns="36567" bIns="36567" numCol="1" anchor="ctr">
              <a:noAutofit/>
            </a:bodyPr>
            <a:lstStyle/>
            <a:p>
              <a:pPr algn="ctr">
                <a:defRPr sz="3200">
                  <a:latin typeface="+mn-lt"/>
                  <a:ea typeface="+mn-ea"/>
                  <a:cs typeface="+mn-cs"/>
                  <a:sym typeface="Helvetica"/>
                </a:defRPr>
              </a:pPr>
              <a:endParaRPr sz="256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78" name="Shape 978"/>
            <p:cNvSpPr/>
            <p:nvPr/>
          </p:nvSpPr>
          <p:spPr>
            <a:xfrm>
              <a:off x="-1" y="72461"/>
              <a:ext cx="699914" cy="5549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36567" tIns="36567" rIns="36567" bIns="36567" numCol="1" anchor="ctr">
              <a:spAutoFit/>
            </a:bodyPr>
            <a:lstStyle>
              <a:lvl1pPr algn="ctr">
                <a:defRPr sz="32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endParaRPr lang="en-US" sz="2560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37" name="Shape 609"/>
          <p:cNvSpPr txBox="1"/>
          <p:nvPr/>
        </p:nvSpPr>
        <p:spPr>
          <a:xfrm>
            <a:off x="3841422" y="815547"/>
            <a:ext cx="2397468" cy="523554"/>
          </a:xfrm>
          <a:prstGeom prst="rect">
            <a:avLst/>
          </a:prstGeom>
        </p:spPr>
        <p:txBody>
          <a:bodyPr/>
          <a:lstStyle>
            <a:lvl1pPr marL="0" marR="0" indent="0" algn="ctr" defTabSz="90551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565" b="1" i="0" u="none" strike="noStrike" cap="none" spc="0" baseline="0">
                <a:ln>
                  <a:noFill/>
                </a:ln>
                <a:solidFill>
                  <a:srgbClr val="E5D4C2"/>
                </a:solidFill>
                <a:uFillTx/>
                <a:latin typeface="微软雅黑" panose="020B0503020204020204" charset="-122"/>
                <a:ea typeface="+mn-ea"/>
                <a:cs typeface="+mn-cs"/>
                <a:sym typeface="Helvetica"/>
              </a:defRPr>
            </a:lvl1pPr>
            <a:lvl2pPr marL="0" marR="0" indent="0" algn="ctr" defTabSz="950595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700" b="1" i="0" u="none" strike="noStrike" cap="none" spc="0" baseline="0">
                <a:ln>
                  <a:noFill/>
                </a:ln>
                <a:solidFill>
                  <a:srgbClr val="E5D4C2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ctr" defTabSz="950595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700" b="1" i="0" u="none" strike="noStrike" cap="none" spc="0" baseline="0">
                <a:ln>
                  <a:noFill/>
                </a:ln>
                <a:solidFill>
                  <a:srgbClr val="E5D4C2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ctr" defTabSz="950595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700" b="1" i="0" u="none" strike="noStrike" cap="none" spc="0" baseline="0">
                <a:ln>
                  <a:noFill/>
                </a:ln>
                <a:solidFill>
                  <a:srgbClr val="E5D4C2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ctr" defTabSz="950595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700" b="1" i="0" u="none" strike="noStrike" cap="none" spc="0" baseline="0">
                <a:ln>
                  <a:noFill/>
                </a:ln>
                <a:solidFill>
                  <a:srgbClr val="E5D4C2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ctr" defTabSz="950595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700" b="1" i="0" u="none" strike="noStrike" cap="none" spc="0" baseline="0">
                <a:ln>
                  <a:noFill/>
                </a:ln>
                <a:solidFill>
                  <a:srgbClr val="E5D4C2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ctr" defTabSz="950595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700" b="1" i="0" u="none" strike="noStrike" cap="none" spc="0" baseline="0">
                <a:ln>
                  <a:noFill/>
                </a:ln>
                <a:solidFill>
                  <a:srgbClr val="E5D4C2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ctr" defTabSz="950595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700" b="1" i="0" u="none" strike="noStrike" cap="none" spc="0" baseline="0">
                <a:ln>
                  <a:noFill/>
                </a:ln>
                <a:solidFill>
                  <a:srgbClr val="E5D4C2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ctr" defTabSz="950595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700" b="1" i="0" u="none" strike="noStrike" cap="none" spc="0" baseline="0">
                <a:ln>
                  <a:noFill/>
                </a:ln>
                <a:solidFill>
                  <a:srgbClr val="E5D4C2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r>
              <a:rPr lang="zh-CN" altLang="en-US" sz="2850" dirty="0">
                <a:solidFill>
                  <a:schemeClr val="bg1"/>
                </a:solidFill>
                <a:latin typeface="+mn-ea"/>
                <a:cs typeface="+mn-ea"/>
              </a:rPr>
              <a:t>问卷后跳转</a:t>
            </a:r>
            <a:endParaRPr lang="en-US" altLang="zh-CN" sz="285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11" name="Shape 608"/>
          <p:cNvSpPr/>
          <p:nvPr/>
        </p:nvSpPr>
        <p:spPr>
          <a:xfrm>
            <a:off x="4687418" y="-133892"/>
            <a:ext cx="1044956" cy="1019310"/>
          </a:xfrm>
          <a:prstGeom prst="rect">
            <a:avLst/>
          </a:prstGeom>
          <a:ln w="12700">
            <a:miter lim="400000"/>
          </a:ln>
        </p:spPr>
        <p:txBody>
          <a:bodyPr wrap="none" lIns="47525" tIns="47526" rIns="47525" bIns="47526">
            <a:spAutoFit/>
          </a:bodyPr>
          <a:lstStyle>
            <a:lvl1pPr>
              <a:defRPr sz="16600" b="1">
                <a:solidFill>
                  <a:srgbClr val="E5D4C2">
                    <a:alpha val="5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sz="6000" dirty="0">
                <a:solidFill>
                  <a:srgbClr val="F2AB3C">
                    <a:alpha val="12000"/>
                  </a:srgbClr>
                </a:solidFill>
                <a:latin typeface="微软雅黑" panose="020B0503020204020204" charset="-122"/>
              </a:rPr>
              <a:t>02</a:t>
            </a:r>
          </a:p>
        </p:txBody>
      </p:sp>
      <p:sp>
        <p:nvSpPr>
          <p:cNvPr id="2" name="文本框 1"/>
          <p:cNvSpPr txBox="1"/>
          <p:nvPr userDrawn="1"/>
        </p:nvSpPr>
        <p:spPr>
          <a:xfrm>
            <a:off x="3936365" y="5514340"/>
            <a:ext cx="2096135" cy="245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dist"/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rPr>
              <a:t>点燃私域，品牌私域专家</a:t>
            </a:r>
          </a:p>
        </p:txBody>
      </p:sp>
      <p:cxnSp>
        <p:nvCxnSpPr>
          <p:cNvPr id="3" name="直线连接符 5"/>
          <p:cNvCxnSpPr/>
          <p:nvPr/>
        </p:nvCxnSpPr>
        <p:spPr>
          <a:xfrm>
            <a:off x="0" y="5514340"/>
            <a:ext cx="10253980" cy="0"/>
          </a:xfrm>
          <a:prstGeom prst="line">
            <a:avLst/>
          </a:prstGeom>
          <a:ln w="158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31" y="3497318"/>
            <a:ext cx="4099979" cy="15962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700" y="802893"/>
            <a:ext cx="1960652" cy="2691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Shape 961"/>
          <p:cNvSpPr/>
          <p:nvPr/>
        </p:nvSpPr>
        <p:spPr>
          <a:xfrm>
            <a:off x="6133028" y="1803631"/>
            <a:ext cx="2959069" cy="29544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6567" tIns="36567" rIns="36567" bIns="36567" numCol="1" anchor="t">
            <a:spAutoFit/>
          </a:bodyPr>
          <a:lstStyle>
            <a:lvl1pPr>
              <a:lnSpc>
                <a:spcPct val="90000"/>
              </a:lnSpc>
              <a:defRPr sz="2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商城优惠券页面提取链接</a:t>
            </a:r>
          </a:p>
        </p:txBody>
      </p:sp>
      <p:sp>
        <p:nvSpPr>
          <p:cNvPr id="962" name="Shape 962"/>
          <p:cNvSpPr/>
          <p:nvPr/>
        </p:nvSpPr>
        <p:spPr>
          <a:xfrm>
            <a:off x="6219259" y="2184838"/>
            <a:ext cx="506816" cy="1"/>
          </a:xfrm>
          <a:prstGeom prst="line">
            <a:avLst/>
          </a:prstGeom>
          <a:noFill/>
          <a:ln w="6350" cap="flat">
            <a:solidFill>
              <a:srgbClr val="F2AB3C"/>
            </a:solidFill>
            <a:prstDash val="solid"/>
            <a:miter lim="800000"/>
          </a:ln>
          <a:effectLst/>
        </p:spPr>
        <p:txBody>
          <a:bodyPr wrap="square" lIns="36567" tIns="36567" rIns="36567" bIns="36567" numCol="1" anchor="t">
            <a:noAutofit/>
          </a:bodyPr>
          <a:lstStyle/>
          <a:p>
            <a:endParaRPr sz="1440" dirty="0">
              <a:latin typeface="微软雅黑" panose="020B0503020204020204" charset="-122"/>
            </a:endParaRPr>
          </a:p>
        </p:txBody>
      </p:sp>
      <p:grpSp>
        <p:nvGrpSpPr>
          <p:cNvPr id="965" name="Group 965"/>
          <p:cNvGrpSpPr/>
          <p:nvPr/>
        </p:nvGrpSpPr>
        <p:grpSpPr>
          <a:xfrm>
            <a:off x="5419501" y="1861362"/>
            <a:ext cx="578615" cy="587800"/>
            <a:chOff x="-1" y="-1"/>
            <a:chExt cx="699914" cy="699914"/>
          </a:xfrm>
        </p:grpSpPr>
        <p:sp>
          <p:nvSpPr>
            <p:cNvPr id="963" name="Shape 963"/>
            <p:cNvSpPr/>
            <p:nvPr/>
          </p:nvSpPr>
          <p:spPr>
            <a:xfrm>
              <a:off x="-1" y="-1"/>
              <a:ext cx="699914" cy="699914"/>
            </a:xfrm>
            <a:prstGeom prst="rect">
              <a:avLst/>
            </a:prstGeom>
            <a:solidFill>
              <a:srgbClr val="F2AB3C"/>
            </a:soli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36567" tIns="36567" rIns="36567" bIns="36567" numCol="1" anchor="ctr">
              <a:noAutofit/>
            </a:bodyPr>
            <a:lstStyle/>
            <a:p>
              <a:pPr algn="ctr">
                <a:defRPr sz="3200">
                  <a:latin typeface="+mn-lt"/>
                  <a:ea typeface="+mn-ea"/>
                  <a:cs typeface="+mn-cs"/>
                  <a:sym typeface="Helvetica"/>
                </a:defRPr>
              </a:pPr>
              <a:endParaRPr sz="256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64" name="Shape 964"/>
            <p:cNvSpPr/>
            <p:nvPr/>
          </p:nvSpPr>
          <p:spPr>
            <a:xfrm>
              <a:off x="-1" y="72461"/>
              <a:ext cx="699914" cy="5549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36567" tIns="36567" rIns="36567" bIns="36567" numCol="1" anchor="ctr">
              <a:spAutoFit/>
            </a:bodyPr>
            <a:lstStyle>
              <a:lvl1pPr algn="ctr">
                <a:defRPr sz="32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endParaRPr lang="en-US" sz="2560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974" name="Shape 974"/>
          <p:cNvSpPr/>
          <p:nvPr/>
        </p:nvSpPr>
        <p:spPr>
          <a:xfrm>
            <a:off x="6133029" y="4046533"/>
            <a:ext cx="2959069" cy="2597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6567" tIns="36567" rIns="36567" bIns="36567" numCol="1" anchor="t">
            <a:spAutoFit/>
          </a:bodyPr>
          <a:lstStyle>
            <a:lvl1pPr>
              <a:lnSpc>
                <a:spcPct val="120000"/>
              </a:lnSpc>
              <a:defRPr sz="12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defTabSz="914400"/>
            <a:r>
              <a:rPr lang="zh-CN" altLang="en-US" sz="1100" dirty="0">
                <a:solidFill>
                  <a:schemeClr val="bg1"/>
                </a:solidFill>
                <a:latin typeface="+mn-ea"/>
                <a:cs typeface="+mn-ea"/>
              </a:rPr>
              <a:t>可实现绑定分销从属关系</a:t>
            </a:r>
            <a:endParaRPr lang="zh-CN" altLang="zh-CN" sz="11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975" name="Shape 975"/>
          <p:cNvSpPr/>
          <p:nvPr/>
        </p:nvSpPr>
        <p:spPr>
          <a:xfrm>
            <a:off x="6133028" y="3503892"/>
            <a:ext cx="2959069" cy="29544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6567" tIns="36567" rIns="36567" bIns="36567" numCol="1" anchor="t">
            <a:spAutoFit/>
          </a:bodyPr>
          <a:lstStyle>
            <a:lvl1pPr>
              <a:lnSpc>
                <a:spcPct val="90000"/>
              </a:lnSpc>
              <a:defRPr sz="2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分销员分享的优惠券链接</a:t>
            </a:r>
          </a:p>
        </p:txBody>
      </p:sp>
      <p:sp>
        <p:nvSpPr>
          <p:cNvPr id="976" name="Shape 976"/>
          <p:cNvSpPr/>
          <p:nvPr/>
        </p:nvSpPr>
        <p:spPr>
          <a:xfrm>
            <a:off x="6219259" y="3885099"/>
            <a:ext cx="506816" cy="1"/>
          </a:xfrm>
          <a:prstGeom prst="line">
            <a:avLst/>
          </a:prstGeom>
          <a:noFill/>
          <a:ln w="6350" cap="flat">
            <a:solidFill>
              <a:srgbClr val="F2AB3C"/>
            </a:solidFill>
            <a:prstDash val="solid"/>
            <a:miter lim="800000"/>
          </a:ln>
          <a:effectLst/>
        </p:spPr>
        <p:txBody>
          <a:bodyPr wrap="square" lIns="36567" tIns="36567" rIns="36567" bIns="36567" numCol="1" anchor="t">
            <a:noAutofit/>
          </a:bodyPr>
          <a:lstStyle/>
          <a:p>
            <a:endParaRPr sz="1440" dirty="0">
              <a:latin typeface="微软雅黑" panose="020B0503020204020204" charset="-122"/>
            </a:endParaRPr>
          </a:p>
        </p:txBody>
      </p:sp>
      <p:grpSp>
        <p:nvGrpSpPr>
          <p:cNvPr id="979" name="Group 979"/>
          <p:cNvGrpSpPr/>
          <p:nvPr/>
        </p:nvGrpSpPr>
        <p:grpSpPr>
          <a:xfrm>
            <a:off x="5419501" y="3561623"/>
            <a:ext cx="578615" cy="587800"/>
            <a:chOff x="-1" y="-1"/>
            <a:chExt cx="699914" cy="699914"/>
          </a:xfrm>
        </p:grpSpPr>
        <p:sp>
          <p:nvSpPr>
            <p:cNvPr id="977" name="Shape 977"/>
            <p:cNvSpPr/>
            <p:nvPr/>
          </p:nvSpPr>
          <p:spPr>
            <a:xfrm>
              <a:off x="-1" y="-1"/>
              <a:ext cx="699914" cy="699914"/>
            </a:xfrm>
            <a:prstGeom prst="rect">
              <a:avLst/>
            </a:prstGeom>
            <a:solidFill>
              <a:srgbClr val="F2AB3C"/>
            </a:soli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36567" tIns="36567" rIns="36567" bIns="36567" numCol="1" anchor="ctr">
              <a:noAutofit/>
            </a:bodyPr>
            <a:lstStyle/>
            <a:p>
              <a:pPr algn="ctr">
                <a:defRPr sz="3200">
                  <a:latin typeface="+mn-lt"/>
                  <a:ea typeface="+mn-ea"/>
                  <a:cs typeface="+mn-cs"/>
                  <a:sym typeface="Helvetica"/>
                </a:defRPr>
              </a:pPr>
              <a:endParaRPr sz="256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78" name="Shape 978"/>
            <p:cNvSpPr/>
            <p:nvPr/>
          </p:nvSpPr>
          <p:spPr>
            <a:xfrm>
              <a:off x="-1" y="72461"/>
              <a:ext cx="699914" cy="5549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36567" tIns="36567" rIns="36567" bIns="36567" numCol="1" anchor="ctr">
              <a:spAutoFit/>
            </a:bodyPr>
            <a:lstStyle>
              <a:lvl1pPr algn="ctr">
                <a:defRPr sz="32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endParaRPr lang="en-US" sz="2560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37" name="Shape 609"/>
          <p:cNvSpPr txBox="1"/>
          <p:nvPr/>
        </p:nvSpPr>
        <p:spPr>
          <a:xfrm>
            <a:off x="3841422" y="815547"/>
            <a:ext cx="2397468" cy="523554"/>
          </a:xfrm>
          <a:prstGeom prst="rect">
            <a:avLst/>
          </a:prstGeom>
        </p:spPr>
        <p:txBody>
          <a:bodyPr/>
          <a:lstStyle>
            <a:lvl1pPr marL="0" marR="0" indent="0" algn="ctr" defTabSz="90551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565" b="1" i="0" u="none" strike="noStrike" cap="none" spc="0" baseline="0">
                <a:ln>
                  <a:noFill/>
                </a:ln>
                <a:solidFill>
                  <a:srgbClr val="E5D4C2"/>
                </a:solidFill>
                <a:uFillTx/>
                <a:latin typeface="微软雅黑" panose="020B0503020204020204" charset="-122"/>
                <a:ea typeface="+mn-ea"/>
                <a:cs typeface="+mn-cs"/>
                <a:sym typeface="Helvetica"/>
              </a:defRPr>
            </a:lvl1pPr>
            <a:lvl2pPr marL="0" marR="0" indent="0" algn="ctr" defTabSz="950595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700" b="1" i="0" u="none" strike="noStrike" cap="none" spc="0" baseline="0">
                <a:ln>
                  <a:noFill/>
                </a:ln>
                <a:solidFill>
                  <a:srgbClr val="E5D4C2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ctr" defTabSz="950595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700" b="1" i="0" u="none" strike="noStrike" cap="none" spc="0" baseline="0">
                <a:ln>
                  <a:noFill/>
                </a:ln>
                <a:solidFill>
                  <a:srgbClr val="E5D4C2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ctr" defTabSz="950595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700" b="1" i="0" u="none" strike="noStrike" cap="none" spc="0" baseline="0">
                <a:ln>
                  <a:noFill/>
                </a:ln>
                <a:solidFill>
                  <a:srgbClr val="E5D4C2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ctr" defTabSz="950595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700" b="1" i="0" u="none" strike="noStrike" cap="none" spc="0" baseline="0">
                <a:ln>
                  <a:noFill/>
                </a:ln>
                <a:solidFill>
                  <a:srgbClr val="E5D4C2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ctr" defTabSz="950595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700" b="1" i="0" u="none" strike="noStrike" cap="none" spc="0" baseline="0">
                <a:ln>
                  <a:noFill/>
                </a:ln>
                <a:solidFill>
                  <a:srgbClr val="E5D4C2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ctr" defTabSz="950595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700" b="1" i="0" u="none" strike="noStrike" cap="none" spc="0" baseline="0">
                <a:ln>
                  <a:noFill/>
                </a:ln>
                <a:solidFill>
                  <a:srgbClr val="E5D4C2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ctr" defTabSz="950595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700" b="1" i="0" u="none" strike="noStrike" cap="none" spc="0" baseline="0">
                <a:ln>
                  <a:noFill/>
                </a:ln>
                <a:solidFill>
                  <a:srgbClr val="E5D4C2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ctr" defTabSz="950595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700" b="1" i="0" u="none" strike="noStrike" cap="none" spc="0" baseline="0">
                <a:ln>
                  <a:noFill/>
                </a:ln>
                <a:solidFill>
                  <a:srgbClr val="E5D4C2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r>
              <a:rPr lang="zh-CN" altLang="en-US" sz="2850" dirty="0">
                <a:solidFill>
                  <a:schemeClr val="bg1"/>
                </a:solidFill>
                <a:latin typeface="+mn-ea"/>
                <a:cs typeface="+mn-ea"/>
              </a:rPr>
              <a:t>问卷后跳转</a:t>
            </a:r>
            <a:endParaRPr lang="en-US" altLang="zh-CN" sz="285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11" name="Shape 608"/>
          <p:cNvSpPr/>
          <p:nvPr/>
        </p:nvSpPr>
        <p:spPr>
          <a:xfrm>
            <a:off x="4687418" y="-133892"/>
            <a:ext cx="1044956" cy="1019310"/>
          </a:xfrm>
          <a:prstGeom prst="rect">
            <a:avLst/>
          </a:prstGeom>
          <a:ln w="12700">
            <a:miter lim="400000"/>
          </a:ln>
        </p:spPr>
        <p:txBody>
          <a:bodyPr wrap="none" lIns="47525" tIns="47526" rIns="47525" bIns="47526">
            <a:spAutoFit/>
          </a:bodyPr>
          <a:lstStyle>
            <a:lvl1pPr>
              <a:defRPr sz="16600" b="1">
                <a:solidFill>
                  <a:srgbClr val="E5D4C2">
                    <a:alpha val="5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sz="6000" dirty="0">
                <a:solidFill>
                  <a:srgbClr val="F2AB3C">
                    <a:alpha val="12000"/>
                  </a:srgbClr>
                </a:solidFill>
                <a:latin typeface="微软雅黑" panose="020B0503020204020204" charset="-122"/>
              </a:rPr>
              <a:t>02</a:t>
            </a:r>
          </a:p>
        </p:txBody>
      </p:sp>
      <p:sp>
        <p:nvSpPr>
          <p:cNvPr id="2" name="文本框 1"/>
          <p:cNvSpPr txBox="1"/>
          <p:nvPr userDrawn="1"/>
        </p:nvSpPr>
        <p:spPr>
          <a:xfrm>
            <a:off x="3936365" y="5514340"/>
            <a:ext cx="2096135" cy="245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dist"/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rPr>
              <a:t>点燃私域，品牌私域专家</a:t>
            </a:r>
          </a:p>
        </p:txBody>
      </p:sp>
      <p:cxnSp>
        <p:nvCxnSpPr>
          <p:cNvPr id="3" name="直线连接符 5"/>
          <p:cNvCxnSpPr/>
          <p:nvPr/>
        </p:nvCxnSpPr>
        <p:spPr>
          <a:xfrm>
            <a:off x="0" y="5514340"/>
            <a:ext cx="10253980" cy="0"/>
          </a:xfrm>
          <a:prstGeom prst="line">
            <a:avLst/>
          </a:prstGeom>
          <a:ln w="158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848" y="1635110"/>
            <a:ext cx="5107740" cy="29103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1" name="image9.png"/>
          <p:cNvPicPr>
            <a:picLocks noChangeAspect="1"/>
          </p:cNvPicPr>
          <p:nvPr/>
        </p:nvPicPr>
        <p:blipFill>
          <a:blip r:embed="rId3">
            <a:alphaModFix amt="33000"/>
          </a:blip>
          <a:stretch>
            <a:fillRect/>
          </a:stretch>
        </p:blipFill>
        <p:spPr>
          <a:xfrm>
            <a:off x="-223535" y="2522518"/>
            <a:ext cx="5249499" cy="2033643"/>
          </a:xfrm>
          <a:prstGeom prst="rect">
            <a:avLst/>
          </a:prstGeom>
          <a:ln w="12700" cap="flat">
            <a:noFill/>
            <a:miter lim="400000"/>
            <a:headEnd/>
            <a:tailEnd/>
          </a:ln>
          <a:effectLst/>
        </p:spPr>
      </p:pic>
      <p:sp>
        <p:nvSpPr>
          <p:cNvPr id="612" name="Shape 612"/>
          <p:cNvSpPr/>
          <p:nvPr/>
        </p:nvSpPr>
        <p:spPr>
          <a:xfrm>
            <a:off x="1178142" y="1603732"/>
            <a:ext cx="2446150" cy="2484978"/>
          </a:xfrm>
          <a:prstGeom prst="diamond">
            <a:avLst/>
          </a:prstGeom>
          <a:noFill/>
          <a:ln w="15875" cap="flat">
            <a:solidFill>
              <a:srgbClr val="FEA900"/>
            </a:solidFill>
            <a:prstDash val="solid"/>
            <a:miter lim="800000"/>
          </a:ln>
          <a:effectLst/>
        </p:spPr>
        <p:txBody>
          <a:bodyPr wrap="square" lIns="36567" tIns="36567" rIns="36567" bIns="36567" numCol="1" anchor="ctr">
            <a:noAutofit/>
          </a:bodyPr>
          <a:lstStyle/>
          <a:p>
            <a:pPr algn="ctr">
              <a:defRPr>
                <a:solidFill>
                  <a:srgbClr val="2B2D3A"/>
                </a:solidFill>
              </a:defRPr>
            </a:pPr>
            <a:endParaRPr sz="144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14" name="Shape 614"/>
          <p:cNvSpPr/>
          <p:nvPr/>
        </p:nvSpPr>
        <p:spPr>
          <a:xfrm>
            <a:off x="1502079" y="2616139"/>
            <a:ext cx="1785404" cy="4134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6567" tIns="36567" rIns="36567" bIns="36567" numCol="1" anchor="t">
            <a:spAutoFit/>
          </a:bodyPr>
          <a:lstStyle>
            <a:lvl1pPr algn="ctr">
              <a:lnSpc>
                <a:spcPct val="120000"/>
              </a:lnSpc>
              <a:defRPr sz="12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zh-CN" altLang="en-US" sz="96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新用户参与率</a:t>
            </a:r>
            <a:endParaRPr lang="en-US" altLang="zh-CN" sz="96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96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反映用户的忠诚度</a:t>
            </a:r>
            <a:endParaRPr lang="en-US" sz="96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15" name="Shape 615"/>
          <p:cNvSpPr/>
          <p:nvPr/>
        </p:nvSpPr>
        <p:spPr>
          <a:xfrm>
            <a:off x="1314037" y="2212983"/>
            <a:ext cx="2174357" cy="27178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6567" tIns="36567" rIns="36567" bIns="36567" numCol="1" anchor="t">
            <a:spAutoFit/>
          </a:bodyPr>
          <a:lstStyle>
            <a:lvl1pPr algn="ctr">
              <a:lnSpc>
                <a:spcPct val="90000"/>
              </a:lnSpc>
              <a:defRPr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zh-CN" altLang="en-US" sz="144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分析点击数</a:t>
            </a:r>
          </a:p>
        </p:txBody>
      </p:sp>
      <p:sp>
        <p:nvSpPr>
          <p:cNvPr id="616" name="Shape 616"/>
          <p:cNvSpPr/>
          <p:nvPr/>
        </p:nvSpPr>
        <p:spPr>
          <a:xfrm>
            <a:off x="2147808" y="2558545"/>
            <a:ext cx="506816" cy="1"/>
          </a:xfrm>
          <a:prstGeom prst="line">
            <a:avLst/>
          </a:prstGeom>
          <a:noFill/>
          <a:ln w="6350" cap="flat">
            <a:solidFill>
              <a:srgbClr val="FEA900"/>
            </a:solidFill>
            <a:prstDash val="solid"/>
            <a:miter lim="800000"/>
          </a:ln>
          <a:effectLst/>
        </p:spPr>
        <p:txBody>
          <a:bodyPr wrap="square" lIns="36567" tIns="36567" rIns="36567" bIns="36567" numCol="1" anchor="t">
            <a:noAutofit/>
          </a:bodyPr>
          <a:lstStyle/>
          <a:p>
            <a:endParaRPr sz="1440" dirty="0">
              <a:latin typeface="微软雅黑" panose="020B0503020204020204" charset="-122"/>
            </a:endParaRPr>
          </a:p>
        </p:txBody>
      </p:sp>
      <p:pic>
        <p:nvPicPr>
          <p:cNvPr id="618" name="image9.png"/>
          <p:cNvPicPr>
            <a:picLocks noChangeAspect="1"/>
          </p:cNvPicPr>
          <p:nvPr/>
        </p:nvPicPr>
        <p:blipFill>
          <a:blip r:embed="rId3">
            <a:alphaModFix amt="33000"/>
          </a:blip>
          <a:stretch>
            <a:fillRect/>
          </a:stretch>
        </p:blipFill>
        <p:spPr>
          <a:xfrm>
            <a:off x="2531446" y="2426120"/>
            <a:ext cx="5249499" cy="2033643"/>
          </a:xfrm>
          <a:prstGeom prst="rect">
            <a:avLst/>
          </a:prstGeom>
          <a:ln w="12700" cap="flat">
            <a:noFill/>
            <a:miter lim="400000"/>
            <a:headEnd/>
            <a:tailEnd/>
          </a:ln>
          <a:effectLst/>
        </p:spPr>
      </p:pic>
      <p:sp>
        <p:nvSpPr>
          <p:cNvPr id="619" name="Shape 619"/>
          <p:cNvSpPr/>
          <p:nvPr/>
        </p:nvSpPr>
        <p:spPr>
          <a:xfrm>
            <a:off x="3933123" y="1603732"/>
            <a:ext cx="2446150" cy="2484978"/>
          </a:xfrm>
          <a:prstGeom prst="diamond">
            <a:avLst/>
          </a:prstGeom>
          <a:noFill/>
          <a:ln w="15875" cap="flat">
            <a:solidFill>
              <a:srgbClr val="FEA900"/>
            </a:solidFill>
            <a:prstDash val="solid"/>
            <a:miter lim="800000"/>
          </a:ln>
          <a:effectLst/>
        </p:spPr>
        <p:txBody>
          <a:bodyPr wrap="square" lIns="36567" tIns="36567" rIns="36567" bIns="36567" numCol="1" anchor="ctr">
            <a:noAutofit/>
          </a:bodyPr>
          <a:lstStyle/>
          <a:p>
            <a:pPr algn="ctr">
              <a:defRPr>
                <a:solidFill>
                  <a:srgbClr val="2B2D3A"/>
                </a:solidFill>
              </a:defRPr>
            </a:pPr>
            <a:endParaRPr sz="144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21" name="Shape 621"/>
          <p:cNvSpPr/>
          <p:nvPr/>
        </p:nvSpPr>
        <p:spPr>
          <a:xfrm>
            <a:off x="4266576" y="2616139"/>
            <a:ext cx="1785406" cy="4134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6567" tIns="36567" rIns="36567" bIns="36567" numCol="1" anchor="t">
            <a:spAutoFit/>
          </a:bodyPr>
          <a:lstStyle>
            <a:lvl1pPr algn="ctr">
              <a:lnSpc>
                <a:spcPct val="120000"/>
              </a:lnSpc>
              <a:defRPr sz="12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zh-CN" altLang="en-US" sz="96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填报率高，说明</a:t>
            </a:r>
            <a:endParaRPr lang="en-US" altLang="zh-CN" sz="96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96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问题设计合理</a:t>
            </a:r>
            <a:endParaRPr lang="en-US" altLang="zh-CN" sz="96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22" name="Shape 622"/>
          <p:cNvSpPr/>
          <p:nvPr/>
        </p:nvSpPr>
        <p:spPr>
          <a:xfrm>
            <a:off x="4069018" y="2212983"/>
            <a:ext cx="2174357" cy="27178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6567" tIns="36567" rIns="36567" bIns="36567" numCol="1" anchor="t">
            <a:spAutoFit/>
          </a:bodyPr>
          <a:lstStyle>
            <a:lvl1pPr algn="ctr">
              <a:lnSpc>
                <a:spcPct val="90000"/>
              </a:lnSpc>
              <a:defRPr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zh-CN" altLang="en-US" sz="144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填表数据</a:t>
            </a:r>
          </a:p>
        </p:txBody>
      </p:sp>
      <p:sp>
        <p:nvSpPr>
          <p:cNvPr id="623" name="Shape 623"/>
          <p:cNvSpPr/>
          <p:nvPr/>
        </p:nvSpPr>
        <p:spPr>
          <a:xfrm>
            <a:off x="4902788" y="2558545"/>
            <a:ext cx="506816" cy="1"/>
          </a:xfrm>
          <a:prstGeom prst="line">
            <a:avLst/>
          </a:prstGeom>
          <a:noFill/>
          <a:ln w="6350" cap="flat">
            <a:solidFill>
              <a:srgbClr val="FEA900"/>
            </a:solidFill>
            <a:prstDash val="solid"/>
            <a:miter lim="800000"/>
          </a:ln>
          <a:effectLst/>
        </p:spPr>
        <p:txBody>
          <a:bodyPr wrap="square" lIns="36567" tIns="36567" rIns="36567" bIns="36567" numCol="1" anchor="t">
            <a:noAutofit/>
          </a:bodyPr>
          <a:lstStyle/>
          <a:p>
            <a:endParaRPr sz="1440" dirty="0">
              <a:latin typeface="微软雅黑" panose="020B0503020204020204" charset="-122"/>
            </a:endParaRPr>
          </a:p>
        </p:txBody>
      </p:sp>
      <p:pic>
        <p:nvPicPr>
          <p:cNvPr id="625" name="image9.png"/>
          <p:cNvPicPr>
            <a:picLocks noChangeAspect="1"/>
          </p:cNvPicPr>
          <p:nvPr/>
        </p:nvPicPr>
        <p:blipFill>
          <a:blip r:embed="rId3">
            <a:alphaModFix amt="33000"/>
          </a:blip>
          <a:stretch>
            <a:fillRect/>
          </a:stretch>
        </p:blipFill>
        <p:spPr>
          <a:xfrm>
            <a:off x="5286427" y="2522518"/>
            <a:ext cx="5249499" cy="2033643"/>
          </a:xfrm>
          <a:prstGeom prst="rect">
            <a:avLst/>
          </a:prstGeom>
          <a:ln w="12700" cap="flat">
            <a:noFill/>
            <a:miter lim="400000"/>
            <a:headEnd/>
            <a:tailEnd/>
          </a:ln>
          <a:effectLst/>
        </p:spPr>
      </p:pic>
      <p:sp>
        <p:nvSpPr>
          <p:cNvPr id="626" name="Shape 626"/>
          <p:cNvSpPr/>
          <p:nvPr/>
        </p:nvSpPr>
        <p:spPr>
          <a:xfrm>
            <a:off x="6688104" y="1603732"/>
            <a:ext cx="2446150" cy="2484978"/>
          </a:xfrm>
          <a:prstGeom prst="diamond">
            <a:avLst/>
          </a:prstGeom>
          <a:noFill/>
          <a:ln w="15875" cap="flat">
            <a:solidFill>
              <a:srgbClr val="FEA900"/>
            </a:solidFill>
            <a:prstDash val="solid"/>
            <a:miter lim="800000"/>
          </a:ln>
          <a:effectLst/>
        </p:spPr>
        <p:txBody>
          <a:bodyPr wrap="square" lIns="36567" tIns="36567" rIns="36567" bIns="36567" numCol="1" anchor="ctr">
            <a:noAutofit/>
          </a:bodyPr>
          <a:lstStyle/>
          <a:p>
            <a:pPr algn="ctr">
              <a:defRPr>
                <a:solidFill>
                  <a:srgbClr val="2B2D3A"/>
                </a:solidFill>
              </a:defRPr>
            </a:pPr>
            <a:endParaRPr sz="144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28" name="Shape 628"/>
          <p:cNvSpPr/>
          <p:nvPr/>
        </p:nvSpPr>
        <p:spPr>
          <a:xfrm>
            <a:off x="7031075" y="2616139"/>
            <a:ext cx="1785404" cy="4134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6567" tIns="36567" rIns="36567" bIns="36567" numCol="1" anchor="t">
            <a:spAutoFit/>
          </a:bodyPr>
          <a:lstStyle>
            <a:lvl1pPr algn="ctr">
              <a:lnSpc>
                <a:spcPct val="120000"/>
              </a:lnSpc>
              <a:defRPr sz="12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zh-CN" altLang="en-US" sz="96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说明问卷利益点</a:t>
            </a:r>
            <a:endParaRPr lang="en-US" altLang="zh-CN" sz="96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96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具有足够的吸引力</a:t>
            </a:r>
            <a:endParaRPr lang="en-US" altLang="zh-CN" sz="96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29" name="Shape 629"/>
          <p:cNvSpPr/>
          <p:nvPr/>
        </p:nvSpPr>
        <p:spPr>
          <a:xfrm>
            <a:off x="6823999" y="2212983"/>
            <a:ext cx="2174357" cy="27178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6567" tIns="36567" rIns="36567" bIns="36567" numCol="1" anchor="t">
            <a:spAutoFit/>
          </a:bodyPr>
          <a:lstStyle>
            <a:lvl1pPr algn="ctr">
              <a:lnSpc>
                <a:spcPct val="90000"/>
              </a:lnSpc>
              <a:defRPr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zh-CN" altLang="en-US" sz="144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提交人数</a:t>
            </a:r>
          </a:p>
        </p:txBody>
      </p:sp>
      <p:sp>
        <p:nvSpPr>
          <p:cNvPr id="630" name="Shape 630"/>
          <p:cNvSpPr/>
          <p:nvPr/>
        </p:nvSpPr>
        <p:spPr>
          <a:xfrm>
            <a:off x="7657770" y="2558545"/>
            <a:ext cx="506816" cy="1"/>
          </a:xfrm>
          <a:prstGeom prst="line">
            <a:avLst/>
          </a:prstGeom>
          <a:noFill/>
          <a:ln w="6350" cap="flat">
            <a:solidFill>
              <a:srgbClr val="FEA900"/>
            </a:solidFill>
            <a:prstDash val="solid"/>
            <a:miter lim="800000"/>
          </a:ln>
          <a:effectLst/>
        </p:spPr>
        <p:txBody>
          <a:bodyPr wrap="square" lIns="36567" tIns="36567" rIns="36567" bIns="36567" numCol="1" anchor="t">
            <a:noAutofit/>
          </a:bodyPr>
          <a:lstStyle/>
          <a:p>
            <a:endParaRPr sz="1440" dirty="0">
              <a:latin typeface="微软雅黑" panose="020B0503020204020204" charset="-122"/>
            </a:endParaRPr>
          </a:p>
        </p:txBody>
      </p:sp>
      <p:sp>
        <p:nvSpPr>
          <p:cNvPr id="632" name="Shape 632"/>
          <p:cNvSpPr/>
          <p:nvPr/>
        </p:nvSpPr>
        <p:spPr>
          <a:xfrm>
            <a:off x="3470453" y="2513158"/>
            <a:ext cx="626639" cy="636585"/>
          </a:xfrm>
          <a:prstGeom prst="diamond">
            <a:avLst/>
          </a:prstGeom>
          <a:solidFill>
            <a:srgbClr val="FEA900"/>
          </a:solidFill>
          <a:ln w="12700" cap="flat">
            <a:noFill/>
            <a:miter lim="400000"/>
          </a:ln>
          <a:effectLst/>
        </p:spPr>
        <p:txBody>
          <a:bodyPr wrap="square" lIns="36567" tIns="36567" rIns="36567" bIns="36567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44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35" name="Shape 635"/>
          <p:cNvSpPr/>
          <p:nvPr/>
        </p:nvSpPr>
        <p:spPr>
          <a:xfrm>
            <a:off x="6204328" y="2513158"/>
            <a:ext cx="626639" cy="636585"/>
          </a:xfrm>
          <a:prstGeom prst="diamond">
            <a:avLst/>
          </a:prstGeom>
          <a:solidFill>
            <a:srgbClr val="FEA900"/>
          </a:solidFill>
          <a:ln w="12700" cap="flat">
            <a:noFill/>
            <a:miter lim="400000"/>
          </a:ln>
          <a:effectLst/>
        </p:spPr>
        <p:txBody>
          <a:bodyPr wrap="square" lIns="36567" tIns="36567" rIns="36567" bIns="36567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44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447925" y="721360"/>
            <a:ext cx="56254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+mn-ea"/>
                <a:sym typeface="+mn-ea"/>
              </a:rPr>
              <a:t>数据分析</a:t>
            </a:r>
            <a:endParaRPr lang="zh-CN" altLang="zh-CN" sz="2400" b="1" dirty="0">
              <a:solidFill>
                <a:schemeClr val="bg1"/>
              </a:solidFill>
              <a:latin typeface="+mn-ea"/>
              <a:sym typeface="+mn-ea"/>
            </a:endParaRPr>
          </a:p>
        </p:txBody>
      </p:sp>
      <p:sp>
        <p:nvSpPr>
          <p:cNvPr id="11" name="Shape 608"/>
          <p:cNvSpPr/>
          <p:nvPr/>
        </p:nvSpPr>
        <p:spPr>
          <a:xfrm>
            <a:off x="4687418" y="-133892"/>
            <a:ext cx="1044956" cy="1019310"/>
          </a:xfrm>
          <a:prstGeom prst="rect">
            <a:avLst/>
          </a:prstGeom>
          <a:ln w="12700">
            <a:miter lim="400000"/>
          </a:ln>
        </p:spPr>
        <p:txBody>
          <a:bodyPr wrap="none" lIns="47525" tIns="47526" rIns="47525" bIns="47526">
            <a:spAutoFit/>
          </a:bodyPr>
          <a:lstStyle>
            <a:lvl1pPr>
              <a:defRPr sz="16600" b="1">
                <a:solidFill>
                  <a:srgbClr val="E5D4C2">
                    <a:alpha val="5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sz="6000" dirty="0">
                <a:solidFill>
                  <a:srgbClr val="F2AB3C">
                    <a:alpha val="12000"/>
                  </a:srgbClr>
                </a:solidFill>
                <a:latin typeface="微软雅黑" panose="020B0503020204020204" charset="-122"/>
              </a:rPr>
              <a:t>03</a:t>
            </a:r>
          </a:p>
        </p:txBody>
      </p:sp>
      <p:sp>
        <p:nvSpPr>
          <p:cNvPr id="6" name="文本框 5"/>
          <p:cNvSpPr txBox="1"/>
          <p:nvPr userDrawn="1"/>
        </p:nvSpPr>
        <p:spPr>
          <a:xfrm>
            <a:off x="3936365" y="5514340"/>
            <a:ext cx="2096135" cy="245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dist"/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rPr>
              <a:t>点燃私域，品牌私域专家</a:t>
            </a:r>
          </a:p>
        </p:txBody>
      </p:sp>
      <p:cxnSp>
        <p:nvCxnSpPr>
          <p:cNvPr id="7" name="直线连接符 5"/>
          <p:cNvCxnSpPr/>
          <p:nvPr/>
        </p:nvCxnSpPr>
        <p:spPr>
          <a:xfrm>
            <a:off x="0" y="5514340"/>
            <a:ext cx="10253980" cy="0"/>
          </a:xfrm>
          <a:prstGeom prst="line">
            <a:avLst/>
          </a:prstGeom>
          <a:ln w="158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3430" y="3516725"/>
            <a:ext cx="5593152" cy="18721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文本框 114"/>
          <p:cNvSpPr txBox="1"/>
          <p:nvPr/>
        </p:nvSpPr>
        <p:spPr>
          <a:xfrm>
            <a:off x="2439035" y="809625"/>
            <a:ext cx="56254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+mn-ea"/>
                <a:cs typeface="+mn-ea"/>
                <a:sym typeface="+mn-ea"/>
              </a:rPr>
              <a:t>填写漏斗</a:t>
            </a:r>
            <a:endParaRPr lang="en-US" altLang="zh-CN" sz="2400" b="1" dirty="0" err="1">
              <a:solidFill>
                <a:schemeClr val="bg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2" name="Shape 608"/>
          <p:cNvSpPr/>
          <p:nvPr/>
        </p:nvSpPr>
        <p:spPr>
          <a:xfrm>
            <a:off x="4687418" y="-133892"/>
            <a:ext cx="1044956" cy="1019310"/>
          </a:xfrm>
          <a:prstGeom prst="rect">
            <a:avLst/>
          </a:prstGeom>
          <a:ln w="12700">
            <a:miter lim="400000"/>
          </a:ln>
        </p:spPr>
        <p:txBody>
          <a:bodyPr wrap="none" lIns="47525" tIns="47526" rIns="47525" bIns="47526">
            <a:spAutoFit/>
          </a:bodyPr>
          <a:lstStyle>
            <a:lvl1pPr>
              <a:defRPr sz="16600" b="1">
                <a:solidFill>
                  <a:srgbClr val="E5D4C2">
                    <a:alpha val="5000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sz="6000" dirty="0">
                <a:solidFill>
                  <a:srgbClr val="F2AB3C">
                    <a:alpha val="12000"/>
                  </a:srgbClr>
                </a:solidFill>
                <a:latin typeface="微软雅黑" panose="020B0503020204020204" charset="-122"/>
              </a:rPr>
              <a:t>03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876992" y="2130554"/>
            <a:ext cx="1118376" cy="2292821"/>
            <a:chOff x="5785842" y="2640521"/>
            <a:chExt cx="1331694" cy="2730151"/>
          </a:xfrm>
        </p:grpSpPr>
        <p:grpSp>
          <p:nvGrpSpPr>
            <p:cNvPr id="5" name="Group 2"/>
            <p:cNvGrpSpPr/>
            <p:nvPr/>
          </p:nvGrpSpPr>
          <p:grpSpPr>
            <a:xfrm>
              <a:off x="5785842" y="2640524"/>
              <a:ext cx="1331694" cy="2714621"/>
              <a:chOff x="5175077" y="2507654"/>
              <a:chExt cx="1331694" cy="2714625"/>
            </a:xfrm>
          </p:grpSpPr>
          <p:cxnSp>
            <p:nvCxnSpPr>
              <p:cNvPr id="26" name="Straight Connector 3"/>
              <p:cNvCxnSpPr/>
              <p:nvPr/>
            </p:nvCxnSpPr>
            <p:spPr>
              <a:xfrm>
                <a:off x="5713775" y="2507654"/>
                <a:ext cx="792996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"/>
              <p:cNvCxnSpPr/>
              <p:nvPr/>
            </p:nvCxnSpPr>
            <p:spPr>
              <a:xfrm>
                <a:off x="5713775" y="5222279"/>
                <a:ext cx="792996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5"/>
              <p:cNvCxnSpPr/>
              <p:nvPr/>
            </p:nvCxnSpPr>
            <p:spPr>
              <a:xfrm>
                <a:off x="5175077" y="3887402"/>
                <a:ext cx="1331694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Straight Connector 7"/>
            <p:cNvCxnSpPr/>
            <p:nvPr/>
          </p:nvCxnSpPr>
          <p:spPr>
            <a:xfrm>
              <a:off x="6324535" y="2640521"/>
              <a:ext cx="0" cy="2730151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8"/>
          <p:cNvGrpSpPr/>
          <p:nvPr/>
        </p:nvGrpSpPr>
        <p:grpSpPr>
          <a:xfrm>
            <a:off x="6601119" y="1870854"/>
            <a:ext cx="2532735" cy="613879"/>
            <a:chOff x="8457032" y="1844824"/>
            <a:chExt cx="2147157" cy="730967"/>
          </a:xfrm>
        </p:grpSpPr>
        <p:sp>
          <p:nvSpPr>
            <p:cNvPr id="24" name="TextBox 63"/>
            <p:cNvSpPr txBox="1"/>
            <p:nvPr/>
          </p:nvSpPr>
          <p:spPr bwMode="auto">
            <a:xfrm>
              <a:off x="8457032" y="1844824"/>
              <a:ext cx="876501" cy="246220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7500"/>
            </a:bodyPr>
            <a:lstStyle/>
            <a:p>
              <a:pPr algn="l" latinLnBrk="0"/>
              <a:r>
                <a:rPr lang="zh-CN" altLang="en-US" sz="1345" b="1">
                  <a:solidFill>
                    <a:srgbClr val="FEA900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答卷参与率</a:t>
              </a:r>
            </a:p>
          </p:txBody>
        </p:sp>
        <p:sp>
          <p:nvSpPr>
            <p:cNvPr id="21" name="Rectangle 64"/>
            <p:cNvSpPr/>
            <p:nvPr/>
          </p:nvSpPr>
          <p:spPr>
            <a:xfrm>
              <a:off x="8457032" y="2091044"/>
              <a:ext cx="2147157" cy="484747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第一层转化率最低，但是也高于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60%</a:t>
              </a:r>
            </a:p>
          </p:txBody>
        </p:sp>
      </p:grpSp>
      <p:grpSp>
        <p:nvGrpSpPr>
          <p:cNvPr id="22" name="Group 9"/>
          <p:cNvGrpSpPr/>
          <p:nvPr/>
        </p:nvGrpSpPr>
        <p:grpSpPr>
          <a:xfrm>
            <a:off x="6600825" y="3017520"/>
            <a:ext cx="2506980" cy="614045"/>
            <a:chOff x="8457032" y="3210370"/>
            <a:chExt cx="2017847" cy="730967"/>
          </a:xfrm>
        </p:grpSpPr>
        <p:sp>
          <p:nvSpPr>
            <p:cNvPr id="23" name="TextBox 65"/>
            <p:cNvSpPr txBox="1"/>
            <p:nvPr/>
          </p:nvSpPr>
          <p:spPr bwMode="auto">
            <a:xfrm>
              <a:off x="8457032" y="3210370"/>
              <a:ext cx="876501" cy="246220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7500"/>
            </a:bodyPr>
            <a:lstStyle/>
            <a:p>
              <a:pPr algn="l" latinLnBrk="0"/>
              <a:r>
                <a:rPr lang="zh-CN" altLang="en-US" sz="1345" b="1">
                  <a:solidFill>
                    <a:srgbClr val="FEA900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填表到提交的完成度</a:t>
              </a:r>
            </a:p>
          </p:txBody>
        </p:sp>
        <p:sp>
          <p:nvSpPr>
            <p:cNvPr id="30" name="Rectangle 66"/>
            <p:cNvSpPr/>
            <p:nvPr/>
          </p:nvSpPr>
          <p:spPr>
            <a:xfrm>
              <a:off x="8457032" y="3456797"/>
              <a:ext cx="2017847" cy="484540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主要参与了填表，那完成问卷的比例高于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80%</a:t>
              </a:r>
            </a:p>
          </p:txBody>
        </p:sp>
      </p:grpSp>
      <p:grpSp>
        <p:nvGrpSpPr>
          <p:cNvPr id="34" name="Group 10"/>
          <p:cNvGrpSpPr/>
          <p:nvPr/>
        </p:nvGrpSpPr>
        <p:grpSpPr>
          <a:xfrm>
            <a:off x="6601119" y="4136422"/>
            <a:ext cx="2532735" cy="613879"/>
            <a:chOff x="8457032" y="4542518"/>
            <a:chExt cx="2147157" cy="730967"/>
          </a:xfrm>
        </p:grpSpPr>
        <p:sp>
          <p:nvSpPr>
            <p:cNvPr id="41" name="TextBox 67"/>
            <p:cNvSpPr txBox="1"/>
            <p:nvPr/>
          </p:nvSpPr>
          <p:spPr bwMode="auto">
            <a:xfrm>
              <a:off x="8457032" y="4542518"/>
              <a:ext cx="876501" cy="246220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7500"/>
            </a:bodyPr>
            <a:lstStyle/>
            <a:p>
              <a:pPr algn="l" latinLnBrk="0"/>
              <a:r>
                <a:rPr lang="zh-CN" altLang="en-US" sz="1345" b="1">
                  <a:solidFill>
                    <a:srgbClr val="FEA900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整体转化率</a:t>
              </a:r>
            </a:p>
          </p:txBody>
        </p:sp>
        <p:sp>
          <p:nvSpPr>
            <p:cNvPr id="42" name="Rectangle 68"/>
            <p:cNvSpPr/>
            <p:nvPr/>
          </p:nvSpPr>
          <p:spPr>
            <a:xfrm>
              <a:off x="8457032" y="4788738"/>
              <a:ext cx="2147157" cy="484747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从邀请到获得问卷标签，整个流程的转化率大概在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55.8%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左右</a:t>
              </a:r>
            </a:p>
          </p:txBody>
        </p:sp>
      </p:grpSp>
      <p:sp>
        <p:nvSpPr>
          <p:cNvPr id="49" name="文本框 48"/>
          <p:cNvSpPr txBox="1"/>
          <p:nvPr userDrawn="1"/>
        </p:nvSpPr>
        <p:spPr>
          <a:xfrm>
            <a:off x="3049270" y="2018030"/>
            <a:ext cx="145224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dist"/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rPr>
              <a:t>点燃私域，品牌私域专家</a:t>
            </a:r>
          </a:p>
        </p:txBody>
      </p:sp>
      <p:cxnSp>
        <p:nvCxnSpPr>
          <p:cNvPr id="50" name="直线连接符 5"/>
          <p:cNvCxnSpPr/>
          <p:nvPr/>
        </p:nvCxnSpPr>
        <p:spPr>
          <a:xfrm>
            <a:off x="0" y="5514340"/>
            <a:ext cx="10253980" cy="0"/>
          </a:xfrm>
          <a:prstGeom prst="line">
            <a:avLst/>
          </a:prstGeom>
          <a:ln w="158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: Shape 5"/>
          <p:cNvSpPr>
            <a:spLocks noChangeAspect="1"/>
          </p:cNvSpPr>
          <p:nvPr/>
        </p:nvSpPr>
        <p:spPr bwMode="auto">
          <a:xfrm flipV="1">
            <a:off x="2219441" y="1727225"/>
            <a:ext cx="2702472" cy="1117076"/>
          </a:xfrm>
          <a:custGeom>
            <a:avLst/>
            <a:gdLst/>
            <a:ahLst/>
            <a:cxnLst>
              <a:cxn ang="0">
                <a:pos x="1053" y="287"/>
              </a:cxn>
              <a:cxn ang="0">
                <a:pos x="1053" y="286"/>
              </a:cxn>
              <a:cxn ang="0">
                <a:pos x="1053" y="286"/>
              </a:cxn>
              <a:cxn ang="0">
                <a:pos x="1052" y="286"/>
              </a:cxn>
              <a:cxn ang="0">
                <a:pos x="931" y="54"/>
              </a:cxn>
              <a:cxn ang="0">
                <a:pos x="931" y="55"/>
              </a:cxn>
              <a:cxn ang="0">
                <a:pos x="930" y="52"/>
              </a:cxn>
              <a:cxn ang="0">
                <a:pos x="927" y="48"/>
              </a:cxn>
              <a:cxn ang="0">
                <a:pos x="812" y="16"/>
              </a:cxn>
              <a:cxn ang="0">
                <a:pos x="528" y="0"/>
              </a:cxn>
              <a:cxn ang="0">
                <a:pos x="243" y="16"/>
              </a:cxn>
              <a:cxn ang="0">
                <a:pos x="128" y="48"/>
              </a:cxn>
              <a:cxn ang="0">
                <a:pos x="127" y="48"/>
              </a:cxn>
              <a:cxn ang="0">
                <a:pos x="4" y="283"/>
              </a:cxn>
              <a:cxn ang="0">
                <a:pos x="1" y="286"/>
              </a:cxn>
              <a:cxn ang="0">
                <a:pos x="1" y="287"/>
              </a:cxn>
              <a:cxn ang="0">
                <a:pos x="0" y="290"/>
              </a:cxn>
              <a:cxn ang="0">
                <a:pos x="155" y="328"/>
              </a:cxn>
              <a:cxn ang="0">
                <a:pos x="528" y="344"/>
              </a:cxn>
              <a:cxn ang="0">
                <a:pos x="900" y="328"/>
              </a:cxn>
              <a:cxn ang="0">
                <a:pos x="1054" y="290"/>
              </a:cxn>
              <a:cxn ang="0">
                <a:pos x="1054" y="287"/>
              </a:cxn>
              <a:cxn ang="0">
                <a:pos x="1053" y="287"/>
              </a:cxn>
            </a:cxnLst>
            <a:rect l="0" t="0" r="r" b="b"/>
            <a:pathLst>
              <a:path w="1054" h="344">
                <a:moveTo>
                  <a:pt x="1053" y="287"/>
                </a:moveTo>
                <a:cubicBezTo>
                  <a:pt x="1053" y="287"/>
                  <a:pt x="1053" y="286"/>
                  <a:pt x="1053" y="286"/>
                </a:cubicBezTo>
                <a:cubicBezTo>
                  <a:pt x="1053" y="286"/>
                  <a:pt x="1053" y="286"/>
                  <a:pt x="1053" y="286"/>
                </a:cubicBezTo>
                <a:cubicBezTo>
                  <a:pt x="1053" y="286"/>
                  <a:pt x="1052" y="286"/>
                  <a:pt x="1052" y="286"/>
                </a:cubicBezTo>
                <a:cubicBezTo>
                  <a:pt x="1048" y="276"/>
                  <a:pt x="1026" y="236"/>
                  <a:pt x="931" y="54"/>
                </a:cubicBezTo>
                <a:cubicBezTo>
                  <a:pt x="931" y="54"/>
                  <a:pt x="931" y="54"/>
                  <a:pt x="931" y="55"/>
                </a:cubicBezTo>
                <a:cubicBezTo>
                  <a:pt x="931" y="54"/>
                  <a:pt x="931" y="53"/>
                  <a:pt x="930" y="52"/>
                </a:cubicBezTo>
                <a:cubicBezTo>
                  <a:pt x="930" y="52"/>
                  <a:pt x="930" y="52"/>
                  <a:pt x="927" y="48"/>
                </a:cubicBezTo>
                <a:cubicBezTo>
                  <a:pt x="918" y="35"/>
                  <a:pt x="879" y="25"/>
                  <a:pt x="812" y="16"/>
                </a:cubicBezTo>
                <a:cubicBezTo>
                  <a:pt x="734" y="5"/>
                  <a:pt x="638" y="0"/>
                  <a:pt x="528" y="0"/>
                </a:cubicBezTo>
                <a:cubicBezTo>
                  <a:pt x="417" y="0"/>
                  <a:pt x="323" y="5"/>
                  <a:pt x="243" y="16"/>
                </a:cubicBezTo>
                <a:cubicBezTo>
                  <a:pt x="175" y="25"/>
                  <a:pt x="136" y="37"/>
                  <a:pt x="128" y="48"/>
                </a:cubicBezTo>
                <a:cubicBezTo>
                  <a:pt x="128" y="48"/>
                  <a:pt x="128" y="48"/>
                  <a:pt x="127" y="48"/>
                </a:cubicBezTo>
                <a:cubicBezTo>
                  <a:pt x="127" y="48"/>
                  <a:pt x="127" y="48"/>
                  <a:pt x="4" y="283"/>
                </a:cubicBezTo>
                <a:cubicBezTo>
                  <a:pt x="3" y="284"/>
                  <a:pt x="2" y="285"/>
                  <a:pt x="1" y="286"/>
                </a:cubicBezTo>
                <a:cubicBezTo>
                  <a:pt x="1" y="287"/>
                  <a:pt x="1" y="287"/>
                  <a:pt x="1" y="287"/>
                </a:cubicBezTo>
                <a:cubicBezTo>
                  <a:pt x="1" y="288"/>
                  <a:pt x="0" y="289"/>
                  <a:pt x="0" y="290"/>
                </a:cubicBezTo>
                <a:cubicBezTo>
                  <a:pt x="0" y="305"/>
                  <a:pt x="52" y="318"/>
                  <a:pt x="155" y="328"/>
                </a:cubicBezTo>
                <a:cubicBezTo>
                  <a:pt x="258" y="339"/>
                  <a:pt x="382" y="344"/>
                  <a:pt x="528" y="344"/>
                </a:cubicBezTo>
                <a:cubicBezTo>
                  <a:pt x="672" y="344"/>
                  <a:pt x="797" y="339"/>
                  <a:pt x="900" y="328"/>
                </a:cubicBezTo>
                <a:cubicBezTo>
                  <a:pt x="1002" y="318"/>
                  <a:pt x="1054" y="305"/>
                  <a:pt x="1054" y="290"/>
                </a:cubicBezTo>
                <a:cubicBezTo>
                  <a:pt x="1054" y="289"/>
                  <a:pt x="1054" y="288"/>
                  <a:pt x="1054" y="287"/>
                </a:cubicBezTo>
                <a:cubicBezTo>
                  <a:pt x="1053" y="287"/>
                  <a:pt x="1053" y="287"/>
                  <a:pt x="1053" y="287"/>
                </a:cubicBezTo>
                <a:close/>
              </a:path>
            </a:pathLst>
          </a:custGeom>
          <a:solidFill>
            <a:srgbClr val="7FB34C"/>
          </a:solidFill>
          <a:ln w="9525">
            <a:noFill/>
            <a:rou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85" name="Oval 6"/>
          <p:cNvSpPr>
            <a:spLocks noChangeAspect="1"/>
          </p:cNvSpPr>
          <p:nvPr/>
        </p:nvSpPr>
        <p:spPr bwMode="auto">
          <a:xfrm>
            <a:off x="2547232" y="2500948"/>
            <a:ext cx="2046492" cy="357451"/>
          </a:xfrm>
          <a:prstGeom prst="ellipse">
            <a:avLst/>
          </a:prstGeom>
          <a:solidFill>
            <a:srgbClr val="7FB34C">
              <a:lumMod val="75000"/>
            </a:srgbClr>
          </a:solidFill>
          <a:ln w="19050">
            <a:noFill/>
            <a:rou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7" name="Freeform: Shape 8"/>
          <p:cNvSpPr>
            <a:spLocks noChangeAspect="1"/>
          </p:cNvSpPr>
          <p:nvPr/>
        </p:nvSpPr>
        <p:spPr bwMode="auto">
          <a:xfrm flipV="1">
            <a:off x="2605902" y="2901553"/>
            <a:ext cx="1901473" cy="785980"/>
          </a:xfrm>
          <a:custGeom>
            <a:avLst/>
            <a:gdLst/>
            <a:ahLst/>
            <a:cxnLst>
              <a:cxn ang="0">
                <a:pos x="1053" y="287"/>
              </a:cxn>
              <a:cxn ang="0">
                <a:pos x="1053" y="286"/>
              </a:cxn>
              <a:cxn ang="0">
                <a:pos x="1053" y="286"/>
              </a:cxn>
              <a:cxn ang="0">
                <a:pos x="1052" y="286"/>
              </a:cxn>
              <a:cxn ang="0">
                <a:pos x="931" y="54"/>
              </a:cxn>
              <a:cxn ang="0">
                <a:pos x="931" y="55"/>
              </a:cxn>
              <a:cxn ang="0">
                <a:pos x="930" y="52"/>
              </a:cxn>
              <a:cxn ang="0">
                <a:pos x="927" y="48"/>
              </a:cxn>
              <a:cxn ang="0">
                <a:pos x="812" y="16"/>
              </a:cxn>
              <a:cxn ang="0">
                <a:pos x="528" y="0"/>
              </a:cxn>
              <a:cxn ang="0">
                <a:pos x="243" y="16"/>
              </a:cxn>
              <a:cxn ang="0">
                <a:pos x="128" y="48"/>
              </a:cxn>
              <a:cxn ang="0">
                <a:pos x="127" y="48"/>
              </a:cxn>
              <a:cxn ang="0">
                <a:pos x="4" y="283"/>
              </a:cxn>
              <a:cxn ang="0">
                <a:pos x="1" y="286"/>
              </a:cxn>
              <a:cxn ang="0">
                <a:pos x="1" y="287"/>
              </a:cxn>
              <a:cxn ang="0">
                <a:pos x="0" y="290"/>
              </a:cxn>
              <a:cxn ang="0">
                <a:pos x="155" y="328"/>
              </a:cxn>
              <a:cxn ang="0">
                <a:pos x="528" y="344"/>
              </a:cxn>
              <a:cxn ang="0">
                <a:pos x="900" y="328"/>
              </a:cxn>
              <a:cxn ang="0">
                <a:pos x="1054" y="290"/>
              </a:cxn>
              <a:cxn ang="0">
                <a:pos x="1054" y="287"/>
              </a:cxn>
              <a:cxn ang="0">
                <a:pos x="1053" y="287"/>
              </a:cxn>
            </a:cxnLst>
            <a:rect l="0" t="0" r="r" b="b"/>
            <a:pathLst>
              <a:path w="1054" h="344">
                <a:moveTo>
                  <a:pt x="1053" y="287"/>
                </a:moveTo>
                <a:cubicBezTo>
                  <a:pt x="1053" y="287"/>
                  <a:pt x="1053" y="286"/>
                  <a:pt x="1053" y="286"/>
                </a:cubicBezTo>
                <a:cubicBezTo>
                  <a:pt x="1053" y="286"/>
                  <a:pt x="1053" y="286"/>
                  <a:pt x="1053" y="286"/>
                </a:cubicBezTo>
                <a:cubicBezTo>
                  <a:pt x="1053" y="286"/>
                  <a:pt x="1052" y="286"/>
                  <a:pt x="1052" y="286"/>
                </a:cubicBezTo>
                <a:cubicBezTo>
                  <a:pt x="1048" y="276"/>
                  <a:pt x="1026" y="236"/>
                  <a:pt x="931" y="54"/>
                </a:cubicBezTo>
                <a:cubicBezTo>
                  <a:pt x="931" y="54"/>
                  <a:pt x="931" y="54"/>
                  <a:pt x="931" y="55"/>
                </a:cubicBezTo>
                <a:cubicBezTo>
                  <a:pt x="931" y="54"/>
                  <a:pt x="931" y="53"/>
                  <a:pt x="930" y="52"/>
                </a:cubicBezTo>
                <a:cubicBezTo>
                  <a:pt x="930" y="52"/>
                  <a:pt x="930" y="52"/>
                  <a:pt x="927" y="48"/>
                </a:cubicBezTo>
                <a:cubicBezTo>
                  <a:pt x="918" y="35"/>
                  <a:pt x="879" y="25"/>
                  <a:pt x="812" y="16"/>
                </a:cubicBezTo>
                <a:cubicBezTo>
                  <a:pt x="734" y="5"/>
                  <a:pt x="638" y="0"/>
                  <a:pt x="528" y="0"/>
                </a:cubicBezTo>
                <a:cubicBezTo>
                  <a:pt x="417" y="0"/>
                  <a:pt x="323" y="5"/>
                  <a:pt x="243" y="16"/>
                </a:cubicBezTo>
                <a:cubicBezTo>
                  <a:pt x="175" y="25"/>
                  <a:pt x="136" y="37"/>
                  <a:pt x="128" y="48"/>
                </a:cubicBezTo>
                <a:cubicBezTo>
                  <a:pt x="128" y="48"/>
                  <a:pt x="128" y="48"/>
                  <a:pt x="127" y="48"/>
                </a:cubicBezTo>
                <a:cubicBezTo>
                  <a:pt x="127" y="48"/>
                  <a:pt x="127" y="48"/>
                  <a:pt x="4" y="283"/>
                </a:cubicBezTo>
                <a:cubicBezTo>
                  <a:pt x="3" y="284"/>
                  <a:pt x="2" y="285"/>
                  <a:pt x="1" y="286"/>
                </a:cubicBezTo>
                <a:cubicBezTo>
                  <a:pt x="1" y="287"/>
                  <a:pt x="1" y="287"/>
                  <a:pt x="1" y="287"/>
                </a:cubicBezTo>
                <a:cubicBezTo>
                  <a:pt x="1" y="288"/>
                  <a:pt x="0" y="289"/>
                  <a:pt x="0" y="290"/>
                </a:cubicBezTo>
                <a:cubicBezTo>
                  <a:pt x="0" y="305"/>
                  <a:pt x="52" y="318"/>
                  <a:pt x="155" y="328"/>
                </a:cubicBezTo>
                <a:cubicBezTo>
                  <a:pt x="258" y="339"/>
                  <a:pt x="382" y="344"/>
                  <a:pt x="528" y="344"/>
                </a:cubicBezTo>
                <a:cubicBezTo>
                  <a:pt x="672" y="344"/>
                  <a:pt x="797" y="339"/>
                  <a:pt x="900" y="328"/>
                </a:cubicBezTo>
                <a:cubicBezTo>
                  <a:pt x="1002" y="318"/>
                  <a:pt x="1054" y="305"/>
                  <a:pt x="1054" y="290"/>
                </a:cubicBezTo>
                <a:cubicBezTo>
                  <a:pt x="1054" y="289"/>
                  <a:pt x="1054" y="288"/>
                  <a:pt x="1054" y="287"/>
                </a:cubicBezTo>
                <a:cubicBezTo>
                  <a:pt x="1053" y="287"/>
                  <a:pt x="1053" y="287"/>
                  <a:pt x="1053" y="287"/>
                </a:cubicBezTo>
                <a:close/>
              </a:path>
            </a:pathLst>
          </a:custGeom>
          <a:solidFill>
            <a:srgbClr val="EB223D"/>
          </a:solidFill>
          <a:ln w="9525">
            <a:noFill/>
            <a:rou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83" name="Oval 9"/>
          <p:cNvSpPr>
            <a:spLocks noChangeAspect="1"/>
          </p:cNvSpPr>
          <p:nvPr/>
        </p:nvSpPr>
        <p:spPr bwMode="auto">
          <a:xfrm>
            <a:off x="2838269" y="3449621"/>
            <a:ext cx="1439922" cy="251504"/>
          </a:xfrm>
          <a:prstGeom prst="ellipse">
            <a:avLst/>
          </a:prstGeom>
          <a:solidFill>
            <a:srgbClr val="EB223D">
              <a:lumMod val="75000"/>
            </a:srgbClr>
          </a:solidFill>
          <a:ln w="19050">
            <a:noFill/>
            <a:rou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8" name="Freeform: Shape 11"/>
          <p:cNvSpPr>
            <a:spLocks noChangeAspect="1"/>
          </p:cNvSpPr>
          <p:nvPr/>
        </p:nvSpPr>
        <p:spPr bwMode="auto">
          <a:xfrm flipV="1">
            <a:off x="2930627" y="3728368"/>
            <a:ext cx="1320608" cy="545877"/>
          </a:xfrm>
          <a:custGeom>
            <a:avLst/>
            <a:gdLst/>
            <a:ahLst/>
            <a:cxnLst>
              <a:cxn ang="0">
                <a:pos x="1053" y="287"/>
              </a:cxn>
              <a:cxn ang="0">
                <a:pos x="1053" y="286"/>
              </a:cxn>
              <a:cxn ang="0">
                <a:pos x="1053" y="286"/>
              </a:cxn>
              <a:cxn ang="0">
                <a:pos x="1052" y="286"/>
              </a:cxn>
              <a:cxn ang="0">
                <a:pos x="931" y="54"/>
              </a:cxn>
              <a:cxn ang="0">
                <a:pos x="931" y="55"/>
              </a:cxn>
              <a:cxn ang="0">
                <a:pos x="930" y="52"/>
              </a:cxn>
              <a:cxn ang="0">
                <a:pos x="927" y="48"/>
              </a:cxn>
              <a:cxn ang="0">
                <a:pos x="812" y="16"/>
              </a:cxn>
              <a:cxn ang="0">
                <a:pos x="528" y="0"/>
              </a:cxn>
              <a:cxn ang="0">
                <a:pos x="243" y="16"/>
              </a:cxn>
              <a:cxn ang="0">
                <a:pos x="128" y="48"/>
              </a:cxn>
              <a:cxn ang="0">
                <a:pos x="127" y="48"/>
              </a:cxn>
              <a:cxn ang="0">
                <a:pos x="4" y="283"/>
              </a:cxn>
              <a:cxn ang="0">
                <a:pos x="1" y="286"/>
              </a:cxn>
              <a:cxn ang="0">
                <a:pos x="1" y="287"/>
              </a:cxn>
              <a:cxn ang="0">
                <a:pos x="0" y="290"/>
              </a:cxn>
              <a:cxn ang="0">
                <a:pos x="155" y="328"/>
              </a:cxn>
              <a:cxn ang="0">
                <a:pos x="528" y="344"/>
              </a:cxn>
              <a:cxn ang="0">
                <a:pos x="900" y="328"/>
              </a:cxn>
              <a:cxn ang="0">
                <a:pos x="1054" y="290"/>
              </a:cxn>
              <a:cxn ang="0">
                <a:pos x="1054" y="287"/>
              </a:cxn>
              <a:cxn ang="0">
                <a:pos x="1053" y="287"/>
              </a:cxn>
            </a:cxnLst>
            <a:rect l="0" t="0" r="r" b="b"/>
            <a:pathLst>
              <a:path w="1054" h="344">
                <a:moveTo>
                  <a:pt x="1053" y="287"/>
                </a:moveTo>
                <a:cubicBezTo>
                  <a:pt x="1053" y="287"/>
                  <a:pt x="1053" y="286"/>
                  <a:pt x="1053" y="286"/>
                </a:cubicBezTo>
                <a:cubicBezTo>
                  <a:pt x="1053" y="286"/>
                  <a:pt x="1053" y="286"/>
                  <a:pt x="1053" y="286"/>
                </a:cubicBezTo>
                <a:cubicBezTo>
                  <a:pt x="1053" y="286"/>
                  <a:pt x="1052" y="286"/>
                  <a:pt x="1052" y="286"/>
                </a:cubicBezTo>
                <a:cubicBezTo>
                  <a:pt x="1048" y="276"/>
                  <a:pt x="1026" y="236"/>
                  <a:pt x="931" y="54"/>
                </a:cubicBezTo>
                <a:cubicBezTo>
                  <a:pt x="931" y="54"/>
                  <a:pt x="931" y="54"/>
                  <a:pt x="931" y="55"/>
                </a:cubicBezTo>
                <a:cubicBezTo>
                  <a:pt x="931" y="54"/>
                  <a:pt x="931" y="53"/>
                  <a:pt x="930" y="52"/>
                </a:cubicBezTo>
                <a:cubicBezTo>
                  <a:pt x="930" y="52"/>
                  <a:pt x="930" y="52"/>
                  <a:pt x="927" y="48"/>
                </a:cubicBezTo>
                <a:cubicBezTo>
                  <a:pt x="918" y="35"/>
                  <a:pt x="879" y="25"/>
                  <a:pt x="812" y="16"/>
                </a:cubicBezTo>
                <a:cubicBezTo>
                  <a:pt x="734" y="5"/>
                  <a:pt x="638" y="0"/>
                  <a:pt x="528" y="0"/>
                </a:cubicBezTo>
                <a:cubicBezTo>
                  <a:pt x="417" y="0"/>
                  <a:pt x="323" y="5"/>
                  <a:pt x="243" y="16"/>
                </a:cubicBezTo>
                <a:cubicBezTo>
                  <a:pt x="175" y="25"/>
                  <a:pt x="136" y="37"/>
                  <a:pt x="128" y="48"/>
                </a:cubicBezTo>
                <a:cubicBezTo>
                  <a:pt x="128" y="48"/>
                  <a:pt x="128" y="48"/>
                  <a:pt x="127" y="48"/>
                </a:cubicBezTo>
                <a:cubicBezTo>
                  <a:pt x="127" y="48"/>
                  <a:pt x="127" y="48"/>
                  <a:pt x="4" y="283"/>
                </a:cubicBezTo>
                <a:cubicBezTo>
                  <a:pt x="3" y="284"/>
                  <a:pt x="2" y="285"/>
                  <a:pt x="1" y="286"/>
                </a:cubicBezTo>
                <a:cubicBezTo>
                  <a:pt x="1" y="287"/>
                  <a:pt x="1" y="287"/>
                  <a:pt x="1" y="287"/>
                </a:cubicBezTo>
                <a:cubicBezTo>
                  <a:pt x="1" y="288"/>
                  <a:pt x="0" y="289"/>
                  <a:pt x="0" y="290"/>
                </a:cubicBezTo>
                <a:cubicBezTo>
                  <a:pt x="0" y="305"/>
                  <a:pt x="52" y="318"/>
                  <a:pt x="155" y="328"/>
                </a:cubicBezTo>
                <a:cubicBezTo>
                  <a:pt x="258" y="339"/>
                  <a:pt x="382" y="344"/>
                  <a:pt x="528" y="344"/>
                </a:cubicBezTo>
                <a:cubicBezTo>
                  <a:pt x="672" y="344"/>
                  <a:pt x="797" y="339"/>
                  <a:pt x="900" y="328"/>
                </a:cubicBezTo>
                <a:cubicBezTo>
                  <a:pt x="1002" y="318"/>
                  <a:pt x="1054" y="305"/>
                  <a:pt x="1054" y="290"/>
                </a:cubicBezTo>
                <a:cubicBezTo>
                  <a:pt x="1054" y="289"/>
                  <a:pt x="1054" y="288"/>
                  <a:pt x="1054" y="287"/>
                </a:cubicBezTo>
                <a:cubicBezTo>
                  <a:pt x="1053" y="287"/>
                  <a:pt x="1053" y="287"/>
                  <a:pt x="1053" y="287"/>
                </a:cubicBezTo>
                <a:close/>
              </a:path>
            </a:pathLst>
          </a:custGeom>
          <a:solidFill>
            <a:srgbClr val="F5992D"/>
          </a:solidFill>
          <a:ln w="9525">
            <a:noFill/>
            <a:rou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81" name="Oval 12"/>
          <p:cNvSpPr>
            <a:spLocks noChangeAspect="1"/>
          </p:cNvSpPr>
          <p:nvPr/>
        </p:nvSpPr>
        <p:spPr bwMode="auto">
          <a:xfrm>
            <a:off x="3088486" y="4112989"/>
            <a:ext cx="1000053" cy="174674"/>
          </a:xfrm>
          <a:prstGeom prst="ellipse">
            <a:avLst/>
          </a:prstGeom>
          <a:solidFill>
            <a:srgbClr val="F5992D">
              <a:lumMod val="75000"/>
            </a:srgbClr>
          </a:solidFill>
          <a:ln w="19050">
            <a:noFill/>
            <a:rou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9" name="Freeform: Shape 14"/>
          <p:cNvSpPr>
            <a:spLocks noChangeAspect="1"/>
          </p:cNvSpPr>
          <p:nvPr/>
        </p:nvSpPr>
        <p:spPr bwMode="auto">
          <a:xfrm flipV="1">
            <a:off x="3153550" y="4309109"/>
            <a:ext cx="873787" cy="361183"/>
          </a:xfrm>
          <a:custGeom>
            <a:avLst/>
            <a:gdLst/>
            <a:ahLst/>
            <a:cxnLst>
              <a:cxn ang="0">
                <a:pos x="1053" y="287"/>
              </a:cxn>
              <a:cxn ang="0">
                <a:pos x="1053" y="286"/>
              </a:cxn>
              <a:cxn ang="0">
                <a:pos x="1053" y="286"/>
              </a:cxn>
              <a:cxn ang="0">
                <a:pos x="1052" y="286"/>
              </a:cxn>
              <a:cxn ang="0">
                <a:pos x="931" y="54"/>
              </a:cxn>
              <a:cxn ang="0">
                <a:pos x="931" y="55"/>
              </a:cxn>
              <a:cxn ang="0">
                <a:pos x="930" y="52"/>
              </a:cxn>
              <a:cxn ang="0">
                <a:pos x="927" y="48"/>
              </a:cxn>
              <a:cxn ang="0">
                <a:pos x="812" y="16"/>
              </a:cxn>
              <a:cxn ang="0">
                <a:pos x="528" y="0"/>
              </a:cxn>
              <a:cxn ang="0">
                <a:pos x="243" y="16"/>
              </a:cxn>
              <a:cxn ang="0">
                <a:pos x="128" y="48"/>
              </a:cxn>
              <a:cxn ang="0">
                <a:pos x="127" y="48"/>
              </a:cxn>
              <a:cxn ang="0">
                <a:pos x="4" y="283"/>
              </a:cxn>
              <a:cxn ang="0">
                <a:pos x="1" y="286"/>
              </a:cxn>
              <a:cxn ang="0">
                <a:pos x="1" y="287"/>
              </a:cxn>
              <a:cxn ang="0">
                <a:pos x="0" y="290"/>
              </a:cxn>
              <a:cxn ang="0">
                <a:pos x="155" y="328"/>
              </a:cxn>
              <a:cxn ang="0">
                <a:pos x="528" y="344"/>
              </a:cxn>
              <a:cxn ang="0">
                <a:pos x="900" y="328"/>
              </a:cxn>
              <a:cxn ang="0">
                <a:pos x="1054" y="290"/>
              </a:cxn>
              <a:cxn ang="0">
                <a:pos x="1054" y="287"/>
              </a:cxn>
              <a:cxn ang="0">
                <a:pos x="1053" y="287"/>
              </a:cxn>
            </a:cxnLst>
            <a:rect l="0" t="0" r="r" b="b"/>
            <a:pathLst>
              <a:path w="1054" h="344">
                <a:moveTo>
                  <a:pt x="1053" y="287"/>
                </a:moveTo>
                <a:cubicBezTo>
                  <a:pt x="1053" y="287"/>
                  <a:pt x="1053" y="286"/>
                  <a:pt x="1053" y="286"/>
                </a:cubicBezTo>
                <a:cubicBezTo>
                  <a:pt x="1053" y="286"/>
                  <a:pt x="1053" y="286"/>
                  <a:pt x="1053" y="286"/>
                </a:cubicBezTo>
                <a:cubicBezTo>
                  <a:pt x="1053" y="286"/>
                  <a:pt x="1052" y="286"/>
                  <a:pt x="1052" y="286"/>
                </a:cubicBezTo>
                <a:cubicBezTo>
                  <a:pt x="1048" y="276"/>
                  <a:pt x="1026" y="236"/>
                  <a:pt x="931" y="54"/>
                </a:cubicBezTo>
                <a:cubicBezTo>
                  <a:pt x="931" y="54"/>
                  <a:pt x="931" y="54"/>
                  <a:pt x="931" y="55"/>
                </a:cubicBezTo>
                <a:cubicBezTo>
                  <a:pt x="931" y="54"/>
                  <a:pt x="931" y="53"/>
                  <a:pt x="930" y="52"/>
                </a:cubicBezTo>
                <a:cubicBezTo>
                  <a:pt x="930" y="52"/>
                  <a:pt x="930" y="52"/>
                  <a:pt x="927" y="48"/>
                </a:cubicBezTo>
                <a:cubicBezTo>
                  <a:pt x="918" y="35"/>
                  <a:pt x="879" y="25"/>
                  <a:pt x="812" y="16"/>
                </a:cubicBezTo>
                <a:cubicBezTo>
                  <a:pt x="734" y="5"/>
                  <a:pt x="638" y="0"/>
                  <a:pt x="528" y="0"/>
                </a:cubicBezTo>
                <a:cubicBezTo>
                  <a:pt x="417" y="0"/>
                  <a:pt x="323" y="5"/>
                  <a:pt x="243" y="16"/>
                </a:cubicBezTo>
                <a:cubicBezTo>
                  <a:pt x="175" y="25"/>
                  <a:pt x="136" y="37"/>
                  <a:pt x="128" y="48"/>
                </a:cubicBezTo>
                <a:cubicBezTo>
                  <a:pt x="128" y="48"/>
                  <a:pt x="128" y="48"/>
                  <a:pt x="127" y="48"/>
                </a:cubicBezTo>
                <a:cubicBezTo>
                  <a:pt x="127" y="48"/>
                  <a:pt x="127" y="48"/>
                  <a:pt x="4" y="283"/>
                </a:cubicBezTo>
                <a:cubicBezTo>
                  <a:pt x="3" y="284"/>
                  <a:pt x="2" y="285"/>
                  <a:pt x="1" y="286"/>
                </a:cubicBezTo>
                <a:cubicBezTo>
                  <a:pt x="1" y="287"/>
                  <a:pt x="1" y="287"/>
                  <a:pt x="1" y="287"/>
                </a:cubicBezTo>
                <a:cubicBezTo>
                  <a:pt x="1" y="288"/>
                  <a:pt x="0" y="289"/>
                  <a:pt x="0" y="290"/>
                </a:cubicBezTo>
                <a:cubicBezTo>
                  <a:pt x="0" y="305"/>
                  <a:pt x="52" y="318"/>
                  <a:pt x="155" y="328"/>
                </a:cubicBezTo>
                <a:cubicBezTo>
                  <a:pt x="258" y="339"/>
                  <a:pt x="382" y="344"/>
                  <a:pt x="528" y="344"/>
                </a:cubicBezTo>
                <a:cubicBezTo>
                  <a:pt x="672" y="344"/>
                  <a:pt x="797" y="339"/>
                  <a:pt x="900" y="328"/>
                </a:cubicBezTo>
                <a:cubicBezTo>
                  <a:pt x="1002" y="318"/>
                  <a:pt x="1054" y="305"/>
                  <a:pt x="1054" y="290"/>
                </a:cubicBezTo>
                <a:cubicBezTo>
                  <a:pt x="1054" y="289"/>
                  <a:pt x="1054" y="288"/>
                  <a:pt x="1054" y="287"/>
                </a:cubicBezTo>
                <a:cubicBezTo>
                  <a:pt x="1053" y="287"/>
                  <a:pt x="1053" y="287"/>
                  <a:pt x="1053" y="287"/>
                </a:cubicBezTo>
                <a:close/>
              </a:path>
            </a:pathLst>
          </a:custGeom>
          <a:solidFill>
            <a:srgbClr val="3891DE"/>
          </a:solidFill>
          <a:ln w="9525">
            <a:noFill/>
            <a:rou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79" name="Oval 15"/>
          <p:cNvSpPr>
            <a:spLocks noChangeAspect="1"/>
          </p:cNvSpPr>
          <p:nvPr/>
        </p:nvSpPr>
        <p:spPr bwMode="auto">
          <a:xfrm>
            <a:off x="3257760" y="4563119"/>
            <a:ext cx="661690" cy="115574"/>
          </a:xfrm>
          <a:prstGeom prst="ellipse">
            <a:avLst/>
          </a:prstGeom>
          <a:solidFill>
            <a:srgbClr val="3891DE">
              <a:lumMod val="75000"/>
            </a:srgbClr>
          </a:solidFill>
          <a:ln w="19050">
            <a:noFill/>
            <a:rou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cxnSp>
        <p:nvCxnSpPr>
          <p:cNvPr id="13" name="Straight Connector 17"/>
          <p:cNvCxnSpPr>
            <a:cxnSpLocks noChangeAspect="1"/>
          </p:cNvCxnSpPr>
          <p:nvPr/>
        </p:nvCxnSpPr>
        <p:spPr>
          <a:xfrm rot="5400000">
            <a:off x="2860689" y="4668069"/>
            <a:ext cx="525015" cy="1824"/>
          </a:xfrm>
          <a:prstGeom prst="line">
            <a:avLst/>
          </a:prstGeom>
          <a:noFill/>
          <a:ln w="19050" cap="flat" cmpd="sng" algn="ctr">
            <a:solidFill>
              <a:srgbClr val="000000">
                <a:lumMod val="50000"/>
                <a:lumOff val="50000"/>
              </a:srgbClr>
            </a:solidFill>
            <a:prstDash val="sysDot"/>
            <a:miter lim="800000"/>
          </a:ln>
          <a:effectLst/>
        </p:spPr>
      </p:cxnSp>
      <p:cxnSp>
        <p:nvCxnSpPr>
          <p:cNvPr id="14" name="Straight Connector 18"/>
          <p:cNvCxnSpPr>
            <a:cxnSpLocks noChangeAspect="1"/>
          </p:cNvCxnSpPr>
          <p:nvPr/>
        </p:nvCxnSpPr>
        <p:spPr>
          <a:xfrm rot="16200000" flipH="1">
            <a:off x="1005395" y="2893494"/>
            <a:ext cx="2835082" cy="1050030"/>
          </a:xfrm>
          <a:prstGeom prst="line">
            <a:avLst/>
          </a:prstGeom>
          <a:noFill/>
          <a:ln w="19050" cap="flat" cmpd="sng" algn="ctr">
            <a:solidFill>
              <a:srgbClr val="000000">
                <a:lumMod val="50000"/>
                <a:lumOff val="50000"/>
              </a:srgbClr>
            </a:solidFill>
            <a:prstDash val="sysDot"/>
            <a:miter lim="800000"/>
          </a:ln>
          <a:effectLst/>
        </p:spPr>
      </p:cxnSp>
      <p:cxnSp>
        <p:nvCxnSpPr>
          <p:cNvPr id="16" name="Straight Connector 19"/>
          <p:cNvCxnSpPr>
            <a:cxnSpLocks noChangeAspect="1"/>
          </p:cNvCxnSpPr>
          <p:nvPr/>
        </p:nvCxnSpPr>
        <p:spPr>
          <a:xfrm>
            <a:off x="2463491" y="4365835"/>
            <a:ext cx="525015" cy="1824"/>
          </a:xfrm>
          <a:prstGeom prst="line">
            <a:avLst/>
          </a:prstGeom>
          <a:noFill/>
          <a:ln w="19050" cap="flat" cmpd="sng" algn="ctr">
            <a:solidFill>
              <a:srgbClr val="000000">
                <a:lumMod val="50000"/>
                <a:lumOff val="50000"/>
              </a:srgbClr>
            </a:solidFill>
            <a:prstDash val="sysDot"/>
            <a:miter lim="800000"/>
          </a:ln>
          <a:effectLst/>
        </p:spPr>
      </p:cxnSp>
      <p:sp>
        <p:nvSpPr>
          <p:cNvPr id="17" name="TextBox 20"/>
          <p:cNvSpPr txBox="1">
            <a:spLocks noChangeAspect="1"/>
          </p:cNvSpPr>
          <p:nvPr/>
        </p:nvSpPr>
        <p:spPr>
          <a:xfrm>
            <a:off x="1570489" y="4109679"/>
            <a:ext cx="625421" cy="504138"/>
          </a:xfrm>
          <a:prstGeom prst="rect">
            <a:avLst/>
          </a:prstGeom>
          <a:noFill/>
        </p:spPr>
        <p:txBody>
          <a:bodyPr wrap="none">
            <a:normAutofit fontScale="57500" lnSpcReduction="1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kern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共有</a:t>
            </a:r>
            <a:r>
              <a:rPr lang="en-US" altLang="zh-CN" sz="2400" kern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sz="2400" b="1" kern="0" noProof="0">
                <a:ln>
                  <a:noFill/>
                </a:ln>
                <a:solidFill>
                  <a:srgbClr val="3891D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+mn-ea"/>
              </a:rPr>
              <a:t>2867</a:t>
            </a:r>
            <a:r>
              <a:rPr lang="en-US" altLang="zh-CN" sz="2400" kern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2400" kern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名</a:t>
            </a: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kern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用户最终提交了问卷</a:t>
            </a:r>
          </a:p>
        </p:txBody>
      </p:sp>
      <p:cxnSp>
        <p:nvCxnSpPr>
          <p:cNvPr id="18" name="Straight Connector 21"/>
          <p:cNvCxnSpPr>
            <a:cxnSpLocks noChangeAspect="1"/>
          </p:cNvCxnSpPr>
          <p:nvPr/>
        </p:nvCxnSpPr>
        <p:spPr>
          <a:xfrm>
            <a:off x="2183034" y="3642257"/>
            <a:ext cx="525015" cy="1824"/>
          </a:xfrm>
          <a:prstGeom prst="line">
            <a:avLst/>
          </a:prstGeom>
          <a:noFill/>
          <a:ln w="19050" cap="flat" cmpd="sng" algn="ctr">
            <a:solidFill>
              <a:srgbClr val="000000">
                <a:lumMod val="50000"/>
                <a:lumOff val="50000"/>
              </a:srgbClr>
            </a:solidFill>
            <a:prstDash val="sysDot"/>
            <a:miter lim="800000"/>
          </a:ln>
          <a:effectLst/>
        </p:spPr>
      </p:cxnSp>
      <p:sp>
        <p:nvSpPr>
          <p:cNvPr id="19" name="TextBox 22"/>
          <p:cNvSpPr txBox="1">
            <a:spLocks noChangeAspect="1"/>
          </p:cNvSpPr>
          <p:nvPr/>
        </p:nvSpPr>
        <p:spPr>
          <a:xfrm>
            <a:off x="1291213" y="3366510"/>
            <a:ext cx="625421" cy="504138"/>
          </a:xfrm>
          <a:prstGeom prst="rect">
            <a:avLst/>
          </a:prstGeom>
          <a:noFill/>
        </p:spPr>
        <p:txBody>
          <a:bodyPr wrap="none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有</a:t>
            </a:r>
            <a:r>
              <a:rPr lang="en-US" altLang="zh-CN" sz="1400" kern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sz="1400" b="1" kern="0" noProof="0">
                <a:ln>
                  <a:noFill/>
                </a:ln>
                <a:solidFill>
                  <a:srgbClr val="F5992D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3107</a:t>
            </a:r>
            <a:r>
              <a:rPr lang="en-US" altLang="zh-CN" sz="1400" kern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1400" kern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名用户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填写问卷但未提交</a:t>
            </a:r>
            <a:endParaRPr kumimoji="0" lang="zh-CN" altLang="en-US" sz="14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cxnSp>
        <p:nvCxnSpPr>
          <p:cNvPr id="25" name="Straight Connector 23"/>
          <p:cNvCxnSpPr>
            <a:cxnSpLocks noChangeAspect="1"/>
          </p:cNvCxnSpPr>
          <p:nvPr/>
        </p:nvCxnSpPr>
        <p:spPr>
          <a:xfrm>
            <a:off x="1819393" y="2659705"/>
            <a:ext cx="525015" cy="1824"/>
          </a:xfrm>
          <a:prstGeom prst="line">
            <a:avLst/>
          </a:prstGeom>
          <a:noFill/>
          <a:ln w="19050" cap="flat" cmpd="sng" algn="ctr">
            <a:solidFill>
              <a:srgbClr val="000000">
                <a:lumMod val="50000"/>
                <a:lumOff val="50000"/>
              </a:srgbClr>
            </a:solidFill>
            <a:prstDash val="sysDot"/>
            <a:miter lim="800000"/>
          </a:ln>
          <a:effectLst/>
        </p:spPr>
      </p:cxnSp>
      <p:sp>
        <p:nvSpPr>
          <p:cNvPr id="27" name="TextBox 24"/>
          <p:cNvSpPr txBox="1">
            <a:spLocks noChangeAspect="1"/>
          </p:cNvSpPr>
          <p:nvPr/>
        </p:nvSpPr>
        <p:spPr>
          <a:xfrm>
            <a:off x="943445" y="2387674"/>
            <a:ext cx="625421" cy="504138"/>
          </a:xfrm>
          <a:prstGeom prst="rect">
            <a:avLst/>
          </a:prstGeom>
          <a:noFill/>
        </p:spPr>
        <p:txBody>
          <a:bodyPr wrap="none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有</a:t>
            </a:r>
            <a:r>
              <a:rPr lang="en-US" altLang="zh-CN" sz="1400" kern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sz="1400" b="1" kern="0" noProof="0">
                <a:ln>
                  <a:noFill/>
                </a:ln>
                <a:solidFill>
                  <a:srgbClr val="EB223D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3518</a:t>
            </a:r>
            <a:r>
              <a:rPr lang="en-US" altLang="zh-CN" sz="1400" kern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1400" kern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名</a:t>
            </a:r>
            <a:endParaRPr kumimoji="0" lang="zh-CN" altLang="en-US" sz="140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用户打开问卷页面</a:t>
            </a:r>
            <a:endParaRPr kumimoji="0" lang="zh-CN" altLang="en-US" sz="140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28" name="Straight Connector 25"/>
          <p:cNvCxnSpPr>
            <a:cxnSpLocks noChangeAspect="1"/>
          </p:cNvCxnSpPr>
          <p:nvPr/>
        </p:nvCxnSpPr>
        <p:spPr>
          <a:xfrm>
            <a:off x="1355634" y="1998890"/>
            <a:ext cx="525015" cy="1824"/>
          </a:xfrm>
          <a:prstGeom prst="line">
            <a:avLst/>
          </a:prstGeom>
          <a:noFill/>
          <a:ln w="19050" cap="flat" cmpd="sng" algn="ctr">
            <a:solidFill>
              <a:srgbClr val="000000">
                <a:lumMod val="50000"/>
                <a:lumOff val="50000"/>
              </a:srgbClr>
            </a:solidFill>
            <a:prstDash val="sysDot"/>
            <a:miter lim="800000"/>
          </a:ln>
          <a:effectLst/>
        </p:spPr>
      </p:cxnSp>
      <p:sp>
        <p:nvSpPr>
          <p:cNvPr id="29" name="TextBox 26"/>
          <p:cNvSpPr txBox="1">
            <a:spLocks noChangeAspect="1"/>
          </p:cNvSpPr>
          <p:nvPr/>
        </p:nvSpPr>
        <p:spPr>
          <a:xfrm>
            <a:off x="455556" y="1747812"/>
            <a:ext cx="625421" cy="504138"/>
          </a:xfrm>
          <a:prstGeom prst="rect">
            <a:avLst/>
          </a:prstGeom>
          <a:noFill/>
        </p:spPr>
        <p:txBody>
          <a:bodyPr wrap="none">
            <a:normAutofit lnSpcReduction="1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邀请</a:t>
            </a:r>
            <a:r>
              <a:rPr kumimoji="0" lang="en-US" altLang="zh-CN" sz="140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0" lang="en-US" altLang="zh-CN" sz="14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5133</a:t>
            </a:r>
            <a:r>
              <a:rPr kumimoji="0" lang="en-US" altLang="zh-CN" sz="140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0" lang="zh-CN" altLang="en-US" sz="140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名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用户填写问卷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3193415" y="2531110"/>
            <a:ext cx="843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68.5%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3229610" y="3423920"/>
            <a:ext cx="69596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88.3%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3276600" y="4072255"/>
            <a:ext cx="624205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92.3%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597</Words>
  <Application>Microsoft Office PowerPoint</Application>
  <PresentationFormat>自定义</PresentationFormat>
  <Paragraphs>135</Paragraphs>
  <Slides>14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Arial Unicode MS</vt:lpstr>
      <vt:lpstr>微软雅黑</vt:lpstr>
      <vt:lpstr>微软雅黑 Light</vt:lpstr>
      <vt:lpstr>Arial</vt:lpstr>
      <vt:lpstr>Calibri</vt:lpstr>
      <vt:lpstr>Impact</vt:lpstr>
      <vt:lpstr>Wingdings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Liang</cp:lastModifiedBy>
  <cp:revision>500</cp:revision>
  <dcterms:created xsi:type="dcterms:W3CDTF">2021-06-09T07:08:00Z</dcterms:created>
  <dcterms:modified xsi:type="dcterms:W3CDTF">2021-12-03T06:12:15Z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2052-11.1.0.11045</vt:lpwstr>
  </property>
  <property fmtid="{D5CDD505-2E9C-101B-9397-08002B2CF9AE}" pid="3" name="ICV">
    <vt:lpwstr>5C161A50F29444EA8FA2B6D6463CF057</vt:lpwstr>
  </property>
</Properties>
</file>