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283" r:id="rId3"/>
    <p:sldId id="2668" r:id="rId5"/>
    <p:sldId id="2656" r:id="rId6"/>
    <p:sldId id="2655" r:id="rId7"/>
    <p:sldId id="2667" r:id="rId8"/>
    <p:sldId id="2670" r:id="rId9"/>
    <p:sldId id="2675" r:id="rId10"/>
    <p:sldId id="2676" r:id="rId11"/>
    <p:sldId id="2677" r:id="rId12"/>
    <p:sldId id="2678" r:id="rId13"/>
    <p:sldId id="2680" r:id="rId14"/>
    <p:sldId id="263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AD3A"/>
    <a:srgbClr val="F3AA2C"/>
    <a:srgbClr val="F3AA3C"/>
    <a:srgbClr val="F2A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0"/>
    <p:restoredTop sz="69774"/>
  </p:normalViewPr>
  <p:slideViewPr>
    <p:cSldViewPr snapToGrid="0" snapToObjects="1">
      <p:cViewPr varScale="1">
        <p:scale>
          <a:sx n="89" d="100"/>
          <a:sy n="89" d="100"/>
        </p:scale>
        <p:origin x="8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7E2548B-AC32-4B01-BBFA-02F40C0F4EC3}">
      <dgm:prSet phldrT="[文本]" custT="1"/>
      <dgm:spPr/>
      <dgm:t>
        <a:bodyPr/>
        <a:lstStyle/>
        <a:p>
          <a:r>
            <a:rPr lang="zh-CN" altLang="en-US" sz="1600"/>
            <a:t>案例目标</a:t>
          </a:r>
          <a:endParaRPr lang="zh-CN" altLang="en-US" sz="1600" dirty="0"/>
        </a:p>
      </dgm:t>
    </dgm:pt>
    <dgm:pt modelId="{E4D0092D-1226-4D08-9799-2812B1B3A205}" cxnId="{6DA28C3E-4066-4121-A777-396E8AC56E95}" type="parTrans">
      <dgm:prSet/>
      <dgm:spPr/>
      <dgm:t>
        <a:bodyPr/>
        <a:lstStyle/>
        <a:p>
          <a:endParaRPr lang="zh-CN" altLang="en-US" sz="1600"/>
        </a:p>
      </dgm:t>
    </dgm:pt>
    <dgm:pt modelId="{28DDF60F-4746-4323-950A-660C2ED12F4C}" cxnId="{6DA28C3E-4066-4121-A777-396E8AC56E95}" type="sibTrans">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cxnId="{540F4AF6-C377-45C5-A590-7CA2DAF93499}" type="parTrans">
      <dgm:prSet/>
      <dgm:spPr/>
      <dgm:t>
        <a:bodyPr/>
        <a:lstStyle/>
        <a:p>
          <a:endParaRPr lang="zh-CN" altLang="en-US" sz="1600"/>
        </a:p>
      </dgm:t>
    </dgm:pt>
    <dgm:pt modelId="{7165FF18-8236-4A4E-8431-4608C1BAE295}" cxnId="{540F4AF6-C377-45C5-A590-7CA2DAF93499}" type="sibTrans">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cxnId="{A98C5DC5-964A-4B38-9CEA-B18325772BEA}" type="parTrans">
      <dgm:prSet/>
      <dgm:spPr/>
      <dgm:t>
        <a:bodyPr/>
        <a:lstStyle/>
        <a:p>
          <a:endParaRPr lang="zh-CN" altLang="en-US" sz="1600"/>
        </a:p>
      </dgm:t>
    </dgm:pt>
    <dgm:pt modelId="{ED660174-D282-4491-8B21-ACACA759DF36}" cxnId="{A98C5DC5-964A-4B38-9CEA-B18325772BEA}" type="sibTrans">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cxnId="{6812FF8E-3082-4F64-839F-77BEEBDD451D}" type="parTrans">
      <dgm:prSet/>
      <dgm:spPr/>
      <dgm:t>
        <a:bodyPr/>
        <a:lstStyle/>
        <a:p>
          <a:endParaRPr lang="zh-CN" altLang="en-US" sz="1600"/>
        </a:p>
      </dgm:t>
    </dgm:pt>
    <dgm:pt modelId="{A41368AE-CFFF-41C3-A83B-7C82DA837351}" cxnId="{6812FF8E-3082-4F64-839F-77BEEBDD451D}" type="sibTrans">
      <dgm:prSet/>
      <dgm:spPr/>
      <dgm:t>
        <a:bodyPr/>
        <a:lstStyle/>
        <a:p>
          <a:endParaRPr lang="zh-CN" altLang="en-US" sz="1600"/>
        </a:p>
      </dgm:t>
    </dgm:pt>
    <dgm:pt modelId="{0FABB1E1-B967-41CD-8BD9-01EE970157FC}">
      <dgm:prSet phldrT="[文本]" custT="1"/>
      <dgm:spPr/>
      <dgm:t>
        <a:bodyPr/>
        <a:lstStyle/>
        <a:p>
          <a:r>
            <a:rPr lang="zh-CN" altLang="en-US" sz="1600"/>
            <a:t>案例中待优化点及改善方案</a:t>
          </a:r>
          <a:endParaRPr lang="zh-CN" altLang="en-US" sz="1600" dirty="0"/>
        </a:p>
      </dgm:t>
    </dgm:pt>
    <dgm:pt modelId="{C7B9EA86-F8CF-4931-9277-55EE61494FC9}" cxnId="{74F191C9-5108-49CC-A7FB-DE006B0A1E5B}" type="parTrans">
      <dgm:prSet/>
      <dgm:spPr/>
      <dgm:t>
        <a:bodyPr/>
        <a:lstStyle/>
        <a:p>
          <a:endParaRPr lang="zh-CN" altLang="en-US" sz="1600"/>
        </a:p>
      </dgm:t>
    </dgm:pt>
    <dgm:pt modelId="{3CA35860-4109-4C87-9304-98F472AD5542}" cxnId="{74F191C9-5108-49CC-A7FB-DE006B0A1E5B}" type="sibTrans">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cxnId="{5B67546E-5008-497C-A4CC-7BC7374777BD}" type="parTrans">
      <dgm:prSet/>
      <dgm:spPr/>
      <dgm:t>
        <a:bodyPr/>
        <a:lstStyle/>
        <a:p>
          <a:endParaRPr lang="zh-CN" altLang="en-US" sz="1600"/>
        </a:p>
      </dgm:t>
    </dgm:pt>
    <dgm:pt modelId="{F1FDF1A8-948A-4D3C-AA2E-BCB9DB7C421F}" cxnId="{5B67546E-5008-497C-A4CC-7BC7374777BD}"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
    <dgm:cxn modelId="{B85F9E25-C652-4B7F-8FD1-439B78BFFC09}" type="presOf" srcId="{A7E2548B-AC32-4B01-BBFA-02F40C0F4EC3}" destId="{C385AF22-AC18-4DC8-9B28-602D0C637594}" srcOrd="1" destOrd="0" presId="urn:microsoft.com/office/officeart/2005/8/layout/list1"/>
    <dgm:cxn modelId="{C0C92239-6F59-4A67-8B01-83B8CED33E59}" type="presOf" srcId="{5BA5075A-9611-40EC-B66E-1C50AF866171}" destId="{06CD99E7-5F6F-4B3A-B6AF-722345E5A49F}" srcOrd="0" destOrd="0" presId="urn:microsoft.com/office/officeart/2005/8/layout/list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
    <dgm:cxn modelId="{5DA8AC74-33F2-4C28-8300-0E50990216C1}" type="presOf" srcId="{AA796176-FFEA-4453-B3C5-86FCA4C88052}" destId="{5CB4522F-075B-43D2-9CCA-FF96AAAB0675}" srcOrd="0" destOrd="0" presId="urn:microsoft.com/office/officeart/2005/8/layout/list1"/>
    <dgm:cxn modelId="{D8070E78-59F1-4513-9398-C426422CA6D2}" type="presOf" srcId="{A7E2548B-AC32-4B01-BBFA-02F40C0F4EC3}" destId="{E4755B94-5E72-4C9F-A91A-56B0FCDA28F1}" srcOrd="0" destOrd="0" presId="urn:microsoft.com/office/officeart/2005/8/layout/list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
    <dgm:cxn modelId="{B7AC3EAD-C2E5-4EE1-AD67-1717C0B0AE79}" type="presOf" srcId="{ACC21E35-BE52-4B64-9CE3-EAFB2C2B911E}" destId="{3240125D-75FD-4A57-A758-6C50E602A37F}" srcOrd="0" destOrd="0" presId="urn:microsoft.com/office/officeart/2005/8/layout/list1"/>
    <dgm:cxn modelId="{A0A139B8-C29C-4CF6-B01A-C9215FF29A1B}" type="presOf" srcId="{0FABB1E1-B967-41CD-8BD9-01EE970157FC}" destId="{1CC4936E-ED17-4D2F-9813-87EE95763F16}" srcOrd="1" destOrd="0" presId="urn:microsoft.com/office/officeart/2005/8/layout/list1"/>
    <dgm:cxn modelId="{04D720C0-4218-4938-9515-27C87D79C1B0}" type="presOf" srcId="{730938A3-D819-41F7-BE39-9DDAA446A19F}" destId="{427123AE-6E68-4008-BD50-9CC20F57260E}" srcOrd="1" destOrd="0" presId="urn:microsoft.com/office/officeart/2005/8/layout/list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
    <dgm:cxn modelId="{A1FCD9D6-88FE-42F6-A005-7CB64FD4DF60}" type="presOf" srcId="{730938A3-D819-41F7-BE39-9DDAA446A19F}" destId="{0B52D98E-03C2-4BD0-85E7-F52451A2A69F}" srcOrd="0" destOrd="0" presId="urn:microsoft.com/office/officeart/2005/8/layout/list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
    <dgm:cxn modelId="{3C593DDB-6C1E-4F28-B97E-4C473646A717}" type="presParOf" srcId="{792D5933-AD40-45AE-8480-2968FCA8CAA1}" destId="{E4755B94-5E72-4C9F-A91A-56B0FCDA28F1}" srcOrd="0" destOrd="0" presId="urn:microsoft.com/office/officeart/2005/8/layout/list1"/>
    <dgm:cxn modelId="{53C2F299-254F-4955-8E1D-0975BFA29DEA}" type="presParOf" srcId="{792D5933-AD40-45AE-8480-2968FCA8CAA1}" destId="{C385AF22-AC18-4DC8-9B28-602D0C637594}" srcOrd="1" destOrd="0" presId="urn:microsoft.com/office/officeart/2005/8/layout/list1"/>
    <dgm:cxn modelId="{3A418ED2-15B8-43F7-9CB2-B8862013A2CF}" type="presParOf" srcId="{5CB4522F-075B-43D2-9CCA-FF96AAAB0675}" destId="{744720FB-B56E-4487-9420-26F63FDC8A92}" srcOrd="1" destOrd="0" presId="urn:microsoft.com/office/officeart/2005/8/layout/list1"/>
    <dgm:cxn modelId="{4B625579-78F4-45B2-9DFA-A7F13878CD9D}" type="presParOf" srcId="{5CB4522F-075B-43D2-9CCA-FF96AAAB0675}" destId="{46544825-FBF5-4CDD-8C6C-17BDB8D6624D}" srcOrd="2" destOrd="0" presId="urn:microsoft.com/office/officeart/2005/8/layout/list1"/>
    <dgm:cxn modelId="{2DFB4BE4-930E-4611-A053-82E8D625F27C}" type="presParOf" srcId="{5CB4522F-075B-43D2-9CCA-FF96AAAB0675}" destId="{4BCF71AD-8735-4E36-8AA7-859BE626CF89}" srcOrd="3" destOrd="0" presId="urn:microsoft.com/office/officeart/2005/8/layout/list1"/>
    <dgm:cxn modelId="{F4723558-B28C-40C9-B27F-72F9BE0AF3F5}" type="presParOf" srcId="{5CB4522F-075B-43D2-9CCA-FF96AAAB0675}" destId="{EED333AA-5EDE-462B-829D-585765A00D61}" srcOrd="4" destOrd="0" presId="urn:microsoft.com/office/officeart/2005/8/layout/list1"/>
    <dgm:cxn modelId="{3D31BDE9-49B2-47DF-A12F-0683BC775F18}" type="presParOf" srcId="{EED333AA-5EDE-462B-829D-585765A00D61}" destId="{75DA4DF2-046A-4C6A-8086-7C3E7861D4E7}" srcOrd="0" destOrd="0" presId="urn:microsoft.com/office/officeart/2005/8/layout/list1"/>
    <dgm:cxn modelId="{37B9B0F7-2467-4A73-A2F3-48AAF33F4ACD}" type="presParOf" srcId="{EED333AA-5EDE-462B-829D-585765A00D61}" destId="{FBD91DA6-F483-4103-904B-0A0489E1DCE7}" srcOrd="1" destOrd="0" presId="urn:microsoft.com/office/officeart/2005/8/layout/list1"/>
    <dgm:cxn modelId="{85C47340-8A9E-4592-AB66-216A17057F11}" type="presParOf" srcId="{5CB4522F-075B-43D2-9CCA-FF96AAAB0675}" destId="{48F65CE9-588F-481F-B88C-E3C4A9B9C782}" srcOrd="5" destOrd="0" presId="urn:microsoft.com/office/officeart/2005/8/layout/list1"/>
    <dgm:cxn modelId="{B514B097-DCDB-49D3-9A46-45A481532DCB}" type="presParOf" srcId="{5CB4522F-075B-43D2-9CCA-FF96AAAB0675}" destId="{9A2FC35B-336D-4AB9-BE3B-E5A027415580}" srcOrd="6" destOrd="0" presId="urn:microsoft.com/office/officeart/2005/8/layout/list1"/>
    <dgm:cxn modelId="{8445FA2B-93A1-4A85-A633-6C53B31E6640}" type="presParOf" srcId="{5CB4522F-075B-43D2-9CCA-FF96AAAB0675}" destId="{781EB76A-EEE2-4822-9A02-692FC3F6DBFE}" srcOrd="7" destOrd="0" presId="urn:microsoft.com/office/officeart/2005/8/layout/list1"/>
    <dgm:cxn modelId="{585724F5-D580-4123-A6B5-18BCB4B61298}" type="presParOf" srcId="{5CB4522F-075B-43D2-9CCA-FF96AAAB0675}" destId="{1A83AB0C-0313-42B2-AD86-7F1781B8A4B2}" srcOrd="8" destOrd="0" presId="urn:microsoft.com/office/officeart/2005/8/layout/list1"/>
    <dgm:cxn modelId="{D3A9A500-291D-4315-A0B5-48A11AFD7872}" type="presParOf" srcId="{1A83AB0C-0313-42B2-AD86-7F1781B8A4B2}" destId="{0B52D98E-03C2-4BD0-85E7-F52451A2A69F}" srcOrd="0" destOrd="0" presId="urn:microsoft.com/office/officeart/2005/8/layout/list1"/>
    <dgm:cxn modelId="{08FF2DFE-CF0C-4A40-BF76-5D8DF2A83E45}" type="presParOf" srcId="{1A83AB0C-0313-42B2-AD86-7F1781B8A4B2}" destId="{427123AE-6E68-4008-BD50-9CC20F57260E}" srcOrd="1" destOrd="0" presId="urn:microsoft.com/office/officeart/2005/8/layout/list1"/>
    <dgm:cxn modelId="{6BF98521-58EF-4718-94C0-86D18F889A8F}" type="presParOf" srcId="{5CB4522F-075B-43D2-9CCA-FF96AAAB0675}" destId="{3E45E6F7-D029-421E-9785-40AC3D5809F6}" srcOrd="9" destOrd="0" presId="urn:microsoft.com/office/officeart/2005/8/layout/list1"/>
    <dgm:cxn modelId="{05C125E2-B9C9-4C04-B36D-0D1E8CAE682E}" type="presParOf" srcId="{5CB4522F-075B-43D2-9CCA-FF96AAAB0675}" destId="{DC58CA3D-313C-426E-A0D6-37AFDA45F7F0}" srcOrd="10" destOrd="0" presId="urn:microsoft.com/office/officeart/2005/8/layout/list1"/>
    <dgm:cxn modelId="{E919EC92-820A-428D-99E1-2B124C1E1608}" type="presParOf" srcId="{5CB4522F-075B-43D2-9CCA-FF96AAAB0675}" destId="{97D0A409-687F-48B8-8F97-815DE1E84580}" srcOrd="11" destOrd="0" presId="urn:microsoft.com/office/officeart/2005/8/layout/list1"/>
    <dgm:cxn modelId="{5EF25026-603F-4335-9104-A837A384B12F}" type="presParOf" srcId="{5CB4522F-075B-43D2-9CCA-FF96AAAB0675}" destId="{6C682417-E35E-4747-8277-8398315EE0A6}" srcOrd="12" destOrd="0" presId="urn:microsoft.com/office/officeart/2005/8/layout/list1"/>
    <dgm:cxn modelId="{9C82A2E3-73F3-44C2-B38A-81C0C8565E9A}" type="presParOf" srcId="{6C682417-E35E-4747-8277-8398315EE0A6}" destId="{3240125D-75FD-4A57-A758-6C50E602A37F}" srcOrd="0" destOrd="0" presId="urn:microsoft.com/office/officeart/2005/8/layout/list1"/>
    <dgm:cxn modelId="{F376AE30-1079-4CDB-8E35-FE488DCEAD2D}" type="presParOf" srcId="{6C682417-E35E-4747-8277-8398315EE0A6}" destId="{19E92E6E-C255-46EA-A296-4EEB24EE3A0F}" srcOrd="1" destOrd="0" presId="urn:microsoft.com/office/officeart/2005/8/layout/list1"/>
    <dgm:cxn modelId="{F33726E3-490B-4D06-A525-1BA1AEBB1C8F}" type="presParOf" srcId="{5CB4522F-075B-43D2-9CCA-FF96AAAB0675}" destId="{B5396BCF-9918-4D1E-8A96-750EB7B7FAF0}" srcOrd="13" destOrd="0" presId="urn:microsoft.com/office/officeart/2005/8/layout/list1"/>
    <dgm:cxn modelId="{D7FFDA87-5839-4CB8-B744-1B7230101671}" type="presParOf" srcId="{5CB4522F-075B-43D2-9CCA-FF96AAAB0675}" destId="{F46CC245-10BE-4E19-B679-8FD2CCBD83C6}" srcOrd="14" destOrd="0" presId="urn:microsoft.com/office/officeart/2005/8/layout/list1"/>
    <dgm:cxn modelId="{771C0B25-5E8F-4FF8-B0F2-C6E7A9E26EB1}" type="presParOf" srcId="{5CB4522F-075B-43D2-9CCA-FF96AAAB0675}" destId="{259E2F94-8223-4A49-9E41-02FF9C3E6DB7}" srcOrd="15" destOrd="0" presId="urn:microsoft.com/office/officeart/2005/8/layout/list1"/>
    <dgm:cxn modelId="{51C24110-273A-445F-A797-AAB07E190C8A}" type="presParOf" srcId="{5CB4522F-075B-43D2-9CCA-FF96AAAB0675}" destId="{0582B587-2F69-4A4E-91D2-4D573939D386}" srcOrd="16" destOrd="0" presId="urn:microsoft.com/office/officeart/2005/8/layout/list1"/>
    <dgm:cxn modelId="{88995C75-011B-442D-B3B0-68C8AA231378}" type="presParOf" srcId="{0582B587-2F69-4A4E-91D2-4D573939D386}" destId="{5637D23C-C60D-4167-8816-BB9B9D431E0E}" srcOrd="0" destOrd="0" presId="urn:microsoft.com/office/officeart/2005/8/layout/list1"/>
    <dgm:cxn modelId="{E0066D49-5AF0-4005-90B5-6383B1A25CC7}" type="presParOf" srcId="{0582B587-2F69-4A4E-91D2-4D573939D386}" destId="{1CC4936E-ED17-4D2F-9813-87EE95763F16}" srcOrd="1" destOrd="0" presId="urn:microsoft.com/office/officeart/2005/8/layout/list1"/>
    <dgm:cxn modelId="{81049395-50FC-4BE5-999A-FA3A910C6AB6}" type="presParOf" srcId="{5CB4522F-075B-43D2-9CCA-FF96AAAB0675}" destId="{9E8ED095-A689-4B24-8673-40FB702F4F98}" srcOrd="17" destOrd="0" presId="urn:microsoft.com/office/officeart/2005/8/layout/list1"/>
    <dgm:cxn modelId="{3D70EB50-153F-4492-947D-EB83294A4E59}" type="presParOf" srcId="{5CB4522F-075B-43D2-9CCA-FF96AAAB0675}" destId="{5AA363B9-8FB5-41E3-8B35-97BD2D191B34}" srcOrd="18" destOrd="0" presId="urn:microsoft.com/office/officeart/2005/8/layout/list1"/>
    <dgm:cxn modelId="{B4FB1D32-D4A2-4494-BD76-A825F382590C}" type="presParOf" srcId="{5CB4522F-075B-43D2-9CCA-FF96AAAB0675}" destId="{165391A6-F699-41AC-8B55-B5334317737C}" srcOrd="19" destOrd="0" presId="urn:microsoft.com/office/officeart/2005/8/layout/list1"/>
    <dgm:cxn modelId="{393A8961-3DBD-4564-A6C2-813CA257BD58}" type="presParOf" srcId="{5CB4522F-075B-43D2-9CCA-FF96AAAB0675}" destId="{9922DA3E-3EF6-42FA-9CC9-86C6C0F10C5A}" srcOrd="20" destOrd="0" presId="urn:microsoft.com/office/officeart/2005/8/layout/list1"/>
    <dgm:cxn modelId="{87A52DF9-2C26-4E57-84A9-EEF8930BCF18}" type="presParOf" srcId="{9922DA3E-3EF6-42FA-9CC9-86C6C0F10C5A}" destId="{06CD99E7-5F6F-4B3A-B6AF-722345E5A49F}" srcOrd="0" destOrd="0" presId="urn:microsoft.com/office/officeart/2005/8/layout/list1"/>
    <dgm:cxn modelId="{D7C378C8-1B98-4734-835E-992B34B3F5DC}" type="presParOf" srcId="{9922DA3E-3EF6-42FA-9CC9-86C6C0F10C5A}" destId="{ABF73B35-4281-4C64-B65F-D7E1D426DC52}" srcOrd="1" destOrd="0" presId="urn:microsoft.com/office/officeart/2005/8/layout/list1"/>
    <dgm:cxn modelId="{32DA0E08-E2AD-4011-8E55-153870D66355}" type="presParOf" srcId="{5CB4522F-075B-43D2-9CCA-FF96AAAB0675}" destId="{E970D71D-ECBA-4E7B-8977-0075B3C64135}" srcOrd="21" destOrd="0" presId="urn:microsoft.com/office/officeart/2005/8/layout/list1"/>
    <dgm:cxn modelId="{74407CAF-1C80-44D2-BC80-84029926B96A}" type="presParOf" srcId="{5CB4522F-075B-43D2-9CCA-FF96AAAB0675}" destId="{1EBF7F84-B88A-4276-8D3B-5221674D7BF1}"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案例目标</a:t>
          </a:r>
          <a:endParaRPr lang="zh-CN" altLang="en-US" sz="1600" kern="1200" dirty="0"/>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案例中待优化点及改善方案</a:t>
          </a:r>
          <a:endParaRPr lang="zh-CN" altLang="en-US" sz="1600" kern="1200" dirty="0"/>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A3B-5CFB-5E4B-96BE-7FAA43C0BC45}"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68314-B876-2E4F-8E92-2607613A3B9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文本占位符 2"/>
          <p:cNvSpPr>
            <a:spLocks noGrp="1" noChangeArrowheads="1"/>
          </p:cNvSpPr>
          <p:nvPr>
            <p:ph type="body" idx="4294967295"/>
          </p:nvPr>
        </p:nvSpPr>
        <p:spPr/>
        <p:txBody>
          <a:bodyPr/>
          <a:lstStyle/>
          <a:p>
            <a:pPr eaLnBrk="1" hangingPunct="1"/>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noTextEdit="1"/>
          </p:cNvSpPr>
          <p:nvPr>
            <p:ph type="sldImg" idx="4294967295"/>
          </p:nvPr>
        </p:nvSpPr>
        <p:spPr>
          <a:ln>
            <a:miter lim="800000"/>
          </a:ln>
        </p:spPr>
      </p:sp>
      <p:sp>
        <p:nvSpPr>
          <p:cNvPr id="24578" name="文本占位符 2"/>
          <p:cNvSpPr>
            <a:spLocks noGrp="1" noChangeArrowheads="1"/>
          </p:cNvSpPr>
          <p:nvPr>
            <p:ph type="body" idx="4294967295"/>
          </p:nvPr>
        </p:nvSpPr>
        <p:spPr/>
        <p:txBody>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1D0EB7A0-CC0C-1843-AADF-8D1254CFD8D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D619C86-D881-C449-9051-104BE2427081}"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EB7A0-CC0C-1843-AADF-8D1254CFD8DC}"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19C86-D881-C449-9051-104BE2427081}"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image" Target="../media/image4.png"/><Relationship Id="rId4" Type="http://schemas.openxmlformats.org/officeDocument/2006/relationships/image" Target="../media/image2.svg"/><Relationship Id="rId3" Type="http://schemas.openxmlformats.org/officeDocument/2006/relationships/image" Target="../media/image3.png"/><Relationship Id="rId2" Type="http://schemas.openxmlformats.org/officeDocument/2006/relationships/image" Target="../media/image1.svg"/><Relationship Id="rId11" Type="http://schemas.openxmlformats.org/officeDocument/2006/relationships/slideLayout" Target="../slideLayouts/slideLayout1.xml"/><Relationship Id="rId10" Type="http://schemas.microsoft.com/office/2007/relationships/diagramDrawing" Target="../diagrams/drawing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F3AA3C"/>
        </a:solidFill>
        <a:effectLst/>
      </p:bgPr>
    </p:bg>
    <p:spTree>
      <p:nvGrpSpPr>
        <p:cNvPr id="1" name=""/>
        <p:cNvGrpSpPr/>
        <p:nvPr/>
      </p:nvGrpSpPr>
      <p:grpSpPr>
        <a:xfrm>
          <a:off x="0" y="0"/>
          <a:ext cx="0" cy="0"/>
          <a:chOff x="0" y="0"/>
          <a:chExt cx="0" cy="0"/>
        </a:xfrm>
      </p:grpSpPr>
      <p:sp>
        <p:nvSpPr>
          <p:cNvPr id="14338" name="文本框 4"/>
          <p:cNvSpPr txBox="1">
            <a:spLocks noChangeArrowheads="1"/>
          </p:cNvSpPr>
          <p:nvPr/>
        </p:nvSpPr>
        <p:spPr bwMode="auto">
          <a:xfrm>
            <a:off x="1186850" y="1676507"/>
            <a:ext cx="9682480" cy="142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4400" b="1" dirty="0"/>
              <a:t>如何利用有赞营销工具实现低成本涨粉</a:t>
            </a:r>
            <a:endParaRPr lang="zh-CN" altLang="en-US" sz="4400" b="1" dirty="0"/>
          </a:p>
          <a:p>
            <a:pPr algn="ctr"/>
            <a:r>
              <a:rPr lang="zh-CN" altLang="en-US" sz="2140" b="1" dirty="0"/>
              <a:t>部门：供应链事业部</a:t>
            </a:r>
            <a:r>
              <a:rPr lang="zh-CN" altLang="en-US" sz="4280" b="1" dirty="0"/>
              <a:t>   </a:t>
            </a:r>
            <a:endParaRPr lang="en-US" altLang="zh-CN" sz="4280" b="1" dirty="0"/>
          </a:p>
        </p:txBody>
      </p:sp>
      <p:sp>
        <p:nvSpPr>
          <p:cNvPr id="14339" name="文本框 2"/>
          <p:cNvSpPr txBox="1">
            <a:spLocks noChangeArrowheads="1"/>
          </p:cNvSpPr>
          <p:nvPr/>
        </p:nvSpPr>
        <p:spPr bwMode="auto">
          <a:xfrm>
            <a:off x="3063564" y="4691023"/>
            <a:ext cx="5929051" cy="92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dist" eaLnBrk="1" hangingPunct="1">
              <a:lnSpc>
                <a:spcPct val="130000"/>
              </a:lnSpc>
            </a:pPr>
            <a:r>
              <a:rPr lang="zh-CN" altLang="en-US" sz="1425" b="1"/>
              <a:t>最专业的品牌私域运营服务商</a:t>
            </a:r>
            <a:endParaRPr lang="en-US" altLang="zh-CN" sz="1425" b="1"/>
          </a:p>
          <a:p>
            <a:pPr algn="dist" eaLnBrk="1" hangingPunct="1">
              <a:lnSpc>
                <a:spcPct val="130000"/>
              </a:lnSpc>
            </a:pPr>
            <a:r>
              <a:rPr lang="zh-CN" altLang="zh-CN" sz="1425" b="1"/>
              <a:t>帮你管理最有价值的用户资产</a:t>
            </a:r>
            <a:endParaRPr lang="en-US" altLang="zh-CN" sz="1425" b="1"/>
          </a:p>
          <a:p>
            <a:pPr algn="dist" eaLnBrk="1" hangingPunct="1">
              <a:lnSpc>
                <a:spcPct val="130000"/>
              </a:lnSpc>
            </a:pPr>
            <a:endParaRPr lang="zh-CN" altLang="en-US" sz="1425" b="1">
              <a:sym typeface="微软雅黑" panose="020B0503020204020204" pitchFamily="34" charset="-122"/>
            </a:endParaRPr>
          </a:p>
        </p:txBody>
      </p:sp>
      <p:cxnSp>
        <p:nvCxnSpPr>
          <p:cNvPr id="4" name="直接连接符 3"/>
          <p:cNvCxnSpPr/>
          <p:nvPr/>
        </p:nvCxnSpPr>
        <p:spPr>
          <a:xfrm flipH="1" flipV="1">
            <a:off x="9434" y="5498415"/>
            <a:ext cx="12037312" cy="943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341" name="组合 8"/>
          <p:cNvGrpSpPr/>
          <p:nvPr/>
        </p:nvGrpSpPr>
        <p:grpSpPr bwMode="auto">
          <a:xfrm>
            <a:off x="4601005" y="1131160"/>
            <a:ext cx="2989992" cy="401982"/>
            <a:chOff x="5993" y="4672"/>
            <a:chExt cx="3963" cy="533"/>
          </a:xfrm>
        </p:grpSpPr>
        <p:sp>
          <p:nvSpPr>
            <p:cNvPr id="31" name="矩形 30"/>
            <p:cNvSpPr/>
            <p:nvPr/>
          </p:nvSpPr>
          <p:spPr>
            <a:xfrm>
              <a:off x="6983" y="4672"/>
              <a:ext cx="2973" cy="53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p>
          </p:txBody>
        </p:sp>
        <p:sp>
          <p:nvSpPr>
            <p:cNvPr id="30" name="矩形 29"/>
            <p:cNvSpPr/>
            <p:nvPr/>
          </p:nvSpPr>
          <p:spPr>
            <a:xfrm>
              <a:off x="5993" y="4672"/>
              <a:ext cx="990" cy="5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p>
          </p:txBody>
        </p:sp>
        <p:sp>
          <p:nvSpPr>
            <p:cNvPr id="14346" name="文本框 18"/>
            <p:cNvSpPr txBox="1">
              <a:spLocks noChangeArrowheads="1"/>
            </p:cNvSpPr>
            <p:nvPr/>
          </p:nvSpPr>
          <p:spPr bwMode="auto">
            <a:xfrm>
              <a:off x="6985" y="4673"/>
              <a:ext cx="2971"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900" b="1">
                  <a:solidFill>
                    <a:srgbClr val="FEA900"/>
                  </a:solidFill>
                  <a:sym typeface="微软雅黑" panose="020B0503020204020204" pitchFamily="34" charset="-122"/>
                </a:rPr>
                <a:t>品牌私域运营中心</a:t>
              </a:r>
              <a:endParaRPr lang="zh-CN" altLang="en-US" sz="1900" b="1">
                <a:solidFill>
                  <a:srgbClr val="FEA900"/>
                </a:solidFill>
                <a:sym typeface="微软雅黑" panose="020B0503020204020204" pitchFamily="34" charset="-122"/>
              </a:endParaRPr>
            </a:p>
          </p:txBody>
        </p:sp>
        <p:sp>
          <p:nvSpPr>
            <p:cNvPr id="14347" name="文本框 26"/>
            <p:cNvSpPr txBox="1">
              <a:spLocks noChangeArrowheads="1"/>
            </p:cNvSpPr>
            <p:nvPr/>
          </p:nvSpPr>
          <p:spPr bwMode="auto">
            <a:xfrm>
              <a:off x="5994" y="4673"/>
              <a:ext cx="990"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900" b="1">
                  <a:sym typeface="微软雅黑" panose="020B0503020204020204" pitchFamily="34" charset="-122"/>
                </a:rPr>
                <a:t>点燃 </a:t>
              </a:r>
              <a:endParaRPr lang="zh-CN" altLang="en-US" sz="1900" b="1">
                <a:sym typeface="微软雅黑" panose="020B0503020204020204" pitchFamily="34" charset="-122"/>
              </a:endParaRPr>
            </a:p>
          </p:txBody>
        </p:sp>
      </p:grpSp>
      <p:sp>
        <p:nvSpPr>
          <p:cNvPr id="14342" name="矩形 1"/>
          <p:cNvSpPr>
            <a:spLocks noChangeArrowheads="1"/>
          </p:cNvSpPr>
          <p:nvPr/>
        </p:nvSpPr>
        <p:spPr bwMode="auto">
          <a:xfrm>
            <a:off x="4528132" y="2915141"/>
            <a:ext cx="2520271" cy="107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nSpc>
                <a:spcPct val="150000"/>
              </a:lnSpc>
            </a:pPr>
            <a:r>
              <a:rPr lang="en-US" altLang="zh-CN" sz="2140" b="1" dirty="0"/>
              <a:t>   </a:t>
            </a:r>
            <a:r>
              <a:rPr lang="zh-CN" altLang="en-US" sz="2140" b="1" dirty="0"/>
              <a:t>姓名：伍灿标</a:t>
            </a:r>
            <a:endParaRPr lang="en-US" altLang="zh-CN" sz="2140" b="1" dirty="0"/>
          </a:p>
          <a:p>
            <a:pPr eaLnBrk="1" hangingPunct="1">
              <a:lnSpc>
                <a:spcPct val="150000"/>
              </a:lnSpc>
            </a:pPr>
            <a:r>
              <a:rPr lang="zh-CN" altLang="en-US" sz="2140" b="1" dirty="0"/>
              <a:t>   花名：星耀</a:t>
            </a:r>
            <a:endParaRPr lang="zh-CN" altLang="en-US" sz="2140" b="1" dirty="0"/>
          </a:p>
        </p:txBody>
      </p:sp>
      <p:pic>
        <p:nvPicPr>
          <p:cNvPr id="14345" name="图片 27"/>
          <p:cNvPicPr>
            <a:picLocks noGrp="1"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12925" y="7940811"/>
            <a:ext cx="1362003" cy="136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0"/>
          <p:cNvSpPr>
            <a:spLocks noChangeArrowheads="1"/>
          </p:cNvSpPr>
          <p:nvPr/>
        </p:nvSpPr>
        <p:spPr bwMode="auto">
          <a:xfrm>
            <a:off x="9277350" y="2061845"/>
            <a:ext cx="1527810" cy="1216025"/>
          </a:xfrm>
          <a:prstGeom prst="rect">
            <a:avLst/>
          </a:prstGeom>
          <a:solidFill>
            <a:schemeClr val="accent1"/>
          </a:solidFill>
          <a:ln>
            <a:noFill/>
          </a:ln>
          <a:effectLst/>
        </p:spPr>
        <p:txBody>
          <a:bodyPr anchor="ctr"/>
          <a:p>
            <a:pPr algn="ctr" defTabSz="685165" eaLnBrk="1" fontAlgn="auto" hangingPunct="1">
              <a:spcBef>
                <a:spcPts val="0"/>
              </a:spcBef>
              <a:spcAft>
                <a:spcPts val="0"/>
              </a:spcAft>
              <a:defRPr/>
            </a:pPr>
            <a:endParaRPr lang="en-US" altLang="zh-CN" sz="1465">
              <a:solidFill>
                <a:schemeClr val="bg1"/>
              </a:solidFill>
              <a:cs typeface="+mn-ea"/>
              <a:sym typeface="+mn-lt"/>
            </a:endParaRPr>
          </a:p>
        </p:txBody>
      </p:sp>
      <p:grpSp>
        <p:nvGrpSpPr>
          <p:cNvPr id="9" name="组合 8"/>
          <p:cNvGrpSpPr/>
          <p:nvPr/>
        </p:nvGrpSpPr>
        <p:grpSpPr bwMode="auto">
          <a:xfrm>
            <a:off x="6618605" y="2061845"/>
            <a:ext cx="1536065" cy="1211580"/>
            <a:chOff x="2102110" y="2789212"/>
            <a:chExt cx="863600" cy="909637"/>
          </a:xfrm>
          <a:solidFill>
            <a:srgbClr val="F2AC3C"/>
          </a:solidFill>
        </p:grpSpPr>
        <p:sp>
          <p:nvSpPr>
            <p:cNvPr id="11" name="矩形 2"/>
            <p:cNvSpPr>
              <a:spLocks noChangeArrowheads="1"/>
            </p:cNvSpPr>
            <p:nvPr/>
          </p:nvSpPr>
          <p:spPr bwMode="auto">
            <a:xfrm>
              <a:off x="2102110" y="2789212"/>
              <a:ext cx="863600" cy="909637"/>
            </a:xfrm>
            <a:prstGeom prst="rect">
              <a:avLst/>
            </a:prstGeom>
            <a:grpFill/>
            <a:ln>
              <a:noFill/>
            </a:ln>
            <a:effectLst/>
          </p:spPr>
          <p:txBody>
            <a:bodyPr anchor="ctr"/>
            <a:lstStyle/>
            <a:p>
              <a:pPr algn="ctr" defTabSz="685165" eaLnBrk="1" fontAlgn="auto" hangingPunct="1">
                <a:spcBef>
                  <a:spcPts val="0"/>
                </a:spcBef>
                <a:spcAft>
                  <a:spcPts val="0"/>
                </a:spcAft>
                <a:defRPr/>
              </a:pPr>
              <a:endParaRPr lang="zh-CN" altLang="zh-CN" sz="1465">
                <a:solidFill>
                  <a:schemeClr val="bg1"/>
                </a:solidFill>
                <a:cs typeface="+mn-ea"/>
                <a:sym typeface="+mn-lt"/>
              </a:endParaRPr>
            </a:p>
          </p:txBody>
        </p:sp>
        <p:sp>
          <p:nvSpPr>
            <p:cNvPr id="14" name="文本框 19"/>
            <p:cNvSpPr>
              <a:spLocks noChangeArrowheads="1"/>
            </p:cNvSpPr>
            <p:nvPr/>
          </p:nvSpPr>
          <p:spPr bwMode="auto">
            <a:xfrm>
              <a:off x="2129162" y="2895217"/>
              <a:ext cx="809497" cy="5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735" dirty="0">
                <a:solidFill>
                  <a:schemeClr val="bg1"/>
                </a:solidFill>
                <a:latin typeface="+mn-lt"/>
                <a:ea typeface="+mn-ea"/>
                <a:cs typeface="+mn-ea"/>
                <a:sym typeface="+mn-lt"/>
              </a:endParaRPr>
            </a:p>
          </p:txBody>
        </p:sp>
      </p:grpSp>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1"/>
            <a:stretch>
              <a:fillRect/>
            </a:stretch>
          </p:blipFill>
          <p:spPr>
            <a:xfrm>
              <a:off x="5234" y="1585"/>
              <a:ext cx="337" cy="708"/>
            </a:xfrm>
            <a:prstGeom prst="rect">
              <a:avLst/>
            </a:prstGeom>
          </p:spPr>
        </p:pic>
        <p:pic>
          <p:nvPicPr>
            <p:cNvPr id="34" name="图片 33" descr="resource"/>
            <p:cNvPicPr>
              <a:picLocks noChangeAspect="1"/>
            </p:cNvPicPr>
            <p:nvPr/>
          </p:nvPicPr>
          <p:blipFill>
            <a:blip r:embed="rId2"/>
            <a:stretch>
              <a:fillRect/>
            </a:stretch>
          </p:blipFill>
          <p:spPr>
            <a:xfrm>
              <a:off x="4984" y="1585"/>
              <a:ext cx="337" cy="708"/>
            </a:xfrm>
            <a:prstGeom prst="rect">
              <a:avLst/>
            </a:prstGeom>
          </p:spPr>
        </p:pic>
        <p:pic>
          <p:nvPicPr>
            <p:cNvPr id="35" name="图片 34" descr="resource"/>
            <p:cNvPicPr>
              <a:picLocks noChangeAspect="1"/>
            </p:cNvPicPr>
            <p:nvPr/>
          </p:nvPicPr>
          <p:blipFill>
            <a:blip r:embed="rId1"/>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u="sng" dirty="0">
                <a:solidFill>
                  <a:schemeClr val="bg2">
                    <a:lumMod val="25000"/>
                  </a:schemeClr>
                </a:solidFill>
                <a:latin typeface="微软雅黑" panose="020B0503020204020204" pitchFamily="34" charset="-122"/>
                <a:ea typeface="微软雅黑" panose="020B0503020204020204" pitchFamily="34" charset="-122"/>
              </a:rPr>
              <a:t>中奖机制</a:t>
            </a:r>
            <a:endParaRPr kumimoji="1" lang="zh-CN" altLang="en-US" sz="2800" b="1" u="sng"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bwMode="auto">
          <a:xfrm>
            <a:off x="1179830" y="2052320"/>
            <a:ext cx="1536065" cy="1211580"/>
            <a:chOff x="2102110" y="2789212"/>
            <a:chExt cx="863600" cy="909637"/>
          </a:xfrm>
          <a:solidFill>
            <a:srgbClr val="F2AC3C"/>
          </a:solidFill>
        </p:grpSpPr>
        <p:sp>
          <p:nvSpPr>
            <p:cNvPr id="18" name="矩形 2"/>
            <p:cNvSpPr>
              <a:spLocks noChangeArrowheads="1"/>
            </p:cNvSpPr>
            <p:nvPr/>
          </p:nvSpPr>
          <p:spPr bwMode="auto">
            <a:xfrm>
              <a:off x="2102110" y="2789212"/>
              <a:ext cx="863600" cy="909637"/>
            </a:xfrm>
            <a:prstGeom prst="rect">
              <a:avLst/>
            </a:prstGeom>
            <a:grpFill/>
            <a:ln>
              <a:noFill/>
            </a:ln>
            <a:effectLst/>
          </p:spPr>
          <p:txBody>
            <a:bodyPr anchor="ctr"/>
            <a:lstStyle/>
            <a:p>
              <a:pPr algn="ctr" defTabSz="685165" eaLnBrk="1" fontAlgn="auto" hangingPunct="1">
                <a:spcBef>
                  <a:spcPts val="0"/>
                </a:spcBef>
                <a:spcAft>
                  <a:spcPts val="0"/>
                </a:spcAft>
                <a:defRPr/>
              </a:pPr>
              <a:endParaRPr lang="zh-CN" altLang="zh-CN"/>
            </a:p>
          </p:txBody>
        </p:sp>
        <p:sp>
          <p:nvSpPr>
            <p:cNvPr id="19" name="文本框 19"/>
            <p:cNvSpPr>
              <a:spLocks noChangeArrowheads="1"/>
            </p:cNvSpPr>
            <p:nvPr/>
          </p:nvSpPr>
          <p:spPr bwMode="auto">
            <a:xfrm>
              <a:off x="2129162" y="2895217"/>
              <a:ext cx="809497" cy="287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p>
          </p:txBody>
        </p:sp>
      </p:grpSp>
      <p:grpSp>
        <p:nvGrpSpPr>
          <p:cNvPr id="20" name="组合 19"/>
          <p:cNvGrpSpPr/>
          <p:nvPr/>
        </p:nvGrpSpPr>
        <p:grpSpPr bwMode="auto">
          <a:xfrm>
            <a:off x="3882390" y="2057400"/>
            <a:ext cx="1527810" cy="1216025"/>
            <a:chOff x="4197139" y="3106258"/>
            <a:chExt cx="1286428" cy="1244600"/>
          </a:xfrm>
          <a:solidFill>
            <a:schemeClr val="accent1"/>
          </a:solidFill>
        </p:grpSpPr>
        <p:sp>
          <p:nvSpPr>
            <p:cNvPr id="21" name="矩形 150"/>
            <p:cNvSpPr>
              <a:spLocks noChangeArrowheads="1"/>
            </p:cNvSpPr>
            <p:nvPr/>
          </p:nvSpPr>
          <p:spPr bwMode="auto">
            <a:xfrm>
              <a:off x="4197139" y="3106258"/>
              <a:ext cx="1286428" cy="1244600"/>
            </a:xfrm>
            <a:prstGeom prst="rect">
              <a:avLst/>
            </a:prstGeom>
            <a:grpFill/>
            <a:ln>
              <a:noFill/>
            </a:ln>
            <a:effectLst/>
          </p:spPr>
          <p:txBody>
            <a:bodyPr anchor="ctr"/>
            <a:lstStyle/>
            <a:p>
              <a:pPr algn="ctr" defTabSz="685165" eaLnBrk="1" fontAlgn="auto" hangingPunct="1">
                <a:spcBef>
                  <a:spcPts val="0"/>
                </a:spcBef>
                <a:spcAft>
                  <a:spcPts val="0"/>
                </a:spcAft>
                <a:defRPr/>
              </a:pPr>
              <a:endParaRPr lang="zh-CN" altLang="zh-CN" sz="1465">
                <a:solidFill>
                  <a:schemeClr val="bg1"/>
                </a:solidFill>
                <a:cs typeface="+mn-ea"/>
                <a:sym typeface="+mn-lt"/>
              </a:endParaRPr>
            </a:p>
          </p:txBody>
        </p:sp>
        <p:sp>
          <p:nvSpPr>
            <p:cNvPr id="22" name="文本框 19"/>
            <p:cNvSpPr>
              <a:spLocks noChangeArrowheads="1"/>
            </p:cNvSpPr>
            <p:nvPr/>
          </p:nvSpPr>
          <p:spPr bwMode="auto">
            <a:xfrm>
              <a:off x="4224463" y="3338709"/>
              <a:ext cx="1126448" cy="7688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4265" dirty="0">
                <a:solidFill>
                  <a:schemeClr val="bg1"/>
                </a:solidFill>
                <a:latin typeface="+mn-lt"/>
                <a:ea typeface="+mn-ea"/>
                <a:cs typeface="+mn-ea"/>
                <a:sym typeface="+mn-lt"/>
              </a:endParaRPr>
            </a:p>
          </p:txBody>
        </p:sp>
      </p:grpSp>
      <p:sp>
        <p:nvSpPr>
          <p:cNvPr id="10" name="TextBox 11"/>
          <p:cNvSpPr txBox="1">
            <a:spLocks noChangeArrowheads="1"/>
          </p:cNvSpPr>
          <p:nvPr/>
        </p:nvSpPr>
        <p:spPr bwMode="auto">
          <a:xfrm flipH="1">
            <a:off x="3603625" y="3635375"/>
            <a:ext cx="2085975" cy="186118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tx1">
                    <a:lumMod val="75000"/>
                    <a:lumOff val="25000"/>
                  </a:schemeClr>
                </a:solidFill>
                <a:latin typeface="+mn-lt"/>
                <a:ea typeface="+mn-ea"/>
                <a:cs typeface="+mn-ea"/>
                <a:sym typeface="+mn-lt"/>
              </a:rPr>
              <a:t>按照用户拥有的抽奖码抽奖，如果开启排行榜，则会先让排行榜用户中奖，剔除所有排行榜中奖用户的抽奖码，从剩下的用户中随机抽取中奖者，同一个中奖者仅能在同一个活动中中奖一次，先抽二等奖，再抽一等奖。</a:t>
            </a:r>
            <a:endParaRPr lang="zh-CN" altLang="en-US" sz="1200" dirty="0">
              <a:solidFill>
                <a:schemeClr val="tx1">
                  <a:lumMod val="75000"/>
                  <a:lumOff val="25000"/>
                </a:schemeClr>
              </a:solidFill>
              <a:latin typeface="+mn-lt"/>
              <a:ea typeface="+mn-ea"/>
              <a:cs typeface="+mn-ea"/>
              <a:sym typeface="+mn-lt"/>
            </a:endParaRPr>
          </a:p>
        </p:txBody>
      </p:sp>
      <p:sp>
        <p:nvSpPr>
          <p:cNvPr id="12" name="TextBox 11"/>
          <p:cNvSpPr txBox="1">
            <a:spLocks noChangeArrowheads="1"/>
          </p:cNvSpPr>
          <p:nvPr/>
        </p:nvSpPr>
        <p:spPr bwMode="auto">
          <a:xfrm flipH="1">
            <a:off x="3981192" y="2432666"/>
            <a:ext cx="2171700" cy="4203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135" b="1" kern="0" dirty="0">
                <a:solidFill>
                  <a:schemeClr val="tx1">
                    <a:lumMod val="75000"/>
                    <a:lumOff val="25000"/>
                  </a:schemeClr>
                </a:solidFill>
                <a:latin typeface="+mn-lt"/>
                <a:ea typeface="+mn-ea"/>
                <a:cs typeface="+mn-ea"/>
                <a:sym typeface="+mn-lt"/>
              </a:rPr>
              <a:t>抽奖机制  </a:t>
            </a:r>
            <a:endParaRPr lang="en-US" altLang="zh-CN" sz="2135" b="1" kern="0" dirty="0">
              <a:solidFill>
                <a:schemeClr val="tx1">
                  <a:lumMod val="75000"/>
                  <a:lumOff val="25000"/>
                </a:schemeClr>
              </a:solidFill>
              <a:latin typeface="+mn-lt"/>
              <a:ea typeface="+mn-ea"/>
              <a:cs typeface="+mn-ea"/>
              <a:sym typeface="+mn-lt"/>
            </a:endParaRPr>
          </a:p>
        </p:txBody>
      </p:sp>
      <p:sp>
        <p:nvSpPr>
          <p:cNvPr id="36" name="TextBox 11"/>
          <p:cNvSpPr txBox="1">
            <a:spLocks noChangeArrowheads="1"/>
          </p:cNvSpPr>
          <p:nvPr/>
        </p:nvSpPr>
        <p:spPr bwMode="auto">
          <a:xfrm flipH="1">
            <a:off x="6423660" y="3683635"/>
            <a:ext cx="1958975" cy="186118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tx1">
                    <a:lumMod val="75000"/>
                    <a:lumOff val="25000"/>
                  </a:schemeClr>
                </a:solidFill>
                <a:latin typeface="+mn-lt"/>
                <a:ea typeface="+mn-ea"/>
                <a:cs typeface="+mn-ea"/>
                <a:sym typeface="+mn-lt"/>
              </a:rPr>
              <a:t>抽奖码抽奖的中奖率由商家设置的奖品数量及实际发放出去的抽奖码数决定；奖品数/发出的抽奖码数，即为中奖率。举例：1个奖品，发出100个抽奖码，则中奖率为1%。</a:t>
            </a:r>
            <a:endParaRPr lang="zh-CN" altLang="en-US" sz="1200" dirty="0">
              <a:solidFill>
                <a:schemeClr val="tx1">
                  <a:lumMod val="75000"/>
                  <a:lumOff val="25000"/>
                </a:schemeClr>
              </a:solidFill>
              <a:latin typeface="+mn-lt"/>
              <a:ea typeface="+mn-ea"/>
              <a:cs typeface="+mn-ea"/>
              <a:sym typeface="+mn-lt"/>
            </a:endParaRPr>
          </a:p>
          <a:p>
            <a:pPr lvl="0" eaLnBrk="1" hangingPunct="1">
              <a:lnSpc>
                <a:spcPct val="120000"/>
              </a:lnSpc>
              <a:defRPr/>
            </a:pPr>
            <a:endParaRPr lang="zh-CN" altLang="en-US" sz="1200" dirty="0">
              <a:solidFill>
                <a:schemeClr val="tx1">
                  <a:lumMod val="75000"/>
                  <a:lumOff val="25000"/>
                </a:schemeClr>
              </a:solidFill>
              <a:latin typeface="+mn-lt"/>
              <a:ea typeface="+mn-ea"/>
              <a:cs typeface="+mn-ea"/>
              <a:sym typeface="+mn-lt"/>
            </a:endParaRPr>
          </a:p>
        </p:txBody>
      </p:sp>
      <p:sp>
        <p:nvSpPr>
          <p:cNvPr id="37" name="TextBox 11"/>
          <p:cNvSpPr txBox="1">
            <a:spLocks noChangeArrowheads="1"/>
          </p:cNvSpPr>
          <p:nvPr/>
        </p:nvSpPr>
        <p:spPr bwMode="auto">
          <a:xfrm flipH="1">
            <a:off x="6870521" y="2457701"/>
            <a:ext cx="2171700" cy="4203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135" b="1" kern="0" dirty="0">
                <a:solidFill>
                  <a:schemeClr val="tx1">
                    <a:lumMod val="75000"/>
                    <a:lumOff val="25000"/>
                  </a:schemeClr>
                </a:solidFill>
                <a:latin typeface="+mn-lt"/>
                <a:ea typeface="+mn-ea"/>
                <a:cs typeface="+mn-ea"/>
                <a:sym typeface="+mn-lt"/>
              </a:rPr>
              <a:t>中奖率    </a:t>
            </a:r>
            <a:endParaRPr lang="en-US" altLang="zh-CN" sz="2135" b="1" kern="0" dirty="0">
              <a:solidFill>
                <a:schemeClr val="tx1">
                  <a:lumMod val="75000"/>
                  <a:lumOff val="25000"/>
                </a:schemeClr>
              </a:solidFill>
              <a:latin typeface="+mn-lt"/>
              <a:ea typeface="+mn-ea"/>
              <a:cs typeface="+mn-ea"/>
              <a:sym typeface="+mn-lt"/>
            </a:endParaRPr>
          </a:p>
        </p:txBody>
      </p:sp>
      <p:sp>
        <p:nvSpPr>
          <p:cNvPr id="39" name="TextBox 11"/>
          <p:cNvSpPr txBox="1">
            <a:spLocks noChangeArrowheads="1"/>
          </p:cNvSpPr>
          <p:nvPr/>
        </p:nvSpPr>
        <p:spPr bwMode="auto">
          <a:xfrm flipH="1">
            <a:off x="9436265" y="2432666"/>
            <a:ext cx="2171700" cy="4203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135" b="1" kern="0" dirty="0">
                <a:solidFill>
                  <a:schemeClr val="tx1">
                    <a:lumMod val="75000"/>
                    <a:lumOff val="25000"/>
                  </a:schemeClr>
                </a:solidFill>
                <a:latin typeface="+mn-lt"/>
                <a:ea typeface="+mn-ea"/>
                <a:cs typeface="+mn-ea"/>
                <a:sym typeface="+mn-lt"/>
              </a:rPr>
              <a:t>奖品数量    </a:t>
            </a:r>
            <a:endParaRPr lang="en-US" altLang="zh-CN" sz="2135" b="1" kern="0" dirty="0">
              <a:solidFill>
                <a:schemeClr val="tx1">
                  <a:lumMod val="75000"/>
                  <a:lumOff val="25000"/>
                </a:schemeClr>
              </a:solidFill>
              <a:latin typeface="+mn-lt"/>
              <a:ea typeface="+mn-ea"/>
              <a:cs typeface="+mn-ea"/>
              <a:sym typeface="+mn-lt"/>
            </a:endParaRPr>
          </a:p>
        </p:txBody>
      </p:sp>
      <p:sp>
        <p:nvSpPr>
          <p:cNvPr id="32" name="TextBox 11"/>
          <p:cNvSpPr txBox="1">
            <a:spLocks noChangeArrowheads="1"/>
          </p:cNvSpPr>
          <p:nvPr/>
        </p:nvSpPr>
        <p:spPr bwMode="auto">
          <a:xfrm flipH="1">
            <a:off x="960120" y="3635375"/>
            <a:ext cx="2054860" cy="141859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tx1">
                    <a:lumMod val="75000"/>
                    <a:lumOff val="25000"/>
                  </a:schemeClr>
                </a:solidFill>
                <a:latin typeface="+mn-lt"/>
                <a:ea typeface="+mn-ea"/>
                <a:cs typeface="+mn-ea"/>
                <a:sym typeface="+mn-lt"/>
              </a:rPr>
              <a:t>所有拥有抽奖码的用户均有抽奖资格（参与活动即拥有一个抽奖码，完成任务获得更多的抽奖码），拥有多个抽奖码中奖率会增加，但一名用户仍仅能中一个奖品；</a:t>
            </a:r>
            <a:endParaRPr lang="zh-CN" altLang="en-US" sz="1200" dirty="0">
              <a:solidFill>
                <a:schemeClr val="tx1">
                  <a:lumMod val="75000"/>
                  <a:lumOff val="25000"/>
                </a:schemeClr>
              </a:solidFill>
              <a:latin typeface="+mn-lt"/>
              <a:ea typeface="+mn-ea"/>
              <a:cs typeface="+mn-ea"/>
              <a:sym typeface="+mn-lt"/>
            </a:endParaRPr>
          </a:p>
        </p:txBody>
      </p:sp>
      <p:sp>
        <p:nvSpPr>
          <p:cNvPr id="13" name="TextBox 11"/>
          <p:cNvSpPr txBox="1">
            <a:spLocks noChangeArrowheads="1"/>
          </p:cNvSpPr>
          <p:nvPr/>
        </p:nvSpPr>
        <p:spPr bwMode="auto">
          <a:xfrm flipH="1">
            <a:off x="1299740" y="2448401"/>
            <a:ext cx="2171700" cy="4203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135" b="1" kern="0" dirty="0">
                <a:solidFill>
                  <a:schemeClr val="tx1">
                    <a:lumMod val="75000"/>
                    <a:lumOff val="25000"/>
                  </a:schemeClr>
                </a:solidFill>
                <a:latin typeface="+mn-lt"/>
                <a:ea typeface="+mn-ea"/>
                <a:cs typeface="+mn-ea"/>
                <a:sym typeface="+mn-lt"/>
              </a:rPr>
              <a:t>抽奖资格</a:t>
            </a:r>
            <a:endParaRPr lang="en-US" altLang="zh-CN" sz="2135" b="1" kern="0" dirty="0">
              <a:solidFill>
                <a:schemeClr val="tx1">
                  <a:lumMod val="75000"/>
                  <a:lumOff val="25000"/>
                </a:schemeClr>
              </a:solidFill>
              <a:latin typeface="+mn-lt"/>
              <a:ea typeface="+mn-ea"/>
              <a:cs typeface="+mn-ea"/>
              <a:sym typeface="+mn-lt"/>
            </a:endParaRPr>
          </a:p>
        </p:txBody>
      </p:sp>
      <p:sp>
        <p:nvSpPr>
          <p:cNvPr id="15" name="文本框 14"/>
          <p:cNvSpPr txBox="1"/>
          <p:nvPr/>
        </p:nvSpPr>
        <p:spPr>
          <a:xfrm>
            <a:off x="9101455" y="3683635"/>
            <a:ext cx="2112010" cy="2306955"/>
          </a:xfrm>
          <a:prstGeom prst="rect">
            <a:avLst/>
          </a:prstGeom>
          <a:noFill/>
        </p:spPr>
        <p:txBody>
          <a:bodyPr wrap="square" rtlCol="0" anchor="t">
            <a:spAutoFit/>
          </a:bodyPr>
          <a:p>
            <a:r>
              <a:rPr lang="zh-CN" altLang="en-US" sz="1200"/>
              <a:t>抽奖码后台设置的一二等奖的数量，为中奖人数，不是一个用户中的奖品数量。</a:t>
            </a:r>
            <a:endParaRPr lang="zh-CN" altLang="en-US" sz="1200"/>
          </a:p>
          <a:p>
            <a:endParaRPr lang="zh-CN" altLang="en-US" sz="1200">
              <a:solidFill>
                <a:schemeClr val="tx1"/>
              </a:solidFill>
            </a:endParaRPr>
          </a:p>
          <a:p>
            <a:r>
              <a:rPr lang="zh-CN" altLang="en-US" sz="1200">
                <a:solidFill>
                  <a:schemeClr val="tx1"/>
                </a:solidFill>
              </a:rPr>
              <a:t>友情提示：为保证用户利益，活动设置后，一旦由用户参与，不允许减少奖品数量，但可以增加，因此，不确定活动效果的时候，可以先设置少量奖品，如果活动参与人数远超预期，可以补加奖品数量。</a:t>
            </a:r>
            <a:endParaRPr lang="zh-CN" altLang="en-US" sz="1200">
              <a:solidFill>
                <a:schemeClr val="tx1"/>
              </a:solidFill>
            </a:endParaRPr>
          </a:p>
        </p:txBody>
      </p:sp>
      <p:pic>
        <p:nvPicPr>
          <p:cNvPr id="27" name="图片 26" descr="下箭头"/>
          <p:cNvPicPr>
            <a:picLocks noChangeAspect="1"/>
          </p:cNvPicPr>
          <p:nvPr/>
        </p:nvPicPr>
        <p:blipFill>
          <a:blip r:embed="rId4"/>
          <a:stretch>
            <a:fillRect/>
          </a:stretch>
        </p:blipFill>
        <p:spPr>
          <a:xfrm>
            <a:off x="1614805" y="3263900"/>
            <a:ext cx="437515" cy="437515"/>
          </a:xfrm>
          <a:prstGeom prst="rect">
            <a:avLst/>
          </a:prstGeom>
        </p:spPr>
      </p:pic>
      <p:pic>
        <p:nvPicPr>
          <p:cNvPr id="28" name="图片 27" descr="下箭头"/>
          <p:cNvPicPr>
            <a:picLocks noChangeAspect="1"/>
          </p:cNvPicPr>
          <p:nvPr/>
        </p:nvPicPr>
        <p:blipFill>
          <a:blip r:embed="rId4"/>
          <a:stretch>
            <a:fillRect/>
          </a:stretch>
        </p:blipFill>
        <p:spPr>
          <a:xfrm>
            <a:off x="7184390" y="3277870"/>
            <a:ext cx="437515" cy="437515"/>
          </a:xfrm>
          <a:prstGeom prst="rect">
            <a:avLst/>
          </a:prstGeom>
        </p:spPr>
      </p:pic>
      <p:pic>
        <p:nvPicPr>
          <p:cNvPr id="38" name="图片 37" descr="下箭头1"/>
          <p:cNvPicPr>
            <a:picLocks noChangeAspect="1"/>
          </p:cNvPicPr>
          <p:nvPr/>
        </p:nvPicPr>
        <p:blipFill>
          <a:blip r:embed="rId5"/>
          <a:stretch>
            <a:fillRect/>
          </a:stretch>
        </p:blipFill>
        <p:spPr>
          <a:xfrm>
            <a:off x="4394200" y="3230880"/>
            <a:ext cx="503555" cy="503555"/>
          </a:xfrm>
          <a:prstGeom prst="rect">
            <a:avLst/>
          </a:prstGeom>
        </p:spPr>
      </p:pic>
      <p:pic>
        <p:nvPicPr>
          <p:cNvPr id="40" name="图片 39" descr="下箭头1"/>
          <p:cNvPicPr>
            <a:picLocks noChangeAspect="1"/>
          </p:cNvPicPr>
          <p:nvPr/>
        </p:nvPicPr>
        <p:blipFill>
          <a:blip r:embed="rId5"/>
          <a:stretch>
            <a:fillRect/>
          </a:stretch>
        </p:blipFill>
        <p:spPr>
          <a:xfrm>
            <a:off x="9905365" y="3230880"/>
            <a:ext cx="503555" cy="503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300"/>
                                        <p:tgtEl>
                                          <p:spTgt spid="17"/>
                                        </p:tgtEl>
                                        <p:attrNameLst>
                                          <p:attrName>ppt_y</p:attrName>
                                        </p:attrNameLst>
                                      </p:cBhvr>
                                      <p:tavLst>
                                        <p:tav tm="0">
                                          <p:val>
                                            <p:strVal val="#ppt_y+#ppt_h*1.125000"/>
                                          </p:val>
                                        </p:tav>
                                        <p:tav tm="100000">
                                          <p:val>
                                            <p:strVal val="#ppt_y"/>
                                          </p:val>
                                        </p:tav>
                                      </p:tavLst>
                                    </p:anim>
                                    <p:animEffect transition="in" filter="wipe(up)">
                                      <p:cBhvr>
                                        <p:cTn id="8" dur="300"/>
                                        <p:tgtEl>
                                          <p:spTgt spid="1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300"/>
                                        <p:tgtEl>
                                          <p:spTgt spid="20"/>
                                        </p:tgtEl>
                                        <p:attrNameLst>
                                          <p:attrName>ppt_y</p:attrName>
                                        </p:attrNameLst>
                                      </p:cBhvr>
                                      <p:tavLst>
                                        <p:tav tm="0">
                                          <p:val>
                                            <p:strVal val="#ppt_y+#ppt_h*1.125000"/>
                                          </p:val>
                                        </p:tav>
                                        <p:tav tm="100000">
                                          <p:val>
                                            <p:strVal val="#ppt_y"/>
                                          </p:val>
                                        </p:tav>
                                      </p:tavLst>
                                    </p:anim>
                                    <p:animEffect transition="in" filter="wipe(up)">
                                      <p:cBhvr>
                                        <p:cTn id="13" dur="300"/>
                                        <p:tgtEl>
                                          <p:spTgt spid="20"/>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75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par>
                                <p:cTn id="29" presetID="22" presetClass="entr" presetSubtype="8" fill="hold" grpId="0" nodeType="withEffect">
                                  <p:stCondLst>
                                    <p:cond delay="75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anim calcmode="lin" valueType="num">
                                      <p:cBhvr>
                                        <p:cTn id="36" dur="500" fill="hold"/>
                                        <p:tgtEl>
                                          <p:spTgt spid="39"/>
                                        </p:tgtEl>
                                        <p:attrNameLst>
                                          <p:attrName>ppt_x</p:attrName>
                                        </p:attrNameLst>
                                      </p:cBhvr>
                                      <p:tavLst>
                                        <p:tav tm="0">
                                          <p:val>
                                            <p:strVal val="#ppt_x"/>
                                          </p:val>
                                        </p:tav>
                                        <p:tav tm="100000">
                                          <p:val>
                                            <p:strVal val="#ppt_x"/>
                                          </p:val>
                                        </p:tav>
                                      </p:tavLst>
                                    </p:anim>
                                    <p:anim calcmode="lin" valueType="num">
                                      <p:cBhvr>
                                        <p:cTn id="37" dur="50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75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par>
                          <p:cTn id="47" fill="hold">
                            <p:stCondLst>
                              <p:cond delay="3000"/>
                            </p:stCondLst>
                            <p:childTnLst>
                              <p:par>
                                <p:cTn id="48" presetID="12" presetClass="entr" presetSubtype="4"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300"/>
                                        <p:tgtEl>
                                          <p:spTgt spid="9"/>
                                        </p:tgtEl>
                                        <p:attrNameLst>
                                          <p:attrName>ppt_y</p:attrName>
                                        </p:attrNameLst>
                                      </p:cBhvr>
                                      <p:tavLst>
                                        <p:tav tm="0">
                                          <p:val>
                                            <p:strVal val="#ppt_y+#ppt_h*1.125000"/>
                                          </p:val>
                                        </p:tav>
                                        <p:tav tm="100000">
                                          <p:val>
                                            <p:strVal val="#ppt_y"/>
                                          </p:val>
                                        </p:tav>
                                      </p:tavLst>
                                    </p:anim>
                                    <p:animEffect transition="in" filter="wipe(up)">
                                      <p:cBhvr>
                                        <p:cTn id="51"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36" grpId="0" bldLvl="0" animBg="1"/>
      <p:bldP spid="37" grpId="0" bldLvl="0" animBg="1"/>
      <p:bldP spid="39" grpId="0" bldLvl="0" animBg="1"/>
      <p:bldP spid="32" grpId="0" bldLvl="0" animBg="1"/>
      <p:bldP spid="1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1"/>
            <a:stretch>
              <a:fillRect/>
            </a:stretch>
          </p:blipFill>
          <p:spPr>
            <a:xfrm>
              <a:off x="5234" y="1585"/>
              <a:ext cx="337" cy="708"/>
            </a:xfrm>
            <a:prstGeom prst="rect">
              <a:avLst/>
            </a:prstGeom>
          </p:spPr>
        </p:pic>
        <p:pic>
          <p:nvPicPr>
            <p:cNvPr id="34" name="图片 33" descr="resource"/>
            <p:cNvPicPr>
              <a:picLocks noChangeAspect="1"/>
            </p:cNvPicPr>
            <p:nvPr/>
          </p:nvPicPr>
          <p:blipFill>
            <a:blip r:embed="rId2"/>
            <a:stretch>
              <a:fillRect/>
            </a:stretch>
          </p:blipFill>
          <p:spPr>
            <a:xfrm>
              <a:off x="4984" y="1585"/>
              <a:ext cx="337" cy="708"/>
            </a:xfrm>
            <a:prstGeom prst="rect">
              <a:avLst/>
            </a:prstGeom>
          </p:spPr>
        </p:pic>
        <p:pic>
          <p:nvPicPr>
            <p:cNvPr id="35" name="图片 34" descr="resource"/>
            <p:cNvPicPr>
              <a:picLocks noChangeAspect="1"/>
            </p:cNvPicPr>
            <p:nvPr/>
          </p:nvPicPr>
          <p:blipFill>
            <a:blip r:embed="rId1"/>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2535555"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需注意问题点</a:t>
            </a:r>
            <a:endPar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2600325" y="1752600"/>
            <a:ext cx="309880" cy="368300"/>
          </a:xfrm>
          <a:prstGeom prst="rect">
            <a:avLst/>
          </a:prstGeom>
          <a:noFill/>
        </p:spPr>
        <p:txBody>
          <a:bodyPr wrap="none" rtlCol="0">
            <a:spAutoFit/>
          </a:bodyPr>
          <a:p>
            <a:endParaRPr lang="zh-CN" altLang="en-US"/>
          </a:p>
        </p:txBody>
      </p:sp>
      <p:sp>
        <p:nvSpPr>
          <p:cNvPr id="2" name="文本框 1"/>
          <p:cNvSpPr txBox="1"/>
          <p:nvPr/>
        </p:nvSpPr>
        <p:spPr>
          <a:xfrm>
            <a:off x="1179830" y="1977390"/>
            <a:ext cx="9148445" cy="1476375"/>
          </a:xfrm>
          <a:prstGeom prst="rect">
            <a:avLst/>
          </a:prstGeom>
          <a:noFill/>
        </p:spPr>
        <p:txBody>
          <a:bodyPr wrap="square" rtlCol="0" anchor="t">
            <a:spAutoFit/>
          </a:bodyPr>
          <a:p>
            <a:pPr marL="285750" indent="-285750">
              <a:buFont typeface="Arial" panose="020B0604020202020204" pitchFamily="34" charset="0"/>
              <a:buChar char="•"/>
            </a:pPr>
            <a:r>
              <a:rPr lang="zh-CN" altLang="en-US">
                <a:latin typeface="微软雅黑" panose="020B0503020204020204" pitchFamily="34" charset="-122"/>
                <a:ea typeface="微软雅黑" panose="020B0503020204020204" pitchFamily="34" charset="-122"/>
                <a:cs typeface="微软雅黑" panose="020B0503020204020204" pitchFamily="34" charset="-122"/>
              </a:rPr>
              <a:t>活动未开始前可任意编辑，活动开始后不支持编辑活动开奖时间、奖品不可更换、奖品数量只可增加不可减少。</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a:latin typeface="微软雅黑" panose="020B0503020204020204" pitchFamily="34" charset="-122"/>
                <a:ea typeface="微软雅黑" panose="020B0503020204020204" pitchFamily="34" charset="-122"/>
                <a:cs typeface="微软雅黑" panose="020B0503020204020204" pitchFamily="34" charset="-122"/>
              </a:rPr>
              <a:t>任务额外抽奖码不可调整、排行榜可以从未开启改为开启，不支持从开启改为不开启、排行榜前x名获奖可以增大不可以减少。</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F3AA3C"/>
        </a:solidFill>
        <a:effectLst/>
      </p:bgPr>
    </p:bg>
    <p:spTree>
      <p:nvGrpSpPr>
        <p:cNvPr id="1" name=""/>
        <p:cNvGrpSpPr/>
        <p:nvPr/>
      </p:nvGrpSpPr>
      <p:grpSpPr>
        <a:xfrm>
          <a:off x="0" y="0"/>
          <a:ext cx="0" cy="0"/>
          <a:chOff x="0" y="0"/>
          <a:chExt cx="0" cy="0"/>
        </a:xfrm>
      </p:grpSpPr>
      <p:grpSp>
        <p:nvGrpSpPr>
          <p:cNvPr id="23554" name="组合 8"/>
          <p:cNvGrpSpPr/>
          <p:nvPr/>
        </p:nvGrpSpPr>
        <p:grpSpPr bwMode="auto">
          <a:xfrm>
            <a:off x="4617982" y="1244516"/>
            <a:ext cx="2991879" cy="737595"/>
            <a:chOff x="5993" y="4227"/>
            <a:chExt cx="3963" cy="978"/>
          </a:xfrm>
        </p:grpSpPr>
        <p:sp>
          <p:nvSpPr>
            <p:cNvPr id="31" name="矩形 30"/>
            <p:cNvSpPr/>
            <p:nvPr/>
          </p:nvSpPr>
          <p:spPr>
            <a:xfrm>
              <a:off x="6985" y="4672"/>
              <a:ext cx="2971" cy="53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p>
          </p:txBody>
        </p:sp>
        <p:sp>
          <p:nvSpPr>
            <p:cNvPr id="30" name="矩形 29"/>
            <p:cNvSpPr/>
            <p:nvPr/>
          </p:nvSpPr>
          <p:spPr>
            <a:xfrm>
              <a:off x="5993" y="4672"/>
              <a:ext cx="992" cy="5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p>
          </p:txBody>
        </p:sp>
        <p:pic>
          <p:nvPicPr>
            <p:cNvPr id="28" name="图片 27" descr="resource"/>
            <p:cNvPicPr>
              <a:picLocks noChangeAspect="1"/>
            </p:cNvPicPr>
            <p:nvPr/>
          </p:nvPicPr>
          <p:blipFill>
            <a:blip r:embed="rId1"/>
            <a:stretch>
              <a:fillRect/>
            </a:stretch>
          </p:blipFill>
          <p:spPr>
            <a:xfrm>
              <a:off x="6023" y="4227"/>
              <a:ext cx="587" cy="588"/>
            </a:xfrm>
            <a:prstGeom prst="rect">
              <a:avLst/>
            </a:prstGeom>
            <a:effectLst>
              <a:outerShdw blurRad="50800" dist="38100" dir="2700000" algn="tl" rotWithShape="0">
                <a:prstClr val="black">
                  <a:alpha val="40000"/>
                </a:prstClr>
              </a:outerShdw>
            </a:effectLst>
          </p:spPr>
        </p:pic>
        <p:sp>
          <p:nvSpPr>
            <p:cNvPr id="23569" name="文本框 18"/>
            <p:cNvSpPr txBox="1">
              <a:spLocks noChangeArrowheads="1"/>
            </p:cNvSpPr>
            <p:nvPr/>
          </p:nvSpPr>
          <p:spPr bwMode="auto">
            <a:xfrm>
              <a:off x="6985" y="4673"/>
              <a:ext cx="2971"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900" b="1">
                  <a:solidFill>
                    <a:srgbClr val="FEA900"/>
                  </a:solidFill>
                  <a:sym typeface="微软雅黑" panose="020B0503020204020204" pitchFamily="34" charset="-122"/>
                </a:rPr>
                <a:t>品牌私域运营中心</a:t>
              </a:r>
              <a:endParaRPr lang="zh-CN" altLang="en-US" sz="1900" b="1">
                <a:solidFill>
                  <a:srgbClr val="FEA900"/>
                </a:solidFill>
                <a:sym typeface="微软雅黑" panose="020B0503020204020204" pitchFamily="34" charset="-122"/>
              </a:endParaRPr>
            </a:p>
          </p:txBody>
        </p:sp>
        <p:sp>
          <p:nvSpPr>
            <p:cNvPr id="23570" name="文本框 26"/>
            <p:cNvSpPr txBox="1">
              <a:spLocks noChangeArrowheads="1"/>
            </p:cNvSpPr>
            <p:nvPr/>
          </p:nvSpPr>
          <p:spPr bwMode="auto">
            <a:xfrm>
              <a:off x="5994" y="4673"/>
              <a:ext cx="990"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900" b="1">
                  <a:sym typeface="微软雅黑" panose="020B0503020204020204" pitchFamily="34" charset="-122"/>
                </a:rPr>
                <a:t>点燃 </a:t>
              </a:r>
              <a:endParaRPr lang="zh-CN" altLang="en-US" sz="1900" b="1">
                <a:sym typeface="微软雅黑" panose="020B0503020204020204" pitchFamily="34" charset="-122"/>
              </a:endParaRPr>
            </a:p>
          </p:txBody>
        </p:sp>
      </p:grpSp>
      <p:sp>
        <p:nvSpPr>
          <p:cNvPr id="23555" name="文本框 1"/>
          <p:cNvSpPr txBox="1">
            <a:spLocks noChangeArrowheads="1"/>
          </p:cNvSpPr>
          <p:nvPr/>
        </p:nvSpPr>
        <p:spPr bwMode="auto">
          <a:xfrm>
            <a:off x="1237499" y="2316007"/>
            <a:ext cx="9752845" cy="75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4280" b="1"/>
              <a:t>最专业的品牌私域运营服务商</a:t>
            </a:r>
            <a:endParaRPr lang="zh-CN" altLang="en-US" sz="4280" b="1"/>
          </a:p>
        </p:txBody>
      </p:sp>
      <p:grpSp>
        <p:nvGrpSpPr>
          <p:cNvPr id="23556" name="组合 9"/>
          <p:cNvGrpSpPr/>
          <p:nvPr/>
        </p:nvGrpSpPr>
        <p:grpSpPr bwMode="auto">
          <a:xfrm>
            <a:off x="5572516" y="4609906"/>
            <a:ext cx="875304" cy="890395"/>
            <a:chOff x="6602" y="7573"/>
            <a:chExt cx="1162" cy="1180"/>
          </a:xfrm>
        </p:grpSpPr>
        <p:pic>
          <p:nvPicPr>
            <p:cNvPr id="23563" name="图片 2" descr="015d8b6baa35987936daeba60c0d1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 y="7591"/>
              <a:ext cx="1139"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图片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 y="8016"/>
              <a:ext cx="300"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p>
          </p:txBody>
        </p:sp>
      </p:grpSp>
      <p:pic>
        <p:nvPicPr>
          <p:cNvPr id="23557" name="图片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647" y="4708000"/>
            <a:ext cx="667796" cy="66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文本框 46"/>
          <p:cNvSpPr txBox="1">
            <a:spLocks noChangeArrowheads="1"/>
          </p:cNvSpPr>
          <p:nvPr/>
        </p:nvSpPr>
        <p:spPr bwMode="auto">
          <a:xfrm>
            <a:off x="2391994" y="5375797"/>
            <a:ext cx="1478961" cy="44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10000"/>
              </a:lnSpc>
            </a:pPr>
            <a:r>
              <a:rPr lang="en-US" altLang="zh-CN" sz="1070" b="1"/>
              <a:t>Wei Zi Jun</a:t>
            </a:r>
            <a:endParaRPr lang="en-US" altLang="zh-CN" sz="1070" b="1"/>
          </a:p>
          <a:p>
            <a:pPr algn="ctr" eaLnBrk="1" hangingPunct="1">
              <a:lnSpc>
                <a:spcPct val="110000"/>
              </a:lnSpc>
            </a:pPr>
            <a:r>
              <a:rPr lang="en-US" altLang="zh-CN" sz="1070" b="1"/>
              <a:t>+86   139  0227  0098</a:t>
            </a:r>
            <a:endParaRPr lang="en-US" altLang="zh-CN" sz="1070" b="1"/>
          </a:p>
        </p:txBody>
      </p:sp>
      <p:sp>
        <p:nvSpPr>
          <p:cNvPr id="23559" name="文本框 37"/>
          <p:cNvSpPr txBox="1">
            <a:spLocks noChangeArrowheads="1"/>
          </p:cNvSpPr>
          <p:nvPr/>
        </p:nvSpPr>
        <p:spPr bwMode="auto">
          <a:xfrm>
            <a:off x="8209746" y="5556894"/>
            <a:ext cx="1409164" cy="26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10000"/>
              </a:lnSpc>
            </a:pPr>
            <a:r>
              <a:rPr lang="en-US" altLang="zh-CN" sz="1070" b="1"/>
              <a:t>510970969@qq.com</a:t>
            </a:r>
            <a:endParaRPr lang="en-US" altLang="zh-CN" sz="1070" b="1"/>
          </a:p>
        </p:txBody>
      </p:sp>
      <p:sp>
        <p:nvSpPr>
          <p:cNvPr id="23560" name="文本框 38"/>
          <p:cNvSpPr txBox="1">
            <a:spLocks noChangeArrowheads="1"/>
          </p:cNvSpPr>
          <p:nvPr/>
        </p:nvSpPr>
        <p:spPr bwMode="auto">
          <a:xfrm>
            <a:off x="5500832" y="5556894"/>
            <a:ext cx="997922" cy="26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10000"/>
              </a:lnSpc>
            </a:pPr>
            <a:r>
              <a:rPr lang="en-US" altLang="zh-CN" sz="1070" b="1"/>
              <a:t>WeChat</a:t>
            </a:r>
            <a:endParaRPr lang="en-US" altLang="zh-CN" sz="1070" b="1"/>
          </a:p>
        </p:txBody>
      </p:sp>
      <p:pic>
        <p:nvPicPr>
          <p:cNvPr id="23561" name="图片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5147" y="4851368"/>
            <a:ext cx="643272" cy="4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文本框 5"/>
          <p:cNvSpPr txBox="1">
            <a:spLocks noChangeArrowheads="1"/>
          </p:cNvSpPr>
          <p:nvPr/>
        </p:nvSpPr>
        <p:spPr bwMode="auto">
          <a:xfrm>
            <a:off x="1893977" y="3146036"/>
            <a:ext cx="8439890" cy="75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zh-CN" sz="4280" b="1"/>
              <a:t>帮你管理最有价值的用户资产</a:t>
            </a:r>
            <a:endParaRPr lang="en-US" altLang="zh-CN" sz="428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29"/>
          <p:cNvSpPr txBox="1"/>
          <p:nvPr/>
        </p:nvSpPr>
        <p:spPr>
          <a:xfrm>
            <a:off x="1316893" y="490032"/>
            <a:ext cx="665480" cy="383540"/>
          </a:xfrm>
          <a:prstGeom prst="rect">
            <a:avLst/>
          </a:prstGeom>
          <a:noFill/>
          <a:ln w="9525">
            <a:noFill/>
          </a:ln>
        </p:spPr>
        <p:txBody>
          <a:bodyPr wrap="none" anchor="t">
            <a:spAutoFit/>
          </a:bodyPr>
          <a:p>
            <a:pPr algn="ctr"/>
            <a:r>
              <a:rPr lang="zh-CN" altLang="en-US" sz="1900" b="1" dirty="0">
                <a:latin typeface="Calibri" panose="020F0502020204030204" pitchFamily="34" charset="0"/>
                <a:ea typeface="微软雅黑" panose="020B0503020204020204" pitchFamily="34" charset="-122"/>
                <a:sym typeface="微软雅黑" panose="020B0503020204020204" pitchFamily="34" charset="-122"/>
              </a:rPr>
              <a:t>目录</a:t>
            </a:r>
            <a:endParaRPr lang="zh-CN" altLang="en-US" sz="1900" b="1" dirty="0">
              <a:latin typeface="Calibri" panose="020F0502020204030204" pitchFamily="34" charset="0"/>
              <a:ea typeface="微软雅黑" panose="020B0503020204020204" pitchFamily="34" charset="-122"/>
              <a:sym typeface="微软雅黑" panose="020B0503020204020204" pitchFamily="34" charset="-122"/>
            </a:endParaRPr>
          </a:p>
        </p:txBody>
      </p:sp>
      <p:grpSp>
        <p:nvGrpSpPr>
          <p:cNvPr id="36" name="组合 35"/>
          <p:cNvGrpSpPr/>
          <p:nvPr/>
        </p:nvGrpSpPr>
        <p:grpSpPr>
          <a:xfrm>
            <a:off x="894140" y="558696"/>
            <a:ext cx="405941" cy="332756"/>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5123" name="组合 1"/>
          <p:cNvGrpSpPr/>
          <p:nvPr/>
        </p:nvGrpSpPr>
        <p:grpSpPr>
          <a:xfrm>
            <a:off x="10688184" y="454192"/>
            <a:ext cx="747003" cy="316911"/>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140" strike="noStrike" noProof="1">
                <a:solidFill>
                  <a:schemeClr val="tx1"/>
                </a:solidFill>
              </a:endParaRPr>
            </a:p>
          </p:txBody>
        </p:sp>
        <p:pic>
          <p:nvPicPr>
            <p:cNvPr id="5125" name="图片 5" descr="黑色ROI"/>
            <p:cNvPicPr>
              <a:picLocks noChangeAspect="1"/>
            </p:cNvPicPr>
            <p:nvPr/>
          </p:nvPicPr>
          <p:blipFill>
            <a:blip r:embed="rId5"/>
            <a:stretch>
              <a:fillRect/>
            </a:stretch>
          </p:blipFill>
          <p:spPr>
            <a:xfrm>
              <a:off x="12670" y="1476"/>
              <a:ext cx="680" cy="411"/>
            </a:xfrm>
            <a:prstGeom prst="rect">
              <a:avLst/>
            </a:prstGeom>
            <a:noFill/>
            <a:ln w="9525">
              <a:noFill/>
            </a:ln>
          </p:spPr>
        </p:pic>
      </p:grpSp>
      <p:sp>
        <p:nvSpPr>
          <p:cNvPr id="3" name="矩形 2"/>
          <p:cNvSpPr/>
          <p:nvPr/>
        </p:nvSpPr>
        <p:spPr>
          <a:xfrm>
            <a:off x="122615" y="150485"/>
            <a:ext cx="11933190" cy="65645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140" strike="noStrike" noProof="1">
              <a:solidFill>
                <a:schemeClr val="tx1"/>
              </a:solidFill>
            </a:endParaRPr>
          </a:p>
        </p:txBody>
      </p:sp>
      <p:graphicFrame>
        <p:nvGraphicFramePr>
          <p:cNvPr id="5" name="图示 4"/>
          <p:cNvGraphicFramePr/>
          <p:nvPr/>
        </p:nvGraphicFramePr>
        <p:xfrm>
          <a:off x="1909110" y="1740163"/>
          <a:ext cx="6263638" cy="38697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1"/>
            <a:stretch>
              <a:fillRect/>
            </a:stretch>
          </p:blipFill>
          <p:spPr>
            <a:xfrm>
              <a:off x="5234" y="1585"/>
              <a:ext cx="337" cy="708"/>
            </a:xfrm>
            <a:prstGeom prst="rect">
              <a:avLst/>
            </a:prstGeom>
          </p:spPr>
        </p:pic>
        <p:pic>
          <p:nvPicPr>
            <p:cNvPr id="34" name="图片 33" descr="resource"/>
            <p:cNvPicPr>
              <a:picLocks noChangeAspect="1"/>
            </p:cNvPicPr>
            <p:nvPr/>
          </p:nvPicPr>
          <p:blipFill>
            <a:blip r:embed="rId2"/>
            <a:stretch>
              <a:fillRect/>
            </a:stretch>
          </p:blipFill>
          <p:spPr>
            <a:xfrm>
              <a:off x="4984" y="1585"/>
              <a:ext cx="337" cy="708"/>
            </a:xfrm>
            <a:prstGeom prst="rect">
              <a:avLst/>
            </a:prstGeom>
          </p:spPr>
        </p:pic>
        <p:pic>
          <p:nvPicPr>
            <p:cNvPr id="35" name="图片 34" descr="resource"/>
            <p:cNvPicPr>
              <a:picLocks noChangeAspect="1"/>
            </p:cNvPicPr>
            <p:nvPr/>
          </p:nvPicPr>
          <p:blipFill>
            <a:blip r:embed="rId1"/>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rPr>
              <a:t>工具介绍</a:t>
            </a:r>
            <a:endParaRPr kumimoji="1"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299845" y="1848485"/>
            <a:ext cx="3452495" cy="3138170"/>
          </a:xfrm>
          <a:prstGeom prst="rect">
            <a:avLst/>
          </a:prstGeom>
          <a:noFill/>
        </p:spPr>
        <p:txBody>
          <a:bodyPr wrap="square" rtlCol="0">
            <a:spAutoFit/>
          </a:bodyPr>
          <a:p>
            <a:pPr algn="l"/>
            <a:r>
              <a:rPr lang="zh-CN" altLang="en-US"/>
              <a:t>0元抽奖-</a:t>
            </a:r>
            <a:r>
              <a:rPr lang="zh-CN" altLang="en-US">
                <a:solidFill>
                  <a:srgbClr val="FF0000"/>
                </a:solidFill>
              </a:rPr>
              <a:t>抽奖码抽奖</a:t>
            </a:r>
            <a:r>
              <a:rPr lang="zh-CN" altLang="en-US"/>
              <a:t>，是一款让消费者一键参与抽奖，</a:t>
            </a:r>
            <a:r>
              <a:rPr lang="zh-CN" altLang="en-US">
                <a:solidFill>
                  <a:srgbClr val="FF0000"/>
                </a:solidFill>
              </a:rPr>
              <a:t>完成邀请好友等</a:t>
            </a:r>
            <a:r>
              <a:rPr lang="zh-CN" altLang="en-US">
                <a:solidFill>
                  <a:srgbClr val="FF0000"/>
                </a:solidFill>
              </a:rPr>
              <a:t>任务可以提高中奖率</a:t>
            </a:r>
            <a:r>
              <a:rPr lang="zh-CN" altLang="en-US"/>
              <a:t>，通过奖</a:t>
            </a:r>
            <a:r>
              <a:rPr lang="zh-CN" altLang="en-US">
                <a:solidFill>
                  <a:srgbClr val="FF0000"/>
                </a:solidFill>
              </a:rPr>
              <a:t>品对用户的吸引力</a:t>
            </a:r>
            <a:r>
              <a:rPr lang="zh-CN" altLang="en-US"/>
              <a:t>，促使用户源源不断的邀请好友参与，为店铺不断的吸引粉丝，实现用户数量的裂变。开奖后，一等奖用户获得实物奖品，需要商家进行发货，二等奖用户获得一张优惠券，商家可以通过设置有吸引力的优惠券，促使用户转化。</a:t>
            </a:r>
            <a:endParaRPr lang="zh-CN" altLang="en-US"/>
          </a:p>
        </p:txBody>
      </p:sp>
      <p:pic>
        <p:nvPicPr>
          <p:cNvPr id="11" name="图片 10"/>
          <p:cNvPicPr>
            <a:picLocks noChangeAspect="1"/>
          </p:cNvPicPr>
          <p:nvPr/>
        </p:nvPicPr>
        <p:blipFill>
          <a:blip r:embed="rId4"/>
          <a:stretch>
            <a:fillRect/>
          </a:stretch>
        </p:blipFill>
        <p:spPr>
          <a:xfrm>
            <a:off x="6643370" y="1028700"/>
            <a:ext cx="3095625" cy="5524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1"/>
            <a:stretch>
              <a:fillRect/>
            </a:stretch>
          </p:blipFill>
          <p:spPr>
            <a:xfrm>
              <a:off x="5234" y="1585"/>
              <a:ext cx="337" cy="708"/>
            </a:xfrm>
            <a:prstGeom prst="rect">
              <a:avLst/>
            </a:prstGeom>
          </p:spPr>
        </p:pic>
        <p:pic>
          <p:nvPicPr>
            <p:cNvPr id="34" name="图片 33" descr="resource"/>
            <p:cNvPicPr>
              <a:picLocks noChangeAspect="1"/>
            </p:cNvPicPr>
            <p:nvPr/>
          </p:nvPicPr>
          <p:blipFill>
            <a:blip r:embed="rId2"/>
            <a:stretch>
              <a:fillRect/>
            </a:stretch>
          </p:blipFill>
          <p:spPr>
            <a:xfrm>
              <a:off x="4984" y="1585"/>
              <a:ext cx="337" cy="708"/>
            </a:xfrm>
            <a:prstGeom prst="rect">
              <a:avLst/>
            </a:prstGeom>
          </p:spPr>
        </p:pic>
        <p:pic>
          <p:nvPicPr>
            <p:cNvPr id="35" name="图片 34" descr="resource"/>
            <p:cNvPicPr>
              <a:picLocks noChangeAspect="1"/>
            </p:cNvPicPr>
            <p:nvPr/>
          </p:nvPicPr>
          <p:blipFill>
            <a:blip r:embed="rId1"/>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47165" y="66675"/>
            <a:ext cx="1707515" cy="974725"/>
          </a:xfrm>
          <a:prstGeom prst="rect">
            <a:avLst/>
          </a:prstGeom>
          <a:noFill/>
        </p:spPr>
        <p:txBody>
          <a:bodyPr wrap="square" rtlCol="0" anchor="t">
            <a:spAutoFit/>
          </a:bodyPr>
          <a:p>
            <a:pPr>
              <a:lnSpc>
                <a:spcPts val="6890"/>
              </a:lnSpc>
              <a:defRPr/>
            </a:pPr>
            <a:r>
              <a:rPr kumimoji="1" lang="zh-CN" altLang="en-US" b="1" dirty="0">
                <a:solidFill>
                  <a:schemeClr val="bg2">
                    <a:lumMod val="25000"/>
                  </a:schemeClr>
                </a:solidFill>
                <a:latin typeface="微软雅黑" panose="020B0503020204020204" pitchFamily="34" charset="-122"/>
                <a:ea typeface="微软雅黑" panose="020B0503020204020204" pitchFamily="34" charset="-122"/>
                <a:sym typeface="+mn-ea"/>
              </a:rPr>
              <a:t>使用场景</a:t>
            </a:r>
            <a:endParaRPr kumimoji="1" lang="zh-CN" altLang="en-US" b="1"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179830" y="1900555"/>
            <a:ext cx="3856990" cy="2861310"/>
          </a:xfrm>
          <a:prstGeom prst="rect">
            <a:avLst/>
          </a:prstGeom>
          <a:noFill/>
        </p:spPr>
        <p:txBody>
          <a:bodyPr wrap="square" rtlCol="0">
            <a:spAutoFit/>
          </a:bodyPr>
          <a:p>
            <a:pPr marL="342900" indent="-342900">
              <a:buFont typeface="+mj-ea"/>
              <a:buAutoNum type="circleNumDbPlain"/>
            </a:pPr>
            <a:r>
              <a:rPr lang="zh-CN" altLang="en-US" b="1"/>
              <a:t>裂变、拉新、引流</a:t>
            </a:r>
            <a:r>
              <a:rPr lang="zh-CN" altLang="en-US"/>
              <a:t>，可代替日常活动中的定期秒杀</a:t>
            </a:r>
            <a:endParaRPr lang="zh-CN" altLang="en-US"/>
          </a:p>
          <a:p>
            <a:pPr marL="342900" indent="-342900">
              <a:buFont typeface="+mj-ea"/>
              <a:buAutoNum type="circleNumDbPlain"/>
            </a:pPr>
            <a:endParaRPr lang="zh-CN" altLang="en-US"/>
          </a:p>
          <a:p>
            <a:pPr marL="342900" indent="-342900">
              <a:buFont typeface="+mj-ea"/>
              <a:buAutoNum type="circleNumDbPlain"/>
            </a:pPr>
            <a:r>
              <a:rPr lang="zh-CN" altLang="en-US"/>
              <a:t>可和店铺大促活动搭配使用，为大促引流</a:t>
            </a:r>
            <a:endParaRPr lang="zh-CN" altLang="en-US"/>
          </a:p>
          <a:p>
            <a:pPr marL="342900" indent="-342900">
              <a:buFont typeface="+mj-ea"/>
              <a:buAutoNum type="circleNumDbPlain"/>
            </a:pPr>
            <a:endParaRPr lang="zh-CN" altLang="en-US"/>
          </a:p>
          <a:p>
            <a:pPr marL="342900" indent="-342900">
              <a:buFont typeface="+mj-ea"/>
              <a:buAutoNum type="circleNumDbPlain"/>
            </a:pPr>
            <a:r>
              <a:rPr lang="zh-CN" altLang="en-US"/>
              <a:t>可通过周年庆、会员日、折扣日、积分兑换、优惠券等</a:t>
            </a:r>
            <a:endParaRPr lang="zh-CN" altLang="en-US"/>
          </a:p>
          <a:p>
            <a:r>
              <a:rPr lang="zh-CN" altLang="en-US"/>
              <a:t>形式进行新客承接转化，促进老客增购</a:t>
            </a:r>
            <a:r>
              <a:rPr lang="en-US" altLang="zh-CN"/>
              <a:t>go</a:t>
            </a:r>
            <a:r>
              <a:rPr lang="zh-CN" altLang="en-US"/>
              <a:t>，提高销量</a:t>
            </a:r>
            <a:endParaRPr lang="zh-CN" altLang="en-US"/>
          </a:p>
        </p:txBody>
      </p:sp>
      <p:pic>
        <p:nvPicPr>
          <p:cNvPr id="2" name="图片 1"/>
          <p:cNvPicPr>
            <a:picLocks noChangeAspect="1"/>
          </p:cNvPicPr>
          <p:nvPr/>
        </p:nvPicPr>
        <p:blipFill>
          <a:blip r:embed="rId4"/>
          <a:stretch>
            <a:fillRect/>
          </a:stretch>
        </p:blipFill>
        <p:spPr>
          <a:xfrm>
            <a:off x="5804535" y="1381760"/>
            <a:ext cx="5803265" cy="4643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1"/>
            <a:stretch>
              <a:fillRect/>
            </a:stretch>
          </p:blipFill>
          <p:spPr>
            <a:xfrm>
              <a:off x="5234" y="1585"/>
              <a:ext cx="337" cy="708"/>
            </a:xfrm>
            <a:prstGeom prst="rect">
              <a:avLst/>
            </a:prstGeom>
          </p:spPr>
        </p:pic>
        <p:pic>
          <p:nvPicPr>
            <p:cNvPr id="34" name="图片 33" descr="resource"/>
            <p:cNvPicPr>
              <a:picLocks noChangeAspect="1"/>
            </p:cNvPicPr>
            <p:nvPr/>
          </p:nvPicPr>
          <p:blipFill>
            <a:blip r:embed="rId2"/>
            <a:stretch>
              <a:fillRect/>
            </a:stretch>
          </p:blipFill>
          <p:spPr>
            <a:xfrm>
              <a:off x="4984" y="1585"/>
              <a:ext cx="337" cy="708"/>
            </a:xfrm>
            <a:prstGeom prst="rect">
              <a:avLst/>
            </a:prstGeom>
          </p:spPr>
        </p:pic>
        <p:pic>
          <p:nvPicPr>
            <p:cNvPr id="35" name="图片 34" descr="resource"/>
            <p:cNvPicPr>
              <a:picLocks noChangeAspect="1"/>
            </p:cNvPicPr>
            <p:nvPr/>
          </p:nvPicPr>
          <p:blipFill>
            <a:blip r:embed="rId1"/>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rPr>
              <a:t>后台设置</a:t>
            </a:r>
            <a:endParaRPr kumimoji="1"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600325" y="1752600"/>
            <a:ext cx="309880" cy="368300"/>
          </a:xfrm>
          <a:prstGeom prst="rect">
            <a:avLst/>
          </a:prstGeom>
          <a:noFill/>
        </p:spPr>
        <p:txBody>
          <a:bodyPr wrap="none" rtlCol="0">
            <a:spAutoFit/>
          </a:bodyPr>
          <a:p>
            <a:endParaRPr lang="zh-CN" altLang="en-US"/>
          </a:p>
        </p:txBody>
      </p:sp>
      <p:sp>
        <p:nvSpPr>
          <p:cNvPr id="9" name="文本框 8"/>
          <p:cNvSpPr txBox="1"/>
          <p:nvPr/>
        </p:nvSpPr>
        <p:spPr>
          <a:xfrm>
            <a:off x="1179830" y="1384300"/>
            <a:ext cx="8288020" cy="368300"/>
          </a:xfrm>
          <a:prstGeom prst="rect">
            <a:avLst/>
          </a:prstGeom>
          <a:noFill/>
        </p:spPr>
        <p:txBody>
          <a:bodyPr wrap="none" rtlCol="0">
            <a:spAutoFit/>
          </a:bodyPr>
          <a:p>
            <a:pPr algn="l"/>
            <a:r>
              <a:rPr lang="en-US" altLang="zh-CN" b="1"/>
              <a:t>1</a:t>
            </a:r>
            <a:r>
              <a:rPr lang="zh-CN" altLang="en-US" b="1"/>
              <a:t>、操作路径</a:t>
            </a:r>
            <a:r>
              <a:rPr lang="zh-CN" altLang="en-US"/>
              <a:t>：PC端商城单店店铺后台 - 应用 - 营销玩法 - 0元抽奖 - 抽奖码抽奖</a:t>
            </a:r>
            <a:endParaRPr lang="zh-CN" altLang="en-US"/>
          </a:p>
        </p:txBody>
      </p:sp>
      <p:pic>
        <p:nvPicPr>
          <p:cNvPr id="11" name="图片 10"/>
          <p:cNvPicPr>
            <a:picLocks noChangeAspect="1"/>
          </p:cNvPicPr>
          <p:nvPr/>
        </p:nvPicPr>
        <p:blipFill>
          <a:blip r:embed="rId4"/>
          <a:stretch>
            <a:fillRect/>
          </a:stretch>
        </p:blipFill>
        <p:spPr>
          <a:xfrm>
            <a:off x="1179830" y="1895475"/>
            <a:ext cx="9380855" cy="47237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1"/>
            <a:stretch>
              <a:fillRect/>
            </a:stretch>
          </p:blipFill>
          <p:spPr>
            <a:xfrm>
              <a:off x="5234" y="1585"/>
              <a:ext cx="337" cy="708"/>
            </a:xfrm>
            <a:prstGeom prst="rect">
              <a:avLst/>
            </a:prstGeom>
          </p:spPr>
        </p:pic>
        <p:pic>
          <p:nvPicPr>
            <p:cNvPr id="34" name="图片 33" descr="resource"/>
            <p:cNvPicPr>
              <a:picLocks noChangeAspect="1"/>
            </p:cNvPicPr>
            <p:nvPr/>
          </p:nvPicPr>
          <p:blipFill>
            <a:blip r:embed="rId2"/>
            <a:stretch>
              <a:fillRect/>
            </a:stretch>
          </p:blipFill>
          <p:spPr>
            <a:xfrm>
              <a:off x="4984" y="1585"/>
              <a:ext cx="337" cy="708"/>
            </a:xfrm>
            <a:prstGeom prst="rect">
              <a:avLst/>
            </a:prstGeom>
          </p:spPr>
        </p:pic>
        <p:pic>
          <p:nvPicPr>
            <p:cNvPr id="35" name="图片 34" descr="resource"/>
            <p:cNvPicPr>
              <a:picLocks noChangeAspect="1"/>
            </p:cNvPicPr>
            <p:nvPr/>
          </p:nvPicPr>
          <p:blipFill>
            <a:blip r:embed="rId1"/>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后台设置</a:t>
            </a:r>
            <a:endParaRPr kumimoji="1"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600325" y="1752600"/>
            <a:ext cx="309880" cy="368300"/>
          </a:xfrm>
          <a:prstGeom prst="rect">
            <a:avLst/>
          </a:prstGeom>
          <a:noFill/>
        </p:spPr>
        <p:txBody>
          <a:bodyPr wrap="none" rtlCol="0">
            <a:spAutoFit/>
          </a:bodyPr>
          <a:p>
            <a:endParaRPr lang="zh-CN" altLang="en-US"/>
          </a:p>
        </p:txBody>
      </p:sp>
      <p:sp>
        <p:nvSpPr>
          <p:cNvPr id="9" name="文本框 8"/>
          <p:cNvSpPr txBox="1"/>
          <p:nvPr/>
        </p:nvSpPr>
        <p:spPr>
          <a:xfrm>
            <a:off x="1179830" y="1187450"/>
            <a:ext cx="2824480" cy="368300"/>
          </a:xfrm>
          <a:prstGeom prst="rect">
            <a:avLst/>
          </a:prstGeom>
          <a:noFill/>
        </p:spPr>
        <p:txBody>
          <a:bodyPr wrap="none" rtlCol="0">
            <a:spAutoFit/>
          </a:bodyPr>
          <a:p>
            <a:pPr algn="l"/>
            <a:r>
              <a:rPr lang="en-US" altLang="zh-CN" b="1"/>
              <a:t>2</a:t>
            </a:r>
            <a:r>
              <a:rPr lang="zh-CN" altLang="en-US" b="1"/>
              <a:t>、创建抽奖码抽奖活动</a:t>
            </a:r>
            <a:r>
              <a:rPr lang="en-US" altLang="zh-CN" b="1"/>
              <a:t>。</a:t>
            </a:r>
            <a:endParaRPr lang="en-US" altLang="zh-CN" b="1"/>
          </a:p>
        </p:txBody>
      </p:sp>
      <p:pic>
        <p:nvPicPr>
          <p:cNvPr id="2" name="图片 1"/>
          <p:cNvPicPr>
            <a:picLocks noChangeAspect="1"/>
          </p:cNvPicPr>
          <p:nvPr/>
        </p:nvPicPr>
        <p:blipFill>
          <a:blip r:embed="rId4"/>
          <a:stretch>
            <a:fillRect/>
          </a:stretch>
        </p:blipFill>
        <p:spPr>
          <a:xfrm>
            <a:off x="1490345" y="2548890"/>
            <a:ext cx="7913370" cy="4098290"/>
          </a:xfrm>
          <a:prstGeom prst="rect">
            <a:avLst/>
          </a:prstGeom>
        </p:spPr>
      </p:pic>
      <p:sp>
        <p:nvSpPr>
          <p:cNvPr id="7" name="文本框 6"/>
          <p:cNvSpPr txBox="1"/>
          <p:nvPr/>
        </p:nvSpPr>
        <p:spPr>
          <a:xfrm>
            <a:off x="1357630" y="1624330"/>
            <a:ext cx="6148070" cy="737235"/>
          </a:xfrm>
          <a:prstGeom prst="rect">
            <a:avLst/>
          </a:prstGeom>
          <a:noFill/>
        </p:spPr>
        <p:txBody>
          <a:bodyPr wrap="none" rtlCol="0">
            <a:spAutoFit/>
          </a:bodyPr>
          <a:p>
            <a:pPr algn="l"/>
            <a:r>
              <a:rPr lang="zh-CN" altLang="en-US" sz="1400"/>
              <a:t>2.1 点击「立即新建」进入活动创建页面；</a:t>
            </a:r>
            <a:endParaRPr lang="zh-CN" altLang="en-US" sz="1400"/>
          </a:p>
          <a:p>
            <a:pPr algn="l"/>
            <a:r>
              <a:rPr lang="zh-CN" altLang="en-US" sz="1400"/>
              <a:t>2.2 可以在列表页查看活动数据、编辑活动、失效活动、推广活动；</a:t>
            </a:r>
            <a:endParaRPr lang="zh-CN" altLang="en-US" sz="1400"/>
          </a:p>
          <a:p>
            <a:pPr algn="l"/>
            <a:r>
              <a:rPr lang="zh-CN" altLang="en-US" sz="1400"/>
              <a:t>2.3 无用户参与的活动可以操作失效，一旦用户参与活动后不支持失效活动。</a:t>
            </a:r>
            <a:endParaRPr lang="zh-CN"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1"/>
            <a:stretch>
              <a:fillRect/>
            </a:stretch>
          </p:blipFill>
          <p:spPr>
            <a:xfrm>
              <a:off x="5234" y="1585"/>
              <a:ext cx="337" cy="708"/>
            </a:xfrm>
            <a:prstGeom prst="rect">
              <a:avLst/>
            </a:prstGeom>
          </p:spPr>
        </p:pic>
        <p:pic>
          <p:nvPicPr>
            <p:cNvPr id="34" name="图片 33" descr="resource"/>
            <p:cNvPicPr>
              <a:picLocks noChangeAspect="1"/>
            </p:cNvPicPr>
            <p:nvPr/>
          </p:nvPicPr>
          <p:blipFill>
            <a:blip r:embed="rId2"/>
            <a:stretch>
              <a:fillRect/>
            </a:stretch>
          </p:blipFill>
          <p:spPr>
            <a:xfrm>
              <a:off x="4984" y="1585"/>
              <a:ext cx="337" cy="708"/>
            </a:xfrm>
            <a:prstGeom prst="rect">
              <a:avLst/>
            </a:prstGeom>
          </p:spPr>
        </p:pic>
        <p:pic>
          <p:nvPicPr>
            <p:cNvPr id="35" name="图片 34" descr="resource"/>
            <p:cNvPicPr>
              <a:picLocks noChangeAspect="1"/>
            </p:cNvPicPr>
            <p:nvPr/>
          </p:nvPicPr>
          <p:blipFill>
            <a:blip r:embed="rId1"/>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后台设置</a:t>
            </a:r>
            <a:endParaRPr kumimoji="1"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600325" y="1752600"/>
            <a:ext cx="309880" cy="368300"/>
          </a:xfrm>
          <a:prstGeom prst="rect">
            <a:avLst/>
          </a:prstGeom>
          <a:noFill/>
        </p:spPr>
        <p:txBody>
          <a:bodyPr wrap="none" rtlCol="0">
            <a:spAutoFit/>
          </a:bodyPr>
          <a:p>
            <a:endParaRPr lang="zh-CN" altLang="en-US"/>
          </a:p>
        </p:txBody>
      </p:sp>
      <p:sp>
        <p:nvSpPr>
          <p:cNvPr id="10" name="文本框 9"/>
          <p:cNvSpPr txBox="1"/>
          <p:nvPr/>
        </p:nvSpPr>
        <p:spPr>
          <a:xfrm>
            <a:off x="894080" y="1271270"/>
            <a:ext cx="2821940" cy="4831080"/>
          </a:xfrm>
          <a:prstGeom prst="rect">
            <a:avLst/>
          </a:prstGeom>
          <a:noFill/>
        </p:spPr>
        <p:txBody>
          <a:bodyPr wrap="square" rtlCol="0">
            <a:spAutoFit/>
          </a:bodyPr>
          <a:p>
            <a:pPr algn="l"/>
            <a:r>
              <a:rPr lang="zh-CN" altLang="en-US" sz="1400"/>
              <a:t>2.4 根据页面信息进行创建</a:t>
            </a:r>
            <a:endParaRPr lang="zh-CN" altLang="en-US" sz="1400"/>
          </a:p>
          <a:p>
            <a:pPr algn="l"/>
            <a:endParaRPr lang="zh-CN" altLang="en-US" sz="1400"/>
          </a:p>
          <a:p>
            <a:pPr algn="l"/>
            <a:r>
              <a:rPr lang="zh-CN" altLang="en-US" sz="1400"/>
              <a:t>（1）活动名称最多20个字；</a:t>
            </a:r>
            <a:endParaRPr lang="zh-CN" altLang="en-US" sz="1400"/>
          </a:p>
          <a:p>
            <a:pPr algn="l"/>
            <a:endParaRPr lang="zh-CN" altLang="en-US" sz="1400"/>
          </a:p>
          <a:p>
            <a:pPr algn="l"/>
            <a:r>
              <a:rPr lang="zh-CN" altLang="en-US" sz="1400"/>
              <a:t>（2）活动时间最长设置为7天；</a:t>
            </a:r>
            <a:endParaRPr lang="zh-CN" altLang="en-US" sz="1400"/>
          </a:p>
          <a:p>
            <a:pPr algn="l"/>
            <a:r>
              <a:rPr lang="zh-CN" altLang="en-US" sz="1400"/>
              <a:t>（3）一等奖：必选，仅支持选择商品，支持运费为0或0元运费模板的实物商品、虚拟商品及电子卡券商品，奖品数量需要小于等于商品库存数；</a:t>
            </a:r>
            <a:endParaRPr lang="zh-CN" altLang="en-US" sz="1400"/>
          </a:p>
          <a:p>
            <a:pPr algn="l"/>
            <a:endParaRPr lang="zh-CN" altLang="en-US" sz="1400"/>
          </a:p>
          <a:p>
            <a:pPr algn="l"/>
            <a:r>
              <a:rPr lang="zh-CN" altLang="en-US" sz="1400"/>
              <a:t>（4）二等奖：非必选，支持商品（同一等奖）或优惠券，优惠券需要为未开始或进行中，且库存大于0，奖品数量需要小于等于优惠券库存数；</a:t>
            </a:r>
            <a:endParaRPr lang="zh-CN" altLang="en-US" sz="1400"/>
          </a:p>
          <a:p>
            <a:pPr algn="l"/>
            <a:endParaRPr lang="zh-CN" altLang="en-US" sz="1400"/>
          </a:p>
          <a:p>
            <a:pPr algn="l"/>
            <a:r>
              <a:rPr lang="zh-CN" altLang="en-US" sz="1400"/>
              <a:t>建议为抽奖码抽奖活动设置独立的优惠券（不设置领取人及领取次数限制，且不在其他渠道推广，否则用户可能会因为领取身份不符而无法得到奖品）；</a:t>
            </a:r>
            <a:endParaRPr lang="zh-CN" altLang="en-US" sz="1400"/>
          </a:p>
        </p:txBody>
      </p:sp>
      <p:pic>
        <p:nvPicPr>
          <p:cNvPr id="11" name="图片 10"/>
          <p:cNvPicPr>
            <a:picLocks noChangeAspect="1"/>
          </p:cNvPicPr>
          <p:nvPr/>
        </p:nvPicPr>
        <p:blipFill>
          <a:blip r:embed="rId4"/>
          <a:stretch>
            <a:fillRect/>
          </a:stretch>
        </p:blipFill>
        <p:spPr>
          <a:xfrm>
            <a:off x="4326255" y="884555"/>
            <a:ext cx="7108825" cy="56045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1"/>
            <a:stretch>
              <a:fillRect/>
            </a:stretch>
          </p:blipFill>
          <p:spPr>
            <a:xfrm>
              <a:off x="5234" y="1585"/>
              <a:ext cx="337" cy="708"/>
            </a:xfrm>
            <a:prstGeom prst="rect">
              <a:avLst/>
            </a:prstGeom>
          </p:spPr>
        </p:pic>
        <p:pic>
          <p:nvPicPr>
            <p:cNvPr id="34" name="图片 33" descr="resource"/>
            <p:cNvPicPr>
              <a:picLocks noChangeAspect="1"/>
            </p:cNvPicPr>
            <p:nvPr/>
          </p:nvPicPr>
          <p:blipFill>
            <a:blip r:embed="rId2"/>
            <a:stretch>
              <a:fillRect/>
            </a:stretch>
          </p:blipFill>
          <p:spPr>
            <a:xfrm>
              <a:off x="4984" y="1585"/>
              <a:ext cx="337" cy="708"/>
            </a:xfrm>
            <a:prstGeom prst="rect">
              <a:avLst/>
            </a:prstGeom>
          </p:spPr>
        </p:pic>
        <p:pic>
          <p:nvPicPr>
            <p:cNvPr id="35" name="图片 34" descr="resource"/>
            <p:cNvPicPr>
              <a:picLocks noChangeAspect="1"/>
            </p:cNvPicPr>
            <p:nvPr/>
          </p:nvPicPr>
          <p:blipFill>
            <a:blip r:embed="rId1"/>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后台设置</a:t>
            </a:r>
            <a:endParaRPr kumimoji="1"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600325" y="1752600"/>
            <a:ext cx="309880" cy="368300"/>
          </a:xfrm>
          <a:prstGeom prst="rect">
            <a:avLst/>
          </a:prstGeom>
          <a:noFill/>
        </p:spPr>
        <p:txBody>
          <a:bodyPr wrap="none" rtlCol="0">
            <a:spAutoFit/>
          </a:bodyPr>
          <a:p>
            <a:endParaRPr lang="zh-CN" altLang="en-US"/>
          </a:p>
        </p:txBody>
      </p:sp>
      <p:sp>
        <p:nvSpPr>
          <p:cNvPr id="10" name="文本框 9"/>
          <p:cNvSpPr txBox="1"/>
          <p:nvPr/>
        </p:nvSpPr>
        <p:spPr>
          <a:xfrm>
            <a:off x="828040" y="1078230"/>
            <a:ext cx="3519805" cy="5477510"/>
          </a:xfrm>
          <a:prstGeom prst="rect">
            <a:avLst/>
          </a:prstGeom>
          <a:noFill/>
        </p:spPr>
        <p:txBody>
          <a:bodyPr wrap="square" rtlCol="0">
            <a:spAutoFit/>
          </a:bodyPr>
          <a:p>
            <a:pPr algn="l"/>
            <a:r>
              <a:rPr lang="zh-CN" altLang="en-US" sz="1400"/>
              <a:t>（5）任务额外抽奖码：</a:t>
            </a:r>
            <a:endParaRPr lang="zh-CN" altLang="en-US" sz="1400"/>
          </a:p>
          <a:p>
            <a:pPr algn="l"/>
            <a:endParaRPr lang="zh-CN" altLang="en-US" sz="1400"/>
          </a:p>
          <a:p>
            <a:pPr algn="l"/>
            <a:r>
              <a:rPr lang="zh-CN" altLang="en-US" sz="1400"/>
              <a:t>-裂变玩法：用户每邀请一名好友获得一张抽奖码（默认开启）；</a:t>
            </a:r>
            <a:endParaRPr lang="zh-CN" altLang="en-US" sz="1400"/>
          </a:p>
          <a:p>
            <a:pPr algn="l"/>
            <a:endParaRPr lang="zh-CN" altLang="en-US" sz="1400"/>
          </a:p>
          <a:p>
            <a:pPr algn="l"/>
            <a:r>
              <a:rPr lang="zh-CN" altLang="en-US" sz="1400"/>
              <a:t>-涨粉玩法：</a:t>
            </a:r>
            <a:r>
              <a:rPr lang="zh-CN" altLang="en-US" sz="1400">
                <a:solidFill>
                  <a:srgbClr val="FF0000"/>
                </a:solidFill>
              </a:rPr>
              <a:t>首次关注</a:t>
            </a:r>
            <a:r>
              <a:rPr lang="zh-CN" altLang="en-US" sz="1400"/>
              <a:t>新用户可获得</a:t>
            </a:r>
            <a:r>
              <a:rPr lang="zh-CN" altLang="en-US" sz="1400">
                <a:solidFill>
                  <a:srgbClr val="FF0000"/>
                </a:solidFill>
              </a:rPr>
              <a:t>3张抽奖码</a:t>
            </a:r>
            <a:r>
              <a:rPr lang="zh-CN" altLang="en-US" sz="1400"/>
              <a:t>，</a:t>
            </a:r>
            <a:r>
              <a:rPr lang="zh-CN" altLang="en-US" sz="1400">
                <a:solidFill>
                  <a:srgbClr val="FF0000"/>
                </a:solidFill>
              </a:rPr>
              <a:t>已关注</a:t>
            </a:r>
            <a:r>
              <a:rPr lang="zh-CN" altLang="en-US" sz="1400"/>
              <a:t>用户可获得</a:t>
            </a:r>
            <a:r>
              <a:rPr lang="zh-CN" altLang="en-US" sz="1400">
                <a:solidFill>
                  <a:srgbClr val="FF0000"/>
                </a:solidFill>
              </a:rPr>
              <a:t>1张抽奖码</a:t>
            </a:r>
            <a:r>
              <a:rPr lang="zh-CN" altLang="en-US" sz="1400"/>
              <a:t>（选择性开启，仅支持绑定认证服务号的商家）；</a:t>
            </a:r>
            <a:endParaRPr lang="zh-CN" altLang="en-US" sz="1400"/>
          </a:p>
          <a:p>
            <a:pPr algn="l"/>
            <a:endParaRPr lang="zh-CN" altLang="en-US" sz="1400"/>
          </a:p>
          <a:p>
            <a:pPr algn="l"/>
            <a:r>
              <a:rPr lang="zh-CN" altLang="en-US" sz="1400"/>
              <a:t>-导流玩法：用户</a:t>
            </a:r>
            <a:r>
              <a:rPr lang="zh-CN" altLang="en-US" sz="1400">
                <a:solidFill>
                  <a:srgbClr val="FF0000"/>
                </a:solidFill>
              </a:rPr>
              <a:t>浏览指定页面</a:t>
            </a:r>
            <a:r>
              <a:rPr lang="zh-CN" altLang="en-US" sz="1400"/>
              <a:t>30秒可获得</a:t>
            </a:r>
            <a:r>
              <a:rPr lang="zh-CN" altLang="en-US" sz="1400">
                <a:solidFill>
                  <a:srgbClr val="FF0000"/>
                </a:solidFill>
              </a:rPr>
              <a:t>指定数量抽奖码</a:t>
            </a:r>
            <a:r>
              <a:rPr lang="zh-CN" altLang="en-US" sz="1400"/>
              <a:t>，最多添加5个指定页面；</a:t>
            </a:r>
            <a:endParaRPr lang="zh-CN" altLang="en-US" sz="1400"/>
          </a:p>
          <a:p>
            <a:pPr algn="l"/>
            <a:endParaRPr lang="zh-CN" altLang="en-US" sz="1400"/>
          </a:p>
          <a:p>
            <a:pPr algn="l"/>
            <a:r>
              <a:rPr lang="zh-CN" altLang="en-US" sz="1400"/>
              <a:t>-转化玩法：用户</a:t>
            </a:r>
            <a:r>
              <a:rPr lang="zh-CN" altLang="en-US" sz="1400">
                <a:solidFill>
                  <a:srgbClr val="FF0000"/>
                </a:solidFill>
              </a:rPr>
              <a:t>购买指定商品</a:t>
            </a:r>
            <a:r>
              <a:rPr lang="zh-CN" altLang="en-US" sz="1400"/>
              <a:t>可获得</a:t>
            </a:r>
            <a:r>
              <a:rPr lang="zh-CN" altLang="en-US" sz="1400">
                <a:solidFill>
                  <a:srgbClr val="FF0000"/>
                </a:solidFill>
              </a:rPr>
              <a:t>指定数量抽奖码</a:t>
            </a:r>
            <a:r>
              <a:rPr lang="zh-CN" altLang="en-US" sz="1400"/>
              <a:t>，</a:t>
            </a:r>
            <a:r>
              <a:rPr lang="zh-CN" altLang="en-US" sz="1400">
                <a:solidFill>
                  <a:srgbClr val="FF0000"/>
                </a:solidFill>
              </a:rPr>
              <a:t>最多添加20个商品</a:t>
            </a:r>
            <a:r>
              <a:rPr lang="zh-CN" altLang="en-US" sz="1400"/>
              <a:t>（仅通过活动进入商详页加购或直接下单可获得抽奖码，如订单全额退款，则用户获得的抽奖码会收回）；</a:t>
            </a:r>
            <a:endParaRPr lang="zh-CN" altLang="en-US" sz="1400"/>
          </a:p>
          <a:p>
            <a:pPr algn="l"/>
            <a:endParaRPr lang="zh-CN" altLang="en-US" sz="1400"/>
          </a:p>
          <a:p>
            <a:pPr algn="l"/>
            <a:endParaRPr lang="zh-CN" altLang="en-US" sz="1400"/>
          </a:p>
          <a:p>
            <a:pPr algn="l"/>
            <a:r>
              <a:rPr lang="zh-CN" altLang="en-US" sz="1400"/>
              <a:t>（6）抽奖码排行榜：</a:t>
            </a:r>
            <a:endParaRPr lang="zh-CN" altLang="en-US" sz="1400"/>
          </a:p>
          <a:p>
            <a:pPr algn="l"/>
            <a:endParaRPr lang="zh-CN" altLang="en-US" sz="1400"/>
          </a:p>
          <a:p>
            <a:pPr algn="l"/>
            <a:r>
              <a:rPr lang="zh-CN" altLang="en-US" sz="1400"/>
              <a:t>开启后用户可以看到抽奖码数量的排行榜，且抽奖码数量的</a:t>
            </a:r>
            <a:r>
              <a:rPr lang="zh-CN" altLang="en-US" sz="1400">
                <a:solidFill>
                  <a:srgbClr val="FF0000"/>
                </a:solidFill>
              </a:rPr>
              <a:t>前x名额外获得一等奖</a:t>
            </a:r>
            <a:r>
              <a:rPr lang="zh-CN" altLang="en-US" sz="1400"/>
              <a:t>（排行榜获得的一等奖不占用抽奖的一等奖数量，且排行榜获奖用户不再参与抽奖）</a:t>
            </a:r>
            <a:endParaRPr lang="zh-CN" altLang="en-US" sz="1400"/>
          </a:p>
        </p:txBody>
      </p:sp>
      <p:pic>
        <p:nvPicPr>
          <p:cNvPr id="9" name="图片 8"/>
          <p:cNvPicPr>
            <a:picLocks noChangeAspect="1"/>
          </p:cNvPicPr>
          <p:nvPr/>
        </p:nvPicPr>
        <p:blipFill>
          <a:blip r:embed="rId4"/>
          <a:stretch>
            <a:fillRect/>
          </a:stretch>
        </p:blipFill>
        <p:spPr>
          <a:xfrm>
            <a:off x="4413885" y="1271270"/>
            <a:ext cx="7485380" cy="50914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1"/>
            <a:stretch>
              <a:fillRect/>
            </a:stretch>
          </p:blipFill>
          <p:spPr>
            <a:xfrm>
              <a:off x="5234" y="1585"/>
              <a:ext cx="337" cy="708"/>
            </a:xfrm>
            <a:prstGeom prst="rect">
              <a:avLst/>
            </a:prstGeom>
          </p:spPr>
        </p:pic>
        <p:pic>
          <p:nvPicPr>
            <p:cNvPr id="34" name="图片 33" descr="resource"/>
            <p:cNvPicPr>
              <a:picLocks noChangeAspect="1"/>
            </p:cNvPicPr>
            <p:nvPr/>
          </p:nvPicPr>
          <p:blipFill>
            <a:blip r:embed="rId2"/>
            <a:stretch>
              <a:fillRect/>
            </a:stretch>
          </p:blipFill>
          <p:spPr>
            <a:xfrm>
              <a:off x="4984" y="1585"/>
              <a:ext cx="337" cy="708"/>
            </a:xfrm>
            <a:prstGeom prst="rect">
              <a:avLst/>
            </a:prstGeom>
          </p:spPr>
        </p:pic>
        <p:pic>
          <p:nvPicPr>
            <p:cNvPr id="35" name="图片 34" descr="resource"/>
            <p:cNvPicPr>
              <a:picLocks noChangeAspect="1"/>
            </p:cNvPicPr>
            <p:nvPr/>
          </p:nvPicPr>
          <p:blipFill>
            <a:blip r:embed="rId1"/>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活动玩法</a:t>
            </a:r>
            <a:endPar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2600325" y="1752600"/>
            <a:ext cx="309880" cy="368300"/>
          </a:xfrm>
          <a:prstGeom prst="rect">
            <a:avLst/>
          </a:prstGeom>
          <a:noFill/>
        </p:spPr>
        <p:txBody>
          <a:bodyPr wrap="none" rtlCol="0">
            <a:spAutoFit/>
          </a:bodyPr>
          <a:p>
            <a:endParaRPr lang="zh-CN" altLang="en-US"/>
          </a:p>
        </p:txBody>
      </p:sp>
      <p:sp>
        <p:nvSpPr>
          <p:cNvPr id="12" name="文本框 11"/>
          <p:cNvSpPr txBox="1"/>
          <p:nvPr/>
        </p:nvSpPr>
        <p:spPr>
          <a:xfrm>
            <a:off x="770255" y="1266825"/>
            <a:ext cx="3035300" cy="4399915"/>
          </a:xfrm>
          <a:prstGeom prst="rect">
            <a:avLst/>
          </a:prstGeom>
          <a:noFill/>
        </p:spPr>
        <p:txBody>
          <a:bodyPr wrap="square" rtlCol="0" anchor="t">
            <a:spAutoFit/>
          </a:bodyPr>
          <a:p>
            <a:r>
              <a:rPr lang="zh-CN" altLang="en-US" sz="1400"/>
              <a:t>1、用户首次参与活动获得抽奖码，完成任务可获得更多的抽奖码；</a:t>
            </a:r>
            <a:endParaRPr lang="zh-CN" altLang="en-US" sz="1400"/>
          </a:p>
          <a:p>
            <a:endParaRPr lang="zh-CN" altLang="en-US" sz="1400"/>
          </a:p>
          <a:p>
            <a:r>
              <a:rPr lang="zh-CN" altLang="en-US" sz="1400"/>
              <a:t>-每邀请一名好友，额外获得一个抽奖码；</a:t>
            </a:r>
            <a:endParaRPr lang="zh-CN" altLang="en-US" sz="1400"/>
          </a:p>
          <a:p>
            <a:endParaRPr lang="zh-CN" altLang="en-US" sz="1400"/>
          </a:p>
          <a:p>
            <a:r>
              <a:rPr lang="zh-CN" altLang="en-US" sz="1400"/>
              <a:t>-关注公众号获得额外抽奖码；</a:t>
            </a:r>
            <a:endParaRPr lang="zh-CN" altLang="en-US" sz="1400"/>
          </a:p>
          <a:p>
            <a:endParaRPr lang="zh-CN" altLang="en-US" sz="1400"/>
          </a:p>
          <a:p>
            <a:r>
              <a:rPr lang="zh-CN" altLang="en-US" sz="1400"/>
              <a:t>-浏览指定页面30秒可获得额外抽奖码；</a:t>
            </a:r>
            <a:endParaRPr lang="zh-CN" altLang="en-US" sz="1400"/>
          </a:p>
          <a:p>
            <a:endParaRPr lang="zh-CN" altLang="en-US" sz="1400"/>
          </a:p>
          <a:p>
            <a:r>
              <a:rPr lang="zh-CN" altLang="en-US" sz="1400"/>
              <a:t>-购买指定商品可获得额外抽奖码；</a:t>
            </a:r>
            <a:endParaRPr lang="zh-CN" altLang="en-US" sz="1400"/>
          </a:p>
          <a:p>
            <a:endParaRPr lang="zh-CN" altLang="en-US" sz="1400"/>
          </a:p>
          <a:p>
            <a:r>
              <a:rPr lang="zh-CN" altLang="en-US" sz="1400"/>
              <a:t>2、排行榜：如果开启排行榜，用户可以看到抽奖码获得情况，展示前x名必得一等奖；</a:t>
            </a:r>
            <a:endParaRPr lang="zh-CN" altLang="en-US" sz="1400"/>
          </a:p>
          <a:p>
            <a:r>
              <a:rPr lang="zh-CN" altLang="en-US" sz="1400"/>
              <a:t>3、抽中一等奖的用户，需要在7天内提交订单，逾期奖品失效；</a:t>
            </a:r>
            <a:endParaRPr lang="zh-CN" altLang="en-US" sz="1400"/>
          </a:p>
          <a:p>
            <a:r>
              <a:rPr lang="zh-CN" altLang="en-US" sz="1400"/>
              <a:t>4、订阅开奖通知消息后，用户可以收到开奖通知；</a:t>
            </a:r>
            <a:endParaRPr lang="zh-CN" altLang="en-US" sz="1400"/>
          </a:p>
        </p:txBody>
      </p:sp>
      <p:pic>
        <p:nvPicPr>
          <p:cNvPr id="15" name="图片 14" descr="151359eltmgijnttqsmqt3"/>
          <p:cNvPicPr>
            <a:picLocks noChangeAspect="1"/>
          </p:cNvPicPr>
          <p:nvPr/>
        </p:nvPicPr>
        <p:blipFill>
          <a:blip r:embed="rId4"/>
          <a:stretch>
            <a:fillRect/>
          </a:stretch>
        </p:blipFill>
        <p:spPr>
          <a:xfrm>
            <a:off x="3881755" y="1266825"/>
            <a:ext cx="7857490" cy="432435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1828</Words>
  <Application>WPS 演示</Application>
  <PresentationFormat>宽屏</PresentationFormat>
  <Paragraphs>129</Paragraphs>
  <Slides>12</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Calibri</vt:lpstr>
      <vt:lpstr>微软雅黑</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                    </cp:lastModifiedBy>
  <cp:revision>50</cp:revision>
  <dcterms:created xsi:type="dcterms:W3CDTF">2021-08-12T01:57:00Z</dcterms:created>
  <dcterms:modified xsi:type="dcterms:W3CDTF">2021-10-14T03:12:55Z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