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283" r:id="rId3"/>
    <p:sldId id="2635" r:id="rId5"/>
    <p:sldId id="2644" r:id="rId6"/>
    <p:sldId id="2645" r:id="rId7"/>
    <p:sldId id="2646" r:id="rId8"/>
    <p:sldId id="2658" r:id="rId9"/>
    <p:sldId id="2677" r:id="rId10"/>
    <p:sldId id="2678" r:id="rId11"/>
    <p:sldId id="2682" r:id="rId12"/>
    <p:sldId id="2679" r:id="rId13"/>
    <p:sldId id="2680" r:id="rId14"/>
    <p:sldId id="2698" r:id="rId15"/>
    <p:sldId id="2686" r:id="rId16"/>
    <p:sldId id="2681" r:id="rId17"/>
    <p:sldId id="2688" r:id="rId18"/>
    <p:sldId id="2700" r:id="rId19"/>
    <p:sldId id="2701" r:id="rId20"/>
    <p:sldId id="2699" r:id="rId21"/>
    <p:sldId id="2691" r:id="rId22"/>
    <p:sldId id="2703" r:id="rId23"/>
    <p:sldId id="2693" r:id="rId24"/>
    <p:sldId id="2704" r:id="rId25"/>
    <p:sldId id="2702" r:id="rId26"/>
    <p:sldId id="2647" r:id="rId27"/>
    <p:sldId id="2648" r:id="rId28"/>
    <p:sldId id="2649" r:id="rId29"/>
    <p:sldId id="2634" r:id="rId30"/>
  </p:sldIdLst>
  <p:sldSz cx="10259695"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0C16"/>
    <a:srgbClr val="FEA900"/>
    <a:srgbClr val="F8F8F8"/>
    <a:srgbClr val="6DF5ED"/>
    <a:srgbClr val="E93252"/>
    <a:srgbClr val="0358B2"/>
    <a:srgbClr val="0358B1"/>
    <a:srgbClr val="035898"/>
    <a:srgbClr val="F1F1F1"/>
    <a:srgbClr val="026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4660"/>
  </p:normalViewPr>
  <p:slideViewPr>
    <p:cSldViewPr snapToGrid="0">
      <p:cViewPr varScale="1">
        <p:scale>
          <a:sx n="80" d="100"/>
          <a:sy n="80"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3AA1B95-8096-483E-937F-B7117F22143A}" type="doc">
      <dgm:prSet loTypeId="urn:microsoft.com/office/officeart/2005/8/layout/process1" loCatId="process" qsTypeId="urn:microsoft.com/office/officeart/2005/8/quickstyle/simple1" qsCatId="simple" csTypeId="urn:microsoft.com/office/officeart/2005/8/colors/accent1_2" csCatId="accent1" phldr="0"/>
      <dgm:spPr/>
    </dgm:pt>
    <dgm:pt modelId="{B9356EF3-F2BD-44EF-8989-A8C6F68A9C26}">
      <dgm:prSet phldrT="[文本]" phldr="0" custT="0"/>
      <dgm:spPr/>
      <dgm:t>
        <a:bodyPr vert="horz" wrap="square"/>
        <a:p>
          <a:pPr>
            <a:lnSpc>
              <a:spcPct val="100000"/>
            </a:lnSpc>
            <a:spcBef>
              <a:spcPct val="0"/>
            </a:spcBef>
            <a:spcAft>
              <a:spcPct val="35000"/>
            </a:spcAft>
          </a:pPr>
          <a:r>
            <a:rPr lang="zh-CN" altLang="en-US"/>
            <a:t>企微私聊拿到用户手机号</a:t>
          </a:r>
          <a:r>
            <a:rPr lang="zh-CN" altLang="en-US"/>
            <a:t/>
          </a:r>
          <a:endParaRPr lang="zh-CN" altLang="en-US"/>
        </a:p>
      </dgm:t>
    </dgm:pt>
    <dgm:pt modelId="{42B40A37-3B74-4139-88E7-27DB8ADAFB3B}" cxnId="{9E720409-463D-433E-8B3E-C0A4D1564527}" type="parTrans">
      <dgm:prSet/>
      <dgm:spPr/>
    </dgm:pt>
    <dgm:pt modelId="{E862CC6F-EE5F-4708-AD0C-4AFC083AC1E9}" cxnId="{9E720409-463D-433E-8B3E-C0A4D1564527}" type="sibTrans">
      <dgm:prSet/>
      <dgm:spPr/>
      <dgm:t>
        <a:bodyPr/>
        <a:p>
          <a:endParaRPr lang="zh-CN" altLang="en-US"/>
        </a:p>
      </dgm:t>
    </dgm:pt>
    <dgm:pt modelId="{EDABB1AF-A433-4877-8BF8-9FA85F924A2C}">
      <dgm:prSet phldrT="[文本]" phldr="0" custT="0"/>
      <dgm:spPr/>
      <dgm:t>
        <a:bodyPr vert="horz" wrap="square"/>
        <a:p>
          <a:pPr>
            <a:lnSpc>
              <a:spcPct val="100000"/>
            </a:lnSpc>
            <a:spcBef>
              <a:spcPct val="0"/>
            </a:spcBef>
            <a:spcAft>
              <a:spcPct val="35000"/>
            </a:spcAft>
          </a:pPr>
          <a:r>
            <a:rPr lang="zh-CN" altLang="en-US"/>
            <a:t>在</a:t>
          </a:r>
          <a:r>
            <a:rPr lang="en-US" altLang="zh-CN"/>
            <a:t>SCRM</a:t>
          </a:r>
          <a:r>
            <a:rPr lang="zh-CN" altLang="en-US"/>
            <a:t>导入有赞订单根据手机号匹配</a:t>
          </a:r>
          <a:r>
            <a:rPr lang="zh-CN" altLang="en-US"/>
            <a:t/>
          </a:r>
          <a:endParaRPr lang="zh-CN" altLang="en-US"/>
        </a:p>
      </dgm:t>
    </dgm:pt>
    <dgm:pt modelId="{22507475-337D-4D08-A27D-19453A1EC4B8}" cxnId="{B8C4B0BA-C680-413A-A089-1C20118B9493}" type="parTrans">
      <dgm:prSet/>
      <dgm:spPr/>
    </dgm:pt>
    <dgm:pt modelId="{3E1956DE-23F8-4761-8F76-7ABD5A8AE770}" cxnId="{B8C4B0BA-C680-413A-A089-1C20118B9493}" type="sibTrans">
      <dgm:prSet/>
      <dgm:spPr/>
      <dgm:t>
        <a:bodyPr/>
        <a:p>
          <a:endParaRPr lang="zh-CN" altLang="en-US"/>
        </a:p>
      </dgm:t>
    </dgm:pt>
    <dgm:pt modelId="{16C98B6D-CC9A-459C-A148-3249240D3586}">
      <dgm:prSet phldrT="[文本]" phldr="0" custT="0"/>
      <dgm:spPr/>
      <dgm:t>
        <a:bodyPr vert="horz" wrap="square"/>
        <a:p>
          <a:pPr>
            <a:lnSpc>
              <a:spcPct val="100000"/>
            </a:lnSpc>
            <a:spcBef>
              <a:spcPct val="0"/>
            </a:spcBef>
            <a:spcAft>
              <a:spcPct val="35000"/>
            </a:spcAft>
          </a:pPr>
          <a:r>
            <a:rPr lang="zh-CN" altLang="en-US"/>
            <a:t>根据有赞的手机号</a:t>
          </a:r>
          <a:r>
            <a:rPr lang="zh-CN" altLang="en-US"/>
            <a:t>逐个查找</a:t>
          </a:r>
          <a:r>
            <a:rPr lang="zh-CN" altLang="en-US"/>
            <a:t>用户并打标</a:t>
          </a:r>
          <a:r>
            <a:rPr lang="zh-CN" altLang="en-US"/>
            <a:t/>
          </a:r>
          <a:endParaRPr lang="zh-CN" altLang="en-US"/>
        </a:p>
      </dgm:t>
    </dgm:pt>
    <dgm:pt modelId="{B2C4969C-7F63-4CB2-9C9A-A6F67CF17685}" cxnId="{B3150BF1-7C0B-47FD-A22C-D7E5984CAE83}" type="parTrans">
      <dgm:prSet/>
      <dgm:spPr/>
    </dgm:pt>
    <dgm:pt modelId="{D9B5BE56-AD46-4CF8-8D6E-63CE26896AAC}" cxnId="{B3150BF1-7C0B-47FD-A22C-D7E5984CAE83}" type="sibTrans">
      <dgm:prSet/>
      <dgm:spPr/>
    </dgm:pt>
    <dgm:pt modelId="{23E08954-DEFC-4A8C-B951-725E72315086}" type="pres">
      <dgm:prSet presAssocID="{F3AA1B95-8096-483E-937F-B7117F22143A}" presName="Name0" presStyleCnt="0">
        <dgm:presLayoutVars>
          <dgm:dir/>
          <dgm:resizeHandles val="exact"/>
        </dgm:presLayoutVars>
      </dgm:prSet>
      <dgm:spPr/>
    </dgm:pt>
    <dgm:pt modelId="{A9558FAE-AE26-43A7-A5EC-E1594E2B2F93}" type="pres">
      <dgm:prSet presAssocID="{B9356EF3-F2BD-44EF-8989-A8C6F68A9C26}" presName="node" presStyleLbl="node1" presStyleIdx="0" presStyleCnt="3">
        <dgm:presLayoutVars>
          <dgm:bulletEnabled val="1"/>
        </dgm:presLayoutVars>
      </dgm:prSet>
      <dgm:spPr/>
    </dgm:pt>
    <dgm:pt modelId="{56077158-A490-49C0-92A3-E1F3F4A134D1}" type="pres">
      <dgm:prSet presAssocID="{E862CC6F-EE5F-4708-AD0C-4AFC083AC1E9}" presName="sibTrans" presStyleLbl="sibTrans2D1" presStyleIdx="0" presStyleCnt="2"/>
      <dgm:spPr/>
    </dgm:pt>
    <dgm:pt modelId="{866543E3-7169-4994-AA48-DBEAD952B2D7}" type="pres">
      <dgm:prSet presAssocID="{E862CC6F-EE5F-4708-AD0C-4AFC083AC1E9}" presName="connectorText" presStyleCnt="0"/>
      <dgm:spPr/>
    </dgm:pt>
    <dgm:pt modelId="{0C6A0E2D-4913-46C1-A93F-3832E34B4A9D}" type="pres">
      <dgm:prSet presAssocID="{EDABB1AF-A433-4877-8BF8-9FA85F924A2C}" presName="node" presStyleLbl="node1" presStyleIdx="1" presStyleCnt="3">
        <dgm:presLayoutVars>
          <dgm:bulletEnabled val="1"/>
        </dgm:presLayoutVars>
      </dgm:prSet>
      <dgm:spPr/>
    </dgm:pt>
    <dgm:pt modelId="{18462591-2085-43A2-8617-BA9721C35F9F}" type="pres">
      <dgm:prSet presAssocID="{3E1956DE-23F8-4761-8F76-7ABD5A8AE770}" presName="sibTrans" presStyleLbl="sibTrans2D1" presStyleIdx="1" presStyleCnt="2"/>
      <dgm:spPr/>
    </dgm:pt>
    <dgm:pt modelId="{F0328CDC-AC5A-41D2-969E-7D80009105F2}" type="pres">
      <dgm:prSet presAssocID="{3E1956DE-23F8-4761-8F76-7ABD5A8AE770}" presName="connectorText" presStyleCnt="0"/>
      <dgm:spPr/>
    </dgm:pt>
    <dgm:pt modelId="{507274D1-9FFA-4CA1-8C30-ADC25E352D22}" type="pres">
      <dgm:prSet presAssocID="{16C98B6D-CC9A-459C-A148-3249240D3586}" presName="node" presStyleLbl="node1" presStyleIdx="2" presStyleCnt="3">
        <dgm:presLayoutVars>
          <dgm:bulletEnabled val="1"/>
        </dgm:presLayoutVars>
      </dgm:prSet>
      <dgm:spPr/>
    </dgm:pt>
  </dgm:ptLst>
  <dgm:cxnLst>
    <dgm:cxn modelId="{9E720409-463D-433E-8B3E-C0A4D1564527}" srcId="{F3AA1B95-8096-483E-937F-B7117F22143A}" destId="{B9356EF3-F2BD-44EF-8989-A8C6F68A9C26}" srcOrd="0" destOrd="0" parTransId="{42B40A37-3B74-4139-88E7-27DB8ADAFB3B}" sibTransId="{E862CC6F-EE5F-4708-AD0C-4AFC083AC1E9}"/>
    <dgm:cxn modelId="{B8C4B0BA-C680-413A-A089-1C20118B9493}" srcId="{F3AA1B95-8096-483E-937F-B7117F22143A}" destId="{EDABB1AF-A433-4877-8BF8-9FA85F924A2C}" srcOrd="1" destOrd="0" parTransId="{22507475-337D-4D08-A27D-19453A1EC4B8}" sibTransId="{3E1956DE-23F8-4761-8F76-7ABD5A8AE770}"/>
    <dgm:cxn modelId="{B3150BF1-7C0B-47FD-A22C-D7E5984CAE83}" srcId="{F3AA1B95-8096-483E-937F-B7117F22143A}" destId="{16C98B6D-CC9A-459C-A148-3249240D3586}" srcOrd="2" destOrd="0" parTransId="{B2C4969C-7F63-4CB2-9C9A-A6F67CF17685}" sibTransId="{D9B5BE56-AD46-4CF8-8D6E-63CE26896AAC}"/>
    <dgm:cxn modelId="{392D7375-02C8-4570-A255-FB0E454B2238}" type="presOf" srcId="{F3AA1B95-8096-483E-937F-B7117F22143A}" destId="{23E08954-DEFC-4A8C-B951-725E72315086}" srcOrd="0" destOrd="0" presId="urn:microsoft.com/office/officeart/2005/8/layout/process1"/>
    <dgm:cxn modelId="{81A56AA3-F9BB-4515-8B34-8A1F31670B59}" type="presParOf" srcId="{23E08954-DEFC-4A8C-B951-725E72315086}" destId="{A9558FAE-AE26-43A7-A5EC-E1594E2B2F93}" srcOrd="0" destOrd="0" presId="urn:microsoft.com/office/officeart/2005/8/layout/process1"/>
    <dgm:cxn modelId="{70B87FA3-7B93-4406-AAA5-9FE781139499}" type="presOf" srcId="{B9356EF3-F2BD-44EF-8989-A8C6F68A9C26}" destId="{A9558FAE-AE26-43A7-A5EC-E1594E2B2F93}" srcOrd="0" destOrd="0" presId="urn:microsoft.com/office/officeart/2005/8/layout/process1"/>
    <dgm:cxn modelId="{B163E014-AAA0-45BB-AD72-4482E74B206F}" type="presParOf" srcId="{23E08954-DEFC-4A8C-B951-725E72315086}" destId="{56077158-A490-49C0-92A3-E1F3F4A134D1}" srcOrd="1" destOrd="0" presId="urn:microsoft.com/office/officeart/2005/8/layout/process1"/>
    <dgm:cxn modelId="{CF0C6687-5995-4902-B8D2-A82FC68A5ABB}" type="presOf" srcId="{E862CC6F-EE5F-4708-AD0C-4AFC083AC1E9}" destId="{56077158-A490-49C0-92A3-E1F3F4A134D1}" srcOrd="0" destOrd="0" presId="urn:microsoft.com/office/officeart/2005/8/layout/process1"/>
    <dgm:cxn modelId="{F663495B-E732-41F3-8E51-5894A1C9561A}" type="presParOf" srcId="{56077158-A490-49C0-92A3-E1F3F4A134D1}" destId="{866543E3-7169-4994-AA48-DBEAD952B2D7}" srcOrd="0" destOrd="1" presId="urn:microsoft.com/office/officeart/2005/8/layout/process1"/>
    <dgm:cxn modelId="{059A8983-26AF-42B1-AF7A-A30307864053}" type="presOf" srcId="{E862CC6F-EE5F-4708-AD0C-4AFC083AC1E9}" destId="{866543E3-7169-4994-AA48-DBEAD952B2D7}" srcOrd="1" destOrd="0" presId="urn:microsoft.com/office/officeart/2005/8/layout/process1"/>
    <dgm:cxn modelId="{CC783C83-1339-4591-9D45-85DBB958DFE1}" type="presParOf" srcId="{23E08954-DEFC-4A8C-B951-725E72315086}" destId="{0C6A0E2D-4913-46C1-A93F-3832E34B4A9D}" srcOrd="2" destOrd="0" presId="urn:microsoft.com/office/officeart/2005/8/layout/process1"/>
    <dgm:cxn modelId="{E81307A4-DEC2-44B6-AD9F-CC21C78C6A2A}" type="presOf" srcId="{EDABB1AF-A433-4877-8BF8-9FA85F924A2C}" destId="{0C6A0E2D-4913-46C1-A93F-3832E34B4A9D}" srcOrd="0" destOrd="0" presId="urn:microsoft.com/office/officeart/2005/8/layout/process1"/>
    <dgm:cxn modelId="{C2E82C66-D1CD-406C-B483-176969C90069}" type="presParOf" srcId="{23E08954-DEFC-4A8C-B951-725E72315086}" destId="{18462591-2085-43A2-8617-BA9721C35F9F}" srcOrd="3" destOrd="0" presId="urn:microsoft.com/office/officeart/2005/8/layout/process1"/>
    <dgm:cxn modelId="{562E0DB7-201B-4C9C-8701-CFC7FE02EDF0}" type="presOf" srcId="{3E1956DE-23F8-4761-8F76-7ABD5A8AE770}" destId="{18462591-2085-43A2-8617-BA9721C35F9F}" srcOrd="0" destOrd="0" presId="urn:microsoft.com/office/officeart/2005/8/layout/process1"/>
    <dgm:cxn modelId="{40ADD6A9-EFEF-48CB-B76B-08C8E4C3041F}" type="presParOf" srcId="{18462591-2085-43A2-8617-BA9721C35F9F}" destId="{F0328CDC-AC5A-41D2-969E-7D80009105F2}" srcOrd="0" destOrd="3" presId="urn:microsoft.com/office/officeart/2005/8/layout/process1"/>
    <dgm:cxn modelId="{81BF7117-98F5-4AAF-B112-6C6FCF498FB3}" type="presOf" srcId="{3E1956DE-23F8-4761-8F76-7ABD5A8AE770}" destId="{F0328CDC-AC5A-41D2-969E-7D80009105F2}" srcOrd="1" destOrd="0" presId="urn:microsoft.com/office/officeart/2005/8/layout/process1"/>
    <dgm:cxn modelId="{A7E20B27-5B3D-4823-A137-249E3785BE05}" type="presParOf" srcId="{23E08954-DEFC-4A8C-B951-725E72315086}" destId="{507274D1-9FFA-4CA1-8C30-ADC25E352D22}" srcOrd="4" destOrd="0" presId="urn:microsoft.com/office/officeart/2005/8/layout/process1"/>
    <dgm:cxn modelId="{5A6D1651-1A24-45BC-9E64-A216AC51C591}" type="presOf" srcId="{16C98B6D-CC9A-459C-A148-3249240D3586}" destId="{507274D1-9FFA-4CA1-8C30-ADC25E352D22}" srcOrd="0"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5FBB55-74B2-44BC-AC78-9C8120541354}" type="doc">
      <dgm:prSet loTypeId="urn:microsoft.com/office/officeart/2005/8/layout/cycle7" loCatId="cycle" qsTypeId="urn:microsoft.com/office/officeart/2005/8/quickstyle/simple1" qsCatId="simple" csTypeId="urn:microsoft.com/office/officeart/2005/8/colors/accent1_2" csCatId="accent1" phldr="0"/>
      <dgm:spPr/>
      <dgm:t>
        <a:bodyPr/>
        <a:p>
          <a:endParaRPr lang="zh-CN" altLang="en-US"/>
        </a:p>
      </dgm:t>
    </dgm:pt>
    <dgm:pt modelId="{FD81B4A0-A345-47B8-9034-54FAD7F16EEA}">
      <dgm:prSet phldrT="[文本]" phldr="0" custT="0"/>
      <dgm:spPr/>
      <dgm:t>
        <a:bodyPr vert="horz" wrap="square"/>
        <a:p>
          <a:pPr>
            <a:lnSpc>
              <a:spcPct val="100000"/>
            </a:lnSpc>
            <a:spcBef>
              <a:spcPct val="0"/>
            </a:spcBef>
            <a:spcAft>
              <a:spcPct val="35000"/>
            </a:spcAft>
          </a:pPr>
          <a:r>
            <a:rPr lang="zh-CN" altLang="en-US"/>
            <a:t>企业微信</a:t>
          </a:r>
          <a:r>
            <a:rPr lang="zh-CN" altLang="en-US"/>
            <a:t/>
          </a:r>
          <a:endParaRPr lang="zh-CN" altLang="en-US"/>
        </a:p>
      </dgm:t>
    </dgm:pt>
    <dgm:pt modelId="{E5F7B21D-EDDB-4955-880B-EEB76C1FBF59}" cxnId="{8FE5B48F-59B2-4939-ABAE-44A778233836}" type="parTrans">
      <dgm:prSet/>
      <dgm:spPr/>
      <dgm:t>
        <a:bodyPr/>
        <a:p>
          <a:endParaRPr lang="zh-CN" altLang="en-US"/>
        </a:p>
      </dgm:t>
    </dgm:pt>
    <dgm:pt modelId="{1EF361B0-10D3-4975-BCEB-0A2159A1CAE4}" cxnId="{8FE5B48F-59B2-4939-ABAE-44A778233836}" type="sibTrans">
      <dgm:prSet/>
      <dgm:spPr/>
      <dgm:t>
        <a:bodyPr/>
        <a:p>
          <a:endParaRPr lang="zh-CN" altLang="en-US"/>
        </a:p>
      </dgm:t>
    </dgm:pt>
    <dgm:pt modelId="{B3995DE3-A920-49BD-B90D-49DF4D6B94F9}">
      <dgm:prSet phldrT="[文本]" phldr="0" custT="0"/>
      <dgm:spPr/>
      <dgm:t>
        <a:bodyPr vert="horz" wrap="square"/>
        <a:p>
          <a:pPr>
            <a:lnSpc>
              <a:spcPct val="100000"/>
            </a:lnSpc>
            <a:spcBef>
              <a:spcPct val="0"/>
            </a:spcBef>
            <a:spcAft>
              <a:spcPct val="35000"/>
            </a:spcAft>
          </a:pPr>
          <a:r>
            <a:rPr lang="zh-CN" altLang="en-US"/>
            <a:t>有赞</a:t>
          </a:r>
          <a:r>
            <a:rPr lang="zh-CN" altLang="en-US"/>
            <a:t/>
          </a:r>
          <a:endParaRPr lang="zh-CN" altLang="en-US"/>
        </a:p>
      </dgm:t>
    </dgm:pt>
    <dgm:pt modelId="{0B5786FC-6F01-4387-BA93-C2ED8F2F5F9F}" cxnId="{786876F3-E7C7-433D-8732-0E4A96A430B4}" type="parTrans">
      <dgm:prSet/>
      <dgm:spPr/>
      <dgm:t>
        <a:bodyPr/>
        <a:p>
          <a:endParaRPr lang="zh-CN" altLang="en-US"/>
        </a:p>
      </dgm:t>
    </dgm:pt>
    <dgm:pt modelId="{B5EFECF8-F5E2-41D1-B747-7DC03FDA2049}" cxnId="{786876F3-E7C7-433D-8732-0E4A96A430B4}" type="sibTrans">
      <dgm:prSet/>
      <dgm:spPr/>
      <dgm:t>
        <a:bodyPr/>
        <a:p>
          <a:endParaRPr lang="zh-CN" altLang="en-US"/>
        </a:p>
      </dgm:t>
    </dgm:pt>
    <dgm:pt modelId="{75AE001A-7AA3-4D0D-8AEC-957FF2B7D3BE}">
      <dgm:prSet phldrT="[文本]" phldr="0" custT="0"/>
      <dgm:spPr/>
      <dgm:t>
        <a:bodyPr vert="horz" wrap="square"/>
        <a:p>
          <a:pPr>
            <a:lnSpc>
              <a:spcPct val="100000"/>
            </a:lnSpc>
            <a:spcBef>
              <a:spcPct val="0"/>
            </a:spcBef>
            <a:spcAft>
              <a:spcPct val="35000"/>
            </a:spcAft>
          </a:pPr>
          <a:r>
            <a:rPr lang="zh-CN" altLang="en-US"/>
            <a:t>公众号</a:t>
          </a:r>
          <a:r>
            <a:rPr lang="zh-CN" altLang="en-US"/>
            <a:t/>
          </a:r>
          <a:endParaRPr lang="zh-CN" altLang="en-US"/>
        </a:p>
      </dgm:t>
    </dgm:pt>
    <dgm:pt modelId="{AA8EA639-CBEC-4D14-84DF-6FD6A7CA2AAC}" cxnId="{2D1A99C9-CBC1-4B6D-93C0-0DAC807928C6}" type="parTrans">
      <dgm:prSet/>
      <dgm:spPr/>
      <dgm:t>
        <a:bodyPr/>
        <a:p>
          <a:endParaRPr lang="zh-CN" altLang="en-US"/>
        </a:p>
      </dgm:t>
    </dgm:pt>
    <dgm:pt modelId="{E405E0E1-B30E-4F09-96E1-A6304DA3EA52}" cxnId="{2D1A99C9-CBC1-4B6D-93C0-0DAC807928C6}" type="sibTrans">
      <dgm:prSet/>
      <dgm:spPr/>
      <dgm:t>
        <a:bodyPr/>
        <a:p>
          <a:endParaRPr lang="zh-CN" altLang="en-US"/>
        </a:p>
      </dgm:t>
    </dgm:pt>
    <dgm:pt modelId="{CCF7C031-5F3B-494B-9CA8-C75E89BC6D59}" type="pres">
      <dgm:prSet presAssocID="{6E5FBB55-74B2-44BC-AC78-9C8120541354}" presName="Name0" presStyleCnt="0">
        <dgm:presLayoutVars>
          <dgm:dir/>
          <dgm:resizeHandles val="exact"/>
        </dgm:presLayoutVars>
      </dgm:prSet>
      <dgm:spPr/>
    </dgm:pt>
    <dgm:pt modelId="{08AB63ED-303C-4535-83BE-CFA56B755A49}" type="pres">
      <dgm:prSet presAssocID="{FD81B4A0-A345-47B8-9034-54FAD7F16EEA}" presName="node" presStyleLbl="node1" presStyleIdx="0" presStyleCnt="3">
        <dgm:presLayoutVars>
          <dgm:bulletEnabled val="1"/>
        </dgm:presLayoutVars>
      </dgm:prSet>
      <dgm:spPr/>
    </dgm:pt>
    <dgm:pt modelId="{97F39950-454C-43F9-9796-3DBC01350EA2}" type="pres">
      <dgm:prSet presAssocID="{1EF361B0-10D3-4975-BCEB-0A2159A1CAE4}" presName="sibTrans" presStyleLbl="sibTrans2D1" presStyleIdx="0" presStyleCnt="3"/>
      <dgm:spPr/>
    </dgm:pt>
    <dgm:pt modelId="{0C18B507-9B20-414B-AB3C-235076D54769}" type="pres">
      <dgm:prSet presAssocID="{1EF361B0-10D3-4975-BCEB-0A2159A1CAE4}" presName="connectorText" presStyleCnt="0"/>
      <dgm:spPr/>
    </dgm:pt>
    <dgm:pt modelId="{54F1E4FC-40C7-436A-952E-A33C90D6EA21}" type="pres">
      <dgm:prSet presAssocID="{B3995DE3-A920-49BD-B90D-49DF4D6B94F9}" presName="node" presStyleLbl="node1" presStyleIdx="1" presStyleCnt="3">
        <dgm:presLayoutVars>
          <dgm:bulletEnabled val="1"/>
        </dgm:presLayoutVars>
      </dgm:prSet>
      <dgm:spPr/>
    </dgm:pt>
    <dgm:pt modelId="{E068CDE7-4F94-46CD-9906-0B60DF0B6ACB}" type="pres">
      <dgm:prSet presAssocID="{B5EFECF8-F5E2-41D1-B747-7DC03FDA2049}" presName="sibTrans" presStyleLbl="sibTrans2D1" presStyleIdx="1" presStyleCnt="3"/>
      <dgm:spPr/>
    </dgm:pt>
    <dgm:pt modelId="{CE17F78B-B90E-44D4-8C83-46147AFCCD4F}" type="pres">
      <dgm:prSet presAssocID="{B5EFECF8-F5E2-41D1-B747-7DC03FDA2049}" presName="connectorText" presStyleCnt="0"/>
      <dgm:spPr/>
    </dgm:pt>
    <dgm:pt modelId="{16E6D73D-0C2D-4F2E-8F54-ED0B6238B1DF}" type="pres">
      <dgm:prSet presAssocID="{75AE001A-7AA3-4D0D-8AEC-957FF2B7D3BE}" presName="node" presStyleLbl="node1" presStyleIdx="2" presStyleCnt="3">
        <dgm:presLayoutVars>
          <dgm:bulletEnabled val="1"/>
        </dgm:presLayoutVars>
      </dgm:prSet>
      <dgm:spPr/>
    </dgm:pt>
    <dgm:pt modelId="{0E1DC624-06E4-4837-AFAE-09183CBBBDF0}" type="pres">
      <dgm:prSet presAssocID="{E405E0E1-B30E-4F09-96E1-A6304DA3EA52}" presName="sibTrans" presStyleLbl="sibTrans2D1" presStyleIdx="2" presStyleCnt="3"/>
      <dgm:spPr/>
    </dgm:pt>
    <dgm:pt modelId="{FECB3C4C-2D55-4804-A958-985CE091DD6A}" type="pres">
      <dgm:prSet presAssocID="{E405E0E1-B30E-4F09-96E1-A6304DA3EA52}" presName="connectorText" presStyleCnt="0"/>
      <dgm:spPr/>
    </dgm:pt>
  </dgm:ptLst>
  <dgm:cxnLst>
    <dgm:cxn modelId="{8FE5B48F-59B2-4939-ABAE-44A778233836}" srcId="{6E5FBB55-74B2-44BC-AC78-9C8120541354}" destId="{FD81B4A0-A345-47B8-9034-54FAD7F16EEA}" srcOrd="0" destOrd="0" parTransId="{E5F7B21D-EDDB-4955-880B-EEB76C1FBF59}" sibTransId="{1EF361B0-10D3-4975-BCEB-0A2159A1CAE4}"/>
    <dgm:cxn modelId="{786876F3-E7C7-433D-8732-0E4A96A430B4}" srcId="{6E5FBB55-74B2-44BC-AC78-9C8120541354}" destId="{B3995DE3-A920-49BD-B90D-49DF4D6B94F9}" srcOrd="1" destOrd="0" parTransId="{0B5786FC-6F01-4387-BA93-C2ED8F2F5F9F}" sibTransId="{B5EFECF8-F5E2-41D1-B747-7DC03FDA2049}"/>
    <dgm:cxn modelId="{2D1A99C9-CBC1-4B6D-93C0-0DAC807928C6}" srcId="{6E5FBB55-74B2-44BC-AC78-9C8120541354}" destId="{75AE001A-7AA3-4D0D-8AEC-957FF2B7D3BE}" srcOrd="2" destOrd="0" parTransId="{AA8EA639-CBEC-4D14-84DF-6FD6A7CA2AAC}" sibTransId="{E405E0E1-B30E-4F09-96E1-A6304DA3EA52}"/>
    <dgm:cxn modelId="{4BA91E8B-3214-471E-BF0F-9F6DFA2073CE}" type="presOf" srcId="{6E5FBB55-74B2-44BC-AC78-9C8120541354}" destId="{CCF7C031-5F3B-494B-9CA8-C75E89BC6D59}" srcOrd="0" destOrd="0" presId="urn:microsoft.com/office/officeart/2005/8/layout/cycle7"/>
    <dgm:cxn modelId="{E73E6018-4DA1-474B-A844-F5708A3029EA}" type="presParOf" srcId="{CCF7C031-5F3B-494B-9CA8-C75E89BC6D59}" destId="{08AB63ED-303C-4535-83BE-CFA56B755A49}" srcOrd="0" destOrd="0" presId="urn:microsoft.com/office/officeart/2005/8/layout/cycle7"/>
    <dgm:cxn modelId="{966600EC-DC08-4319-99DF-74D9E91C64F1}" type="presOf" srcId="{FD81B4A0-A345-47B8-9034-54FAD7F16EEA}" destId="{08AB63ED-303C-4535-83BE-CFA56B755A49}" srcOrd="0" destOrd="0" presId="urn:microsoft.com/office/officeart/2005/8/layout/cycle7"/>
    <dgm:cxn modelId="{EB0FB166-4C7B-4A42-A26A-D7FF555503F0}" type="presParOf" srcId="{CCF7C031-5F3B-494B-9CA8-C75E89BC6D59}" destId="{97F39950-454C-43F9-9796-3DBC01350EA2}" srcOrd="1" destOrd="0" presId="urn:microsoft.com/office/officeart/2005/8/layout/cycle7"/>
    <dgm:cxn modelId="{F0554189-70CC-4E2F-A4B3-1F64E852DED6}" type="presOf" srcId="{1EF361B0-10D3-4975-BCEB-0A2159A1CAE4}" destId="{97F39950-454C-43F9-9796-3DBC01350EA2}" srcOrd="0" destOrd="0" presId="urn:microsoft.com/office/officeart/2005/8/layout/cycle7"/>
    <dgm:cxn modelId="{F22BD100-37E1-4527-B530-162DDA9C189A}" type="presParOf" srcId="{97F39950-454C-43F9-9796-3DBC01350EA2}" destId="{0C18B507-9B20-414B-AB3C-235076D54769}" srcOrd="0" destOrd="1" presId="urn:microsoft.com/office/officeart/2005/8/layout/cycle7"/>
    <dgm:cxn modelId="{00509F41-47D5-486E-B644-F8351286B40B}" type="presOf" srcId="{1EF361B0-10D3-4975-BCEB-0A2159A1CAE4}" destId="{0C18B507-9B20-414B-AB3C-235076D54769}" srcOrd="1" destOrd="0" presId="urn:microsoft.com/office/officeart/2005/8/layout/cycle7"/>
    <dgm:cxn modelId="{9C4B82D5-C0E6-4042-8B96-AC41D6FA5A3B}" type="presParOf" srcId="{CCF7C031-5F3B-494B-9CA8-C75E89BC6D59}" destId="{54F1E4FC-40C7-436A-952E-A33C90D6EA21}" srcOrd="2" destOrd="0" presId="urn:microsoft.com/office/officeart/2005/8/layout/cycle7"/>
    <dgm:cxn modelId="{0D3F5544-577B-4250-94A5-115A4FEB0EDE}" type="presOf" srcId="{B3995DE3-A920-49BD-B90D-49DF4D6B94F9}" destId="{54F1E4FC-40C7-436A-952E-A33C90D6EA21}" srcOrd="0" destOrd="0" presId="urn:microsoft.com/office/officeart/2005/8/layout/cycle7"/>
    <dgm:cxn modelId="{AC5212CD-50B9-49DF-8CC2-02ED1B0954DB}" type="presParOf" srcId="{CCF7C031-5F3B-494B-9CA8-C75E89BC6D59}" destId="{E068CDE7-4F94-46CD-9906-0B60DF0B6ACB}" srcOrd="3" destOrd="0" presId="urn:microsoft.com/office/officeart/2005/8/layout/cycle7"/>
    <dgm:cxn modelId="{3066C8C2-14A3-465F-94AD-9A827C2A7022}" type="presOf" srcId="{B5EFECF8-F5E2-41D1-B747-7DC03FDA2049}" destId="{E068CDE7-4F94-46CD-9906-0B60DF0B6ACB}" srcOrd="0" destOrd="0" presId="urn:microsoft.com/office/officeart/2005/8/layout/cycle7"/>
    <dgm:cxn modelId="{41D03ACD-464C-4A2E-B3F2-F5035D69FDB3}" type="presParOf" srcId="{E068CDE7-4F94-46CD-9906-0B60DF0B6ACB}" destId="{CE17F78B-B90E-44D4-8C83-46147AFCCD4F}" srcOrd="0" destOrd="3" presId="urn:microsoft.com/office/officeart/2005/8/layout/cycle7"/>
    <dgm:cxn modelId="{AA441BE7-20B1-4128-B5E1-968B3B4803E3}" type="presOf" srcId="{B5EFECF8-F5E2-41D1-B747-7DC03FDA2049}" destId="{CE17F78B-B90E-44D4-8C83-46147AFCCD4F}" srcOrd="1" destOrd="0" presId="urn:microsoft.com/office/officeart/2005/8/layout/cycle7"/>
    <dgm:cxn modelId="{5031568A-D77D-4249-951B-34D1DA9E567E}" type="presParOf" srcId="{CCF7C031-5F3B-494B-9CA8-C75E89BC6D59}" destId="{16E6D73D-0C2D-4F2E-8F54-ED0B6238B1DF}" srcOrd="4" destOrd="0" presId="urn:microsoft.com/office/officeart/2005/8/layout/cycle7"/>
    <dgm:cxn modelId="{CE6EADF6-3670-4751-B29F-BE35D6D6C75E}" type="presOf" srcId="{75AE001A-7AA3-4D0D-8AEC-957FF2B7D3BE}" destId="{16E6D73D-0C2D-4F2E-8F54-ED0B6238B1DF}" srcOrd="0" destOrd="0" presId="urn:microsoft.com/office/officeart/2005/8/layout/cycle7"/>
    <dgm:cxn modelId="{762B4D58-7B37-4707-85F8-BAC41704FF2D}" type="presParOf" srcId="{CCF7C031-5F3B-494B-9CA8-C75E89BC6D59}" destId="{0E1DC624-06E4-4837-AFAE-09183CBBBDF0}" srcOrd="5" destOrd="0" presId="urn:microsoft.com/office/officeart/2005/8/layout/cycle7"/>
    <dgm:cxn modelId="{949921E9-5591-4F20-B74E-F4703D4193C1}" type="presOf" srcId="{E405E0E1-B30E-4F09-96E1-A6304DA3EA52}" destId="{0E1DC624-06E4-4837-AFAE-09183CBBBDF0}" srcOrd="0" destOrd="0" presId="urn:microsoft.com/office/officeart/2005/8/layout/cycle7"/>
    <dgm:cxn modelId="{1A9BD606-7635-40E3-87A0-47BB587F1FFE}" type="presParOf" srcId="{0E1DC624-06E4-4837-AFAE-09183CBBBDF0}" destId="{FECB3C4C-2D55-4804-A958-985CE091DD6A}" srcOrd="0" destOrd="5" presId="urn:microsoft.com/office/officeart/2005/8/layout/cycle7"/>
    <dgm:cxn modelId="{D1E51B13-22FD-47DE-A016-28B7711AE804}" type="presOf" srcId="{E405E0E1-B30E-4F09-96E1-A6304DA3EA52}" destId="{FECB3C4C-2D55-4804-A958-985CE091DD6A}" srcOrd="1" destOrd="0" presId="urn:microsoft.com/office/officeart/2005/8/layout/cycle7"/>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5FBB55-74B2-44BC-AC78-9C8120541354}" type="doc">
      <dgm:prSet loTypeId="urn:microsoft.com/office/officeart/2005/8/layout/cycle7" loCatId="cycle" qsTypeId="urn:microsoft.com/office/officeart/2005/8/quickstyle/simple1" qsCatId="simple" csTypeId="urn:microsoft.com/office/officeart/2005/8/colors/accent1_2" csCatId="accent1" phldr="0"/>
      <dgm:spPr/>
      <dgm:t>
        <a:bodyPr/>
        <a:p>
          <a:endParaRPr lang="zh-CN" altLang="en-US"/>
        </a:p>
      </dgm:t>
    </dgm:pt>
    <dgm:pt modelId="{FD81B4A0-A345-47B8-9034-54FAD7F16EEA}">
      <dgm:prSet phldrT="[文本]" phldr="0" custT="0"/>
      <dgm:spPr/>
      <dgm:t>
        <a:bodyPr vert="horz" wrap="square"/>
        <a:p>
          <a:pPr>
            <a:lnSpc>
              <a:spcPct val="100000"/>
            </a:lnSpc>
            <a:spcBef>
              <a:spcPct val="0"/>
            </a:spcBef>
            <a:spcAft>
              <a:spcPct val="35000"/>
            </a:spcAft>
          </a:pPr>
          <a:r>
            <a:rPr lang="zh-CN" altLang="en-US"/>
            <a:t>企业微信标签</a:t>
          </a:r>
          <a:r>
            <a:rPr lang="zh-CN" altLang="en-US"/>
            <a:t/>
          </a:r>
          <a:endParaRPr lang="zh-CN" altLang="en-US"/>
        </a:p>
      </dgm:t>
    </dgm:pt>
    <dgm:pt modelId="{E5F7B21D-EDDB-4955-880B-EEB76C1FBF59}" cxnId="{57865C89-D713-4357-BEB2-51F19CDD21DE}" type="parTrans">
      <dgm:prSet/>
      <dgm:spPr/>
      <dgm:t>
        <a:bodyPr/>
        <a:p>
          <a:endParaRPr lang="zh-CN" altLang="en-US"/>
        </a:p>
      </dgm:t>
    </dgm:pt>
    <dgm:pt modelId="{1EF361B0-10D3-4975-BCEB-0A2159A1CAE4}" cxnId="{57865C89-D713-4357-BEB2-51F19CDD21DE}" type="sibTrans">
      <dgm:prSet/>
      <dgm:spPr/>
      <dgm:t>
        <a:bodyPr/>
        <a:p>
          <a:endParaRPr lang="zh-CN" altLang="en-US"/>
        </a:p>
      </dgm:t>
    </dgm:pt>
    <dgm:pt modelId="{B3995DE3-A920-49BD-B90D-49DF4D6B94F9}">
      <dgm:prSet phldrT="[文本]" phldr="0" custT="0"/>
      <dgm:spPr/>
      <dgm:t>
        <a:bodyPr vert="horz" wrap="square"/>
        <a:p>
          <a:pPr>
            <a:lnSpc>
              <a:spcPct val="100000"/>
            </a:lnSpc>
            <a:spcBef>
              <a:spcPct val="0"/>
            </a:spcBef>
            <a:spcAft>
              <a:spcPct val="35000"/>
            </a:spcAft>
          </a:pPr>
          <a:r>
            <a:rPr lang="zh-CN" altLang="en-US"/>
            <a:t>微伴的标签</a:t>
          </a:r>
          <a:r>
            <a:rPr lang="zh-CN" altLang="en-US"/>
            <a:t/>
          </a:r>
          <a:endParaRPr lang="zh-CN" altLang="en-US"/>
        </a:p>
      </dgm:t>
    </dgm:pt>
    <dgm:pt modelId="{0B5786FC-6F01-4387-BA93-C2ED8F2F5F9F}" cxnId="{F30D9321-D14F-47AE-AC21-CB7F60122E55}" type="parTrans">
      <dgm:prSet/>
      <dgm:spPr/>
      <dgm:t>
        <a:bodyPr/>
        <a:p>
          <a:endParaRPr lang="zh-CN" altLang="en-US"/>
        </a:p>
      </dgm:t>
    </dgm:pt>
    <dgm:pt modelId="{B5EFECF8-F5E2-41D1-B747-7DC03FDA2049}" cxnId="{F30D9321-D14F-47AE-AC21-CB7F60122E55}" type="sibTrans">
      <dgm:prSet/>
      <dgm:spPr/>
      <dgm:t>
        <a:bodyPr/>
        <a:p>
          <a:endParaRPr lang="zh-CN" altLang="en-US"/>
        </a:p>
      </dgm:t>
    </dgm:pt>
    <dgm:pt modelId="{75AE001A-7AA3-4D0D-8AEC-957FF2B7D3BE}">
      <dgm:prSet phldrT="[文本]" phldr="0" custT="0"/>
      <dgm:spPr/>
      <dgm:t>
        <a:bodyPr vert="horz" wrap="square"/>
        <a:p>
          <a:pPr>
            <a:lnSpc>
              <a:spcPct val="100000"/>
            </a:lnSpc>
            <a:spcBef>
              <a:spcPct val="0"/>
            </a:spcBef>
            <a:spcAft>
              <a:spcPct val="35000"/>
            </a:spcAft>
          </a:pPr>
          <a:r>
            <a:rPr lang="zh-CN" altLang="en-US"/>
            <a:t>点燃</a:t>
          </a:r>
          <a:r>
            <a:rPr lang="en-US" altLang="zh-CN"/>
            <a:t>SCRM</a:t>
          </a:r>
          <a:r>
            <a:rPr lang="zh-CN" altLang="en-US"/>
            <a:t>的</a:t>
          </a:r>
          <a:r>
            <a:rPr lang="zh-CN" altLang="en-US"/>
            <a:t>标签</a:t>
          </a:r>
          <a:r>
            <a:rPr lang="zh-CN" altLang="en-US"/>
            <a:t/>
          </a:r>
          <a:endParaRPr lang="zh-CN" altLang="en-US"/>
        </a:p>
      </dgm:t>
    </dgm:pt>
    <dgm:pt modelId="{AA8EA639-CBEC-4D14-84DF-6FD6A7CA2AAC}" cxnId="{B566153E-D7C4-477E-8240-AB4809D4C847}" type="parTrans">
      <dgm:prSet/>
      <dgm:spPr/>
      <dgm:t>
        <a:bodyPr/>
        <a:p>
          <a:endParaRPr lang="zh-CN" altLang="en-US"/>
        </a:p>
      </dgm:t>
    </dgm:pt>
    <dgm:pt modelId="{E405E0E1-B30E-4F09-96E1-A6304DA3EA52}" cxnId="{B566153E-D7C4-477E-8240-AB4809D4C847}" type="sibTrans">
      <dgm:prSet/>
      <dgm:spPr/>
      <dgm:t>
        <a:bodyPr/>
        <a:p>
          <a:endParaRPr lang="zh-CN" altLang="en-US"/>
        </a:p>
      </dgm:t>
    </dgm:pt>
    <dgm:pt modelId="{CCF7C031-5F3B-494B-9CA8-C75E89BC6D59}" type="pres">
      <dgm:prSet presAssocID="{6E5FBB55-74B2-44BC-AC78-9C8120541354}" presName="Name0" presStyleCnt="0">
        <dgm:presLayoutVars>
          <dgm:dir/>
          <dgm:resizeHandles val="exact"/>
        </dgm:presLayoutVars>
      </dgm:prSet>
      <dgm:spPr/>
    </dgm:pt>
    <dgm:pt modelId="{08AB63ED-303C-4535-83BE-CFA56B755A49}" type="pres">
      <dgm:prSet presAssocID="{FD81B4A0-A345-47B8-9034-54FAD7F16EEA}" presName="node" presStyleLbl="node1" presStyleIdx="0" presStyleCnt="3">
        <dgm:presLayoutVars>
          <dgm:bulletEnabled val="1"/>
        </dgm:presLayoutVars>
      </dgm:prSet>
      <dgm:spPr/>
    </dgm:pt>
    <dgm:pt modelId="{97F39950-454C-43F9-9796-3DBC01350EA2}" type="pres">
      <dgm:prSet presAssocID="{1EF361B0-10D3-4975-BCEB-0A2159A1CAE4}" presName="sibTrans" presStyleLbl="sibTrans2D1" presStyleIdx="0" presStyleCnt="3"/>
      <dgm:spPr/>
    </dgm:pt>
    <dgm:pt modelId="{0C18B507-9B20-414B-AB3C-235076D54769}" type="pres">
      <dgm:prSet presAssocID="{1EF361B0-10D3-4975-BCEB-0A2159A1CAE4}" presName="connectorText" presStyleCnt="0"/>
      <dgm:spPr/>
    </dgm:pt>
    <dgm:pt modelId="{54F1E4FC-40C7-436A-952E-A33C90D6EA21}" type="pres">
      <dgm:prSet presAssocID="{B3995DE3-A920-49BD-B90D-49DF4D6B94F9}" presName="node" presStyleLbl="node1" presStyleIdx="1" presStyleCnt="3">
        <dgm:presLayoutVars>
          <dgm:bulletEnabled val="1"/>
        </dgm:presLayoutVars>
      </dgm:prSet>
      <dgm:spPr/>
    </dgm:pt>
    <dgm:pt modelId="{E068CDE7-4F94-46CD-9906-0B60DF0B6ACB}" type="pres">
      <dgm:prSet presAssocID="{B5EFECF8-F5E2-41D1-B747-7DC03FDA2049}" presName="sibTrans" presStyleLbl="sibTrans2D1" presStyleIdx="1" presStyleCnt="3"/>
      <dgm:spPr/>
    </dgm:pt>
    <dgm:pt modelId="{CE17F78B-B90E-44D4-8C83-46147AFCCD4F}" type="pres">
      <dgm:prSet presAssocID="{B5EFECF8-F5E2-41D1-B747-7DC03FDA2049}" presName="connectorText" presStyleCnt="0"/>
      <dgm:spPr/>
    </dgm:pt>
    <dgm:pt modelId="{16E6D73D-0C2D-4F2E-8F54-ED0B6238B1DF}" type="pres">
      <dgm:prSet presAssocID="{75AE001A-7AA3-4D0D-8AEC-957FF2B7D3BE}" presName="node" presStyleLbl="node1" presStyleIdx="2" presStyleCnt="3">
        <dgm:presLayoutVars>
          <dgm:bulletEnabled val="1"/>
        </dgm:presLayoutVars>
      </dgm:prSet>
      <dgm:spPr/>
    </dgm:pt>
    <dgm:pt modelId="{0E1DC624-06E4-4837-AFAE-09183CBBBDF0}" type="pres">
      <dgm:prSet presAssocID="{E405E0E1-B30E-4F09-96E1-A6304DA3EA52}" presName="sibTrans" presStyleLbl="sibTrans2D1" presStyleIdx="2" presStyleCnt="3"/>
      <dgm:spPr/>
    </dgm:pt>
    <dgm:pt modelId="{FECB3C4C-2D55-4804-A958-985CE091DD6A}" type="pres">
      <dgm:prSet presAssocID="{E405E0E1-B30E-4F09-96E1-A6304DA3EA52}" presName="connectorText" presStyleCnt="0"/>
      <dgm:spPr/>
    </dgm:pt>
  </dgm:ptLst>
  <dgm:cxnLst>
    <dgm:cxn modelId="{57865C89-D713-4357-BEB2-51F19CDD21DE}" srcId="{6E5FBB55-74B2-44BC-AC78-9C8120541354}" destId="{FD81B4A0-A345-47B8-9034-54FAD7F16EEA}" srcOrd="0" destOrd="0" parTransId="{E5F7B21D-EDDB-4955-880B-EEB76C1FBF59}" sibTransId="{1EF361B0-10D3-4975-BCEB-0A2159A1CAE4}"/>
    <dgm:cxn modelId="{F30D9321-D14F-47AE-AC21-CB7F60122E55}" srcId="{6E5FBB55-74B2-44BC-AC78-9C8120541354}" destId="{B3995DE3-A920-49BD-B90D-49DF4D6B94F9}" srcOrd="1" destOrd="0" parTransId="{0B5786FC-6F01-4387-BA93-C2ED8F2F5F9F}" sibTransId="{B5EFECF8-F5E2-41D1-B747-7DC03FDA2049}"/>
    <dgm:cxn modelId="{B566153E-D7C4-477E-8240-AB4809D4C847}" srcId="{6E5FBB55-74B2-44BC-AC78-9C8120541354}" destId="{75AE001A-7AA3-4D0D-8AEC-957FF2B7D3BE}" srcOrd="2" destOrd="0" parTransId="{AA8EA639-CBEC-4D14-84DF-6FD6A7CA2AAC}" sibTransId="{E405E0E1-B30E-4F09-96E1-A6304DA3EA52}"/>
    <dgm:cxn modelId="{A4D96D97-A72A-4379-8633-CA990E0A2FF9}" type="presOf" srcId="{6E5FBB55-74B2-44BC-AC78-9C8120541354}" destId="{CCF7C031-5F3B-494B-9CA8-C75E89BC6D59}" srcOrd="0" destOrd="0" presId="urn:microsoft.com/office/officeart/2005/8/layout/cycle7"/>
    <dgm:cxn modelId="{49EEAB92-74AE-4F64-A2AD-93C81320A24F}" type="presParOf" srcId="{CCF7C031-5F3B-494B-9CA8-C75E89BC6D59}" destId="{08AB63ED-303C-4535-83BE-CFA56B755A49}" srcOrd="0" destOrd="0" presId="urn:microsoft.com/office/officeart/2005/8/layout/cycle7"/>
    <dgm:cxn modelId="{B7C807AF-F186-4C30-9A62-B5506E455E1F}" type="presOf" srcId="{FD81B4A0-A345-47B8-9034-54FAD7F16EEA}" destId="{08AB63ED-303C-4535-83BE-CFA56B755A49}" srcOrd="0" destOrd="0" presId="urn:microsoft.com/office/officeart/2005/8/layout/cycle7"/>
    <dgm:cxn modelId="{655ADFC6-1092-4AC1-B85F-9C5D78D1BBF1}" type="presParOf" srcId="{CCF7C031-5F3B-494B-9CA8-C75E89BC6D59}" destId="{97F39950-454C-43F9-9796-3DBC01350EA2}" srcOrd="1" destOrd="0" presId="urn:microsoft.com/office/officeart/2005/8/layout/cycle7"/>
    <dgm:cxn modelId="{65F603CD-7339-428D-9DE0-425E44878548}" type="presOf" srcId="{1EF361B0-10D3-4975-BCEB-0A2159A1CAE4}" destId="{97F39950-454C-43F9-9796-3DBC01350EA2}" srcOrd="0" destOrd="0" presId="urn:microsoft.com/office/officeart/2005/8/layout/cycle7"/>
    <dgm:cxn modelId="{90B1C30F-9B68-4B38-8E43-A3533356C1B6}" type="presParOf" srcId="{97F39950-454C-43F9-9796-3DBC01350EA2}" destId="{0C18B507-9B20-414B-AB3C-235076D54769}" srcOrd="0" destOrd="1" presId="urn:microsoft.com/office/officeart/2005/8/layout/cycle7"/>
    <dgm:cxn modelId="{368861E5-A602-46DE-BE26-12EBFAC8310D}" type="presOf" srcId="{1EF361B0-10D3-4975-BCEB-0A2159A1CAE4}" destId="{0C18B507-9B20-414B-AB3C-235076D54769}" srcOrd="1" destOrd="0" presId="urn:microsoft.com/office/officeart/2005/8/layout/cycle7"/>
    <dgm:cxn modelId="{21953D5C-FF50-489C-99F6-A99408890819}" type="presParOf" srcId="{CCF7C031-5F3B-494B-9CA8-C75E89BC6D59}" destId="{54F1E4FC-40C7-436A-952E-A33C90D6EA21}" srcOrd="2" destOrd="0" presId="urn:microsoft.com/office/officeart/2005/8/layout/cycle7"/>
    <dgm:cxn modelId="{4195A066-C500-4E4F-900A-D26E77182564}" type="presOf" srcId="{B3995DE3-A920-49BD-B90D-49DF4D6B94F9}" destId="{54F1E4FC-40C7-436A-952E-A33C90D6EA21}" srcOrd="0" destOrd="0" presId="urn:microsoft.com/office/officeart/2005/8/layout/cycle7"/>
    <dgm:cxn modelId="{158A983A-E8D2-4807-AE05-8B4F47E2E72D}" type="presParOf" srcId="{CCF7C031-5F3B-494B-9CA8-C75E89BC6D59}" destId="{E068CDE7-4F94-46CD-9906-0B60DF0B6ACB}" srcOrd="3" destOrd="0" presId="urn:microsoft.com/office/officeart/2005/8/layout/cycle7"/>
    <dgm:cxn modelId="{A8ACC614-F0D6-4C23-AADE-E6B83EB2D569}" type="presOf" srcId="{B5EFECF8-F5E2-41D1-B747-7DC03FDA2049}" destId="{E068CDE7-4F94-46CD-9906-0B60DF0B6ACB}" srcOrd="0" destOrd="0" presId="urn:microsoft.com/office/officeart/2005/8/layout/cycle7"/>
    <dgm:cxn modelId="{462A2255-32A8-40EB-AD86-09C8060FF756}" type="presParOf" srcId="{E068CDE7-4F94-46CD-9906-0B60DF0B6ACB}" destId="{CE17F78B-B90E-44D4-8C83-46147AFCCD4F}" srcOrd="0" destOrd="3" presId="urn:microsoft.com/office/officeart/2005/8/layout/cycle7"/>
    <dgm:cxn modelId="{363658B6-14F4-47C9-84A3-002530B0C7A8}" type="presOf" srcId="{B5EFECF8-F5E2-41D1-B747-7DC03FDA2049}" destId="{CE17F78B-B90E-44D4-8C83-46147AFCCD4F}" srcOrd="1" destOrd="0" presId="urn:microsoft.com/office/officeart/2005/8/layout/cycle7"/>
    <dgm:cxn modelId="{419BB28E-3315-4A15-8D99-EFD9949BC961}" type="presParOf" srcId="{CCF7C031-5F3B-494B-9CA8-C75E89BC6D59}" destId="{16E6D73D-0C2D-4F2E-8F54-ED0B6238B1DF}" srcOrd="4" destOrd="0" presId="urn:microsoft.com/office/officeart/2005/8/layout/cycle7"/>
    <dgm:cxn modelId="{94C0B2AD-1B51-4D48-9CDB-CADA93BEE0C1}" type="presOf" srcId="{75AE001A-7AA3-4D0D-8AEC-957FF2B7D3BE}" destId="{16E6D73D-0C2D-4F2E-8F54-ED0B6238B1DF}" srcOrd="0" destOrd="0" presId="urn:microsoft.com/office/officeart/2005/8/layout/cycle7"/>
    <dgm:cxn modelId="{41C39E22-86B1-489B-859E-7340F32FFEC2}" type="presParOf" srcId="{CCF7C031-5F3B-494B-9CA8-C75E89BC6D59}" destId="{0E1DC624-06E4-4837-AFAE-09183CBBBDF0}" srcOrd="5" destOrd="0" presId="urn:microsoft.com/office/officeart/2005/8/layout/cycle7"/>
    <dgm:cxn modelId="{506BAC72-BD59-4096-9BCC-3FE1BBDDFCE3}" type="presOf" srcId="{E405E0E1-B30E-4F09-96E1-A6304DA3EA52}" destId="{0E1DC624-06E4-4837-AFAE-09183CBBBDF0}" srcOrd="0" destOrd="0" presId="urn:microsoft.com/office/officeart/2005/8/layout/cycle7"/>
    <dgm:cxn modelId="{F4C82B9D-A42A-4DF0-B788-41AB59FFCC0E}" type="presParOf" srcId="{0E1DC624-06E4-4837-AFAE-09183CBBBDF0}" destId="{FECB3C4C-2D55-4804-A958-985CE091DD6A}" srcOrd="0" destOrd="5" presId="urn:microsoft.com/office/officeart/2005/8/layout/cycle7"/>
    <dgm:cxn modelId="{7CCDC43F-96F1-4DBC-BBDB-873DEE7ED41C}" type="presOf" srcId="{E405E0E1-B30E-4F09-96E1-A6304DA3EA52}" destId="{FECB3C4C-2D55-4804-A958-985CE091DD6A}" srcOrd="1"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956945"/>
        <a:chOff x="0" y="0"/>
        <a:chExt cx="8128000" cy="956945"/>
      </a:xfrm>
    </dsp:grpSpPr>
    <dsp:sp modelId="{A9558FAE-AE26-43A7-A5EC-E1594E2B2F93}">
      <dsp:nvSpPr>
        <dsp:cNvPr id="3" name="圆角矩形 2"/>
        <dsp:cNvSpPr/>
      </dsp:nvSpPr>
      <dsp:spPr bwMode="white">
        <a:xfrm>
          <a:off x="0" y="0"/>
          <a:ext cx="2138947" cy="95694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a:t>企微私聊拿到用户手机号</a:t>
          </a:r>
          <a:endParaRPr lang="zh-CN" altLang="en-US"/>
        </a:p>
      </dsp:txBody>
      <dsp:txXfrm>
        <a:off x="0" y="0"/>
        <a:ext cx="2138947" cy="956945"/>
      </dsp:txXfrm>
    </dsp:sp>
    <dsp:sp modelId="{56077158-A490-49C0-92A3-E1F3F4A134D1}">
      <dsp:nvSpPr>
        <dsp:cNvPr id="4" name="右箭头 3"/>
        <dsp:cNvSpPr/>
      </dsp:nvSpPr>
      <dsp:spPr bwMode="white">
        <a:xfrm>
          <a:off x="2340008" y="213243"/>
          <a:ext cx="453457" cy="53045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20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endParaRPr lang="zh-CN" altLang="en-US"/>
        </a:p>
      </dsp:txBody>
      <dsp:txXfrm>
        <a:off x="2340008" y="213243"/>
        <a:ext cx="453457" cy="530459"/>
      </dsp:txXfrm>
    </dsp:sp>
    <dsp:sp modelId="{0C6A0E2D-4913-46C1-A93F-3832E34B4A9D}">
      <dsp:nvSpPr>
        <dsp:cNvPr id="5" name="圆角矩形 4"/>
        <dsp:cNvSpPr/>
      </dsp:nvSpPr>
      <dsp:spPr bwMode="white">
        <a:xfrm>
          <a:off x="2994526" y="0"/>
          <a:ext cx="2138947" cy="95694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a:t>在</a:t>
          </a:r>
          <a:r>
            <a:rPr lang="en-US" altLang="zh-CN"/>
            <a:t>SCRM</a:t>
          </a:r>
          <a:r>
            <a:rPr lang="zh-CN" altLang="en-US"/>
            <a:t>导入有赞订单根据手机号匹配</a:t>
          </a:r>
          <a:endParaRPr lang="zh-CN" altLang="en-US"/>
        </a:p>
      </dsp:txBody>
      <dsp:txXfrm>
        <a:off x="2994526" y="0"/>
        <a:ext cx="2138947" cy="956945"/>
      </dsp:txXfrm>
    </dsp:sp>
    <dsp:sp modelId="{18462591-2085-43A2-8617-BA9721C35F9F}">
      <dsp:nvSpPr>
        <dsp:cNvPr id="6" name="右箭头 5"/>
        <dsp:cNvSpPr/>
      </dsp:nvSpPr>
      <dsp:spPr bwMode="white">
        <a:xfrm>
          <a:off x="5334535" y="213243"/>
          <a:ext cx="453457" cy="53045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20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endParaRPr lang="zh-CN" altLang="en-US"/>
        </a:p>
      </dsp:txBody>
      <dsp:txXfrm>
        <a:off x="5334535" y="213243"/>
        <a:ext cx="453457" cy="530459"/>
      </dsp:txXfrm>
    </dsp:sp>
    <dsp:sp modelId="{507274D1-9FFA-4CA1-8C30-ADC25E352D22}">
      <dsp:nvSpPr>
        <dsp:cNvPr id="7" name="圆角矩形 6"/>
        <dsp:cNvSpPr/>
      </dsp:nvSpPr>
      <dsp:spPr bwMode="white">
        <a:xfrm>
          <a:off x="5989053" y="0"/>
          <a:ext cx="2138947" cy="956945"/>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a:t>根据有赞的手机号</a:t>
          </a:r>
          <a:r>
            <a:rPr lang="zh-CN" altLang="en-US"/>
            <a:t>逐个查找</a:t>
          </a:r>
          <a:r>
            <a:rPr lang="zh-CN" altLang="en-US"/>
            <a:t>用户并打标</a:t>
          </a:r>
          <a:endParaRPr lang="zh-CN" altLang="en-US"/>
        </a:p>
      </dsp:txBody>
      <dsp:txXfrm>
        <a:off x="5989053" y="0"/>
        <a:ext cx="2138947" cy="956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028305" cy="2408555"/>
        <a:chOff x="0" y="0"/>
        <a:chExt cx="8028305" cy="2408555"/>
      </a:xfrm>
    </dsp:grpSpPr>
    <dsp:sp modelId="{08AB63ED-303C-4535-83BE-CFA56B755A49}">
      <dsp:nvSpPr>
        <dsp:cNvPr id="3" name="圆角矩形 2"/>
        <dsp:cNvSpPr/>
      </dsp:nvSpPr>
      <dsp:spPr bwMode="white">
        <a:xfrm>
          <a:off x="3389832" y="0"/>
          <a:ext cx="1248641" cy="62432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a:t>企业微信</a:t>
          </a:r>
          <a:endParaRPr lang="zh-CN" altLang="en-US"/>
        </a:p>
      </dsp:txBody>
      <dsp:txXfrm>
        <a:off x="3389832" y="0"/>
        <a:ext cx="1248641" cy="624320"/>
      </dsp:txXfrm>
    </dsp:sp>
    <dsp:sp modelId="{97F39950-454C-43F9-9796-3DBC01350EA2}">
      <dsp:nvSpPr>
        <dsp:cNvPr id="4" name="左右箭头 3"/>
        <dsp:cNvSpPr/>
      </dsp:nvSpPr>
      <dsp:spPr bwMode="white">
        <a:xfrm rot="3599999">
          <a:off x="4204570" y="1095021"/>
          <a:ext cx="649293" cy="218512"/>
        </a:xfrm>
        <a:prstGeom prst="lef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endParaRPr lang="zh-CN" altLang="en-US"/>
        </a:p>
      </dsp:txBody>
      <dsp:txXfrm rot="3599999">
        <a:off x="4204570" y="1095021"/>
        <a:ext cx="649293" cy="218512"/>
      </dsp:txXfrm>
    </dsp:sp>
    <dsp:sp modelId="{54F1E4FC-40C7-436A-952E-A33C90D6EA21}">
      <dsp:nvSpPr>
        <dsp:cNvPr id="5" name="圆角矩形 4"/>
        <dsp:cNvSpPr/>
      </dsp:nvSpPr>
      <dsp:spPr bwMode="white">
        <a:xfrm>
          <a:off x="4419961" y="1784235"/>
          <a:ext cx="1248641" cy="62432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a:t>有赞</a:t>
          </a:r>
          <a:endParaRPr lang="zh-CN" altLang="en-US"/>
        </a:p>
      </dsp:txBody>
      <dsp:txXfrm>
        <a:off x="4419961" y="1784235"/>
        <a:ext cx="1248641" cy="624320"/>
      </dsp:txXfrm>
    </dsp:sp>
    <dsp:sp modelId="{E068CDE7-4F94-46CD-9906-0B60DF0B6ACB}">
      <dsp:nvSpPr>
        <dsp:cNvPr id="6" name="左右箭头 5"/>
        <dsp:cNvSpPr/>
      </dsp:nvSpPr>
      <dsp:spPr bwMode="white">
        <a:xfrm rot="10800000">
          <a:off x="3689506" y="1987139"/>
          <a:ext cx="649293" cy="218512"/>
        </a:xfrm>
        <a:prstGeom prst="lef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endParaRPr lang="zh-CN" altLang="en-US"/>
        </a:p>
      </dsp:txBody>
      <dsp:txXfrm rot="10800000">
        <a:off x="3689506" y="1987139"/>
        <a:ext cx="649293" cy="218512"/>
      </dsp:txXfrm>
    </dsp:sp>
    <dsp:sp modelId="{16E6D73D-0C2D-4F2E-8F54-ED0B6238B1DF}">
      <dsp:nvSpPr>
        <dsp:cNvPr id="7" name="圆角矩形 6"/>
        <dsp:cNvSpPr/>
      </dsp:nvSpPr>
      <dsp:spPr bwMode="white">
        <a:xfrm>
          <a:off x="2359704" y="1784235"/>
          <a:ext cx="1248641" cy="62432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a:t>公众号</a:t>
          </a:r>
          <a:endParaRPr lang="zh-CN" altLang="en-US"/>
        </a:p>
      </dsp:txBody>
      <dsp:txXfrm>
        <a:off x="2359704" y="1784235"/>
        <a:ext cx="1248641" cy="624320"/>
      </dsp:txXfrm>
    </dsp:sp>
    <dsp:sp modelId="{0E1DC624-06E4-4837-AFAE-09183CBBBDF0}">
      <dsp:nvSpPr>
        <dsp:cNvPr id="8" name="左右箭头 7"/>
        <dsp:cNvSpPr/>
      </dsp:nvSpPr>
      <dsp:spPr bwMode="white">
        <a:xfrm rot="-3599999">
          <a:off x="3174442" y="1095021"/>
          <a:ext cx="649293" cy="218512"/>
        </a:xfrm>
        <a:prstGeom prst="lef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endParaRPr lang="zh-CN" altLang="en-US"/>
        </a:p>
      </dsp:txBody>
      <dsp:txXfrm rot="-3599999">
        <a:off x="3174442" y="1095021"/>
        <a:ext cx="649293" cy="218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028305" cy="2408555"/>
        <a:chOff x="0" y="0"/>
        <a:chExt cx="8028305" cy="2408555"/>
      </a:xfrm>
    </dsp:grpSpPr>
    <dsp:sp modelId="{08AB63ED-303C-4535-83BE-CFA56B755A49}">
      <dsp:nvSpPr>
        <dsp:cNvPr id="3" name="圆角矩形 2"/>
        <dsp:cNvSpPr/>
      </dsp:nvSpPr>
      <dsp:spPr bwMode="white">
        <a:xfrm>
          <a:off x="3389832" y="0"/>
          <a:ext cx="1248641" cy="62432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a:t>企业微信</a:t>
          </a:r>
          <a:endParaRPr lang="zh-CN" altLang="en-US"/>
        </a:p>
      </dsp:txBody>
      <dsp:txXfrm>
        <a:off x="3389832" y="0"/>
        <a:ext cx="1248641" cy="624320"/>
      </dsp:txXfrm>
    </dsp:sp>
    <dsp:sp modelId="{97F39950-454C-43F9-9796-3DBC01350EA2}">
      <dsp:nvSpPr>
        <dsp:cNvPr id="4" name="左右箭头 3"/>
        <dsp:cNvSpPr/>
      </dsp:nvSpPr>
      <dsp:spPr bwMode="white">
        <a:xfrm rot="3599999">
          <a:off x="4204570" y="1095021"/>
          <a:ext cx="649293" cy="218512"/>
        </a:xfrm>
        <a:prstGeom prst="lef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endParaRPr lang="zh-CN" altLang="en-US"/>
        </a:p>
      </dsp:txBody>
      <dsp:txXfrm rot="3599999">
        <a:off x="4204570" y="1095021"/>
        <a:ext cx="649293" cy="218512"/>
      </dsp:txXfrm>
    </dsp:sp>
    <dsp:sp modelId="{54F1E4FC-40C7-436A-952E-A33C90D6EA21}">
      <dsp:nvSpPr>
        <dsp:cNvPr id="5" name="圆角矩形 4"/>
        <dsp:cNvSpPr/>
      </dsp:nvSpPr>
      <dsp:spPr bwMode="white">
        <a:xfrm>
          <a:off x="4419961" y="1784235"/>
          <a:ext cx="1248641" cy="62432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a:t>有赞</a:t>
          </a:r>
          <a:endParaRPr lang="zh-CN" altLang="en-US"/>
        </a:p>
      </dsp:txBody>
      <dsp:txXfrm>
        <a:off x="4419961" y="1784235"/>
        <a:ext cx="1248641" cy="624320"/>
      </dsp:txXfrm>
    </dsp:sp>
    <dsp:sp modelId="{E068CDE7-4F94-46CD-9906-0B60DF0B6ACB}">
      <dsp:nvSpPr>
        <dsp:cNvPr id="6" name="左右箭头 5"/>
        <dsp:cNvSpPr/>
      </dsp:nvSpPr>
      <dsp:spPr bwMode="white">
        <a:xfrm rot="10800000">
          <a:off x="3689506" y="1987139"/>
          <a:ext cx="649293" cy="218512"/>
        </a:xfrm>
        <a:prstGeom prst="lef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endParaRPr lang="zh-CN" altLang="en-US"/>
        </a:p>
      </dsp:txBody>
      <dsp:txXfrm rot="10800000">
        <a:off x="3689506" y="1987139"/>
        <a:ext cx="649293" cy="218512"/>
      </dsp:txXfrm>
    </dsp:sp>
    <dsp:sp modelId="{16E6D73D-0C2D-4F2E-8F54-ED0B6238B1DF}">
      <dsp:nvSpPr>
        <dsp:cNvPr id="7" name="圆角矩形 6"/>
        <dsp:cNvSpPr/>
      </dsp:nvSpPr>
      <dsp:spPr bwMode="white">
        <a:xfrm>
          <a:off x="2359704" y="1784235"/>
          <a:ext cx="1248641" cy="62432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a:t>公众号</a:t>
          </a:r>
          <a:endParaRPr lang="zh-CN" altLang="en-US"/>
        </a:p>
      </dsp:txBody>
      <dsp:txXfrm>
        <a:off x="2359704" y="1784235"/>
        <a:ext cx="1248641" cy="624320"/>
      </dsp:txXfrm>
    </dsp:sp>
    <dsp:sp modelId="{0E1DC624-06E4-4837-AFAE-09183CBBBDF0}">
      <dsp:nvSpPr>
        <dsp:cNvPr id="8" name="左右箭头 7"/>
        <dsp:cNvSpPr/>
      </dsp:nvSpPr>
      <dsp:spPr bwMode="white">
        <a:xfrm rot="-3599999">
          <a:off x="3174442" y="1095021"/>
          <a:ext cx="649293" cy="218512"/>
        </a:xfrm>
        <a:prstGeom prst="lef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800"/>
          </a:lvl1pPr>
          <a:lvl2pPr marL="57150" indent="-57150" algn="ctr">
            <a:defRPr sz="600"/>
          </a:lvl2pPr>
          <a:lvl3pPr marL="114300" indent="-57150" algn="ctr">
            <a:defRPr sz="600"/>
          </a:lvl3pPr>
          <a:lvl4pPr marL="171450" indent="-57150" algn="ctr">
            <a:defRPr sz="600"/>
          </a:lvl4pPr>
          <a:lvl5pPr marL="228600" indent="-57150" algn="ctr">
            <a:defRPr sz="600"/>
          </a:lvl5pPr>
          <a:lvl6pPr marL="285750" indent="-57150" algn="ctr">
            <a:defRPr sz="600"/>
          </a:lvl6pPr>
          <a:lvl7pPr marL="342900" indent="-57150" algn="ctr">
            <a:defRPr sz="600"/>
          </a:lvl7pPr>
          <a:lvl8pPr marL="400050" indent="-57150" algn="ctr">
            <a:defRPr sz="600"/>
          </a:lvl8pPr>
          <a:lvl9pPr marL="457200" indent="-57150" algn="ctr">
            <a:defRPr sz="600"/>
          </a:lvl9pPr>
        </a:lstStyle>
        <a:p>
          <a:pPr lvl="0">
            <a:lnSpc>
              <a:spcPct val="100000"/>
            </a:lnSpc>
            <a:spcBef>
              <a:spcPct val="0"/>
            </a:spcBef>
            <a:spcAft>
              <a:spcPct val="35000"/>
            </a:spcAft>
          </a:pPr>
          <a:endParaRPr lang="zh-CN" altLang="en-US"/>
        </a:p>
      </dsp:txBody>
      <dsp:txXfrm rot="-3599999">
        <a:off x="3174442" y="1095021"/>
        <a:ext cx="649293" cy="2185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endParaRPr lang="zh-CN" altLang="en-US"/>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9.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9" Type="http://schemas.openxmlformats.org/officeDocument/2006/relationships/image" Target="../media/image23.png"/><Relationship Id="rId8" Type="http://schemas.microsoft.com/office/2007/relationships/diagramDrawing" Target="../diagrams/drawing3.xml"/><Relationship Id="rId7" Type="http://schemas.openxmlformats.org/officeDocument/2006/relationships/diagramColors" Target="../diagrams/colors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5.svg"/><Relationship Id="rId6" Type="http://schemas.openxmlformats.org/officeDocument/2006/relationships/image" Target="../media/image27.png"/><Relationship Id="rId5" Type="http://schemas.openxmlformats.org/officeDocument/2006/relationships/image" Target="../media/image4.sv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diagramColors" Target="../diagrams/colors1.xml"/><Relationship Id="rId8" Type="http://schemas.openxmlformats.org/officeDocument/2006/relationships/diagramQuickStyle" Target="../diagrams/quickStyle1.xml"/><Relationship Id="rId7" Type="http://schemas.openxmlformats.org/officeDocument/2006/relationships/diagramLayout" Target="../diagrams/layout1.xml"/><Relationship Id="rId6" Type="http://schemas.openxmlformats.org/officeDocument/2006/relationships/diagramData" Target="../diagrams/data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6" Type="http://schemas.openxmlformats.org/officeDocument/2006/relationships/slideLayout" Target="../slideLayouts/slideLayout1.xml"/><Relationship Id="rId15" Type="http://schemas.microsoft.com/office/2007/relationships/diagramDrawing" Target="../diagrams/drawing2.xml"/><Relationship Id="rId14" Type="http://schemas.openxmlformats.org/officeDocument/2006/relationships/diagramColors" Target="../diagrams/colors2.xml"/><Relationship Id="rId13" Type="http://schemas.openxmlformats.org/officeDocument/2006/relationships/diagramQuickStyle" Target="../diagrams/quickStyle2.xml"/><Relationship Id="rId12" Type="http://schemas.openxmlformats.org/officeDocument/2006/relationships/diagramLayout" Target="../diagrams/layout2.xml"/><Relationship Id="rId11" Type="http://schemas.openxmlformats.org/officeDocument/2006/relationships/diagramData" Target="../diagrams/data2.xml"/><Relationship Id="rId10" Type="http://schemas.microsoft.com/office/2007/relationships/diagramDrawing" Target="../diagrams/drawing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5" name="文本框 4"/>
          <p:cNvSpPr txBox="1"/>
          <p:nvPr/>
        </p:nvSpPr>
        <p:spPr>
          <a:xfrm>
            <a:off x="2466656" y="1567122"/>
            <a:ext cx="5212080" cy="2306955"/>
          </a:xfrm>
          <a:prstGeom prst="rect">
            <a:avLst/>
          </a:prstGeom>
          <a:noFill/>
        </p:spPr>
        <p:txBody>
          <a:bodyPr wrap="none" rtlCol="0">
            <a:spAutoFit/>
          </a:bodyPr>
          <a:lstStyle/>
          <a:p>
            <a:pPr algn="ctr"/>
            <a:r>
              <a:rPr lang="zh-CN" altLang="en-US" sz="3600" b="1" dirty="0">
                <a:solidFill>
                  <a:schemeClr val="tx1"/>
                </a:solidFill>
              </a:rPr>
              <a:t>全私域用户打通方案复盘</a:t>
            </a:r>
            <a:endParaRPr lang="en-US" altLang="zh-CN" sz="3600" b="1" dirty="0"/>
          </a:p>
          <a:p>
            <a:pPr algn="ctr">
              <a:lnSpc>
                <a:spcPct val="150000"/>
              </a:lnSpc>
            </a:pPr>
            <a:r>
              <a:rPr lang="zh-CN" altLang="en-US" sz="3600" b="1" dirty="0">
                <a:solidFill>
                  <a:schemeClr val="tx1"/>
                </a:solidFill>
              </a:rPr>
              <a:t>   </a:t>
            </a:r>
            <a:r>
              <a:rPr lang="zh-CN" altLang="en-US" b="1" dirty="0"/>
              <a:t>部门：运营四部</a:t>
            </a:r>
            <a:r>
              <a:rPr lang="zh-CN" altLang="en-US" sz="3600" b="1" dirty="0">
                <a:solidFill>
                  <a:schemeClr val="tx1"/>
                </a:solidFill>
              </a:rPr>
              <a:t>   </a:t>
            </a:r>
            <a:endParaRPr lang="en-US" altLang="zh-CN" sz="3600" b="1" dirty="0"/>
          </a:p>
          <a:p>
            <a:pPr algn="ctr">
              <a:lnSpc>
                <a:spcPct val="150000"/>
              </a:lnSpc>
            </a:pPr>
            <a:r>
              <a:rPr lang="zh-CN" altLang="en-US" b="1" dirty="0">
                <a:solidFill>
                  <a:schemeClr val="tx1"/>
                </a:solidFill>
              </a:rPr>
              <a:t>姓名：全荣</a:t>
            </a:r>
            <a:endParaRPr lang="en-US" altLang="zh-CN" b="1" dirty="0">
              <a:solidFill>
                <a:schemeClr val="tx1"/>
              </a:solidFill>
            </a:endParaRPr>
          </a:p>
          <a:p>
            <a:pPr algn="ctr">
              <a:lnSpc>
                <a:spcPct val="150000"/>
              </a:lnSpc>
            </a:pPr>
            <a:r>
              <a:rPr lang="zh-CN" altLang="en-US" b="1" dirty="0"/>
              <a:t>花名：天权</a:t>
            </a:r>
            <a:endParaRPr lang="en-US" altLang="zh-CN" b="1" dirty="0">
              <a:solidFill>
                <a:schemeClr val="tx1"/>
              </a:solidFill>
            </a:endParaRPr>
          </a:p>
        </p:txBody>
      </p:sp>
      <p:sp>
        <p:nvSpPr>
          <p:cNvPr id="3" name="文本框 2"/>
          <p:cNvSpPr txBox="1"/>
          <p:nvPr/>
        </p:nvSpPr>
        <p:spPr>
          <a:xfrm>
            <a:off x="2577552" y="3941688"/>
            <a:ext cx="4990289" cy="812530"/>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en-US" altLang="zh-CN" sz="1200" b="1" dirty="0"/>
          </a:p>
          <a:p>
            <a:pPr algn="dist">
              <a:lnSpc>
                <a:spcPct val="130000"/>
              </a:lnSpc>
            </a:pPr>
            <a:endParaRPr lang="zh-CN" altLang="en-US" sz="1200" b="1" dirty="0">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66351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endParaRPr lang="zh-CN" altLang="en-US" sz="1600" b="1" dirty="0">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580005" y="744855"/>
            <a:ext cx="5374005" cy="368300"/>
          </a:xfrm>
          <a:prstGeom prst="rect">
            <a:avLst/>
          </a:prstGeom>
          <a:noFill/>
        </p:spPr>
        <p:txBody>
          <a:bodyPr wrap="none" rtlCol="0">
            <a:spAutoFit/>
          </a:bodyPr>
          <a:p>
            <a:r>
              <a:rPr lang="en-US" altLang="zh-CN" b="1"/>
              <a:t>STEP 1</a:t>
            </a:r>
            <a:r>
              <a:rPr lang="zh-CN" altLang="en-US" b="1"/>
              <a:t>：完成有赞和公众号的打通【用户标签打通】</a:t>
            </a:r>
            <a:endParaRPr lang="zh-CN" altLang="en-US" b="1"/>
          </a:p>
        </p:txBody>
      </p:sp>
      <p:pic>
        <p:nvPicPr>
          <p:cNvPr id="7" name="图片 6"/>
          <p:cNvPicPr>
            <a:picLocks noChangeAspect="1"/>
          </p:cNvPicPr>
          <p:nvPr/>
        </p:nvPicPr>
        <p:blipFill>
          <a:blip r:embed="rId6"/>
          <a:stretch>
            <a:fillRect/>
          </a:stretch>
        </p:blipFill>
        <p:spPr>
          <a:xfrm>
            <a:off x="1129030" y="1204595"/>
            <a:ext cx="7992110" cy="3658870"/>
          </a:xfrm>
          <a:prstGeom prst="rect">
            <a:avLst/>
          </a:prstGeom>
        </p:spPr>
      </p:pic>
      <p:sp>
        <p:nvSpPr>
          <p:cNvPr id="14" name="文本框 13"/>
          <p:cNvSpPr txBox="1"/>
          <p:nvPr/>
        </p:nvSpPr>
        <p:spPr>
          <a:xfrm>
            <a:off x="581025" y="4933950"/>
            <a:ext cx="9098280" cy="645160"/>
          </a:xfrm>
          <a:prstGeom prst="rect">
            <a:avLst/>
          </a:prstGeom>
          <a:noFill/>
        </p:spPr>
        <p:txBody>
          <a:bodyPr wrap="none" rtlCol="0">
            <a:spAutoFit/>
          </a:bodyPr>
          <a:p>
            <a:r>
              <a:rPr lang="zh-CN" altLang="en-US"/>
              <a:t>这里是采用公众号的消息通道对</a:t>
            </a:r>
            <a:r>
              <a:rPr lang="zh-CN" altLang="en-US" b="1">
                <a:solidFill>
                  <a:srgbClr val="FF0000"/>
                </a:solidFill>
              </a:rPr>
              <a:t>关注了公众号的用户</a:t>
            </a:r>
            <a:r>
              <a:rPr lang="zh-CN" altLang="en-US"/>
              <a:t>进行群发</a:t>
            </a:r>
            <a:endParaRPr lang="zh-CN" altLang="en-US"/>
          </a:p>
          <a:p>
            <a:r>
              <a:rPr lang="zh-CN" altLang="en-US"/>
              <a:t>而这些用户在有赞的消费行为和通过客服或者营销工具打上的标签是可以作为筛选条件的</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442845" y="744855"/>
            <a:ext cx="5374005" cy="368300"/>
          </a:xfrm>
          <a:prstGeom prst="rect">
            <a:avLst/>
          </a:prstGeom>
          <a:noFill/>
        </p:spPr>
        <p:txBody>
          <a:bodyPr wrap="none" rtlCol="0">
            <a:spAutoFit/>
          </a:bodyPr>
          <a:p>
            <a:r>
              <a:rPr lang="en-US" altLang="zh-CN" b="1"/>
              <a:t>STEP 1</a:t>
            </a:r>
            <a:r>
              <a:rPr lang="zh-CN" altLang="en-US" b="1"/>
              <a:t>：完成有赞和公众号的打通【用户身份打通】</a:t>
            </a:r>
            <a:endParaRPr lang="zh-CN" altLang="en-US" b="1"/>
          </a:p>
        </p:txBody>
      </p:sp>
      <p:pic>
        <p:nvPicPr>
          <p:cNvPr id="7" name="图片 6"/>
          <p:cNvPicPr>
            <a:picLocks noChangeAspect="1"/>
          </p:cNvPicPr>
          <p:nvPr/>
        </p:nvPicPr>
        <p:blipFill>
          <a:blip r:embed="rId4"/>
          <a:stretch>
            <a:fillRect/>
          </a:stretch>
        </p:blipFill>
        <p:spPr>
          <a:xfrm>
            <a:off x="208280" y="1682115"/>
            <a:ext cx="6284595" cy="3905885"/>
          </a:xfrm>
          <a:prstGeom prst="rect">
            <a:avLst/>
          </a:prstGeom>
        </p:spPr>
      </p:pic>
      <p:pic>
        <p:nvPicPr>
          <p:cNvPr id="9" name="图片 8"/>
          <p:cNvPicPr>
            <a:picLocks noChangeAspect="1"/>
          </p:cNvPicPr>
          <p:nvPr/>
        </p:nvPicPr>
        <p:blipFill>
          <a:blip r:embed="rId5"/>
          <a:stretch>
            <a:fillRect/>
          </a:stretch>
        </p:blipFill>
        <p:spPr>
          <a:xfrm>
            <a:off x="6608445" y="1726565"/>
            <a:ext cx="2733675" cy="3686810"/>
          </a:xfrm>
          <a:prstGeom prst="rect">
            <a:avLst/>
          </a:prstGeom>
        </p:spPr>
      </p:pic>
      <p:sp>
        <p:nvSpPr>
          <p:cNvPr id="14" name="文本框 13"/>
          <p:cNvSpPr txBox="1"/>
          <p:nvPr/>
        </p:nvSpPr>
        <p:spPr>
          <a:xfrm>
            <a:off x="208280" y="1130300"/>
            <a:ext cx="9555480" cy="645160"/>
          </a:xfrm>
          <a:prstGeom prst="rect">
            <a:avLst/>
          </a:prstGeom>
          <a:noFill/>
        </p:spPr>
        <p:txBody>
          <a:bodyPr wrap="none" rtlCol="0">
            <a:spAutoFit/>
          </a:bodyPr>
          <a:p>
            <a:r>
              <a:rPr lang="zh-CN" altLang="en-US"/>
              <a:t>在用户管理界面可以看到，公众号的粉丝自动成为了有赞普通用户，而且能够识别出来源渠道</a:t>
            </a:r>
            <a:endParaRPr lang="zh-CN" altLang="en-US"/>
          </a:p>
          <a:p>
            <a:r>
              <a:rPr lang="zh-CN" altLang="en-US"/>
              <a:t>这意味着：</a:t>
            </a:r>
            <a:r>
              <a:rPr lang="zh-CN" altLang="en-US">
                <a:solidFill>
                  <a:srgbClr val="FF0000"/>
                </a:solidFill>
              </a:rPr>
              <a:t>公众号粉丝</a:t>
            </a:r>
            <a:r>
              <a:rPr lang="zh-CN" altLang="en-US"/>
              <a:t>，哪怕没加企微，也能够使用</a:t>
            </a:r>
            <a:r>
              <a:rPr lang="zh-CN" altLang="en-US">
                <a:solidFill>
                  <a:srgbClr val="FF0000"/>
                </a:solidFill>
              </a:rPr>
              <a:t>有赞的积分</a:t>
            </a:r>
            <a:r>
              <a:rPr lang="zh-CN" altLang="en-US"/>
              <a:t>工具和其他营销工具去维护</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788285" y="925830"/>
            <a:ext cx="4459605" cy="368300"/>
          </a:xfrm>
          <a:prstGeom prst="rect">
            <a:avLst/>
          </a:prstGeom>
          <a:noFill/>
        </p:spPr>
        <p:txBody>
          <a:bodyPr wrap="none" rtlCol="0">
            <a:spAutoFit/>
          </a:bodyPr>
          <a:p>
            <a:r>
              <a:rPr lang="en-US" altLang="zh-CN" b="1"/>
              <a:t>STEP 1</a:t>
            </a:r>
            <a:r>
              <a:rPr lang="zh-CN" altLang="en-US" b="1"/>
              <a:t>：完成有赞和公众号的打通【总结】</a:t>
            </a:r>
            <a:endParaRPr lang="zh-CN" altLang="en-US" b="1"/>
          </a:p>
        </p:txBody>
      </p:sp>
      <p:graphicFrame>
        <p:nvGraphicFramePr>
          <p:cNvPr id="8" name="表格 7"/>
          <p:cNvGraphicFramePr/>
          <p:nvPr>
            <p:custDataLst>
              <p:tags r:id="rId4"/>
            </p:custDataLst>
          </p:nvPr>
        </p:nvGraphicFramePr>
        <p:xfrm>
          <a:off x="1539240" y="1736725"/>
          <a:ext cx="7181215" cy="2286000"/>
        </p:xfrm>
        <a:graphic>
          <a:graphicData uri="http://schemas.openxmlformats.org/drawingml/2006/table">
            <a:tbl>
              <a:tblPr firstRow="1" bandRow="1">
                <a:tableStyleId>{5C22544A-7EE6-4342-B048-85BDC9FD1C3A}</a:tableStyleId>
              </a:tblPr>
              <a:tblGrid>
                <a:gridCol w="1151890"/>
                <a:gridCol w="2949575"/>
                <a:gridCol w="3079115"/>
              </a:tblGrid>
              <a:tr h="381000">
                <a:tc>
                  <a:txBody>
                    <a:bodyPr/>
                    <a:p>
                      <a:pPr algn="ctr">
                        <a:buNone/>
                      </a:pPr>
                      <a:r>
                        <a:rPr lang="zh-CN" altLang="en-US"/>
                        <a:t>项目</a:t>
                      </a:r>
                      <a:endParaRPr lang="zh-CN" altLang="en-US"/>
                    </a:p>
                  </a:txBody>
                  <a:tcPr/>
                </a:tc>
                <a:tc>
                  <a:txBody>
                    <a:bodyPr/>
                    <a:p>
                      <a:pPr algn="ctr">
                        <a:buNone/>
                      </a:pPr>
                      <a:r>
                        <a:rPr lang="zh-CN" altLang="en-US"/>
                        <a:t>打通程度</a:t>
                      </a:r>
                      <a:endParaRPr lang="zh-CN" altLang="en-US"/>
                    </a:p>
                  </a:txBody>
                  <a:tcPr/>
                </a:tc>
                <a:tc>
                  <a:txBody>
                    <a:bodyPr/>
                    <a:p>
                      <a:pPr algn="ctr">
                        <a:buNone/>
                      </a:pPr>
                      <a:r>
                        <a:rPr lang="zh-CN" altLang="en-US"/>
                        <a:t>可执行操作</a:t>
                      </a:r>
                      <a:endParaRPr lang="zh-CN" altLang="en-US"/>
                    </a:p>
                  </a:txBody>
                  <a:tcPr/>
                </a:tc>
              </a:tr>
              <a:tr h="381000">
                <a:tc>
                  <a:txBody>
                    <a:bodyPr/>
                    <a:p>
                      <a:pPr algn="ctr">
                        <a:buNone/>
                      </a:pPr>
                      <a:r>
                        <a:rPr lang="zh-CN" altLang="en-US" sz="1510">
                          <a:sym typeface="+mn-ea"/>
                        </a:rPr>
                        <a:t>用户</a:t>
                      </a:r>
                      <a:endParaRPr lang="zh-CN" altLang="en-US"/>
                    </a:p>
                  </a:txBody>
                  <a:tcPr/>
                </a:tc>
                <a:tc>
                  <a:txBody>
                    <a:bodyPr/>
                    <a:p>
                      <a:pPr algn="ctr">
                        <a:buNone/>
                      </a:pPr>
                      <a:r>
                        <a:rPr lang="zh-CN" altLang="en-US"/>
                        <a:t>公众号粉 </a:t>
                      </a:r>
                      <a:r>
                        <a:rPr lang="en-US" altLang="zh-CN"/>
                        <a:t>= </a:t>
                      </a:r>
                      <a:r>
                        <a:rPr lang="zh-CN" altLang="en-US"/>
                        <a:t>有赞用户</a:t>
                      </a:r>
                      <a:endParaRPr lang="zh-CN" altLang="en-US"/>
                    </a:p>
                    <a:p>
                      <a:pPr algn="ctr">
                        <a:buNone/>
                      </a:pPr>
                      <a:r>
                        <a:rPr lang="zh-CN" altLang="en-US"/>
                        <a:t>微信昵称 </a:t>
                      </a:r>
                      <a:r>
                        <a:rPr lang="en-US" altLang="zh-CN"/>
                        <a:t>= </a:t>
                      </a:r>
                      <a:r>
                        <a:rPr lang="zh-CN" altLang="en-US"/>
                        <a:t>有赞用户名</a:t>
                      </a:r>
                      <a:endParaRPr lang="zh-CN" altLang="en-US"/>
                    </a:p>
                    <a:p>
                      <a:pPr algn="ctr">
                        <a:buNone/>
                      </a:pPr>
                      <a:r>
                        <a:rPr lang="zh-CN" altLang="en-US" sz="1510">
                          <a:sym typeface="+mn-ea"/>
                        </a:rPr>
                        <a:t>公众号粉会带头像和性别</a:t>
                      </a:r>
                      <a:endParaRPr lang="zh-CN" altLang="en-US"/>
                    </a:p>
                  </a:txBody>
                  <a:tcPr/>
                </a:tc>
                <a:tc>
                  <a:txBody>
                    <a:bodyPr/>
                    <a:p>
                      <a:pPr algn="ctr">
                        <a:buNone/>
                      </a:pPr>
                      <a:r>
                        <a:rPr lang="zh-CN" altLang="en-US"/>
                        <a:t>通过有赞赋予公众号粉丝会员特权、用户积分、定向送券等等</a:t>
                      </a:r>
                      <a:endParaRPr lang="zh-CN" altLang="en-US"/>
                    </a:p>
                  </a:txBody>
                  <a:tcPr/>
                </a:tc>
              </a:tr>
              <a:tr h="381000">
                <a:tc>
                  <a:txBody>
                    <a:bodyPr/>
                    <a:p>
                      <a:pPr algn="ctr">
                        <a:buNone/>
                      </a:pPr>
                      <a:r>
                        <a:rPr lang="zh-CN" altLang="en-US"/>
                        <a:t>功能</a:t>
                      </a:r>
                      <a:endParaRPr lang="zh-CN" altLang="en-US"/>
                    </a:p>
                  </a:txBody>
                  <a:tcPr/>
                </a:tc>
                <a:tc>
                  <a:txBody>
                    <a:bodyPr/>
                    <a:p>
                      <a:pPr algn="ctr">
                        <a:buNone/>
                      </a:pPr>
                      <a:r>
                        <a:rPr lang="zh-CN" altLang="en-US"/>
                        <a:t>打通了图文素材和菜单功能</a:t>
                      </a:r>
                      <a:endParaRPr lang="zh-CN" altLang="en-US"/>
                    </a:p>
                    <a:p>
                      <a:pPr algn="ctr">
                        <a:buNone/>
                      </a:pPr>
                      <a:r>
                        <a:rPr lang="zh-CN" altLang="en-US"/>
                        <a:t>增强了自动回复功能</a:t>
                      </a:r>
                      <a:endParaRPr lang="zh-CN" altLang="en-US"/>
                    </a:p>
                    <a:p>
                      <a:pPr algn="ctr">
                        <a:buNone/>
                      </a:pPr>
                      <a:r>
                        <a:rPr lang="zh-CN" altLang="en-US"/>
                        <a:t>增加了一个消息群发</a:t>
                      </a:r>
                      <a:endParaRPr lang="zh-CN" altLang="en-US"/>
                    </a:p>
                  </a:txBody>
                  <a:tcPr/>
                </a:tc>
                <a:tc>
                  <a:txBody>
                    <a:bodyPr/>
                    <a:p>
                      <a:pPr algn="ctr">
                        <a:buNone/>
                      </a:pPr>
                      <a:r>
                        <a:rPr lang="zh-CN" altLang="en-US"/>
                        <a:t>根据用户在有赞的消费行为对公众号用户进行筛选群发</a:t>
                      </a:r>
                      <a:endParaRPr lang="en-US" altLang="zh-CN"/>
                    </a:p>
                  </a:txBody>
                  <a:tcPr/>
                </a:tc>
              </a:tr>
              <a:tr h="381000">
                <a:tc>
                  <a:txBody>
                    <a:bodyPr/>
                    <a:p>
                      <a:pPr algn="ctr">
                        <a:buNone/>
                      </a:pPr>
                      <a:r>
                        <a:rPr lang="zh-CN" altLang="en-US"/>
                        <a:t>数据</a:t>
                      </a:r>
                      <a:endParaRPr lang="zh-CN" altLang="en-US"/>
                    </a:p>
                  </a:txBody>
                  <a:tcPr/>
                </a:tc>
                <a:tc>
                  <a:txBody>
                    <a:bodyPr/>
                    <a:p>
                      <a:pPr algn="ctr">
                        <a:buNone/>
                      </a:pPr>
                      <a:r>
                        <a:rPr lang="zh-CN" altLang="en-US"/>
                        <a:t>增粉 掉粉 访客数据打通</a:t>
                      </a:r>
                      <a:endParaRPr lang="zh-CN" altLang="en-US"/>
                    </a:p>
                  </a:txBody>
                  <a:tcPr/>
                </a:tc>
                <a:tc>
                  <a:txBody>
                    <a:bodyPr/>
                    <a:p>
                      <a:pPr algn="ctr">
                        <a:buNone/>
                      </a:pPr>
                      <a:r>
                        <a:rPr lang="zh-CN" altLang="en-US"/>
                        <a:t>数据统计</a:t>
                      </a:r>
                      <a:endParaRPr lang="zh-CN" altLang="en-US"/>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237865" y="744855"/>
            <a:ext cx="3773805" cy="368300"/>
          </a:xfrm>
          <a:prstGeom prst="rect">
            <a:avLst/>
          </a:prstGeom>
          <a:noFill/>
        </p:spPr>
        <p:txBody>
          <a:bodyPr wrap="none" rtlCol="0">
            <a:spAutoFit/>
          </a:bodyPr>
          <a:p>
            <a:r>
              <a:rPr lang="en-US" altLang="zh-CN" b="1"/>
              <a:t>STEP 2</a:t>
            </a:r>
            <a:r>
              <a:rPr lang="zh-CN" altLang="en-US" b="1"/>
              <a:t>：完成有赞和企业微信的打通</a:t>
            </a:r>
            <a:endParaRPr lang="zh-CN" altLang="en-US" b="1"/>
          </a:p>
        </p:txBody>
      </p:sp>
      <p:sp>
        <p:nvSpPr>
          <p:cNvPr id="14" name="文本框 13"/>
          <p:cNvSpPr txBox="1"/>
          <p:nvPr/>
        </p:nvSpPr>
        <p:spPr>
          <a:xfrm>
            <a:off x="752475" y="1275080"/>
            <a:ext cx="6921500" cy="3138170"/>
          </a:xfrm>
          <a:prstGeom prst="rect">
            <a:avLst/>
          </a:prstGeom>
          <a:noFill/>
        </p:spPr>
        <p:txBody>
          <a:bodyPr wrap="none" rtlCol="0">
            <a:spAutoFit/>
          </a:bodyPr>
          <a:p>
            <a:pPr algn="l"/>
            <a:r>
              <a:rPr lang="zh-CN" altLang="en-US"/>
              <a:t>有赞跟企微的打通逻辑相对复杂，有两种途径：</a:t>
            </a:r>
            <a:endParaRPr lang="zh-CN" altLang="en-US"/>
          </a:p>
          <a:p>
            <a:pPr algn="l"/>
            <a:endParaRPr lang="zh-CN" altLang="en-US"/>
          </a:p>
          <a:p>
            <a:pPr algn="l"/>
            <a:r>
              <a:rPr lang="zh-CN" altLang="en-US" b="1">
                <a:solidFill>
                  <a:srgbClr val="7030A0"/>
                </a:solidFill>
              </a:rPr>
              <a:t>（</a:t>
            </a:r>
            <a:r>
              <a:rPr lang="en-US" altLang="zh-CN" b="1">
                <a:solidFill>
                  <a:srgbClr val="7030A0"/>
                </a:solidFill>
              </a:rPr>
              <a:t>1</a:t>
            </a:r>
            <a:r>
              <a:rPr lang="zh-CN" altLang="en-US" b="1">
                <a:solidFill>
                  <a:srgbClr val="7030A0"/>
                </a:solidFill>
              </a:rPr>
              <a:t>）</a:t>
            </a:r>
            <a:r>
              <a:rPr lang="zh-CN" altLang="en-US" b="1">
                <a:solidFill>
                  <a:srgbClr val="7030A0"/>
                </a:solidFill>
                <a:sym typeface="+mn-ea"/>
              </a:rPr>
              <a:t>用有</a:t>
            </a:r>
            <a:r>
              <a:rPr lang="zh-CN" altLang="en-US" b="1">
                <a:solidFill>
                  <a:srgbClr val="7030A0"/>
                </a:solidFill>
              </a:rPr>
              <a:t>赞企微助理去管理企微用户</a:t>
            </a:r>
            <a:endParaRPr lang="zh-CN" altLang="en-US" b="1">
              <a:solidFill>
                <a:srgbClr val="7030A0"/>
              </a:solidFill>
            </a:endParaRPr>
          </a:p>
          <a:p>
            <a:pPr algn="l"/>
            <a:r>
              <a:rPr lang="en-US" altLang="zh-CN"/>
              <a:t>· </a:t>
            </a:r>
            <a:r>
              <a:rPr lang="zh-CN" altLang="en-US"/>
              <a:t>是在</a:t>
            </a:r>
            <a:r>
              <a:rPr lang="zh-CN" altLang="en-US"/>
              <a:t>有赞的后台操作</a:t>
            </a:r>
            <a:endParaRPr lang="zh-CN" altLang="en-US"/>
          </a:p>
          <a:p>
            <a:pPr algn="l"/>
            <a:r>
              <a:rPr lang="en-US" altLang="zh-CN"/>
              <a:t>· </a:t>
            </a:r>
            <a:r>
              <a:rPr lang="zh-CN" altLang="en-US"/>
              <a:t>跟微伴一样的功能（其实就是微伴开发的）</a:t>
            </a:r>
            <a:endParaRPr lang="zh-CN" altLang="en-US"/>
          </a:p>
          <a:p>
            <a:pPr algn="l"/>
            <a:r>
              <a:rPr lang="en-US" altLang="zh-CN"/>
              <a:t>· </a:t>
            </a:r>
            <a:r>
              <a:rPr lang="zh-CN" altLang="en-US"/>
              <a:t>需要</a:t>
            </a:r>
            <a:r>
              <a:rPr lang="zh-CN" altLang="en-US" b="1">
                <a:solidFill>
                  <a:srgbClr val="FF0000"/>
                </a:solidFill>
              </a:rPr>
              <a:t>公众号</a:t>
            </a:r>
            <a:r>
              <a:rPr lang="en-US" altLang="zh-CN" b="1">
                <a:solidFill>
                  <a:srgbClr val="FF0000"/>
                </a:solidFill>
              </a:rPr>
              <a:t>+</a:t>
            </a:r>
            <a:r>
              <a:rPr lang="zh-CN" altLang="en-US" b="1">
                <a:solidFill>
                  <a:srgbClr val="FF0000"/>
                </a:solidFill>
              </a:rPr>
              <a:t>企微</a:t>
            </a:r>
            <a:r>
              <a:rPr lang="en-US" altLang="zh-CN" b="1">
                <a:solidFill>
                  <a:srgbClr val="FF0000"/>
                </a:solidFill>
              </a:rPr>
              <a:t>+</a:t>
            </a:r>
            <a:r>
              <a:rPr lang="zh-CN" altLang="en-US" b="1">
                <a:solidFill>
                  <a:srgbClr val="FF0000"/>
                </a:solidFill>
              </a:rPr>
              <a:t>开放平台</a:t>
            </a:r>
            <a:r>
              <a:rPr lang="zh-CN" altLang="en-US"/>
              <a:t>三方互联来识别用户</a:t>
            </a:r>
            <a:endParaRPr lang="zh-CN" altLang="en-US"/>
          </a:p>
          <a:p>
            <a:pPr algn="l"/>
            <a:r>
              <a:rPr lang="en-US" altLang="zh-CN"/>
              <a:t>· </a:t>
            </a:r>
            <a:r>
              <a:rPr lang="zh-CN" altLang="en-US"/>
              <a:t>可以绑定有赞商城，绑定后可以在客户卡上看到他的有赞订单信息</a:t>
            </a:r>
            <a:endParaRPr lang="zh-CN" altLang="en-US"/>
          </a:p>
          <a:p>
            <a:pPr algn="l"/>
            <a:r>
              <a:rPr lang="en-US" altLang="zh-CN"/>
              <a:t>· </a:t>
            </a:r>
            <a:r>
              <a:rPr lang="zh-CN" altLang="en-US"/>
              <a:t>用户标签是</a:t>
            </a:r>
            <a:r>
              <a:rPr lang="zh-CN" altLang="en-US" b="1"/>
              <a:t>两套标签</a:t>
            </a:r>
            <a:r>
              <a:rPr lang="zh-CN" altLang="en-US"/>
              <a:t>同时出现，有赞标签</a:t>
            </a:r>
            <a:r>
              <a:rPr lang="en-US" altLang="zh-CN"/>
              <a:t>+</a:t>
            </a:r>
            <a:r>
              <a:rPr lang="zh-CN" altLang="en-US"/>
              <a:t>企微标签</a:t>
            </a:r>
            <a:endParaRPr lang="zh-CN" altLang="en-US"/>
          </a:p>
          <a:p>
            <a:pPr algn="l"/>
            <a:r>
              <a:rPr lang="en-US" altLang="zh-CN"/>
              <a:t>· </a:t>
            </a:r>
            <a:r>
              <a:rPr lang="zh-CN" altLang="en-US"/>
              <a:t>用</a:t>
            </a:r>
            <a:r>
              <a:rPr lang="zh-CN" altLang="en-US">
                <a:sym typeface="+mn-ea"/>
              </a:rPr>
              <a:t>有赞</a:t>
            </a:r>
            <a:r>
              <a:rPr lang="zh-CN" altLang="en-US" b="1"/>
              <a:t>企微助理</a:t>
            </a:r>
            <a:r>
              <a:rPr lang="zh-CN" altLang="en-US"/>
              <a:t>筛选用户时，是操作企微标签</a:t>
            </a:r>
            <a:endParaRPr lang="zh-CN" altLang="en-US"/>
          </a:p>
          <a:p>
            <a:pPr algn="l"/>
            <a:r>
              <a:rPr lang="en-US" altLang="zh-CN"/>
              <a:t>· </a:t>
            </a:r>
            <a:r>
              <a:rPr lang="zh-CN" altLang="en-US"/>
              <a:t>用有赞</a:t>
            </a:r>
            <a:r>
              <a:rPr lang="zh-CN" altLang="en-US" b="1"/>
              <a:t>商城功能</a:t>
            </a:r>
            <a:r>
              <a:rPr lang="zh-CN" altLang="en-US">
                <a:sym typeface="+mn-ea"/>
              </a:rPr>
              <a:t>筛选用户时</a:t>
            </a:r>
            <a:r>
              <a:rPr lang="zh-CN" altLang="en-US"/>
              <a:t>，是操作有赞会员标签</a:t>
            </a:r>
            <a:endParaRPr lang="zh-CN" altLang="en-US"/>
          </a:p>
          <a:p>
            <a:pPr algn="l"/>
            <a:r>
              <a:rPr lang="en-US" altLang="zh-CN"/>
              <a:t>· </a:t>
            </a:r>
            <a:r>
              <a:rPr lang="zh-CN" altLang="en-US"/>
              <a:t>两套标签目前不能交互使用</a:t>
            </a:r>
            <a:endParaRPr lang="zh-CN" altLang="en-US"/>
          </a:p>
        </p:txBody>
      </p:sp>
      <p:pic>
        <p:nvPicPr>
          <p:cNvPr id="8" name="图片 7"/>
          <p:cNvPicPr>
            <a:picLocks noChangeAspect="1"/>
          </p:cNvPicPr>
          <p:nvPr/>
        </p:nvPicPr>
        <p:blipFill>
          <a:blip r:embed="rId4"/>
          <a:stretch>
            <a:fillRect/>
          </a:stretch>
        </p:blipFill>
        <p:spPr>
          <a:xfrm>
            <a:off x="7751445" y="639445"/>
            <a:ext cx="2305050" cy="49720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237865" y="744855"/>
            <a:ext cx="3773805" cy="368300"/>
          </a:xfrm>
          <a:prstGeom prst="rect">
            <a:avLst/>
          </a:prstGeom>
          <a:noFill/>
        </p:spPr>
        <p:txBody>
          <a:bodyPr wrap="none" rtlCol="0">
            <a:spAutoFit/>
          </a:bodyPr>
          <a:p>
            <a:r>
              <a:rPr lang="en-US" altLang="zh-CN" b="1"/>
              <a:t>STEP 2</a:t>
            </a:r>
            <a:r>
              <a:rPr lang="zh-CN" altLang="en-US" b="1"/>
              <a:t>：完成有赞和企业微信的打通</a:t>
            </a:r>
            <a:endParaRPr lang="zh-CN" altLang="en-US" b="1"/>
          </a:p>
        </p:txBody>
      </p:sp>
      <p:pic>
        <p:nvPicPr>
          <p:cNvPr id="7" name="图片 6"/>
          <p:cNvPicPr>
            <a:picLocks noChangeAspect="1"/>
          </p:cNvPicPr>
          <p:nvPr/>
        </p:nvPicPr>
        <p:blipFill>
          <a:blip r:embed="rId4"/>
          <a:stretch>
            <a:fillRect/>
          </a:stretch>
        </p:blipFill>
        <p:spPr>
          <a:xfrm>
            <a:off x="694055" y="1113155"/>
            <a:ext cx="8930005" cy="43459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588260" y="744855"/>
            <a:ext cx="5602605" cy="368300"/>
          </a:xfrm>
          <a:prstGeom prst="rect">
            <a:avLst/>
          </a:prstGeom>
          <a:noFill/>
        </p:spPr>
        <p:txBody>
          <a:bodyPr wrap="none" rtlCol="0">
            <a:spAutoFit/>
          </a:bodyPr>
          <a:p>
            <a:r>
              <a:rPr lang="en-US" altLang="zh-CN" b="1"/>
              <a:t>STEP 2</a:t>
            </a:r>
            <a:r>
              <a:rPr lang="zh-CN" altLang="en-US" b="1"/>
              <a:t>：完成有赞和企业微信的打通【绑定后的效果】</a:t>
            </a:r>
            <a:endParaRPr lang="en-US" altLang="zh-CN" b="1"/>
          </a:p>
        </p:txBody>
      </p:sp>
      <p:pic>
        <p:nvPicPr>
          <p:cNvPr id="8" name="图片 7"/>
          <p:cNvPicPr>
            <a:picLocks noChangeAspect="1"/>
          </p:cNvPicPr>
          <p:nvPr/>
        </p:nvPicPr>
        <p:blipFill>
          <a:blip r:embed="rId4"/>
          <a:stretch>
            <a:fillRect/>
          </a:stretch>
        </p:blipFill>
        <p:spPr>
          <a:xfrm>
            <a:off x="778510" y="1122680"/>
            <a:ext cx="8625840" cy="4509135"/>
          </a:xfrm>
          <a:prstGeom prst="rect">
            <a:avLst/>
          </a:prstGeom>
        </p:spPr>
      </p:pic>
      <p:sp>
        <p:nvSpPr>
          <p:cNvPr id="14" name="文本框 13"/>
          <p:cNvSpPr txBox="1"/>
          <p:nvPr/>
        </p:nvSpPr>
        <p:spPr>
          <a:xfrm>
            <a:off x="3876675" y="2767330"/>
            <a:ext cx="6001385" cy="368300"/>
          </a:xfrm>
          <a:prstGeom prst="rect">
            <a:avLst/>
          </a:prstGeom>
          <a:noFill/>
        </p:spPr>
        <p:txBody>
          <a:bodyPr wrap="none" rtlCol="0">
            <a:spAutoFit/>
          </a:bodyPr>
          <a:p>
            <a:r>
              <a:rPr lang="zh-CN" altLang="en-US" b="1">
                <a:solidFill>
                  <a:srgbClr val="FF0000"/>
                </a:solidFill>
              </a:rPr>
              <a:t>功能跟微伴助理基本无异，不过价格便宜，只要￥</a:t>
            </a:r>
            <a:r>
              <a:rPr lang="en-US" altLang="zh-CN" b="1">
                <a:solidFill>
                  <a:srgbClr val="FF0000"/>
                </a:solidFill>
              </a:rPr>
              <a:t>3800/</a:t>
            </a:r>
            <a:r>
              <a:rPr lang="zh-CN" altLang="en-US" b="1">
                <a:solidFill>
                  <a:srgbClr val="FF0000"/>
                </a:solidFill>
              </a:rPr>
              <a:t>年</a:t>
            </a:r>
            <a:endParaRPr lang="zh-CN" altLang="en-US" b="1">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588260" y="744855"/>
            <a:ext cx="5602605" cy="368300"/>
          </a:xfrm>
          <a:prstGeom prst="rect">
            <a:avLst/>
          </a:prstGeom>
          <a:noFill/>
        </p:spPr>
        <p:txBody>
          <a:bodyPr wrap="none" rtlCol="0">
            <a:spAutoFit/>
          </a:bodyPr>
          <a:p>
            <a:r>
              <a:rPr lang="en-US" altLang="zh-CN" b="1"/>
              <a:t>STEP 2</a:t>
            </a:r>
            <a:r>
              <a:rPr lang="zh-CN" altLang="en-US" b="1"/>
              <a:t>：完成有赞和企业微信的打通【绑定后的效果】</a:t>
            </a:r>
            <a:endParaRPr lang="en-US" altLang="zh-CN" b="1"/>
          </a:p>
        </p:txBody>
      </p:sp>
      <p:pic>
        <p:nvPicPr>
          <p:cNvPr id="7" name="图片 6"/>
          <p:cNvPicPr>
            <a:picLocks noChangeAspect="1"/>
          </p:cNvPicPr>
          <p:nvPr/>
        </p:nvPicPr>
        <p:blipFill>
          <a:blip r:embed="rId4"/>
          <a:stretch>
            <a:fillRect/>
          </a:stretch>
        </p:blipFill>
        <p:spPr>
          <a:xfrm>
            <a:off x="377825" y="1113155"/>
            <a:ext cx="9504680" cy="44164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588260" y="744855"/>
            <a:ext cx="5602605" cy="368300"/>
          </a:xfrm>
          <a:prstGeom prst="rect">
            <a:avLst/>
          </a:prstGeom>
          <a:noFill/>
        </p:spPr>
        <p:txBody>
          <a:bodyPr wrap="none" rtlCol="0">
            <a:spAutoFit/>
          </a:bodyPr>
          <a:p>
            <a:r>
              <a:rPr lang="en-US" altLang="zh-CN" b="1"/>
              <a:t>STEP 2</a:t>
            </a:r>
            <a:r>
              <a:rPr lang="zh-CN" altLang="en-US" b="1"/>
              <a:t>：完成有赞和企业微信的打通【绑定后的效果】</a:t>
            </a:r>
            <a:endParaRPr lang="en-US" altLang="zh-CN" b="1"/>
          </a:p>
        </p:txBody>
      </p:sp>
      <p:pic>
        <p:nvPicPr>
          <p:cNvPr id="8" name="图片 7"/>
          <p:cNvPicPr>
            <a:picLocks noChangeAspect="1"/>
          </p:cNvPicPr>
          <p:nvPr/>
        </p:nvPicPr>
        <p:blipFill>
          <a:blip r:embed="rId4"/>
          <a:stretch>
            <a:fillRect/>
          </a:stretch>
        </p:blipFill>
        <p:spPr>
          <a:xfrm>
            <a:off x="539750" y="1250315"/>
            <a:ext cx="9179560" cy="4242435"/>
          </a:xfrm>
          <a:prstGeom prst="rect">
            <a:avLst/>
          </a:prstGeom>
        </p:spPr>
      </p:pic>
      <p:sp>
        <p:nvSpPr>
          <p:cNvPr id="14" name="文本框 13"/>
          <p:cNvSpPr txBox="1"/>
          <p:nvPr/>
        </p:nvSpPr>
        <p:spPr>
          <a:xfrm>
            <a:off x="3559175" y="3489325"/>
            <a:ext cx="6355080" cy="922020"/>
          </a:xfrm>
          <a:prstGeom prst="rect">
            <a:avLst/>
          </a:prstGeom>
          <a:noFill/>
        </p:spPr>
        <p:txBody>
          <a:bodyPr wrap="none" rtlCol="0">
            <a:spAutoFit/>
          </a:bodyPr>
          <a:p>
            <a:r>
              <a:rPr lang="zh-CN" b="1">
                <a:solidFill>
                  <a:srgbClr val="FF0000"/>
                </a:solidFill>
              </a:rPr>
              <a:t>题外话：精准营销的各个模板真的非常像我们的粉丝安家流程</a:t>
            </a:r>
            <a:endParaRPr lang="zh-CN" b="1">
              <a:solidFill>
                <a:srgbClr val="FF0000"/>
              </a:solidFill>
            </a:endParaRPr>
          </a:p>
          <a:p>
            <a:endParaRPr lang="zh-CN" b="1">
              <a:solidFill>
                <a:srgbClr val="FF0000"/>
              </a:solidFill>
            </a:endParaRPr>
          </a:p>
          <a:p>
            <a:r>
              <a:rPr lang="zh-CN" b="1">
                <a:solidFill>
                  <a:srgbClr val="FF0000"/>
                </a:solidFill>
              </a:rPr>
              <a:t>在点燃还没完全实现这个功能的时候可以先用这个试试</a:t>
            </a:r>
            <a:endParaRPr lang="zh-CN" b="1">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432050" y="976630"/>
            <a:ext cx="5385435" cy="368300"/>
          </a:xfrm>
          <a:prstGeom prst="rect">
            <a:avLst/>
          </a:prstGeom>
          <a:noFill/>
        </p:spPr>
        <p:txBody>
          <a:bodyPr wrap="none" rtlCol="0">
            <a:spAutoFit/>
          </a:bodyPr>
          <a:p>
            <a:r>
              <a:rPr lang="en-US" altLang="zh-CN" b="1"/>
              <a:t>STEP 2</a:t>
            </a:r>
            <a:r>
              <a:rPr lang="zh-CN" altLang="en-US" b="1"/>
              <a:t>：完成有赞和企业微信的打通【</a:t>
            </a:r>
            <a:r>
              <a:rPr lang="en-US" altLang="zh-CN" b="1"/>
              <a:t>PLAN A</a:t>
            </a:r>
            <a:r>
              <a:rPr lang="zh-CN" altLang="en-US" b="1"/>
              <a:t>总结】</a:t>
            </a:r>
            <a:endParaRPr lang="zh-CN" altLang="en-US" b="1"/>
          </a:p>
        </p:txBody>
      </p:sp>
      <p:graphicFrame>
        <p:nvGraphicFramePr>
          <p:cNvPr id="8" name="表格 7"/>
          <p:cNvGraphicFramePr/>
          <p:nvPr>
            <p:custDataLst>
              <p:tags r:id="rId4"/>
            </p:custDataLst>
          </p:nvPr>
        </p:nvGraphicFramePr>
        <p:xfrm>
          <a:off x="1539240" y="1736725"/>
          <a:ext cx="7181215" cy="2286000"/>
        </p:xfrm>
        <a:graphic>
          <a:graphicData uri="http://schemas.openxmlformats.org/drawingml/2006/table">
            <a:tbl>
              <a:tblPr firstRow="1" bandRow="1">
                <a:tableStyleId>{5C22544A-7EE6-4342-B048-85BDC9FD1C3A}</a:tableStyleId>
              </a:tblPr>
              <a:tblGrid>
                <a:gridCol w="1151890"/>
                <a:gridCol w="2949575"/>
                <a:gridCol w="3079115"/>
              </a:tblGrid>
              <a:tr h="381000">
                <a:tc>
                  <a:txBody>
                    <a:bodyPr/>
                    <a:p>
                      <a:pPr algn="ctr">
                        <a:buNone/>
                      </a:pPr>
                      <a:r>
                        <a:rPr lang="zh-CN" altLang="en-US"/>
                        <a:t>项目</a:t>
                      </a:r>
                      <a:endParaRPr lang="zh-CN" altLang="en-US"/>
                    </a:p>
                  </a:txBody>
                  <a:tcPr/>
                </a:tc>
                <a:tc>
                  <a:txBody>
                    <a:bodyPr/>
                    <a:p>
                      <a:pPr algn="ctr">
                        <a:buNone/>
                      </a:pPr>
                      <a:r>
                        <a:rPr lang="zh-CN" altLang="en-US"/>
                        <a:t>打通程度</a:t>
                      </a:r>
                      <a:endParaRPr lang="zh-CN" altLang="en-US"/>
                    </a:p>
                  </a:txBody>
                  <a:tcPr/>
                </a:tc>
                <a:tc>
                  <a:txBody>
                    <a:bodyPr/>
                    <a:p>
                      <a:pPr algn="ctr">
                        <a:buNone/>
                      </a:pPr>
                      <a:r>
                        <a:rPr lang="zh-CN" altLang="en-US"/>
                        <a:t>可执行操作</a:t>
                      </a:r>
                      <a:endParaRPr lang="zh-CN" altLang="en-US"/>
                    </a:p>
                  </a:txBody>
                  <a:tcPr/>
                </a:tc>
              </a:tr>
              <a:tr h="381000">
                <a:tc>
                  <a:txBody>
                    <a:bodyPr/>
                    <a:p>
                      <a:pPr algn="ctr">
                        <a:buNone/>
                      </a:pPr>
                      <a:r>
                        <a:rPr lang="zh-CN" altLang="en-US" sz="1510">
                          <a:sym typeface="+mn-ea"/>
                        </a:rPr>
                        <a:t>用户</a:t>
                      </a:r>
                      <a:endParaRPr lang="zh-CN" altLang="en-US"/>
                    </a:p>
                  </a:txBody>
                  <a:tcPr/>
                </a:tc>
                <a:tc>
                  <a:txBody>
                    <a:bodyPr/>
                    <a:p>
                      <a:pPr algn="ctr">
                        <a:buNone/>
                      </a:pPr>
                      <a:r>
                        <a:rPr lang="zh-CN" altLang="en-US"/>
                        <a:t>企微用户 跟</a:t>
                      </a:r>
                      <a:r>
                        <a:rPr lang="en-US" altLang="zh-CN"/>
                        <a:t> </a:t>
                      </a:r>
                      <a:r>
                        <a:rPr lang="zh-CN" altLang="en-US"/>
                        <a:t>有赞用户 借助开放平台匹配信息，但需要分开管理</a:t>
                      </a:r>
                      <a:endParaRPr lang="zh-CN" altLang="en-US"/>
                    </a:p>
                    <a:p>
                      <a:pPr algn="ctr">
                        <a:buNone/>
                      </a:pPr>
                      <a:r>
                        <a:rPr lang="zh-CN" altLang="en-US"/>
                        <a:t>用户标签也是两套各自独立</a:t>
                      </a:r>
                      <a:endParaRPr lang="zh-CN" altLang="en-US"/>
                    </a:p>
                  </a:txBody>
                  <a:tcPr/>
                </a:tc>
                <a:tc>
                  <a:txBody>
                    <a:bodyPr/>
                    <a:p>
                      <a:pPr algn="ctr">
                        <a:buNone/>
                      </a:pPr>
                      <a:r>
                        <a:rPr lang="zh-CN" altLang="en-US"/>
                        <a:t>有赞能看到用户的部分企微信息</a:t>
                      </a:r>
                      <a:endParaRPr lang="zh-CN" altLang="en-US"/>
                    </a:p>
                    <a:p>
                      <a:pPr algn="ctr">
                        <a:buNone/>
                      </a:pPr>
                      <a:r>
                        <a:rPr lang="zh-CN" altLang="en-US"/>
                        <a:t>如入群、企微标签</a:t>
                      </a:r>
                      <a:endParaRPr lang="zh-CN" altLang="en-US"/>
                    </a:p>
                    <a:p>
                      <a:pPr algn="ctr">
                        <a:buNone/>
                      </a:pPr>
                      <a:r>
                        <a:rPr lang="zh-CN" altLang="en-US"/>
                        <a:t>但是不能合并管理，合并筛选</a:t>
                      </a:r>
                      <a:endParaRPr lang="zh-CN" altLang="en-US"/>
                    </a:p>
                  </a:txBody>
                  <a:tcPr/>
                </a:tc>
              </a:tr>
              <a:tr h="381000">
                <a:tc>
                  <a:txBody>
                    <a:bodyPr/>
                    <a:p>
                      <a:pPr algn="ctr">
                        <a:buNone/>
                      </a:pPr>
                      <a:r>
                        <a:rPr lang="zh-CN" altLang="en-US"/>
                        <a:t>功能</a:t>
                      </a:r>
                      <a:endParaRPr lang="zh-CN" altLang="en-US"/>
                    </a:p>
                  </a:txBody>
                  <a:tcPr/>
                </a:tc>
                <a:tc>
                  <a:txBody>
                    <a:bodyPr/>
                    <a:p>
                      <a:pPr algn="ctr">
                        <a:buNone/>
                      </a:pPr>
                      <a:r>
                        <a:rPr lang="zh-CN" altLang="en-US"/>
                        <a:t>有赞通过企微</a:t>
                      </a:r>
                      <a:r>
                        <a:rPr lang="en-US" altLang="zh-CN"/>
                        <a:t>API</a:t>
                      </a:r>
                      <a:r>
                        <a:rPr lang="zh-CN" altLang="en-US"/>
                        <a:t>实现了一些企微常用的管理管理，并提供了一些增强的功能</a:t>
                      </a:r>
                      <a:endParaRPr lang="zh-CN" altLang="en-US"/>
                    </a:p>
                  </a:txBody>
                  <a:tcPr/>
                </a:tc>
                <a:tc>
                  <a:txBody>
                    <a:bodyPr/>
                    <a:p>
                      <a:pPr algn="ctr">
                        <a:buNone/>
                      </a:pPr>
                      <a:r>
                        <a:rPr lang="zh-CN"/>
                        <a:t>功能几乎跟微伴一样</a:t>
                      </a:r>
                      <a:endParaRPr lang="zh-CN"/>
                    </a:p>
                    <a:p>
                      <a:pPr algn="ctr">
                        <a:buNone/>
                      </a:pPr>
                      <a:r>
                        <a:rPr lang="zh-CN"/>
                        <a:t>几个特色功能：</a:t>
                      </a:r>
                      <a:endParaRPr lang="zh-CN"/>
                    </a:p>
                    <a:p>
                      <a:pPr algn="ctr">
                        <a:buNone/>
                      </a:pPr>
                      <a:r>
                        <a:rPr lang="zh-CN"/>
                        <a:t>掉粉提醒，右侧增强工具栏</a:t>
                      </a:r>
                      <a:endParaRPr lang="zh-CN"/>
                    </a:p>
                    <a:p>
                      <a:pPr algn="ctr">
                        <a:buNone/>
                      </a:pPr>
                      <a:r>
                        <a:rPr lang="zh-CN"/>
                        <a:t>门店管理、关联店铺</a:t>
                      </a:r>
                      <a:endParaRPr lang="zh-CN"/>
                    </a:p>
                    <a:p>
                      <a:pPr algn="ctr">
                        <a:buNone/>
                      </a:pPr>
                      <a:r>
                        <a:rPr lang="zh-CN">
                          <a:solidFill>
                            <a:srgbClr val="FF0000"/>
                          </a:solidFill>
                        </a:rPr>
                        <a:t>自动化营销模板</a:t>
                      </a:r>
                      <a:endParaRPr lang="zh-CN">
                        <a:solidFill>
                          <a:srgbClr val="FF0000"/>
                        </a:solidFill>
                      </a:endParaRPr>
                    </a:p>
                  </a:txBody>
                  <a:tcPr/>
                </a:tc>
              </a:tr>
              <a:tr h="381000">
                <a:tc>
                  <a:txBody>
                    <a:bodyPr/>
                    <a:p>
                      <a:pPr algn="ctr">
                        <a:buNone/>
                      </a:pPr>
                      <a:r>
                        <a:rPr lang="zh-CN" altLang="en-US"/>
                        <a:t>数据</a:t>
                      </a:r>
                      <a:endParaRPr lang="zh-CN" altLang="en-US"/>
                    </a:p>
                  </a:txBody>
                  <a:tcPr/>
                </a:tc>
                <a:tc>
                  <a:txBody>
                    <a:bodyPr/>
                    <a:p>
                      <a:pPr algn="ctr">
                        <a:buNone/>
                      </a:pPr>
                      <a:r>
                        <a:rPr lang="zh-CN" altLang="en-US"/>
                        <a:t>增粉 掉粉数据打通</a:t>
                      </a:r>
                      <a:endParaRPr lang="zh-CN" altLang="en-US"/>
                    </a:p>
                    <a:p>
                      <a:pPr algn="ctr">
                        <a:buNone/>
                      </a:pPr>
                      <a:r>
                        <a:rPr lang="zh-CN" altLang="en-US"/>
                        <a:t>有赞消费订单数据打通</a:t>
                      </a:r>
                      <a:endParaRPr lang="zh-CN" altLang="en-US"/>
                    </a:p>
                  </a:txBody>
                  <a:tcPr/>
                </a:tc>
                <a:tc>
                  <a:txBody>
                    <a:bodyPr/>
                    <a:p>
                      <a:pPr algn="ctr">
                        <a:buNone/>
                      </a:pPr>
                      <a:r>
                        <a:rPr lang="zh-CN" altLang="en-US"/>
                        <a:t>在企微用户信息卡看到该用户在商城的消费订单明细</a:t>
                      </a:r>
                      <a:endParaRPr lang="zh-CN" altLang="en-US"/>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237865" y="744855"/>
            <a:ext cx="3773805" cy="368300"/>
          </a:xfrm>
          <a:prstGeom prst="rect">
            <a:avLst/>
          </a:prstGeom>
          <a:noFill/>
        </p:spPr>
        <p:txBody>
          <a:bodyPr wrap="none" rtlCol="0">
            <a:spAutoFit/>
          </a:bodyPr>
          <a:p>
            <a:r>
              <a:rPr lang="en-US" altLang="zh-CN" b="1"/>
              <a:t>STEP 2</a:t>
            </a:r>
            <a:r>
              <a:rPr lang="zh-CN" altLang="en-US" b="1"/>
              <a:t>：完成有赞和企业微信的打通</a:t>
            </a:r>
            <a:endParaRPr lang="zh-CN" altLang="en-US" b="1"/>
          </a:p>
        </p:txBody>
      </p:sp>
      <p:sp>
        <p:nvSpPr>
          <p:cNvPr id="14" name="文本框 13"/>
          <p:cNvSpPr txBox="1"/>
          <p:nvPr/>
        </p:nvSpPr>
        <p:spPr>
          <a:xfrm>
            <a:off x="1454150" y="1577975"/>
            <a:ext cx="6235700" cy="2306955"/>
          </a:xfrm>
          <a:prstGeom prst="rect">
            <a:avLst/>
          </a:prstGeom>
          <a:noFill/>
        </p:spPr>
        <p:txBody>
          <a:bodyPr wrap="none" rtlCol="0">
            <a:spAutoFit/>
          </a:bodyPr>
          <a:p>
            <a:pPr algn="l"/>
            <a:r>
              <a:rPr lang="zh-CN" altLang="en-US"/>
              <a:t>有赞跟企微的打通逻辑相对复杂，有两种途径：</a:t>
            </a:r>
            <a:endParaRPr lang="zh-CN" altLang="en-US"/>
          </a:p>
          <a:p>
            <a:pPr algn="l"/>
            <a:endParaRPr lang="zh-CN" altLang="en-US"/>
          </a:p>
          <a:p>
            <a:pPr algn="l"/>
            <a:r>
              <a:rPr lang="zh-CN" altLang="en-US" b="1">
                <a:solidFill>
                  <a:srgbClr val="7030A0"/>
                </a:solidFill>
              </a:rPr>
              <a:t>（</a:t>
            </a:r>
            <a:r>
              <a:rPr lang="en-US" altLang="zh-CN" b="1">
                <a:solidFill>
                  <a:srgbClr val="7030A0"/>
                </a:solidFill>
              </a:rPr>
              <a:t>2</a:t>
            </a:r>
            <a:r>
              <a:rPr lang="zh-CN" altLang="en-US" b="1">
                <a:solidFill>
                  <a:srgbClr val="7030A0"/>
                </a:solidFill>
              </a:rPr>
              <a:t>）</a:t>
            </a:r>
            <a:r>
              <a:rPr lang="zh-CN" altLang="en-US" b="1">
                <a:solidFill>
                  <a:srgbClr val="7030A0"/>
                </a:solidFill>
                <a:sym typeface="+mn-ea"/>
              </a:rPr>
              <a:t>用微伴助理去打通有赞</a:t>
            </a:r>
            <a:r>
              <a:rPr lang="zh-CN" altLang="en-US" b="1">
                <a:solidFill>
                  <a:srgbClr val="7030A0"/>
                </a:solidFill>
              </a:rPr>
              <a:t>用户、商品和订单</a:t>
            </a:r>
            <a:endParaRPr lang="zh-CN" altLang="en-US" b="1">
              <a:solidFill>
                <a:srgbClr val="7030A0"/>
              </a:solidFill>
            </a:endParaRPr>
          </a:p>
          <a:p>
            <a:pPr algn="l"/>
            <a:r>
              <a:rPr lang="en-US" altLang="zh-CN"/>
              <a:t>· </a:t>
            </a:r>
            <a:r>
              <a:rPr lang="zh-CN" altLang="en-US"/>
              <a:t>是在微伴</a:t>
            </a:r>
            <a:r>
              <a:rPr lang="zh-CN" altLang="en-US"/>
              <a:t>的后台操作</a:t>
            </a:r>
            <a:endParaRPr lang="zh-CN" altLang="en-US"/>
          </a:p>
          <a:p>
            <a:pPr algn="l"/>
            <a:r>
              <a:rPr lang="en-US" altLang="zh-CN"/>
              <a:t>· </a:t>
            </a:r>
            <a:r>
              <a:rPr lang="zh-CN" altLang="en-US"/>
              <a:t>只有有赞商品查看和订单查询</a:t>
            </a:r>
            <a:r>
              <a:rPr lang="zh-CN" altLang="en-US"/>
              <a:t>功能（因为有赞实在太庞大）</a:t>
            </a:r>
            <a:endParaRPr lang="zh-CN" altLang="en-US"/>
          </a:p>
          <a:p>
            <a:pPr algn="l"/>
            <a:r>
              <a:rPr lang="en-US" altLang="zh-CN"/>
              <a:t>· </a:t>
            </a:r>
            <a:r>
              <a:rPr lang="zh-CN" altLang="en-US"/>
              <a:t>需要</a:t>
            </a:r>
            <a:r>
              <a:rPr lang="zh-CN" altLang="en-US" b="1">
                <a:solidFill>
                  <a:srgbClr val="FF0000"/>
                </a:solidFill>
              </a:rPr>
              <a:t>公众号</a:t>
            </a:r>
            <a:r>
              <a:rPr lang="en-US" altLang="zh-CN" b="1">
                <a:solidFill>
                  <a:srgbClr val="FF0000"/>
                </a:solidFill>
              </a:rPr>
              <a:t>+</a:t>
            </a:r>
            <a:r>
              <a:rPr lang="zh-CN" altLang="en-US" b="1">
                <a:solidFill>
                  <a:srgbClr val="FF0000"/>
                </a:solidFill>
              </a:rPr>
              <a:t>企微</a:t>
            </a:r>
            <a:r>
              <a:rPr lang="en-US" altLang="zh-CN" b="1">
                <a:solidFill>
                  <a:srgbClr val="FF0000"/>
                </a:solidFill>
              </a:rPr>
              <a:t>+</a:t>
            </a:r>
            <a:r>
              <a:rPr lang="zh-CN" altLang="en-US" b="1">
                <a:solidFill>
                  <a:srgbClr val="FF0000"/>
                </a:solidFill>
              </a:rPr>
              <a:t>开放平台</a:t>
            </a:r>
            <a:r>
              <a:rPr lang="zh-CN" altLang="en-US"/>
              <a:t>三方互联来识别用户</a:t>
            </a:r>
            <a:r>
              <a:rPr lang="en-US" altLang="zh-CN"/>
              <a:t>unionid</a:t>
            </a:r>
            <a:endParaRPr lang="zh-CN" altLang="en-US"/>
          </a:p>
          <a:p>
            <a:pPr algn="l"/>
            <a:r>
              <a:rPr lang="en-US" altLang="zh-CN"/>
              <a:t>· </a:t>
            </a:r>
            <a:r>
              <a:rPr lang="zh-CN" altLang="en-US">
                <a:sym typeface="+mn-ea"/>
              </a:rPr>
              <a:t>需要给有赞开放平台的授权，让有赞拿到</a:t>
            </a:r>
            <a:r>
              <a:rPr lang="en-US" altLang="zh-CN">
                <a:sym typeface="+mn-ea"/>
              </a:rPr>
              <a:t>unionid</a:t>
            </a:r>
            <a:endParaRPr lang="zh-CN" altLang="en-US"/>
          </a:p>
          <a:p>
            <a:pPr algn="l"/>
            <a:r>
              <a:rPr lang="en-US" altLang="zh-CN"/>
              <a:t>· </a:t>
            </a:r>
            <a:r>
              <a:rPr lang="zh-CN" altLang="en-US"/>
              <a:t>只能管理企微标签，有赞用户标签不会同步过来</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64282" y="407967"/>
            <a:ext cx="995680" cy="337185"/>
          </a:xfrm>
          <a:prstGeom prst="rect">
            <a:avLst/>
          </a:prstGeom>
          <a:noFill/>
        </p:spPr>
        <p:txBody>
          <a:bodyPr wrap="none" rtlCol="0">
            <a:spAutoFit/>
          </a:bodyPr>
          <a:lstStyle/>
          <a:p>
            <a:pPr algn="ctr"/>
            <a:r>
              <a:rPr lang="zh-CN" altLang="en-US" sz="1600" b="1" dirty="0">
                <a:sym typeface="+mn-ea"/>
              </a:rPr>
              <a:t>案例背景</a:t>
            </a:r>
            <a:endParaRPr lang="zh-CN" altLang="en-US" sz="1600" b="1" dirty="0">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p:nvSpPr>
        <p:spPr>
          <a:xfrm>
            <a:off x="752475" y="917575"/>
            <a:ext cx="8465820" cy="645160"/>
          </a:xfrm>
          <a:prstGeom prst="rect">
            <a:avLst/>
          </a:prstGeom>
          <a:solidFill>
            <a:schemeClr val="accent4">
              <a:lumMod val="20000"/>
              <a:lumOff val="80000"/>
            </a:schemeClr>
          </a:solidFill>
          <a:ln>
            <a:noFill/>
          </a:ln>
        </p:spPr>
        <p:txBody>
          <a:bodyPr wrap="square" rtlCol="0">
            <a:spAutoFit/>
          </a:bodyPr>
          <a:p>
            <a:pPr algn="l"/>
            <a:r>
              <a:rPr lang="zh-CN" altLang="en-US" b="1"/>
              <a:t>项目经理的烦恼</a:t>
            </a:r>
            <a:r>
              <a:rPr lang="zh-CN" altLang="en-US"/>
              <a:t>：</a:t>
            </a:r>
            <a:endParaRPr lang="zh-CN" altLang="en-US"/>
          </a:p>
          <a:p>
            <a:pPr algn="l"/>
            <a:r>
              <a:rPr lang="zh-CN"/>
              <a:t>私域业务牵涉到的平台多，平台之间信息互相独立，用户是割裂的，很难管理</a:t>
            </a:r>
            <a:endParaRPr lang="zh-CN"/>
          </a:p>
        </p:txBody>
      </p:sp>
      <p:sp>
        <p:nvSpPr>
          <p:cNvPr id="5" name="文本框 4"/>
          <p:cNvSpPr txBox="1"/>
          <p:nvPr/>
        </p:nvSpPr>
        <p:spPr>
          <a:xfrm>
            <a:off x="752475" y="1636395"/>
            <a:ext cx="2764790" cy="1753235"/>
          </a:xfrm>
          <a:prstGeom prst="rect">
            <a:avLst/>
          </a:prstGeom>
          <a:solidFill>
            <a:schemeClr val="accent5">
              <a:lumMod val="20000"/>
              <a:lumOff val="80000"/>
            </a:schemeClr>
          </a:solidFill>
          <a:ln>
            <a:noFill/>
          </a:ln>
        </p:spPr>
        <p:txBody>
          <a:bodyPr wrap="square" rtlCol="0">
            <a:spAutoFit/>
          </a:bodyPr>
          <a:p>
            <a:pPr algn="l"/>
            <a:r>
              <a:rPr lang="zh-CN" altLang="en-US" b="1"/>
              <a:t>企业微信</a:t>
            </a:r>
            <a:r>
              <a:rPr lang="zh-CN" altLang="en-US"/>
              <a:t>：</a:t>
            </a:r>
            <a:endParaRPr lang="zh-CN" altLang="en-US"/>
          </a:p>
          <a:p>
            <a:pPr algn="l"/>
            <a:r>
              <a:rPr lang="zh-CN"/>
              <a:t>承载的是：</a:t>
            </a:r>
            <a:endParaRPr lang="zh-CN"/>
          </a:p>
          <a:p>
            <a:pPr algn="l"/>
            <a:r>
              <a:rPr lang="en-US" altLang="zh-CN"/>
              <a:t>· </a:t>
            </a:r>
            <a:r>
              <a:rPr lang="zh-CN" altLang="en-US"/>
              <a:t>好友关系（群发</a:t>
            </a:r>
            <a:r>
              <a:rPr lang="en-US" altLang="zh-CN"/>
              <a:t>/</a:t>
            </a:r>
            <a:r>
              <a:rPr lang="zh-CN" altLang="en-US"/>
              <a:t>私聊</a:t>
            </a:r>
            <a:r>
              <a:rPr lang="zh-CN" altLang="en-US"/>
              <a:t>）</a:t>
            </a:r>
            <a:endParaRPr lang="zh-CN" altLang="en-US"/>
          </a:p>
          <a:p>
            <a:pPr algn="l"/>
            <a:r>
              <a:rPr lang="en-US" altLang="zh-CN"/>
              <a:t>· </a:t>
            </a:r>
            <a:r>
              <a:rPr lang="zh-CN" altLang="en-US"/>
              <a:t>社群关系（群发）</a:t>
            </a:r>
            <a:endParaRPr lang="zh-CN" altLang="en-US"/>
          </a:p>
          <a:p>
            <a:pPr algn="l"/>
            <a:r>
              <a:rPr lang="en-US" altLang="zh-CN"/>
              <a:t>· </a:t>
            </a:r>
            <a:r>
              <a:rPr lang="zh-CN" altLang="en-US"/>
              <a:t>朋友圈（群发）</a:t>
            </a:r>
            <a:endParaRPr lang="zh-CN" altLang="en-US"/>
          </a:p>
          <a:p>
            <a:pPr algn="l"/>
            <a:r>
              <a:rPr lang="en-US" altLang="zh-CN"/>
              <a:t>· </a:t>
            </a:r>
            <a:r>
              <a:rPr lang="zh-CN" altLang="en-US"/>
              <a:t>用户标签（打标</a:t>
            </a:r>
            <a:r>
              <a:rPr lang="en-US" altLang="zh-CN"/>
              <a:t>/</a:t>
            </a:r>
            <a:r>
              <a:rPr lang="zh-CN" altLang="en-US"/>
              <a:t>筛选</a:t>
            </a:r>
            <a:r>
              <a:rPr lang="zh-CN" altLang="en-US"/>
              <a:t>）</a:t>
            </a:r>
            <a:endParaRPr lang="zh-CN"/>
          </a:p>
        </p:txBody>
      </p:sp>
      <p:sp>
        <p:nvSpPr>
          <p:cNvPr id="10" name="文本框 9"/>
          <p:cNvSpPr txBox="1"/>
          <p:nvPr/>
        </p:nvSpPr>
        <p:spPr>
          <a:xfrm>
            <a:off x="6453505" y="1636395"/>
            <a:ext cx="2764790" cy="1753235"/>
          </a:xfrm>
          <a:prstGeom prst="rect">
            <a:avLst/>
          </a:prstGeom>
          <a:solidFill>
            <a:schemeClr val="accent2">
              <a:lumMod val="20000"/>
              <a:lumOff val="80000"/>
            </a:schemeClr>
          </a:solidFill>
          <a:ln>
            <a:noFill/>
          </a:ln>
        </p:spPr>
        <p:txBody>
          <a:bodyPr wrap="square" rtlCol="0">
            <a:spAutoFit/>
          </a:bodyPr>
          <a:p>
            <a:pPr algn="l"/>
            <a:r>
              <a:rPr lang="zh-CN" altLang="en-US" b="1"/>
              <a:t>有赞</a:t>
            </a:r>
            <a:r>
              <a:rPr lang="zh-CN" altLang="en-US"/>
              <a:t>：</a:t>
            </a:r>
            <a:endParaRPr lang="zh-CN" altLang="en-US"/>
          </a:p>
          <a:p>
            <a:pPr algn="l"/>
            <a:r>
              <a:rPr lang="zh-CN"/>
              <a:t>承载的是：</a:t>
            </a:r>
            <a:endParaRPr lang="zh-CN"/>
          </a:p>
          <a:p>
            <a:pPr algn="l"/>
            <a:r>
              <a:rPr lang="en-US" altLang="zh-CN"/>
              <a:t>· </a:t>
            </a:r>
            <a:r>
              <a:rPr lang="zh-CN" altLang="en-US"/>
              <a:t>商品（库存</a:t>
            </a:r>
            <a:r>
              <a:rPr lang="en-US" altLang="zh-CN"/>
              <a:t>/</a:t>
            </a:r>
            <a:r>
              <a:rPr lang="zh-CN" altLang="en-US"/>
              <a:t>展示</a:t>
            </a:r>
            <a:r>
              <a:rPr lang="zh-CN" altLang="en-US"/>
              <a:t>）</a:t>
            </a:r>
            <a:endParaRPr lang="zh-CN" altLang="en-US"/>
          </a:p>
          <a:p>
            <a:pPr algn="l"/>
            <a:r>
              <a:rPr lang="en-US" altLang="zh-CN"/>
              <a:t>· </a:t>
            </a:r>
            <a:r>
              <a:rPr lang="zh-CN" altLang="en-US"/>
              <a:t>订单（物流</a:t>
            </a:r>
            <a:r>
              <a:rPr lang="en-US" altLang="zh-CN"/>
              <a:t>/</a:t>
            </a:r>
            <a:r>
              <a:rPr lang="zh-CN" altLang="en-US"/>
              <a:t>营销</a:t>
            </a:r>
            <a:r>
              <a:rPr lang="zh-CN" altLang="en-US"/>
              <a:t>）</a:t>
            </a:r>
            <a:endParaRPr lang="zh-CN" altLang="en-US"/>
          </a:p>
          <a:p>
            <a:pPr algn="l"/>
            <a:r>
              <a:rPr lang="en-US" altLang="zh-CN"/>
              <a:t>· </a:t>
            </a:r>
            <a:r>
              <a:rPr lang="zh-CN" altLang="en-US"/>
              <a:t>会员积分</a:t>
            </a:r>
            <a:r>
              <a:rPr lang="en-US" altLang="zh-CN"/>
              <a:t>/</a:t>
            </a:r>
            <a:r>
              <a:rPr lang="zh-CN" altLang="en-US"/>
              <a:t>会员等级</a:t>
            </a:r>
            <a:endParaRPr lang="zh-CN" altLang="en-US"/>
          </a:p>
          <a:p>
            <a:pPr algn="l"/>
            <a:r>
              <a:rPr lang="en-US" altLang="zh-CN"/>
              <a:t>· </a:t>
            </a:r>
            <a:r>
              <a:rPr lang="zh-CN" altLang="en-US"/>
              <a:t>会员标签（打标</a:t>
            </a:r>
            <a:r>
              <a:rPr lang="en-US" altLang="zh-CN"/>
              <a:t>/</a:t>
            </a:r>
            <a:r>
              <a:rPr lang="zh-CN" altLang="en-US"/>
              <a:t>筛选）</a:t>
            </a:r>
            <a:endParaRPr lang="zh-CN" altLang="en-US"/>
          </a:p>
        </p:txBody>
      </p:sp>
      <p:sp>
        <p:nvSpPr>
          <p:cNvPr id="12" name="文本框 11"/>
          <p:cNvSpPr txBox="1"/>
          <p:nvPr/>
        </p:nvSpPr>
        <p:spPr>
          <a:xfrm>
            <a:off x="3600450" y="1636395"/>
            <a:ext cx="2764790" cy="1476375"/>
          </a:xfrm>
          <a:prstGeom prst="rect">
            <a:avLst/>
          </a:prstGeom>
          <a:solidFill>
            <a:schemeClr val="accent6">
              <a:lumMod val="20000"/>
              <a:lumOff val="80000"/>
            </a:schemeClr>
          </a:solidFill>
          <a:ln>
            <a:noFill/>
          </a:ln>
        </p:spPr>
        <p:txBody>
          <a:bodyPr wrap="square" rtlCol="0">
            <a:spAutoFit/>
          </a:bodyPr>
          <a:p>
            <a:pPr algn="l"/>
            <a:r>
              <a:rPr lang="zh-CN" altLang="en-US" b="1"/>
              <a:t>公众号</a:t>
            </a:r>
            <a:r>
              <a:rPr lang="zh-CN" altLang="en-US"/>
              <a:t>：</a:t>
            </a:r>
            <a:endParaRPr lang="zh-CN" altLang="en-US"/>
          </a:p>
          <a:p>
            <a:pPr algn="l"/>
            <a:r>
              <a:rPr lang="zh-CN"/>
              <a:t>指服务号，承载的是：</a:t>
            </a:r>
            <a:endParaRPr lang="zh-CN"/>
          </a:p>
          <a:p>
            <a:pPr algn="l"/>
            <a:r>
              <a:rPr lang="en-US" altLang="zh-CN"/>
              <a:t>· </a:t>
            </a:r>
            <a:r>
              <a:rPr lang="zh-CN" altLang="en-US"/>
              <a:t>官方服务</a:t>
            </a:r>
            <a:r>
              <a:rPr lang="zh-CN" altLang="en-US"/>
              <a:t>窗口</a:t>
            </a:r>
            <a:endParaRPr lang="zh-CN" altLang="en-US"/>
          </a:p>
          <a:p>
            <a:pPr algn="l"/>
            <a:r>
              <a:rPr lang="en-US" altLang="zh-CN"/>
              <a:t>· </a:t>
            </a:r>
            <a:r>
              <a:rPr lang="zh-CN" altLang="en-US"/>
              <a:t>各种客户</a:t>
            </a:r>
            <a:r>
              <a:rPr lang="zh-CN" altLang="en-US"/>
              <a:t>业务入口</a:t>
            </a:r>
            <a:endParaRPr lang="zh-CN" altLang="en-US"/>
          </a:p>
          <a:p>
            <a:pPr algn="l"/>
            <a:r>
              <a:rPr lang="en-US" altLang="zh-CN"/>
              <a:t>· </a:t>
            </a:r>
            <a:r>
              <a:rPr lang="zh-CN" altLang="en-US"/>
              <a:t>粉丝承接（消息触达）</a:t>
            </a:r>
            <a:endParaRPr lang="en-US" altLang="zh-CN"/>
          </a:p>
        </p:txBody>
      </p:sp>
      <p:sp>
        <p:nvSpPr>
          <p:cNvPr id="13" name="文本框 12"/>
          <p:cNvSpPr txBox="1"/>
          <p:nvPr/>
        </p:nvSpPr>
        <p:spPr>
          <a:xfrm>
            <a:off x="752475" y="3488055"/>
            <a:ext cx="2764790" cy="2030095"/>
          </a:xfrm>
          <a:prstGeom prst="rect">
            <a:avLst/>
          </a:prstGeom>
          <a:solidFill>
            <a:schemeClr val="accent5">
              <a:lumMod val="20000"/>
              <a:lumOff val="80000"/>
            </a:schemeClr>
          </a:solidFill>
          <a:ln>
            <a:noFill/>
          </a:ln>
        </p:spPr>
        <p:txBody>
          <a:bodyPr wrap="square" rtlCol="0">
            <a:spAutoFit/>
          </a:bodyPr>
          <a:p>
            <a:pPr algn="l"/>
            <a:r>
              <a:rPr lang="zh-CN" altLang="en-US" b="1"/>
              <a:t>企业微信</a:t>
            </a:r>
            <a:r>
              <a:rPr lang="zh-CN" altLang="en-US"/>
              <a:t>：</a:t>
            </a:r>
            <a:endParaRPr lang="zh-CN" altLang="en-US"/>
          </a:p>
          <a:p>
            <a:pPr algn="l"/>
            <a:r>
              <a:rPr lang="zh-CN"/>
              <a:t>烦恼的是：</a:t>
            </a:r>
            <a:endParaRPr lang="zh-CN"/>
          </a:p>
          <a:p>
            <a:pPr algn="l"/>
            <a:r>
              <a:rPr lang="en-US" altLang="zh-CN">
                <a:sym typeface="+mn-ea"/>
              </a:rPr>
              <a:t>· </a:t>
            </a:r>
            <a:r>
              <a:rPr lang="zh-CN" altLang="en-US">
                <a:sym typeface="+mn-ea"/>
              </a:rPr>
              <a:t>这人是公众号过来的？</a:t>
            </a:r>
            <a:br>
              <a:rPr lang="en-US" altLang="zh-CN"/>
            </a:br>
            <a:r>
              <a:rPr lang="en-US" altLang="zh-CN"/>
              <a:t>· </a:t>
            </a:r>
            <a:r>
              <a:rPr lang="zh-CN"/>
              <a:t>谁在有赞那边下单了？</a:t>
            </a:r>
            <a:endParaRPr lang="zh-CN"/>
          </a:p>
          <a:p>
            <a:pPr algn="l"/>
            <a:r>
              <a:rPr lang="en-US" altLang="zh-CN">
                <a:sym typeface="+mn-ea"/>
              </a:rPr>
              <a:t>· </a:t>
            </a:r>
            <a:r>
              <a:rPr lang="zh-CN" altLang="en-US">
                <a:sym typeface="+mn-ea"/>
              </a:rPr>
              <a:t>这人是不是会员？</a:t>
            </a:r>
            <a:endParaRPr lang="zh-CN"/>
          </a:p>
          <a:p>
            <a:pPr algn="l"/>
            <a:r>
              <a:rPr lang="en-US" altLang="zh-CN"/>
              <a:t>· </a:t>
            </a:r>
            <a:r>
              <a:rPr lang="zh-CN" altLang="en-US"/>
              <a:t>搜不到昵称，</a:t>
            </a:r>
            <a:r>
              <a:rPr lang="zh-CN" altLang="en-US"/>
              <a:t>怎么给他积分？</a:t>
            </a:r>
            <a:endParaRPr lang="zh-CN" altLang="en-US"/>
          </a:p>
        </p:txBody>
      </p:sp>
      <p:sp>
        <p:nvSpPr>
          <p:cNvPr id="14" name="文本框 13"/>
          <p:cNvSpPr txBox="1"/>
          <p:nvPr/>
        </p:nvSpPr>
        <p:spPr>
          <a:xfrm>
            <a:off x="3602990" y="3211195"/>
            <a:ext cx="2764790" cy="2306955"/>
          </a:xfrm>
          <a:prstGeom prst="rect">
            <a:avLst/>
          </a:prstGeom>
          <a:solidFill>
            <a:schemeClr val="accent6">
              <a:lumMod val="20000"/>
              <a:lumOff val="80000"/>
            </a:schemeClr>
          </a:solidFill>
          <a:ln>
            <a:noFill/>
          </a:ln>
        </p:spPr>
        <p:txBody>
          <a:bodyPr wrap="square" rtlCol="0">
            <a:spAutoFit/>
          </a:bodyPr>
          <a:p>
            <a:pPr algn="l"/>
            <a:r>
              <a:rPr lang="zh-CN" altLang="en-US" b="1"/>
              <a:t>公众号</a:t>
            </a:r>
            <a:r>
              <a:rPr lang="zh-CN" altLang="en-US"/>
              <a:t>：</a:t>
            </a:r>
            <a:endParaRPr lang="zh-CN" altLang="en-US"/>
          </a:p>
          <a:p>
            <a:pPr algn="l"/>
            <a:r>
              <a:rPr lang="zh-CN"/>
              <a:t>烦恼的是：</a:t>
            </a:r>
            <a:endParaRPr lang="zh-CN"/>
          </a:p>
          <a:p>
            <a:pPr algn="l"/>
            <a:r>
              <a:rPr lang="en-US" altLang="zh-CN">
                <a:sym typeface="+mn-ea"/>
              </a:rPr>
              <a:t>· </a:t>
            </a:r>
            <a:r>
              <a:rPr lang="zh-CN" altLang="en-US">
                <a:sym typeface="+mn-ea"/>
              </a:rPr>
              <a:t>你关注了我，我却加不了你</a:t>
            </a:r>
            <a:br>
              <a:rPr lang="en-US" altLang="zh-CN"/>
            </a:br>
            <a:r>
              <a:rPr lang="en-US" altLang="zh-CN"/>
              <a:t>· </a:t>
            </a:r>
            <a:r>
              <a:rPr lang="zh-CN"/>
              <a:t>一个月</a:t>
            </a:r>
            <a:r>
              <a:rPr lang="en-US" altLang="zh-CN"/>
              <a:t>30</a:t>
            </a:r>
            <a:r>
              <a:rPr lang="zh-CN" altLang="en-US"/>
              <a:t>天</a:t>
            </a:r>
            <a:r>
              <a:rPr lang="zh-CN"/>
              <a:t>，我却只能跟你说</a:t>
            </a:r>
            <a:r>
              <a:rPr lang="en-US" altLang="zh-CN"/>
              <a:t>4</a:t>
            </a:r>
            <a:r>
              <a:rPr lang="zh-CN" altLang="en-US"/>
              <a:t>句话</a:t>
            </a:r>
            <a:endParaRPr lang="zh-CN" altLang="en-US"/>
          </a:p>
          <a:p>
            <a:pPr algn="l"/>
            <a:r>
              <a:rPr lang="en-US" altLang="zh-CN"/>
              <a:t>· </a:t>
            </a:r>
            <a:r>
              <a:rPr lang="zh-CN" altLang="en-US"/>
              <a:t>你跟公众号聊天很傻，我在公众号跟你聊</a:t>
            </a:r>
            <a:r>
              <a:rPr lang="zh-CN" altLang="en-US">
                <a:sym typeface="+mn-ea"/>
              </a:rPr>
              <a:t>天</a:t>
            </a:r>
            <a:r>
              <a:rPr lang="zh-CN" altLang="en-US"/>
              <a:t>很累</a:t>
            </a:r>
            <a:endParaRPr lang="zh-CN" altLang="en-US"/>
          </a:p>
        </p:txBody>
      </p:sp>
      <p:sp>
        <p:nvSpPr>
          <p:cNvPr id="15" name="文本框 14"/>
          <p:cNvSpPr txBox="1"/>
          <p:nvPr/>
        </p:nvSpPr>
        <p:spPr>
          <a:xfrm>
            <a:off x="6453505" y="3488055"/>
            <a:ext cx="2764790" cy="2030095"/>
          </a:xfrm>
          <a:prstGeom prst="rect">
            <a:avLst/>
          </a:prstGeom>
          <a:solidFill>
            <a:schemeClr val="accent2">
              <a:lumMod val="20000"/>
              <a:lumOff val="80000"/>
            </a:schemeClr>
          </a:solidFill>
          <a:ln>
            <a:noFill/>
          </a:ln>
        </p:spPr>
        <p:txBody>
          <a:bodyPr wrap="square" rtlCol="0">
            <a:spAutoFit/>
          </a:bodyPr>
          <a:p>
            <a:pPr algn="l"/>
            <a:r>
              <a:rPr lang="zh-CN" altLang="en-US" b="1"/>
              <a:t>有赞</a:t>
            </a:r>
            <a:r>
              <a:rPr lang="zh-CN" altLang="en-US"/>
              <a:t>：</a:t>
            </a:r>
            <a:endParaRPr lang="zh-CN" altLang="en-US"/>
          </a:p>
          <a:p>
            <a:pPr algn="l"/>
            <a:r>
              <a:rPr lang="zh-CN"/>
              <a:t>烦恼的是：</a:t>
            </a:r>
            <a:endParaRPr lang="zh-CN"/>
          </a:p>
          <a:p>
            <a:pPr algn="l"/>
            <a:r>
              <a:rPr lang="en-US" altLang="zh-CN"/>
              <a:t>· </a:t>
            </a:r>
            <a:r>
              <a:rPr lang="zh-CN"/>
              <a:t>你匿名登录就能下单，我搜你手机却查不到你</a:t>
            </a:r>
            <a:endParaRPr lang="zh-CN" altLang="en-US"/>
          </a:p>
          <a:p>
            <a:pPr algn="l"/>
            <a:r>
              <a:rPr lang="en-US" altLang="zh-CN"/>
              <a:t>· </a:t>
            </a:r>
            <a:r>
              <a:rPr lang="zh-CN" altLang="en-US"/>
              <a:t>我打了一堆消费行为标签，才发现企微群发时没这些标可以选</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237865" y="744855"/>
            <a:ext cx="3773805" cy="368300"/>
          </a:xfrm>
          <a:prstGeom prst="rect">
            <a:avLst/>
          </a:prstGeom>
          <a:noFill/>
        </p:spPr>
        <p:txBody>
          <a:bodyPr wrap="none" rtlCol="0">
            <a:spAutoFit/>
          </a:bodyPr>
          <a:p>
            <a:r>
              <a:rPr lang="en-US" altLang="zh-CN" b="1"/>
              <a:t>STEP 2</a:t>
            </a:r>
            <a:r>
              <a:rPr lang="zh-CN" altLang="en-US" b="1"/>
              <a:t>：完成有赞和企业微信的打通</a:t>
            </a:r>
            <a:endParaRPr lang="zh-CN" altLang="en-US" b="1"/>
          </a:p>
        </p:txBody>
      </p:sp>
      <p:pic>
        <p:nvPicPr>
          <p:cNvPr id="9" name="图片 8"/>
          <p:cNvPicPr>
            <a:picLocks noChangeAspect="1"/>
          </p:cNvPicPr>
          <p:nvPr/>
        </p:nvPicPr>
        <p:blipFill>
          <a:blip r:embed="rId4"/>
          <a:stretch>
            <a:fillRect/>
          </a:stretch>
        </p:blipFill>
        <p:spPr>
          <a:xfrm>
            <a:off x="707390" y="1185545"/>
            <a:ext cx="8817610" cy="4128135"/>
          </a:xfrm>
          <a:prstGeom prst="rect">
            <a:avLst/>
          </a:prstGeom>
        </p:spPr>
      </p:pic>
      <p:sp>
        <p:nvSpPr>
          <p:cNvPr id="10" name="文本框 9"/>
          <p:cNvSpPr txBox="1"/>
          <p:nvPr/>
        </p:nvSpPr>
        <p:spPr>
          <a:xfrm>
            <a:off x="3589655" y="1387475"/>
            <a:ext cx="4954270" cy="368300"/>
          </a:xfrm>
          <a:prstGeom prst="rect">
            <a:avLst/>
          </a:prstGeom>
          <a:noFill/>
        </p:spPr>
        <p:txBody>
          <a:bodyPr wrap="none" rtlCol="0">
            <a:spAutoFit/>
          </a:bodyPr>
          <a:p>
            <a:r>
              <a:rPr lang="zh-CN" b="1">
                <a:solidFill>
                  <a:srgbClr val="FF0000"/>
                </a:solidFill>
              </a:rPr>
              <a:t>商品管理目前还只能在微伴查看，做不到</a:t>
            </a:r>
            <a:r>
              <a:rPr lang="en-US" altLang="zh-CN" b="1">
                <a:solidFill>
                  <a:srgbClr val="FF0000"/>
                </a:solidFill>
              </a:rPr>
              <a:t>“</a:t>
            </a:r>
            <a:r>
              <a:rPr lang="zh-CN" altLang="en-US" b="1">
                <a:solidFill>
                  <a:srgbClr val="FF0000"/>
                </a:solidFill>
              </a:rPr>
              <a:t>管理</a:t>
            </a:r>
            <a:r>
              <a:rPr lang="en-US" altLang="zh-CN" b="1">
                <a:solidFill>
                  <a:srgbClr val="FF0000"/>
                </a:solidFill>
              </a:rPr>
              <a:t>”</a:t>
            </a:r>
            <a:endParaRPr lang="en-US" altLang="zh-CN" b="1">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237865" y="744855"/>
            <a:ext cx="3773805" cy="368300"/>
          </a:xfrm>
          <a:prstGeom prst="rect">
            <a:avLst/>
          </a:prstGeom>
          <a:noFill/>
        </p:spPr>
        <p:txBody>
          <a:bodyPr wrap="none" rtlCol="0">
            <a:spAutoFit/>
          </a:bodyPr>
          <a:p>
            <a:r>
              <a:rPr lang="en-US" altLang="zh-CN" b="1"/>
              <a:t>STEP 2</a:t>
            </a:r>
            <a:r>
              <a:rPr lang="zh-CN" altLang="en-US" b="1"/>
              <a:t>：完成有赞和企业微信的打通</a:t>
            </a:r>
            <a:endParaRPr lang="zh-CN" altLang="en-US" b="1"/>
          </a:p>
        </p:txBody>
      </p:sp>
      <p:pic>
        <p:nvPicPr>
          <p:cNvPr id="7" name="图片 6"/>
          <p:cNvPicPr>
            <a:picLocks noChangeAspect="1"/>
          </p:cNvPicPr>
          <p:nvPr/>
        </p:nvPicPr>
        <p:blipFill>
          <a:blip r:embed="rId4"/>
          <a:stretch>
            <a:fillRect/>
          </a:stretch>
        </p:blipFill>
        <p:spPr>
          <a:xfrm>
            <a:off x="176530" y="1113155"/>
            <a:ext cx="9906635" cy="4086860"/>
          </a:xfrm>
          <a:prstGeom prst="rect">
            <a:avLst/>
          </a:prstGeom>
        </p:spPr>
      </p:pic>
      <p:sp>
        <p:nvSpPr>
          <p:cNvPr id="8" name="文本框 7"/>
          <p:cNvSpPr txBox="1"/>
          <p:nvPr/>
        </p:nvSpPr>
        <p:spPr>
          <a:xfrm>
            <a:off x="1916430" y="3150870"/>
            <a:ext cx="4983480" cy="922020"/>
          </a:xfrm>
          <a:prstGeom prst="rect">
            <a:avLst/>
          </a:prstGeom>
          <a:noFill/>
        </p:spPr>
        <p:txBody>
          <a:bodyPr wrap="none" rtlCol="0">
            <a:spAutoFit/>
          </a:bodyPr>
          <a:p>
            <a:r>
              <a:rPr lang="zh-CN" altLang="en-US" b="1">
                <a:solidFill>
                  <a:srgbClr val="FF0000"/>
                </a:solidFill>
              </a:rPr>
              <a:t>能从有赞对接过来的只有简单的商品和订单信息</a:t>
            </a:r>
            <a:endParaRPr lang="zh-CN" altLang="en-US" b="1">
              <a:solidFill>
                <a:srgbClr val="FF0000"/>
              </a:solidFill>
            </a:endParaRPr>
          </a:p>
          <a:p>
            <a:r>
              <a:rPr lang="zh-CN" altLang="en-US" b="1">
                <a:solidFill>
                  <a:srgbClr val="FF0000"/>
                </a:solidFill>
              </a:rPr>
              <a:t>需要在有赞购买应用接口，￥</a:t>
            </a:r>
            <a:r>
              <a:rPr lang="en-US" altLang="zh-CN" b="1">
                <a:solidFill>
                  <a:srgbClr val="FF0000"/>
                </a:solidFill>
              </a:rPr>
              <a:t>20</a:t>
            </a:r>
            <a:r>
              <a:rPr lang="en-US" altLang="zh-CN" b="1">
                <a:solidFill>
                  <a:srgbClr val="FF0000"/>
                </a:solidFill>
              </a:rPr>
              <a:t>00/</a:t>
            </a:r>
            <a:r>
              <a:rPr lang="zh-CN" altLang="en-US" b="1">
                <a:solidFill>
                  <a:srgbClr val="FF0000"/>
                </a:solidFill>
              </a:rPr>
              <a:t>年</a:t>
            </a:r>
            <a:endParaRPr lang="zh-CN" altLang="en-US" b="1">
              <a:solidFill>
                <a:srgbClr val="FF0000"/>
              </a:solidFill>
            </a:endParaRPr>
          </a:p>
          <a:p>
            <a:r>
              <a:rPr lang="zh-CN" altLang="en-US" b="1">
                <a:solidFill>
                  <a:srgbClr val="FF0000"/>
                </a:solidFill>
              </a:rPr>
              <a:t>微伴可以只采用免费版</a:t>
            </a:r>
            <a:endParaRPr lang="zh-CN" altLang="en-US" b="1">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237865" y="744855"/>
            <a:ext cx="3773805" cy="368300"/>
          </a:xfrm>
          <a:prstGeom prst="rect">
            <a:avLst/>
          </a:prstGeom>
          <a:noFill/>
        </p:spPr>
        <p:txBody>
          <a:bodyPr wrap="none" rtlCol="0">
            <a:spAutoFit/>
          </a:bodyPr>
          <a:p>
            <a:r>
              <a:rPr lang="en-US" altLang="zh-CN" b="1"/>
              <a:t>STEP 2</a:t>
            </a:r>
            <a:r>
              <a:rPr lang="zh-CN" altLang="en-US" b="1"/>
              <a:t>：完成有赞和企业微信的打通</a:t>
            </a:r>
            <a:endParaRPr lang="zh-CN" altLang="en-US" b="1"/>
          </a:p>
        </p:txBody>
      </p:sp>
      <p:sp>
        <p:nvSpPr>
          <p:cNvPr id="8" name="文本框 7"/>
          <p:cNvSpPr txBox="1"/>
          <p:nvPr/>
        </p:nvSpPr>
        <p:spPr>
          <a:xfrm>
            <a:off x="1482090" y="3267075"/>
            <a:ext cx="4754880" cy="1198880"/>
          </a:xfrm>
          <a:prstGeom prst="rect">
            <a:avLst/>
          </a:prstGeom>
          <a:noFill/>
        </p:spPr>
        <p:txBody>
          <a:bodyPr wrap="none" rtlCol="0">
            <a:spAutoFit/>
          </a:bodyPr>
          <a:p>
            <a:r>
              <a:rPr lang="zh-CN" b="1">
                <a:solidFill>
                  <a:srgbClr val="FF0000"/>
                </a:solidFill>
              </a:rPr>
              <a:t>至于用户标签，由于还是两套独立的标签系统</a:t>
            </a:r>
            <a:endParaRPr lang="zh-CN" b="1">
              <a:solidFill>
                <a:srgbClr val="FF0000"/>
              </a:solidFill>
            </a:endParaRPr>
          </a:p>
          <a:p>
            <a:r>
              <a:rPr lang="zh-CN" b="1">
                <a:solidFill>
                  <a:srgbClr val="FF0000"/>
                </a:solidFill>
              </a:rPr>
              <a:t>因此，完成绑定后，</a:t>
            </a:r>
            <a:endParaRPr lang="zh-CN" b="1">
              <a:solidFill>
                <a:srgbClr val="FF0000"/>
              </a:solidFill>
            </a:endParaRPr>
          </a:p>
          <a:p>
            <a:r>
              <a:rPr lang="zh-CN" b="1">
                <a:solidFill>
                  <a:srgbClr val="FF0000"/>
                </a:solidFill>
              </a:rPr>
              <a:t>在微伴客户画像工具栏，</a:t>
            </a:r>
            <a:endParaRPr lang="zh-CN" b="1">
              <a:solidFill>
                <a:srgbClr val="FF0000"/>
              </a:solidFill>
            </a:endParaRPr>
          </a:p>
          <a:p>
            <a:r>
              <a:rPr lang="zh-CN" b="1">
                <a:solidFill>
                  <a:srgbClr val="FF0000"/>
                </a:solidFill>
              </a:rPr>
              <a:t>也只是两套标签同时显示出来而已</a:t>
            </a:r>
            <a:endParaRPr lang="zh-CN" b="1">
              <a:solidFill>
                <a:srgbClr val="FF0000"/>
              </a:solidFill>
            </a:endParaRPr>
          </a:p>
        </p:txBody>
      </p:sp>
      <p:pic>
        <p:nvPicPr>
          <p:cNvPr id="9" name="图片 8"/>
          <p:cNvPicPr>
            <a:picLocks noChangeAspect="1"/>
          </p:cNvPicPr>
          <p:nvPr/>
        </p:nvPicPr>
        <p:blipFill>
          <a:blip r:embed="rId4"/>
          <a:stretch>
            <a:fillRect/>
          </a:stretch>
        </p:blipFill>
        <p:spPr>
          <a:xfrm>
            <a:off x="6332855" y="1113155"/>
            <a:ext cx="2482850" cy="43573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614930" y="940435"/>
            <a:ext cx="5375275" cy="368300"/>
          </a:xfrm>
          <a:prstGeom prst="rect">
            <a:avLst/>
          </a:prstGeom>
          <a:noFill/>
        </p:spPr>
        <p:txBody>
          <a:bodyPr wrap="none" rtlCol="0">
            <a:spAutoFit/>
          </a:bodyPr>
          <a:p>
            <a:r>
              <a:rPr lang="en-US" altLang="zh-CN" b="1"/>
              <a:t>STEP 2</a:t>
            </a:r>
            <a:r>
              <a:rPr lang="zh-CN" altLang="en-US" b="1"/>
              <a:t>：完成有赞和企业微信的打通【</a:t>
            </a:r>
            <a:r>
              <a:rPr lang="en-US" altLang="zh-CN" b="1"/>
              <a:t>PLAN B</a:t>
            </a:r>
            <a:r>
              <a:rPr lang="zh-CN" altLang="en-US" b="1"/>
              <a:t>总结】</a:t>
            </a:r>
            <a:endParaRPr lang="zh-CN" altLang="en-US" b="1"/>
          </a:p>
        </p:txBody>
      </p:sp>
      <p:graphicFrame>
        <p:nvGraphicFramePr>
          <p:cNvPr id="8" name="表格 7"/>
          <p:cNvGraphicFramePr/>
          <p:nvPr>
            <p:custDataLst>
              <p:tags r:id="rId4"/>
            </p:custDataLst>
          </p:nvPr>
        </p:nvGraphicFramePr>
        <p:xfrm>
          <a:off x="1539240" y="1736725"/>
          <a:ext cx="7181215" cy="2286000"/>
        </p:xfrm>
        <a:graphic>
          <a:graphicData uri="http://schemas.openxmlformats.org/drawingml/2006/table">
            <a:tbl>
              <a:tblPr firstRow="1" bandRow="1">
                <a:tableStyleId>{5C22544A-7EE6-4342-B048-85BDC9FD1C3A}</a:tableStyleId>
              </a:tblPr>
              <a:tblGrid>
                <a:gridCol w="1151890"/>
                <a:gridCol w="2949575"/>
                <a:gridCol w="3079115"/>
              </a:tblGrid>
              <a:tr h="381000">
                <a:tc>
                  <a:txBody>
                    <a:bodyPr/>
                    <a:p>
                      <a:pPr algn="ctr">
                        <a:buNone/>
                      </a:pPr>
                      <a:r>
                        <a:rPr lang="zh-CN" altLang="en-US"/>
                        <a:t>项目</a:t>
                      </a:r>
                      <a:endParaRPr lang="zh-CN" altLang="en-US"/>
                    </a:p>
                  </a:txBody>
                  <a:tcPr/>
                </a:tc>
                <a:tc>
                  <a:txBody>
                    <a:bodyPr/>
                    <a:p>
                      <a:pPr algn="ctr">
                        <a:buNone/>
                      </a:pPr>
                      <a:r>
                        <a:rPr lang="zh-CN" altLang="en-US"/>
                        <a:t>打通程度</a:t>
                      </a:r>
                      <a:endParaRPr lang="zh-CN" altLang="en-US"/>
                    </a:p>
                  </a:txBody>
                  <a:tcPr/>
                </a:tc>
                <a:tc>
                  <a:txBody>
                    <a:bodyPr/>
                    <a:p>
                      <a:pPr algn="ctr">
                        <a:buNone/>
                      </a:pPr>
                      <a:r>
                        <a:rPr lang="zh-CN" altLang="en-US"/>
                        <a:t>可执行操作</a:t>
                      </a:r>
                      <a:endParaRPr lang="zh-CN" altLang="en-US"/>
                    </a:p>
                  </a:txBody>
                  <a:tcPr/>
                </a:tc>
              </a:tr>
              <a:tr h="381000">
                <a:tc>
                  <a:txBody>
                    <a:bodyPr/>
                    <a:p>
                      <a:pPr algn="ctr">
                        <a:buNone/>
                      </a:pPr>
                      <a:r>
                        <a:rPr lang="zh-CN" altLang="en-US" sz="1510">
                          <a:sym typeface="+mn-ea"/>
                        </a:rPr>
                        <a:t>用户</a:t>
                      </a:r>
                      <a:endParaRPr lang="zh-CN" altLang="en-US"/>
                    </a:p>
                  </a:txBody>
                  <a:tcPr/>
                </a:tc>
                <a:tc>
                  <a:txBody>
                    <a:bodyPr/>
                    <a:p>
                      <a:pPr algn="ctr">
                        <a:buNone/>
                      </a:pPr>
                      <a:r>
                        <a:rPr lang="zh-CN" altLang="en-US"/>
                        <a:t>企微用户 跟</a:t>
                      </a:r>
                      <a:r>
                        <a:rPr lang="en-US" altLang="zh-CN"/>
                        <a:t> </a:t>
                      </a:r>
                      <a:r>
                        <a:rPr lang="zh-CN" altLang="en-US"/>
                        <a:t>有赞用户 借助开放平台匹配信息，</a:t>
                      </a:r>
                      <a:endParaRPr lang="zh-CN" altLang="en-US"/>
                    </a:p>
                    <a:p>
                      <a:pPr algn="ctr">
                        <a:buNone/>
                      </a:pPr>
                      <a:r>
                        <a:rPr lang="zh-CN" altLang="en-US"/>
                        <a:t>用户标签各自独立且不互通</a:t>
                      </a:r>
                      <a:endParaRPr lang="zh-CN" altLang="en-US"/>
                    </a:p>
                  </a:txBody>
                  <a:tcPr/>
                </a:tc>
                <a:tc>
                  <a:txBody>
                    <a:bodyPr/>
                    <a:p>
                      <a:pPr algn="ctr">
                        <a:buNone/>
                      </a:pPr>
                      <a:r>
                        <a:rPr lang="zh-CN" altLang="en-US"/>
                        <a:t>微伴能看到用户的有赞订单</a:t>
                      </a:r>
                      <a:endParaRPr lang="zh-CN" altLang="en-US"/>
                    </a:p>
                  </a:txBody>
                  <a:tcPr/>
                </a:tc>
              </a:tr>
              <a:tr h="381000">
                <a:tc>
                  <a:txBody>
                    <a:bodyPr/>
                    <a:p>
                      <a:pPr algn="ctr">
                        <a:buNone/>
                      </a:pPr>
                      <a:r>
                        <a:rPr lang="zh-CN" altLang="en-US"/>
                        <a:t>功能</a:t>
                      </a:r>
                      <a:endParaRPr lang="zh-CN" altLang="en-US"/>
                    </a:p>
                  </a:txBody>
                  <a:tcPr/>
                </a:tc>
                <a:tc>
                  <a:txBody>
                    <a:bodyPr/>
                    <a:p>
                      <a:pPr algn="ctr">
                        <a:buNone/>
                      </a:pPr>
                      <a:r>
                        <a:rPr lang="zh-CN"/>
                        <a:t>功能完全没打通</a:t>
                      </a:r>
                      <a:endParaRPr lang="zh-CN"/>
                    </a:p>
                    <a:p>
                      <a:pPr algn="ctr">
                        <a:buNone/>
                      </a:pPr>
                      <a:r>
                        <a:rPr lang="zh-CN"/>
                        <a:t>互相独立</a:t>
                      </a:r>
                      <a:endParaRPr lang="zh-CN"/>
                    </a:p>
                  </a:txBody>
                  <a:tcPr/>
                </a:tc>
                <a:tc>
                  <a:txBody>
                    <a:bodyPr/>
                    <a:p>
                      <a:pPr algn="ctr">
                        <a:buNone/>
                      </a:pPr>
                      <a:r>
                        <a:rPr lang="zh-CN"/>
                        <a:t>无</a:t>
                      </a:r>
                      <a:endParaRPr lang="zh-CN">
                        <a:solidFill>
                          <a:srgbClr val="FF0000"/>
                        </a:solidFill>
                      </a:endParaRPr>
                    </a:p>
                  </a:txBody>
                  <a:tcPr/>
                </a:tc>
              </a:tr>
              <a:tr h="381000">
                <a:tc>
                  <a:txBody>
                    <a:bodyPr/>
                    <a:p>
                      <a:pPr algn="ctr">
                        <a:buNone/>
                      </a:pPr>
                      <a:r>
                        <a:rPr lang="zh-CN" altLang="en-US"/>
                        <a:t>数据</a:t>
                      </a:r>
                      <a:endParaRPr lang="zh-CN" altLang="en-US"/>
                    </a:p>
                  </a:txBody>
                  <a:tcPr/>
                </a:tc>
                <a:tc>
                  <a:txBody>
                    <a:bodyPr/>
                    <a:p>
                      <a:pPr algn="ctr">
                        <a:buNone/>
                      </a:pPr>
                      <a:r>
                        <a:rPr lang="zh-CN" altLang="en-US"/>
                        <a:t>有赞基础的商品数据、订单数据打通</a:t>
                      </a:r>
                      <a:endParaRPr lang="zh-CN" altLang="en-US"/>
                    </a:p>
                  </a:txBody>
                  <a:tcPr/>
                </a:tc>
                <a:tc>
                  <a:txBody>
                    <a:bodyPr/>
                    <a:p>
                      <a:pPr algn="ctr">
                        <a:buNone/>
                      </a:pPr>
                      <a:r>
                        <a:rPr lang="zh-CN" altLang="en-US"/>
                        <a:t>只能查看有赞商品信息</a:t>
                      </a:r>
                      <a:endParaRPr lang="zh-CN" altLang="en-US"/>
                    </a:p>
                    <a:p>
                      <a:pPr algn="ctr">
                        <a:buNone/>
                      </a:pPr>
                      <a:r>
                        <a:rPr lang="zh-CN" altLang="en-US"/>
                        <a:t>在企微用户信息卡看到该用户在有赞商城的消费订单明细</a:t>
                      </a:r>
                      <a:endParaRPr lang="zh-CN" altLang="en-US"/>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0429" y="453560"/>
            <a:ext cx="2441694" cy="338554"/>
          </a:xfrm>
          <a:prstGeom prst="rect">
            <a:avLst/>
          </a:prstGeom>
          <a:noFill/>
        </p:spPr>
        <p:txBody>
          <a:bodyPr wrap="none" rtlCol="0">
            <a:spAutoFit/>
          </a:bodyPr>
          <a:lstStyle/>
          <a:p>
            <a:pPr algn="ctr"/>
            <a:r>
              <a:rPr lang="zh-CN" altLang="en-US" sz="1600" b="1" dirty="0">
                <a:solidFill>
                  <a:schemeClr val="tx1"/>
                </a:solidFill>
              </a:rPr>
              <a:t>案例中亮点及可复用的点</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23491" y="882016"/>
            <a:ext cx="8602143" cy="368300"/>
          </a:xfrm>
          <a:prstGeom prst="rect">
            <a:avLst/>
          </a:prstGeom>
          <a:noFill/>
        </p:spPr>
        <p:txBody>
          <a:bodyPr wrap="square" rtlCol="0">
            <a:spAutoFit/>
          </a:bodyPr>
          <a:lstStyle/>
          <a:p>
            <a:r>
              <a:rPr lang="zh-CN" altLang="en-US" dirty="0">
                <a:solidFill>
                  <a:srgbClr val="FF0000"/>
                </a:solidFill>
              </a:rPr>
              <a:t>除了这几个，其他私域平台的用户还能不能一起打通？</a:t>
            </a:r>
            <a:endParaRPr lang="zh-CN" dirty="0">
              <a:solidFill>
                <a:srgbClr val="FF0000"/>
              </a:solidFill>
            </a:endParaRPr>
          </a:p>
        </p:txBody>
      </p:sp>
      <p:pic>
        <p:nvPicPr>
          <p:cNvPr id="5" name="图片 4"/>
          <p:cNvPicPr>
            <a:picLocks noChangeAspect="1"/>
          </p:cNvPicPr>
          <p:nvPr/>
        </p:nvPicPr>
        <p:blipFill>
          <a:blip r:embed="rId4"/>
          <a:stretch>
            <a:fillRect/>
          </a:stretch>
        </p:blipFill>
        <p:spPr>
          <a:xfrm>
            <a:off x="456565" y="1351280"/>
            <a:ext cx="9336405" cy="3843020"/>
          </a:xfrm>
          <a:prstGeom prst="rect">
            <a:avLst/>
          </a:prstGeom>
        </p:spPr>
      </p:pic>
      <p:sp>
        <p:nvSpPr>
          <p:cNvPr id="14" name="文本框 13"/>
          <p:cNvSpPr txBox="1"/>
          <p:nvPr/>
        </p:nvSpPr>
        <p:spPr>
          <a:xfrm>
            <a:off x="4154805" y="5194300"/>
            <a:ext cx="1784350" cy="368300"/>
          </a:xfrm>
          <a:prstGeom prst="rect">
            <a:avLst/>
          </a:prstGeom>
          <a:noFill/>
        </p:spPr>
        <p:txBody>
          <a:bodyPr wrap="none" rtlCol="0">
            <a:spAutoFit/>
          </a:bodyPr>
          <a:p>
            <a:r>
              <a:rPr lang="zh-CN" b="1"/>
              <a:t>能，</a:t>
            </a:r>
            <a:r>
              <a:rPr lang="en-US" altLang="zh-CN" b="1"/>
              <a:t>JUST DO IT !</a:t>
            </a:r>
            <a:endParaRPr lang="en-US" altLang="zh-CN"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2646878" cy="338554"/>
          </a:xfrm>
          <a:prstGeom prst="rect">
            <a:avLst/>
          </a:prstGeom>
          <a:noFill/>
        </p:spPr>
        <p:txBody>
          <a:bodyPr wrap="none" rtlCol="0">
            <a:spAutoFit/>
          </a:bodyPr>
          <a:lstStyle/>
          <a:p>
            <a:pPr lvl="0"/>
            <a:r>
              <a:rPr lang="zh-CN" altLang="en-US" sz="1600" b="1" dirty="0">
                <a:solidFill>
                  <a:schemeClr val="tx1"/>
                </a:solidFill>
              </a:rPr>
              <a:t>案例中待优化点及改善方案</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52676" y="923291"/>
            <a:ext cx="8602143" cy="368300"/>
          </a:xfrm>
          <a:prstGeom prst="rect">
            <a:avLst/>
          </a:prstGeom>
          <a:noFill/>
        </p:spPr>
        <p:txBody>
          <a:bodyPr wrap="square" rtlCol="0">
            <a:spAutoFit/>
          </a:bodyPr>
          <a:p>
            <a:r>
              <a:rPr lang="zh-CN" dirty="0">
                <a:solidFill>
                  <a:srgbClr val="FF0000"/>
                </a:solidFill>
              </a:rPr>
              <a:t>微伴没有客服中台怎么办？</a:t>
            </a:r>
            <a:endParaRPr lang="en-US" altLang="zh-CN" dirty="0">
              <a:solidFill>
                <a:srgbClr val="FF0000"/>
              </a:solidFill>
            </a:endParaRPr>
          </a:p>
        </p:txBody>
      </p:sp>
      <p:sp>
        <p:nvSpPr>
          <p:cNvPr id="14" name="文本框 13"/>
          <p:cNvSpPr txBox="1"/>
          <p:nvPr/>
        </p:nvSpPr>
        <p:spPr>
          <a:xfrm>
            <a:off x="753110" y="1291590"/>
            <a:ext cx="8513445" cy="368300"/>
          </a:xfrm>
          <a:prstGeom prst="rect">
            <a:avLst/>
          </a:prstGeom>
          <a:noFill/>
        </p:spPr>
        <p:txBody>
          <a:bodyPr wrap="none" rtlCol="0">
            <a:spAutoFit/>
          </a:bodyPr>
          <a:p>
            <a:r>
              <a:rPr lang="zh-CN" altLang="en-US" b="1">
                <a:solidFill>
                  <a:srgbClr val="FF0000"/>
                </a:solidFill>
              </a:rPr>
              <a:t>带上点燃</a:t>
            </a:r>
            <a:r>
              <a:rPr lang="en-US" altLang="zh-CN" b="1">
                <a:solidFill>
                  <a:srgbClr val="FF0000"/>
                </a:solidFill>
              </a:rPr>
              <a:t>SCRM</a:t>
            </a:r>
            <a:r>
              <a:rPr lang="zh-CN" altLang="en-US" b="1">
                <a:solidFill>
                  <a:srgbClr val="FF0000"/>
                </a:solidFill>
              </a:rPr>
              <a:t>，双系统一起运行，标签都是基于企微用户标签系统，是可以同步的</a:t>
            </a:r>
            <a:endParaRPr lang="zh-CN" altLang="en-US" b="1">
              <a:solidFill>
                <a:srgbClr val="FF0000"/>
              </a:solidFill>
            </a:endParaRPr>
          </a:p>
        </p:txBody>
      </p:sp>
      <p:graphicFrame>
        <p:nvGraphicFramePr>
          <p:cNvPr id="9" name="图示 8"/>
          <p:cNvGraphicFramePr/>
          <p:nvPr/>
        </p:nvGraphicFramePr>
        <p:xfrm>
          <a:off x="1039495" y="1835150"/>
          <a:ext cx="8028305" cy="36785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图片 7"/>
          <p:cNvPicPr>
            <a:picLocks noChangeAspect="1"/>
          </p:cNvPicPr>
          <p:nvPr/>
        </p:nvPicPr>
        <p:blipFill>
          <a:blip r:embed="rId9"/>
          <a:stretch>
            <a:fillRect/>
          </a:stretch>
        </p:blipFill>
        <p:spPr>
          <a:xfrm>
            <a:off x="4563110" y="4543425"/>
            <a:ext cx="1032510" cy="742950"/>
          </a:xfrm>
          <a:prstGeom prst="rect">
            <a:avLst/>
          </a:prstGeom>
        </p:spPr>
      </p:pic>
      <p:sp>
        <p:nvSpPr>
          <p:cNvPr id="10" name="文本框 9"/>
          <p:cNvSpPr txBox="1"/>
          <p:nvPr/>
        </p:nvSpPr>
        <p:spPr>
          <a:xfrm>
            <a:off x="2856230" y="3354070"/>
            <a:ext cx="1097280" cy="368300"/>
          </a:xfrm>
          <a:prstGeom prst="rect">
            <a:avLst/>
          </a:prstGeom>
          <a:noFill/>
        </p:spPr>
        <p:txBody>
          <a:bodyPr wrap="none" rtlCol="0">
            <a:spAutoFit/>
          </a:bodyPr>
          <a:p>
            <a:r>
              <a:rPr lang="zh-CN"/>
              <a:t>互相同步</a:t>
            </a:r>
            <a:endParaRPr lang="zh-CN"/>
          </a:p>
        </p:txBody>
      </p:sp>
      <p:sp>
        <p:nvSpPr>
          <p:cNvPr id="11" name="文本框 10"/>
          <p:cNvSpPr txBox="1"/>
          <p:nvPr/>
        </p:nvSpPr>
        <p:spPr>
          <a:xfrm>
            <a:off x="6216650" y="3354070"/>
            <a:ext cx="1097280" cy="368300"/>
          </a:xfrm>
          <a:prstGeom prst="rect">
            <a:avLst/>
          </a:prstGeom>
          <a:noFill/>
        </p:spPr>
        <p:txBody>
          <a:bodyPr wrap="none" rtlCol="0">
            <a:spAutoFit/>
          </a:bodyPr>
          <a:p>
            <a:r>
              <a:rPr lang="zh-CN"/>
              <a:t>互相同步</a:t>
            </a:r>
            <a:endParaRPr lang="zh-CN"/>
          </a:p>
        </p:txBody>
      </p:sp>
      <p:sp>
        <p:nvSpPr>
          <p:cNvPr id="12" name="左弧形箭头 11"/>
          <p:cNvSpPr/>
          <p:nvPr/>
        </p:nvSpPr>
        <p:spPr>
          <a:xfrm rot="5220000">
            <a:off x="4504055" y="3526790"/>
            <a:ext cx="1010920" cy="9734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3" name="文本框 12"/>
          <p:cNvSpPr txBox="1"/>
          <p:nvPr/>
        </p:nvSpPr>
        <p:spPr>
          <a:xfrm>
            <a:off x="4497070" y="4641215"/>
            <a:ext cx="1097280" cy="645160"/>
          </a:xfrm>
          <a:prstGeom prst="rect">
            <a:avLst/>
          </a:prstGeom>
          <a:noFill/>
        </p:spPr>
        <p:txBody>
          <a:bodyPr wrap="none" rtlCol="0">
            <a:spAutoFit/>
          </a:bodyPr>
          <a:p>
            <a:r>
              <a:rPr lang="zh-CN"/>
              <a:t>借道企微</a:t>
            </a:r>
            <a:endParaRPr lang="zh-CN"/>
          </a:p>
          <a:p>
            <a:r>
              <a:rPr lang="zh-CN"/>
              <a:t>实现同步</a:t>
            </a:r>
            <a:endParaRPr 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53560"/>
            <a:ext cx="2031325" cy="338554"/>
          </a:xfrm>
          <a:prstGeom prst="rect">
            <a:avLst/>
          </a:prstGeom>
          <a:noFill/>
        </p:spPr>
        <p:txBody>
          <a:bodyPr wrap="none" rtlCol="0">
            <a:spAutoFit/>
          </a:bodyPr>
          <a:lstStyle/>
          <a:p>
            <a:pPr algn="ctr"/>
            <a:r>
              <a:rPr lang="zh-CN" altLang="en-US" sz="1600" b="1" dirty="0">
                <a:solidFill>
                  <a:schemeClr val="tx1"/>
                </a:solidFill>
              </a:rPr>
              <a:t>针对案例的延伸思考</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93367" y="1078231"/>
            <a:ext cx="1554480" cy="368300"/>
          </a:xfrm>
          <a:prstGeom prst="rect">
            <a:avLst/>
          </a:prstGeom>
          <a:noFill/>
        </p:spPr>
        <p:txBody>
          <a:bodyPr wrap="none" rtlCol="0">
            <a:spAutoFit/>
          </a:bodyPr>
          <a:lstStyle/>
          <a:p>
            <a:r>
              <a:rPr lang="zh-CN" altLang="en-US" dirty="0">
                <a:solidFill>
                  <a:srgbClr val="FF0000"/>
                </a:solidFill>
              </a:rPr>
              <a:t>余下的思考：</a:t>
            </a:r>
            <a:endParaRPr lang="zh-CN" altLang="en-US" dirty="0">
              <a:solidFill>
                <a:srgbClr val="FF0000"/>
              </a:solidFill>
            </a:endParaRPr>
          </a:p>
        </p:txBody>
      </p:sp>
      <p:sp>
        <p:nvSpPr>
          <p:cNvPr id="7" name="文本框 6"/>
          <p:cNvSpPr txBox="1"/>
          <p:nvPr/>
        </p:nvSpPr>
        <p:spPr>
          <a:xfrm>
            <a:off x="307975" y="1618615"/>
            <a:ext cx="9644380" cy="3692525"/>
          </a:xfrm>
          <a:prstGeom prst="rect">
            <a:avLst/>
          </a:prstGeom>
          <a:noFill/>
        </p:spPr>
        <p:txBody>
          <a:bodyPr wrap="none" rtlCol="0">
            <a:spAutoFit/>
          </a:bodyPr>
          <a:p>
            <a:pPr algn="l"/>
            <a:r>
              <a:rPr lang="zh-CN"/>
              <a:t>（</a:t>
            </a:r>
            <a:r>
              <a:rPr lang="en-US" altLang="zh-CN"/>
              <a:t>1</a:t>
            </a:r>
            <a:r>
              <a:rPr lang="zh-CN"/>
              <a:t>）假设我要给在有赞【</a:t>
            </a:r>
            <a:r>
              <a:rPr lang="en-US" altLang="zh-CN"/>
              <a:t>0</a:t>
            </a:r>
            <a:r>
              <a:rPr lang="zh-CN" altLang="en-US"/>
              <a:t>消费</a:t>
            </a:r>
            <a:r>
              <a:rPr lang="zh-CN"/>
              <a:t>】的用户企微群发一个活动邀请，如何实现？</a:t>
            </a:r>
            <a:endParaRPr lang="zh-CN"/>
          </a:p>
          <a:p>
            <a:pPr algn="l"/>
            <a:endParaRPr lang="zh-CN"/>
          </a:p>
          <a:p>
            <a:pPr algn="l"/>
            <a:r>
              <a:rPr lang="zh-CN"/>
              <a:t>大家脑洞一下</a:t>
            </a:r>
            <a:endParaRPr lang="zh-CN"/>
          </a:p>
          <a:p>
            <a:pPr algn="l"/>
            <a:endParaRPr lang="zh-CN" altLang="en-US"/>
          </a:p>
          <a:p>
            <a:pPr algn="l"/>
            <a:r>
              <a:rPr lang="zh-CN">
                <a:sym typeface="+mn-ea"/>
              </a:rPr>
              <a:t>（</a:t>
            </a:r>
            <a:r>
              <a:rPr lang="en-US" altLang="zh-CN">
                <a:sym typeface="+mn-ea"/>
              </a:rPr>
              <a:t>2</a:t>
            </a:r>
            <a:r>
              <a:rPr lang="zh-CN">
                <a:sym typeface="+mn-ea"/>
              </a:rPr>
              <a:t>）通过有赞打通企微和通过微伴打通有赞，哪种方案更优？</a:t>
            </a:r>
            <a:endParaRPr lang="zh-CN"/>
          </a:p>
          <a:p>
            <a:pPr algn="l"/>
            <a:endParaRPr lang="zh-CN"/>
          </a:p>
          <a:p>
            <a:pPr algn="l"/>
            <a:r>
              <a:rPr lang="zh-CN" altLang="en-US"/>
              <a:t>目前来看前者的打通效果更好，但更好的办法是点燃</a:t>
            </a:r>
            <a:r>
              <a:rPr lang="en-US" altLang="zh-CN"/>
              <a:t>SCRM</a:t>
            </a:r>
            <a:r>
              <a:rPr lang="zh-CN" altLang="en-US"/>
              <a:t>把有赞订单和用户标签抓取到本地，</a:t>
            </a:r>
            <a:endParaRPr lang="zh-CN" altLang="en-US"/>
          </a:p>
          <a:p>
            <a:pPr algn="l"/>
            <a:r>
              <a:rPr lang="zh-CN" altLang="en-US"/>
              <a:t>我们就可以基于有赞的消费行为自动打标，而且增加用户在消费和产品维度的筛选条件</a:t>
            </a:r>
            <a:endParaRPr lang="zh-CN" altLang="en-US"/>
          </a:p>
          <a:p>
            <a:pPr algn="l"/>
            <a:endParaRPr lang="zh-CN" altLang="en-US"/>
          </a:p>
          <a:p>
            <a:pPr algn="l"/>
            <a:r>
              <a:rPr lang="zh-CN">
                <a:sym typeface="+mn-ea"/>
              </a:rPr>
              <a:t>（</a:t>
            </a:r>
            <a:r>
              <a:rPr lang="en-US" altLang="zh-CN">
                <a:sym typeface="+mn-ea"/>
              </a:rPr>
              <a:t>3</a:t>
            </a:r>
            <a:r>
              <a:rPr lang="zh-CN">
                <a:sym typeface="+mn-ea"/>
              </a:rPr>
              <a:t>）有赞集成了这么多平台的接口，直接用有赞作为所有平台用户管理的底层行不行？</a:t>
            </a:r>
            <a:endParaRPr lang="zh-CN">
              <a:sym typeface="+mn-ea"/>
            </a:endParaRPr>
          </a:p>
          <a:p>
            <a:pPr algn="l"/>
            <a:endParaRPr lang="zh-CN">
              <a:sym typeface="+mn-ea"/>
            </a:endParaRPr>
          </a:p>
          <a:p>
            <a:pPr algn="l"/>
            <a:r>
              <a:rPr lang="zh-CN" altLang="en-US"/>
              <a:t>如果是布局非常大的项目，对多平台接入要求较高的，建议采用这个模式，</a:t>
            </a:r>
            <a:endParaRPr lang="zh-CN" altLang="en-US"/>
          </a:p>
          <a:p>
            <a:pPr algn="l"/>
            <a:r>
              <a:rPr lang="zh-CN" altLang="en-US"/>
              <a:t>如果是对新功能，定制化开发要求较高，建议还是以我们的系统作为用户管理中心</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9" name="组合 8"/>
          <p:cNvGrpSpPr/>
          <p:nvPr/>
        </p:nvGrpSpPr>
        <p:grpSpPr>
          <a:xfrm>
            <a:off x="3886835" y="10414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 name="文本框 1"/>
          <p:cNvSpPr txBox="1"/>
          <p:nvPr/>
        </p:nvSpPr>
        <p:spPr>
          <a:xfrm>
            <a:off x="1042035" y="1943735"/>
            <a:ext cx="8206105" cy="645160"/>
          </a:xfrm>
          <a:prstGeom prst="rect">
            <a:avLst/>
          </a:prstGeom>
          <a:noFill/>
        </p:spPr>
        <p:txBody>
          <a:bodyPr wrap="square" rtlCol="0">
            <a:spAutoFit/>
          </a:bodyPr>
          <a:lstStyle/>
          <a:p>
            <a:pPr algn="ctr"/>
            <a:r>
              <a:rPr lang="zh-CN" altLang="en-US" sz="3600" b="1">
                <a:solidFill>
                  <a:schemeClr val="tx1"/>
                </a:solidFill>
              </a:rPr>
              <a:t>最专业的品牌私域运营服务商</a:t>
            </a:r>
            <a:endParaRPr lang="zh-CN" altLang="en-US" sz="3600" b="1">
              <a:solidFill>
                <a:schemeClr val="tx1"/>
              </a:solidFill>
            </a:endParaRPr>
          </a:p>
        </p:txBody>
      </p:sp>
      <p:grpSp>
        <p:nvGrpSpPr>
          <p:cNvPr id="10" name="组合 9"/>
          <p:cNvGrpSpPr/>
          <p:nvPr/>
        </p:nvGrpSpPr>
        <p:grpSpPr>
          <a:xfrm>
            <a:off x="4688840" y="3872865"/>
            <a:ext cx="737870" cy="749300"/>
            <a:chOff x="6602" y="7573"/>
            <a:chExt cx="1162" cy="1180"/>
          </a:xfrm>
        </p:grpSpPr>
        <p:pic>
          <p:nvPicPr>
            <p:cNvPr id="3" name="图片 2" descr="015d8b6baa35987936daeba60c0d12a"/>
            <p:cNvPicPr>
              <a:picLocks noChangeAspect="1"/>
            </p:cNvPicPr>
            <p:nvPr/>
          </p:nvPicPr>
          <p:blipFill>
            <a:blip r:embed="rId2"/>
            <a:stretch>
              <a:fillRect/>
            </a:stretch>
          </p:blipFill>
          <p:spPr>
            <a:xfrm>
              <a:off x="6614" y="7591"/>
              <a:ext cx="1139" cy="1144"/>
            </a:xfrm>
            <a:prstGeom prst="rect">
              <a:avLst/>
            </a:prstGeom>
          </p:spPr>
        </p:pic>
        <p:pic>
          <p:nvPicPr>
            <p:cNvPr id="42" name="图片 41"/>
            <p:cNvPicPr>
              <a:picLocks noChangeAspect="1"/>
            </p:cNvPicPr>
            <p:nvPr/>
          </p:nvPicPr>
          <p:blipFill>
            <a:blip r:embed="rId3"/>
            <a:stretch>
              <a:fillRect/>
            </a:stretch>
          </p:blipFill>
          <p:spPr>
            <a:xfrm>
              <a:off x="7033" y="8016"/>
              <a:ext cx="300" cy="295"/>
            </a:xfrm>
            <a:prstGeom prst="rect">
              <a:avLst/>
            </a:prstGeom>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Wei Zi Jun</a:t>
            </a:r>
            <a:endParaRPr lang="en-US" altLang="zh-CN" sz="900" b="1">
              <a:latin typeface="+mj-lt"/>
              <a:ea typeface="微软雅黑" panose="020B0503020204020204" charset="-122"/>
              <a:cs typeface="+mj-lt"/>
            </a:endParaRPr>
          </a:p>
          <a:p>
            <a:pPr algn="ctr">
              <a:lnSpc>
                <a:spcPct val="110000"/>
              </a:lnSpc>
            </a:pPr>
            <a:r>
              <a:rPr lang="en-US" altLang="zh-CN" sz="900" b="1">
                <a:latin typeface="+mj-lt"/>
                <a:ea typeface="微软雅黑" panose="020B0503020204020204" charset="-122"/>
                <a:cs typeface="+mj-lt"/>
              </a:rPr>
              <a:t>+86   139  0227  0098</a:t>
            </a:r>
            <a:endParaRPr lang="en-US" altLang="zh-CN" sz="900" b="1">
              <a:latin typeface="+mj-lt"/>
              <a:ea typeface="微软雅黑" panose="020B0503020204020204" charset="-122"/>
              <a:cs typeface="+mj-lt"/>
            </a:endParaRPr>
          </a:p>
        </p:txBody>
      </p:sp>
      <p:sp>
        <p:nvSpPr>
          <p:cNvPr id="38" name="文本框 37"/>
          <p:cNvSpPr txBox="1"/>
          <p:nvPr/>
        </p:nvSpPr>
        <p:spPr>
          <a:xfrm>
            <a:off x="6908165" y="4670425"/>
            <a:ext cx="1186815"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510970969@qq.com</a:t>
            </a:r>
            <a:endParaRPr lang="en-US" altLang="zh-CN" sz="900" b="1">
              <a:latin typeface="+mj-lt"/>
              <a:ea typeface="微软雅黑" panose="020B0503020204020204" charset="-122"/>
              <a:cs typeface="+mj-lt"/>
            </a:endParaRPr>
          </a:p>
        </p:txBody>
      </p:sp>
      <p:sp>
        <p:nvSpPr>
          <p:cNvPr id="39" name="文本框 38"/>
          <p:cNvSpPr txBox="1"/>
          <p:nvPr/>
        </p:nvSpPr>
        <p:spPr>
          <a:xfrm>
            <a:off x="4628515" y="4670425"/>
            <a:ext cx="840740"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WeChat</a:t>
            </a:r>
            <a:endParaRPr lang="en-US" altLang="zh-CN" sz="900" b="1">
              <a:latin typeface="+mj-lt"/>
              <a:ea typeface="微软雅黑" panose="020B0503020204020204" charset="-122"/>
              <a:cs typeface="+mj-lt"/>
            </a:endParaRPr>
          </a:p>
        </p:txBody>
      </p:sp>
      <p:pic>
        <p:nvPicPr>
          <p:cNvPr id="11" name="图片 10"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594168" y="2640965"/>
            <a:ext cx="7101840" cy="645160"/>
          </a:xfrm>
          <a:prstGeom prst="rect">
            <a:avLst/>
          </a:prstGeom>
          <a:noFill/>
        </p:spPr>
        <p:txBody>
          <a:bodyPr wrap="square" rtlCol="0">
            <a:spAutoFit/>
          </a:bodyPr>
          <a:lstStyle/>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1709" y="438150"/>
            <a:ext cx="1005403" cy="338554"/>
          </a:xfrm>
          <a:prstGeom prst="rect">
            <a:avLst/>
          </a:prstGeom>
          <a:noFill/>
        </p:spPr>
        <p:txBody>
          <a:bodyPr wrap="none" rtlCol="0">
            <a:spAutoFit/>
          </a:bodyPr>
          <a:lstStyle/>
          <a:p>
            <a:pPr algn="ctr"/>
            <a:r>
              <a:rPr lang="zh-CN" altLang="en-US" sz="1600" b="1" dirty="0">
                <a:solidFill>
                  <a:schemeClr val="tx1"/>
                </a:solidFill>
                <a:sym typeface="+mn-ea"/>
              </a:rPr>
              <a:t>案例目标</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7208" y="977624"/>
            <a:ext cx="6583680" cy="368300"/>
          </a:xfrm>
          <a:prstGeom prst="rect">
            <a:avLst/>
          </a:prstGeom>
          <a:noFill/>
        </p:spPr>
        <p:txBody>
          <a:bodyPr wrap="none" rtlCol="0">
            <a:spAutoFit/>
          </a:bodyPr>
          <a:lstStyle/>
          <a:p>
            <a:pPr algn="l"/>
            <a:r>
              <a:rPr lang="zh-CN" altLang="en-US" dirty="0">
                <a:solidFill>
                  <a:srgbClr val="FF0000"/>
                </a:solidFill>
              </a:rPr>
              <a:t>目标：打通私域各个平台的用户信息，让用户运营真正能够运营</a:t>
            </a:r>
            <a:endParaRPr lang="zh-CN" dirty="0">
              <a:solidFill>
                <a:srgbClr val="FF0000"/>
              </a:solidFill>
            </a:endParaRPr>
          </a:p>
        </p:txBody>
      </p:sp>
      <p:sp>
        <p:nvSpPr>
          <p:cNvPr id="7" name="文本框 6"/>
          <p:cNvSpPr txBox="1"/>
          <p:nvPr/>
        </p:nvSpPr>
        <p:spPr>
          <a:xfrm>
            <a:off x="687070" y="1498600"/>
            <a:ext cx="8412480" cy="2584450"/>
          </a:xfrm>
          <a:prstGeom prst="rect">
            <a:avLst/>
          </a:prstGeom>
          <a:noFill/>
        </p:spPr>
        <p:txBody>
          <a:bodyPr wrap="none" rtlCol="0">
            <a:spAutoFit/>
          </a:bodyPr>
          <a:p>
            <a:pPr algn="l"/>
            <a:r>
              <a:rPr lang="zh-CN" altLang="en-US"/>
              <a:t>如何解决用户信息孤岛问题？</a:t>
            </a:r>
            <a:endParaRPr lang="zh-CN" altLang="en-US"/>
          </a:p>
          <a:p>
            <a:pPr algn="l"/>
            <a:endParaRPr lang="zh-CN" altLang="en-US"/>
          </a:p>
          <a:p>
            <a:pPr algn="l"/>
            <a:r>
              <a:rPr lang="zh-CN" altLang="en-US"/>
              <a:t>好友关系在企微，群发触达靠企微，用户标签在企微，营销变现却要靠外挂</a:t>
            </a:r>
            <a:endParaRPr lang="zh-CN" altLang="en-US"/>
          </a:p>
          <a:p>
            <a:pPr algn="l"/>
            <a:endParaRPr lang="zh-CN" altLang="en-US"/>
          </a:p>
          <a:p>
            <a:pPr algn="l"/>
            <a:r>
              <a:rPr lang="zh-CN" altLang="en-US"/>
              <a:t>服务中心在公众号，业务入口在公众号，公众号却不适合对话</a:t>
            </a:r>
            <a:endParaRPr lang="zh-CN" altLang="en-US"/>
          </a:p>
          <a:p>
            <a:pPr algn="l"/>
            <a:endParaRPr lang="zh-CN" altLang="en-US"/>
          </a:p>
          <a:p>
            <a:pPr algn="l"/>
            <a:r>
              <a:rPr lang="zh-CN" altLang="en-US"/>
              <a:t>消费下单在有赞，会员积分在有赞，行为标签在有赞，有赞却搞不清你是哪位朋友</a:t>
            </a:r>
            <a:endParaRPr lang="zh-CN" altLang="en-US"/>
          </a:p>
          <a:p>
            <a:pPr algn="l"/>
            <a:endParaRPr lang="zh-CN" altLang="en-US"/>
          </a:p>
          <a:p>
            <a:pPr algn="l"/>
            <a:r>
              <a:rPr lang="zh-CN" altLang="en-US" b="1"/>
              <a:t>那么请问</a:t>
            </a:r>
            <a:r>
              <a:rPr lang="zh-CN" altLang="en-US"/>
              <a:t>：</a:t>
            </a:r>
            <a:endParaRPr lang="zh-CN" altLang="en-US"/>
          </a:p>
        </p:txBody>
      </p:sp>
      <p:sp>
        <p:nvSpPr>
          <p:cNvPr id="8" name="文本框 7"/>
          <p:cNvSpPr txBox="1"/>
          <p:nvPr/>
        </p:nvSpPr>
        <p:spPr>
          <a:xfrm>
            <a:off x="521335" y="4249420"/>
            <a:ext cx="9444990" cy="368300"/>
          </a:xfrm>
          <a:prstGeom prst="rect">
            <a:avLst/>
          </a:prstGeom>
          <a:noFill/>
        </p:spPr>
        <p:txBody>
          <a:bodyPr wrap="none" rtlCol="0">
            <a:spAutoFit/>
          </a:bodyPr>
          <a:p>
            <a:r>
              <a:rPr lang="zh-CN" altLang="en-US" b="1"/>
              <a:t>如何给一批在有赞消费了</a:t>
            </a:r>
            <a:r>
              <a:rPr lang="en-US" altLang="zh-CN" b="1"/>
              <a:t>100</a:t>
            </a:r>
            <a:r>
              <a:rPr lang="zh-CN" altLang="en-US" b="1"/>
              <a:t>元的来自公众号的用户群发消息让他们识别二维码去群里聊天？</a:t>
            </a:r>
            <a:endParaRPr lang="zh-CN" altLang="en-US"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70435" y="438150"/>
            <a:ext cx="1210588" cy="338554"/>
          </a:xfrm>
          <a:prstGeom prst="rect">
            <a:avLst/>
          </a:prstGeom>
          <a:noFill/>
        </p:spPr>
        <p:txBody>
          <a:bodyPr wrap="none" rtlCol="0">
            <a:spAutoFit/>
          </a:bodyPr>
          <a:lstStyle/>
          <a:p>
            <a:pPr algn="ctr"/>
            <a:r>
              <a:rPr lang="zh-CN" altLang="en-US" sz="1600" b="1" dirty="0">
                <a:sym typeface="+mn-ea"/>
              </a:rPr>
              <a:t>案例关键词</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359673" y="905869"/>
            <a:ext cx="2011680" cy="368300"/>
          </a:xfrm>
          <a:prstGeom prst="rect">
            <a:avLst/>
          </a:prstGeom>
          <a:noFill/>
        </p:spPr>
        <p:txBody>
          <a:bodyPr wrap="none" rtlCol="0">
            <a:spAutoFit/>
          </a:bodyPr>
          <a:lstStyle/>
          <a:p>
            <a:pPr algn="l"/>
            <a:r>
              <a:rPr lang="zh-CN" altLang="en-US" dirty="0">
                <a:solidFill>
                  <a:srgbClr val="FF0000"/>
                </a:solidFill>
              </a:rPr>
              <a:t>关键词：互联互通</a:t>
            </a:r>
            <a:endParaRPr lang="zh-CN" dirty="0">
              <a:solidFill>
                <a:srgbClr val="FF0000"/>
              </a:solidFill>
            </a:endParaRPr>
          </a:p>
        </p:txBody>
      </p:sp>
      <p:graphicFrame>
        <p:nvGraphicFramePr>
          <p:cNvPr id="5" name="图示 4"/>
          <p:cNvGraphicFramePr/>
          <p:nvPr/>
        </p:nvGraphicFramePr>
        <p:xfrm>
          <a:off x="965835" y="1743710"/>
          <a:ext cx="8128000" cy="9569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文本框 6"/>
          <p:cNvSpPr txBox="1"/>
          <p:nvPr/>
        </p:nvSpPr>
        <p:spPr>
          <a:xfrm>
            <a:off x="957580" y="1375410"/>
            <a:ext cx="7726680" cy="368300"/>
          </a:xfrm>
          <a:prstGeom prst="rect">
            <a:avLst/>
          </a:prstGeom>
          <a:noFill/>
        </p:spPr>
        <p:txBody>
          <a:bodyPr wrap="none" rtlCol="0">
            <a:spAutoFit/>
          </a:bodyPr>
          <a:p>
            <a:pPr algn="l"/>
            <a:r>
              <a:rPr lang="zh-CN" altLang="en-US"/>
              <a:t>在旧石器时代，一般以手机号为标识将用户信息</a:t>
            </a:r>
            <a:r>
              <a:rPr lang="zh-CN" altLang="en-US">
                <a:sym typeface="+mn-ea"/>
              </a:rPr>
              <a:t>【</a:t>
            </a:r>
            <a:r>
              <a:rPr lang="zh-CN" altLang="en-US">
                <a:sym typeface="+mn-ea"/>
              </a:rPr>
              <a:t>逐个</a:t>
            </a:r>
            <a:r>
              <a:rPr lang="zh-CN" altLang="en-US">
                <a:sym typeface="+mn-ea"/>
              </a:rPr>
              <a:t>】</a:t>
            </a:r>
            <a:r>
              <a:rPr lang="zh-CN" altLang="en-US"/>
              <a:t>【</a:t>
            </a:r>
            <a:r>
              <a:rPr lang="zh-CN" altLang="en-US">
                <a:sym typeface="+mn-ea"/>
              </a:rPr>
              <a:t>手动</a:t>
            </a:r>
            <a:r>
              <a:rPr lang="zh-CN" altLang="en-US"/>
              <a:t>】串联起来</a:t>
            </a:r>
            <a:endParaRPr lang="zh-CN" altLang="en-US"/>
          </a:p>
        </p:txBody>
      </p:sp>
      <p:sp>
        <p:nvSpPr>
          <p:cNvPr id="8" name="文本框 7"/>
          <p:cNvSpPr txBox="1"/>
          <p:nvPr/>
        </p:nvSpPr>
        <p:spPr>
          <a:xfrm>
            <a:off x="991870" y="2858770"/>
            <a:ext cx="5212080" cy="368300"/>
          </a:xfrm>
          <a:prstGeom prst="rect">
            <a:avLst/>
          </a:prstGeom>
          <a:noFill/>
        </p:spPr>
        <p:txBody>
          <a:bodyPr wrap="none" rtlCol="0">
            <a:spAutoFit/>
          </a:bodyPr>
          <a:p>
            <a:pPr algn="l"/>
            <a:r>
              <a:rPr lang="zh-CN" altLang="en-US"/>
              <a:t>在数字化时代，我们寻找更便捷高效的串联方案：</a:t>
            </a:r>
            <a:endParaRPr lang="zh-CN" altLang="en-US"/>
          </a:p>
        </p:txBody>
      </p:sp>
      <p:graphicFrame>
        <p:nvGraphicFramePr>
          <p:cNvPr id="9" name="图示 8"/>
          <p:cNvGraphicFramePr/>
          <p:nvPr/>
        </p:nvGraphicFramePr>
        <p:xfrm>
          <a:off x="1065530" y="3180080"/>
          <a:ext cx="8028305" cy="240855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0" name="文本框 9"/>
          <p:cNvSpPr txBox="1"/>
          <p:nvPr/>
        </p:nvSpPr>
        <p:spPr>
          <a:xfrm>
            <a:off x="2733675" y="4119880"/>
            <a:ext cx="1554480" cy="368300"/>
          </a:xfrm>
          <a:prstGeom prst="rect">
            <a:avLst/>
          </a:prstGeom>
          <a:noFill/>
        </p:spPr>
        <p:txBody>
          <a:bodyPr wrap="none" rtlCol="0">
            <a:spAutoFit/>
          </a:bodyPr>
          <a:p>
            <a:r>
              <a:rPr lang="zh-CN" altLang="en-US"/>
              <a:t>开放平台绑定</a:t>
            </a:r>
            <a:endParaRPr lang="zh-CN" altLang="en-US"/>
          </a:p>
        </p:txBody>
      </p:sp>
      <p:sp>
        <p:nvSpPr>
          <p:cNvPr id="11" name="文本框 10"/>
          <p:cNvSpPr txBox="1"/>
          <p:nvPr/>
        </p:nvSpPr>
        <p:spPr>
          <a:xfrm>
            <a:off x="5986145" y="4119880"/>
            <a:ext cx="2240280" cy="368300"/>
          </a:xfrm>
          <a:prstGeom prst="rect">
            <a:avLst/>
          </a:prstGeom>
          <a:noFill/>
        </p:spPr>
        <p:txBody>
          <a:bodyPr wrap="none" rtlCol="0">
            <a:spAutoFit/>
          </a:bodyPr>
          <a:p>
            <a:r>
              <a:rPr lang="zh-CN" altLang="en-US"/>
              <a:t>应用、客户密钥授权</a:t>
            </a:r>
            <a:endParaRPr lang="zh-CN" altLang="en-US"/>
          </a:p>
        </p:txBody>
      </p:sp>
      <p:sp>
        <p:nvSpPr>
          <p:cNvPr id="13" name="文本框 12"/>
          <p:cNvSpPr txBox="1"/>
          <p:nvPr/>
        </p:nvSpPr>
        <p:spPr>
          <a:xfrm>
            <a:off x="4417060" y="4679315"/>
            <a:ext cx="1325880" cy="368300"/>
          </a:xfrm>
          <a:prstGeom prst="rect">
            <a:avLst/>
          </a:prstGeom>
          <a:noFill/>
        </p:spPr>
        <p:txBody>
          <a:bodyPr wrap="none" rtlCol="0">
            <a:spAutoFit/>
          </a:bodyPr>
          <a:p>
            <a:r>
              <a:rPr lang="zh-CN" altLang="en-US"/>
              <a:t>第三方授权</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94243" y="872214"/>
            <a:ext cx="5212080" cy="368300"/>
          </a:xfrm>
          <a:prstGeom prst="rect">
            <a:avLst/>
          </a:prstGeom>
          <a:noFill/>
        </p:spPr>
        <p:txBody>
          <a:bodyPr wrap="none" rtlCol="0">
            <a:spAutoFit/>
          </a:bodyPr>
          <a:p>
            <a:pPr algn="l"/>
            <a:r>
              <a:rPr lang="zh-CN" altLang="en-US" dirty="0">
                <a:solidFill>
                  <a:srgbClr val="FF0000"/>
                </a:solidFill>
              </a:rPr>
              <a:t>今天的主题《如何打通私域各平台用户信息孤岛》</a:t>
            </a:r>
            <a:endParaRPr lang="zh-CN" altLang="en-US" dirty="0">
              <a:solidFill>
                <a:srgbClr val="FF0000"/>
              </a:solidFill>
            </a:endParaRPr>
          </a:p>
        </p:txBody>
      </p:sp>
      <p:sp>
        <p:nvSpPr>
          <p:cNvPr id="7" name="文本框 6"/>
          <p:cNvSpPr txBox="1"/>
          <p:nvPr/>
        </p:nvSpPr>
        <p:spPr>
          <a:xfrm>
            <a:off x="525780" y="1427480"/>
            <a:ext cx="9098280" cy="2030095"/>
          </a:xfrm>
          <a:prstGeom prst="rect">
            <a:avLst/>
          </a:prstGeom>
          <a:noFill/>
        </p:spPr>
        <p:txBody>
          <a:bodyPr wrap="none" rtlCol="0">
            <a:spAutoFit/>
          </a:bodyPr>
          <a:p>
            <a:pPr algn="l"/>
            <a:r>
              <a:rPr lang="zh-CN" b="1" dirty="0">
                <a:solidFill>
                  <a:srgbClr val="120C16"/>
                </a:solidFill>
                <a:sym typeface="+mn-ea"/>
              </a:rPr>
              <a:t>我们的需求</a:t>
            </a:r>
            <a:r>
              <a:rPr lang="zh-CN" altLang="en-US" dirty="0">
                <a:solidFill>
                  <a:srgbClr val="120C16"/>
                </a:solidFill>
                <a:sym typeface="+mn-ea"/>
              </a:rPr>
              <a:t>：</a:t>
            </a:r>
            <a:endParaRPr lang="zh-CN" altLang="en-US" dirty="0">
              <a:solidFill>
                <a:srgbClr val="120C16"/>
              </a:solidFill>
              <a:sym typeface="+mn-ea"/>
            </a:endParaRPr>
          </a:p>
          <a:p>
            <a:pPr algn="l"/>
            <a:endParaRPr lang="en-US" altLang="zh-CN">
              <a:solidFill>
                <a:srgbClr val="120C16"/>
              </a:solidFill>
            </a:endParaRPr>
          </a:p>
          <a:p>
            <a:pPr algn="l"/>
            <a:r>
              <a:rPr lang="zh-CN" b="1">
                <a:solidFill>
                  <a:srgbClr val="120C16"/>
                </a:solidFill>
              </a:rPr>
              <a:t>用户的打通</a:t>
            </a:r>
            <a:r>
              <a:rPr lang="zh-CN">
                <a:solidFill>
                  <a:srgbClr val="120C16"/>
                </a:solidFill>
              </a:rPr>
              <a:t>：各个平台的用户和标签能够互相识别，而且不是通过手动匹配，是自动识别</a:t>
            </a:r>
            <a:endParaRPr lang="zh-CN">
              <a:solidFill>
                <a:srgbClr val="120C16"/>
              </a:solidFill>
            </a:endParaRPr>
          </a:p>
          <a:p>
            <a:pPr algn="l"/>
            <a:endParaRPr lang="zh-CN">
              <a:solidFill>
                <a:srgbClr val="120C16"/>
              </a:solidFill>
            </a:endParaRPr>
          </a:p>
          <a:p>
            <a:pPr algn="l"/>
            <a:r>
              <a:rPr lang="zh-CN" b="1">
                <a:solidFill>
                  <a:srgbClr val="120C16"/>
                </a:solidFill>
              </a:rPr>
              <a:t>数据的打通</a:t>
            </a:r>
            <a:r>
              <a:rPr lang="zh-CN">
                <a:solidFill>
                  <a:srgbClr val="120C16"/>
                </a:solidFill>
              </a:rPr>
              <a:t>：用户在各个平台的行为和统计数据能够一起监控</a:t>
            </a:r>
            <a:endParaRPr lang="zh-CN">
              <a:solidFill>
                <a:srgbClr val="120C16"/>
              </a:solidFill>
            </a:endParaRPr>
          </a:p>
          <a:p>
            <a:pPr algn="l"/>
            <a:endParaRPr lang="zh-CN">
              <a:solidFill>
                <a:srgbClr val="120C16"/>
              </a:solidFill>
            </a:endParaRPr>
          </a:p>
          <a:p>
            <a:pPr algn="l"/>
            <a:r>
              <a:rPr lang="zh-CN" b="1">
                <a:solidFill>
                  <a:srgbClr val="120C16"/>
                </a:solidFill>
                <a:sym typeface="+mn-ea"/>
              </a:rPr>
              <a:t>功能的打通</a:t>
            </a:r>
            <a:r>
              <a:rPr lang="zh-CN">
                <a:solidFill>
                  <a:srgbClr val="120C16"/>
                </a:solidFill>
                <a:sym typeface="+mn-ea"/>
              </a:rPr>
              <a:t>：各个平台的常规管理功能可以在一个后台完成操作</a:t>
            </a:r>
            <a:endParaRPr lang="zh-CN">
              <a:solidFill>
                <a:srgbClr val="120C16"/>
              </a:solidFill>
            </a:endParaRPr>
          </a:p>
        </p:txBody>
      </p:sp>
      <p:sp>
        <p:nvSpPr>
          <p:cNvPr id="5" name="文本框 4"/>
          <p:cNvSpPr txBox="1"/>
          <p:nvPr/>
        </p:nvSpPr>
        <p:spPr>
          <a:xfrm>
            <a:off x="574040" y="3758565"/>
            <a:ext cx="6355080" cy="368300"/>
          </a:xfrm>
          <a:prstGeom prst="rect">
            <a:avLst/>
          </a:prstGeom>
          <a:noFill/>
        </p:spPr>
        <p:txBody>
          <a:bodyPr wrap="none" rtlCol="0">
            <a:spAutoFit/>
          </a:bodyPr>
          <a:p>
            <a:r>
              <a:rPr lang="zh-CN" b="1"/>
              <a:t>之前各个平台服务商还没完成对接，现在已经实现，方法如下</a:t>
            </a:r>
            <a:endParaRPr lang="zh-CN"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352165" y="935990"/>
            <a:ext cx="3545205" cy="368300"/>
          </a:xfrm>
          <a:prstGeom prst="rect">
            <a:avLst/>
          </a:prstGeom>
          <a:noFill/>
        </p:spPr>
        <p:txBody>
          <a:bodyPr wrap="none" rtlCol="0">
            <a:spAutoFit/>
          </a:bodyPr>
          <a:p>
            <a:r>
              <a:rPr lang="en-US" altLang="zh-CN" b="1"/>
              <a:t>STEP 1</a:t>
            </a:r>
            <a:r>
              <a:rPr lang="zh-CN" altLang="en-US" b="1"/>
              <a:t>：完成有赞和公众号的打通</a:t>
            </a:r>
            <a:endParaRPr lang="zh-CN" altLang="en-US" b="1"/>
          </a:p>
        </p:txBody>
      </p:sp>
      <p:pic>
        <p:nvPicPr>
          <p:cNvPr id="8" name="图片 7"/>
          <p:cNvPicPr>
            <a:picLocks noChangeAspect="1"/>
          </p:cNvPicPr>
          <p:nvPr/>
        </p:nvPicPr>
        <p:blipFill>
          <a:blip r:embed="rId6"/>
          <a:stretch>
            <a:fillRect/>
          </a:stretch>
        </p:blipFill>
        <p:spPr>
          <a:xfrm>
            <a:off x="553085" y="1456690"/>
            <a:ext cx="9153525" cy="3438525"/>
          </a:xfrm>
          <a:prstGeom prst="rect">
            <a:avLst/>
          </a:prstGeom>
        </p:spPr>
      </p:pic>
      <p:sp>
        <p:nvSpPr>
          <p:cNvPr id="14" name="文本框 13"/>
          <p:cNvSpPr txBox="1"/>
          <p:nvPr/>
        </p:nvSpPr>
        <p:spPr>
          <a:xfrm>
            <a:off x="653415" y="4895215"/>
            <a:ext cx="7866380" cy="368300"/>
          </a:xfrm>
          <a:prstGeom prst="rect">
            <a:avLst/>
          </a:prstGeom>
          <a:noFill/>
        </p:spPr>
        <p:txBody>
          <a:bodyPr wrap="none" rtlCol="0">
            <a:spAutoFit/>
          </a:bodyPr>
          <a:p>
            <a:r>
              <a:rPr lang="zh-CN" altLang="en-US"/>
              <a:t>去到有赞应用中心</a:t>
            </a:r>
            <a:r>
              <a:rPr lang="en-US" altLang="zh-CN"/>
              <a:t>-</a:t>
            </a:r>
            <a:r>
              <a:rPr lang="zh-CN" altLang="en-US"/>
              <a:t>销售渠道</a:t>
            </a:r>
            <a:r>
              <a:rPr lang="en-US" altLang="zh-CN"/>
              <a:t>-</a:t>
            </a:r>
            <a:r>
              <a:rPr lang="zh-CN" altLang="en-US"/>
              <a:t>微信公众号（前提是先买个有赞，基础版即可）</a:t>
            </a:r>
            <a:endParaRPr lang="zh-CN" altLang="en-US"/>
          </a:p>
        </p:txBody>
      </p:sp>
      <p:pic>
        <p:nvPicPr>
          <p:cNvPr id="15" name="图片 14"/>
          <p:cNvPicPr>
            <a:picLocks noChangeAspect="1"/>
          </p:cNvPicPr>
          <p:nvPr/>
        </p:nvPicPr>
        <p:blipFill>
          <a:blip r:embed="rId7"/>
          <a:stretch>
            <a:fillRect/>
          </a:stretch>
        </p:blipFill>
        <p:spPr>
          <a:xfrm>
            <a:off x="4282440" y="378460"/>
            <a:ext cx="1695450" cy="571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352165" y="935990"/>
            <a:ext cx="3545205" cy="368300"/>
          </a:xfrm>
          <a:prstGeom prst="rect">
            <a:avLst/>
          </a:prstGeom>
          <a:noFill/>
        </p:spPr>
        <p:txBody>
          <a:bodyPr wrap="none" rtlCol="0">
            <a:spAutoFit/>
          </a:bodyPr>
          <a:p>
            <a:r>
              <a:rPr lang="en-US" altLang="zh-CN" b="1"/>
              <a:t>STEP 1</a:t>
            </a:r>
            <a:r>
              <a:rPr lang="zh-CN" altLang="en-US" b="1"/>
              <a:t>：完成有赞和公众号的打通</a:t>
            </a:r>
            <a:endParaRPr lang="zh-CN" altLang="en-US" b="1"/>
          </a:p>
        </p:txBody>
      </p:sp>
      <p:pic>
        <p:nvPicPr>
          <p:cNvPr id="7" name="图片 6"/>
          <p:cNvPicPr>
            <a:picLocks noChangeAspect="1"/>
          </p:cNvPicPr>
          <p:nvPr/>
        </p:nvPicPr>
        <p:blipFill>
          <a:blip r:embed="rId6"/>
          <a:stretch>
            <a:fillRect/>
          </a:stretch>
        </p:blipFill>
        <p:spPr>
          <a:xfrm>
            <a:off x="7205980" y="1369060"/>
            <a:ext cx="2797175" cy="4157345"/>
          </a:xfrm>
          <a:prstGeom prst="rect">
            <a:avLst/>
          </a:prstGeom>
        </p:spPr>
      </p:pic>
      <p:pic>
        <p:nvPicPr>
          <p:cNvPr id="9" name="图片 8"/>
          <p:cNvPicPr>
            <a:picLocks noChangeAspect="1"/>
          </p:cNvPicPr>
          <p:nvPr/>
        </p:nvPicPr>
        <p:blipFill>
          <a:blip r:embed="rId7"/>
          <a:stretch>
            <a:fillRect/>
          </a:stretch>
        </p:blipFill>
        <p:spPr>
          <a:xfrm>
            <a:off x="2098040" y="1355090"/>
            <a:ext cx="5035550" cy="4171315"/>
          </a:xfrm>
          <a:prstGeom prst="rect">
            <a:avLst/>
          </a:prstGeom>
        </p:spPr>
      </p:pic>
      <p:sp>
        <p:nvSpPr>
          <p:cNvPr id="14" name="文本框 13"/>
          <p:cNvSpPr txBox="1"/>
          <p:nvPr/>
        </p:nvSpPr>
        <p:spPr>
          <a:xfrm>
            <a:off x="278130" y="1369060"/>
            <a:ext cx="2120900" cy="1476375"/>
          </a:xfrm>
          <a:prstGeom prst="rect">
            <a:avLst/>
          </a:prstGeom>
          <a:noFill/>
        </p:spPr>
        <p:txBody>
          <a:bodyPr wrap="none" rtlCol="0">
            <a:spAutoFit/>
          </a:bodyPr>
          <a:p>
            <a:r>
              <a:rPr lang="zh-CN" altLang="en-US"/>
              <a:t>注意：</a:t>
            </a:r>
            <a:endParaRPr lang="zh-CN" altLang="en-US"/>
          </a:p>
          <a:p>
            <a:endParaRPr lang="zh-CN" altLang="en-US"/>
          </a:p>
          <a:p>
            <a:r>
              <a:rPr lang="en-US" altLang="zh-CN"/>
              <a:t>· </a:t>
            </a:r>
            <a:r>
              <a:rPr lang="zh-CN" altLang="en-US"/>
              <a:t>要用服务号</a:t>
            </a:r>
            <a:endParaRPr lang="zh-CN" altLang="en-US"/>
          </a:p>
          <a:p>
            <a:r>
              <a:rPr lang="en-US" altLang="zh-CN"/>
              <a:t>· </a:t>
            </a:r>
            <a:r>
              <a:rPr lang="zh-CN" altLang="en-US"/>
              <a:t>服务号要先认证</a:t>
            </a:r>
            <a:endParaRPr lang="zh-CN" altLang="en-US"/>
          </a:p>
          <a:p>
            <a:r>
              <a:rPr lang="en-US" altLang="zh-CN"/>
              <a:t>· </a:t>
            </a:r>
            <a:r>
              <a:rPr lang="zh-CN" altLang="en-US"/>
              <a:t>用管理员个微扫码</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214245" y="744855"/>
            <a:ext cx="5145405" cy="368300"/>
          </a:xfrm>
          <a:prstGeom prst="rect">
            <a:avLst/>
          </a:prstGeom>
          <a:noFill/>
        </p:spPr>
        <p:txBody>
          <a:bodyPr wrap="none" rtlCol="0">
            <a:spAutoFit/>
          </a:bodyPr>
          <a:p>
            <a:r>
              <a:rPr lang="en-US" altLang="zh-CN" b="1"/>
              <a:t>STEP 1</a:t>
            </a:r>
            <a:r>
              <a:rPr lang="zh-CN" altLang="en-US" b="1"/>
              <a:t>：完成有赞和公众号的打通【数据的打通】</a:t>
            </a:r>
            <a:endParaRPr lang="zh-CN" altLang="en-US" b="1"/>
          </a:p>
        </p:txBody>
      </p:sp>
      <p:sp>
        <p:nvSpPr>
          <p:cNvPr id="14" name="文本框 13"/>
          <p:cNvSpPr txBox="1"/>
          <p:nvPr/>
        </p:nvSpPr>
        <p:spPr>
          <a:xfrm>
            <a:off x="2061210" y="3935095"/>
            <a:ext cx="6126480" cy="645160"/>
          </a:xfrm>
          <a:prstGeom prst="rect">
            <a:avLst/>
          </a:prstGeom>
          <a:noFill/>
        </p:spPr>
        <p:txBody>
          <a:bodyPr wrap="none" rtlCol="0">
            <a:spAutoFit/>
          </a:bodyPr>
          <a:p>
            <a:r>
              <a:rPr lang="zh-CN"/>
              <a:t>绑定过程很简单，完成绑定即刻实现公众号数据对接到有赞</a:t>
            </a:r>
            <a:endParaRPr lang="zh-CN"/>
          </a:p>
          <a:p>
            <a:r>
              <a:rPr lang="zh-CN"/>
              <a:t>公众号的后台数据和消息监控基本都支持</a:t>
            </a:r>
            <a:endParaRPr lang="zh-CN"/>
          </a:p>
        </p:txBody>
      </p:sp>
      <p:pic>
        <p:nvPicPr>
          <p:cNvPr id="10" name="图片 9"/>
          <p:cNvPicPr>
            <a:picLocks noChangeAspect="1"/>
          </p:cNvPicPr>
          <p:nvPr/>
        </p:nvPicPr>
        <p:blipFill>
          <a:blip r:embed="rId6"/>
          <a:stretch>
            <a:fillRect/>
          </a:stretch>
        </p:blipFill>
        <p:spPr>
          <a:xfrm>
            <a:off x="187960" y="1569720"/>
            <a:ext cx="9884410" cy="23653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03096" y="435878"/>
            <a:ext cx="1198880" cy="337185"/>
          </a:xfrm>
          <a:prstGeom prst="rect">
            <a:avLst/>
          </a:prstGeom>
          <a:noFill/>
        </p:spPr>
        <p:txBody>
          <a:bodyPr wrap="none" rtlCol="0">
            <a:spAutoFit/>
          </a:bodyPr>
          <a:lstStyle/>
          <a:p>
            <a:pPr algn="ctr"/>
            <a:r>
              <a:rPr lang="zh-CN" altLang="en-US" sz="1600" b="1" dirty="0">
                <a:solidFill>
                  <a:schemeClr val="tx1"/>
                </a:solidFill>
                <a:sym typeface="+mn-ea"/>
              </a:rPr>
              <a:t>操作步骤：</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473960" y="744855"/>
            <a:ext cx="5145405" cy="368300"/>
          </a:xfrm>
          <a:prstGeom prst="rect">
            <a:avLst/>
          </a:prstGeom>
          <a:noFill/>
        </p:spPr>
        <p:txBody>
          <a:bodyPr wrap="none" rtlCol="0">
            <a:spAutoFit/>
          </a:bodyPr>
          <a:p>
            <a:r>
              <a:rPr lang="en-US" altLang="zh-CN" b="1"/>
              <a:t>STEP 1</a:t>
            </a:r>
            <a:r>
              <a:rPr lang="zh-CN" altLang="en-US" b="1"/>
              <a:t>：完成有赞和公众号的打通【功能的打通】</a:t>
            </a:r>
            <a:endParaRPr lang="zh-CN" altLang="en-US" b="1"/>
          </a:p>
        </p:txBody>
      </p:sp>
      <p:pic>
        <p:nvPicPr>
          <p:cNvPr id="7" name="图片 6"/>
          <p:cNvPicPr>
            <a:picLocks noChangeAspect="1"/>
          </p:cNvPicPr>
          <p:nvPr/>
        </p:nvPicPr>
        <p:blipFill>
          <a:blip r:embed="rId6"/>
          <a:stretch>
            <a:fillRect/>
          </a:stretch>
        </p:blipFill>
        <p:spPr>
          <a:xfrm>
            <a:off x="1094105" y="1113155"/>
            <a:ext cx="8054340" cy="3820795"/>
          </a:xfrm>
          <a:prstGeom prst="rect">
            <a:avLst/>
          </a:prstGeom>
        </p:spPr>
      </p:pic>
      <p:sp>
        <p:nvSpPr>
          <p:cNvPr id="14" name="文本框 13"/>
          <p:cNvSpPr txBox="1"/>
          <p:nvPr/>
        </p:nvSpPr>
        <p:spPr>
          <a:xfrm>
            <a:off x="1129030" y="4933950"/>
            <a:ext cx="7726680" cy="368300"/>
          </a:xfrm>
          <a:prstGeom prst="rect">
            <a:avLst/>
          </a:prstGeom>
          <a:noFill/>
        </p:spPr>
        <p:txBody>
          <a:bodyPr wrap="none" rtlCol="0">
            <a:spAutoFit/>
          </a:bodyPr>
          <a:p>
            <a:r>
              <a:rPr lang="zh-CN"/>
              <a:t>公众号的后台管理功能也基本都支持，用户信息实际上也打通了，验证一下</a:t>
            </a:r>
            <a:endParaRPr lang="zh-CN"/>
          </a:p>
        </p:txBody>
      </p:sp>
    </p:spTree>
  </p:cSld>
  <p:clrMapOvr>
    <a:masterClrMapping/>
  </p:clrMapOvr>
</p:sld>
</file>

<file path=ppt/tags/tag1.xml><?xml version="1.0" encoding="utf-8"?>
<p:tagLst xmlns:p="http://schemas.openxmlformats.org/presentationml/2006/main">
  <p:tag name="KSO_WM_UNIT_TABLE_BEAUTIFY" val="smartTable{a2b1cc84-c53f-4119-bbeb-e24eb8c3e46a}"/>
</p:tagLst>
</file>

<file path=ppt/tags/tag2.xml><?xml version="1.0" encoding="utf-8"?>
<p:tagLst xmlns:p="http://schemas.openxmlformats.org/presentationml/2006/main">
  <p:tag name="KSO_WM_UNIT_TABLE_BEAUTIFY" val="smartTable{a2b1cc84-c53f-4119-bbeb-e24eb8c3e46a}"/>
</p:tagLst>
</file>

<file path=ppt/tags/tag3.xml><?xml version="1.0" encoding="utf-8"?>
<p:tagLst xmlns:p="http://schemas.openxmlformats.org/presentationml/2006/main">
  <p:tag name="KSO_WM_UNIT_TABLE_BEAUTIFY" val="smartTable{a2b1cc84-c53f-4119-bbeb-e24eb8c3e46a}"/>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3233</Words>
  <Application>WPS 演示</Application>
  <PresentationFormat>自定义</PresentationFormat>
  <Paragraphs>366</Paragraphs>
  <Slides>27</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吃不饱的小惠</cp:lastModifiedBy>
  <cp:revision>457</cp:revision>
  <dcterms:created xsi:type="dcterms:W3CDTF">2019-12-22T05:53:00Z</dcterms:created>
  <dcterms:modified xsi:type="dcterms:W3CDTF">2021-05-14T14:37:28Z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