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283" r:id="rId2"/>
    <p:sldId id="2635" r:id="rId3"/>
    <p:sldId id="2740" r:id="rId4"/>
    <p:sldId id="2644" r:id="rId5"/>
    <p:sldId id="2645" r:id="rId6"/>
    <p:sldId id="2749" r:id="rId7"/>
    <p:sldId id="2739" r:id="rId8"/>
    <p:sldId id="2748" r:id="rId9"/>
    <p:sldId id="2727" r:id="rId10"/>
    <p:sldId id="2714" r:id="rId11"/>
    <p:sldId id="2728" r:id="rId12"/>
    <p:sldId id="2751" r:id="rId13"/>
    <p:sldId id="4003" r:id="rId14"/>
    <p:sldId id="2634" r:id="rId15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C16"/>
    <a:srgbClr val="FEA900"/>
    <a:srgbClr val="F8F8F8"/>
    <a:srgbClr val="6DF5ED"/>
    <a:srgbClr val="E93252"/>
    <a:srgbClr val="0358B2"/>
    <a:srgbClr val="0358B1"/>
    <a:srgbClr val="035898"/>
    <a:srgbClr val="F1F1F1"/>
    <a:srgbClr val="02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sv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6.sv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924491" y="1036262"/>
            <a:ext cx="4297680" cy="29997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企微群模板应用方法</a:t>
            </a: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部门：运营六部</a:t>
            </a: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姓名：谢青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花名：水瓶</a:t>
            </a: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指导老师：天权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54794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2014" y="436245"/>
            <a:ext cx="14643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使用</a:t>
            </a:r>
            <a:r>
              <a:rPr lang="en-US" altLang="zh-CN" sz="1600" b="1" dirty="0">
                <a:sym typeface="+mn-ea"/>
              </a:rPr>
              <a:t>-</a:t>
            </a:r>
            <a:r>
              <a:rPr lang="zh-CN" altLang="en-US" sz="1600" b="1" dirty="0">
                <a:sym typeface="+mn-ea"/>
              </a:rPr>
              <a:t>快速建群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605" y="1045210"/>
            <a:ext cx="8039735" cy="277241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52475" y="4188460"/>
            <a:ext cx="4392930" cy="952500"/>
            <a:chOff x="1791" y="5681"/>
            <a:chExt cx="6918" cy="1500"/>
          </a:xfrm>
        </p:grpSpPr>
        <p:sp>
          <p:nvSpPr>
            <p:cNvPr id="10" name="矩形 9"/>
            <p:cNvSpPr/>
            <p:nvPr/>
          </p:nvSpPr>
          <p:spPr>
            <a:xfrm>
              <a:off x="1791" y="5681"/>
              <a:ext cx="6919" cy="15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006" y="5778"/>
              <a:ext cx="6568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>
                  <a:latin typeface="+mn-ea"/>
                  <a:cs typeface="+mn-ea"/>
                </a:rPr>
                <a:t>1</a:t>
              </a:r>
              <a:r>
                <a:rPr lang="zh-CN" altLang="en-US" sz="1200">
                  <a:latin typeface="+mn-ea"/>
                  <a:cs typeface="+mn-ea"/>
                </a:rPr>
                <a:t>、点击创建客户群，需要几个点几下；</a:t>
              </a:r>
            </a:p>
            <a:p>
              <a:r>
                <a:rPr lang="en-US" altLang="zh-CN" sz="1200">
                  <a:latin typeface="+mn-ea"/>
                  <a:cs typeface="+mn-ea"/>
                </a:rPr>
                <a:t>2</a:t>
              </a:r>
              <a:r>
                <a:rPr lang="zh-CN" altLang="en-US" sz="1200">
                  <a:latin typeface="+mn-ea"/>
                  <a:cs typeface="+mn-ea"/>
                </a:rPr>
                <a:t>、点击群模板，选择新建好的群模板点击 </a:t>
              </a:r>
              <a:r>
                <a:rPr lang="en-US" altLang="zh-CN" sz="1200">
                  <a:latin typeface="+mn-ea"/>
                  <a:cs typeface="+mn-ea"/>
                </a:rPr>
                <a:t>“</a:t>
              </a:r>
              <a:r>
                <a:rPr lang="zh-CN" altLang="en-US" sz="1200">
                  <a:latin typeface="+mn-ea"/>
                  <a:cs typeface="+mn-ea"/>
                </a:rPr>
                <a:t>使用该模板</a:t>
              </a:r>
              <a:r>
                <a:rPr lang="en-US" altLang="zh-CN" sz="1200">
                  <a:latin typeface="+mn-ea"/>
                  <a:cs typeface="+mn-ea"/>
                </a:rPr>
                <a:t>”</a:t>
              </a:r>
              <a:r>
                <a:rPr lang="zh-CN" altLang="en-US" sz="1200">
                  <a:latin typeface="+mn-ea"/>
                  <a:cs typeface="+mn-ea"/>
                </a:rPr>
                <a:t>；</a:t>
              </a:r>
            </a:p>
            <a:p>
              <a:r>
                <a:rPr lang="en-US" altLang="zh-CN" sz="1200">
                  <a:latin typeface="+mn-ea"/>
                  <a:cs typeface="+mn-ea"/>
                </a:rPr>
                <a:t>3</a:t>
              </a:r>
              <a:r>
                <a:rPr lang="zh-CN" altLang="en-US" sz="1200">
                  <a:latin typeface="+mn-ea"/>
                  <a:cs typeface="+mn-ea"/>
                </a:rPr>
                <a:t>、点击按照群名筛选，选择需要配置的群；</a:t>
              </a:r>
            </a:p>
            <a:p>
              <a:r>
                <a:rPr lang="en-US" altLang="zh-CN" sz="1200">
                  <a:latin typeface="+mn-ea"/>
                  <a:cs typeface="+mn-ea"/>
                </a:rPr>
                <a:t>4</a:t>
              </a:r>
              <a:r>
                <a:rPr lang="zh-CN" altLang="en-US" sz="1200">
                  <a:latin typeface="+mn-ea"/>
                  <a:cs typeface="+mn-ea"/>
                </a:rPr>
                <a:t>、</a:t>
              </a:r>
              <a:r>
                <a:rPr lang="zh-CN" altLang="en-US" sz="1200">
                  <a:latin typeface="+mn-ea"/>
                  <a:cs typeface="+mn-ea"/>
                  <a:sym typeface="+mn-ea"/>
                </a:rPr>
                <a:t>新群可以将创建时间排序，选择最新时间的群。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57580" y="892175"/>
            <a:ext cx="6711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入群欢迎语批量设置上限是</a:t>
            </a:r>
            <a:r>
              <a:rPr lang="en-US" altLang="zh-CN"/>
              <a:t>100</a:t>
            </a:r>
            <a:r>
              <a:rPr lang="zh-CN" altLang="en-US"/>
              <a:t>个群，</a:t>
            </a:r>
          </a:p>
          <a:p>
            <a:r>
              <a:rPr lang="zh-CN" altLang="en-US"/>
              <a:t>如果用群模板来设置每次可配置</a:t>
            </a:r>
            <a:r>
              <a:rPr lang="en-US" altLang="zh-CN"/>
              <a:t>200</a:t>
            </a:r>
            <a:r>
              <a:rPr lang="zh-CN" altLang="en-US"/>
              <a:t>个群，分批设置没有数量限制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094069" y="436245"/>
            <a:ext cx="20739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使用</a:t>
            </a:r>
            <a:r>
              <a:rPr lang="en-US" altLang="zh-CN" sz="1600" b="1" dirty="0">
                <a:sym typeface="+mn-ea"/>
              </a:rPr>
              <a:t>-</a:t>
            </a:r>
            <a:r>
              <a:rPr lang="zh-CN" altLang="en-US" sz="1600" b="1" dirty="0">
                <a:sym typeface="+mn-ea"/>
              </a:rPr>
              <a:t>批量设置欢迎语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580" y="1537335"/>
            <a:ext cx="1681480" cy="4037330"/>
          </a:xfrm>
          <a:prstGeom prst="rect">
            <a:avLst/>
          </a:prstGeom>
        </p:spPr>
      </p:pic>
      <p:sp>
        <p:nvSpPr>
          <p:cNvPr id="8" name="左箭头 7"/>
          <p:cNvSpPr/>
          <p:nvPr/>
        </p:nvSpPr>
        <p:spPr>
          <a:xfrm rot="10800000">
            <a:off x="687070" y="3397250"/>
            <a:ext cx="469265" cy="3175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6690" y="1537335"/>
            <a:ext cx="1688465" cy="4053840"/>
          </a:xfrm>
          <a:prstGeom prst="rect">
            <a:avLst/>
          </a:prstGeom>
        </p:spPr>
      </p:pic>
      <p:sp>
        <p:nvSpPr>
          <p:cNvPr id="10" name="左箭头 9"/>
          <p:cNvSpPr/>
          <p:nvPr/>
        </p:nvSpPr>
        <p:spPr>
          <a:xfrm rot="19200000">
            <a:off x="3383280" y="3510915"/>
            <a:ext cx="469265" cy="3175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5165" y="1537335"/>
            <a:ext cx="1689735" cy="4057650"/>
          </a:xfrm>
          <a:prstGeom prst="rect">
            <a:avLst/>
          </a:prstGeom>
        </p:spPr>
      </p:pic>
      <p:sp>
        <p:nvSpPr>
          <p:cNvPr id="12" name="左箭头 11"/>
          <p:cNvSpPr/>
          <p:nvPr/>
        </p:nvSpPr>
        <p:spPr>
          <a:xfrm rot="19200000">
            <a:off x="5509260" y="2836545"/>
            <a:ext cx="469265" cy="3175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9990" y="1541145"/>
            <a:ext cx="1688465" cy="4053840"/>
          </a:xfrm>
          <a:prstGeom prst="rect">
            <a:avLst/>
          </a:prstGeom>
        </p:spPr>
      </p:pic>
      <p:sp>
        <p:nvSpPr>
          <p:cNvPr id="14" name="左箭头 13"/>
          <p:cNvSpPr/>
          <p:nvPr/>
        </p:nvSpPr>
        <p:spPr>
          <a:xfrm rot="19200000">
            <a:off x="7216775" y="4868545"/>
            <a:ext cx="469265" cy="3175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3235" y="1537335"/>
            <a:ext cx="1695450" cy="4069080"/>
          </a:xfrm>
          <a:prstGeom prst="rect">
            <a:avLst/>
          </a:prstGeom>
        </p:spPr>
      </p:pic>
      <p:sp>
        <p:nvSpPr>
          <p:cNvPr id="16" name="左箭头 15"/>
          <p:cNvSpPr/>
          <p:nvPr/>
        </p:nvSpPr>
        <p:spPr>
          <a:xfrm rot="19200000">
            <a:off x="8209915" y="2389505"/>
            <a:ext cx="469265" cy="3175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左箭头 16"/>
          <p:cNvSpPr/>
          <p:nvPr/>
        </p:nvSpPr>
        <p:spPr>
          <a:xfrm rot="19200000">
            <a:off x="8209915" y="2639060"/>
            <a:ext cx="469265" cy="3175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左箭头 17"/>
          <p:cNvSpPr/>
          <p:nvPr/>
        </p:nvSpPr>
        <p:spPr>
          <a:xfrm rot="19200000">
            <a:off x="8209915" y="2881630"/>
            <a:ext cx="469265" cy="3175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244927" y="435907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思考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8585" y="11684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36955" y="1235075"/>
            <a:ext cx="7913370" cy="2676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sz="2400"/>
              <a:t>如果由超级管理员去建立群模板，</a:t>
            </a:r>
          </a:p>
          <a:p>
            <a:endParaRPr lang="zh-CN" sz="2400"/>
          </a:p>
          <a:p>
            <a:r>
              <a:rPr lang="zh-CN" sz="2400"/>
              <a:t>是不是就可以让所有的群主号都直接使用这个模板了？</a:t>
            </a:r>
          </a:p>
          <a:p>
            <a:endParaRPr lang="zh-CN" sz="2400"/>
          </a:p>
          <a:p>
            <a:r>
              <a:rPr lang="zh-CN" sz="2400"/>
              <a:t>从而不需要每个群主自己去建模板</a:t>
            </a:r>
          </a:p>
          <a:p>
            <a:endParaRPr lang="zh-CN" sz="2400"/>
          </a:p>
          <a:p>
            <a:r>
              <a:rPr lang="zh-CN" sz="2400"/>
              <a:t>知道答案的小伙伴请打满分</a:t>
            </a:r>
            <a:r>
              <a:rPr lang="en-US" altLang="zh-CN" sz="2400"/>
              <a:t>~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60F1A44-7BF6-4774-8C18-41D689FFE90F}"/>
              </a:ext>
            </a:extLst>
          </p:cNvPr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7" name="图片 16" descr="resource">
              <a:extLst>
                <a:ext uri="{FF2B5EF4-FFF2-40B4-BE49-F238E27FC236}">
                  <a16:creationId xmlns:a16="http://schemas.microsoft.com/office/drawing/2014/main" id="{C1B24F8E-01D1-4F68-BF3D-435475074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8" name="图片 17" descr="resource">
              <a:extLst>
                <a:ext uri="{FF2B5EF4-FFF2-40B4-BE49-F238E27FC236}">
                  <a16:creationId xmlns:a16="http://schemas.microsoft.com/office/drawing/2014/main" id="{4A191917-AAD9-4393-9C9B-405B66E94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9" name="图片 18" descr="resource">
              <a:extLst>
                <a:ext uri="{FF2B5EF4-FFF2-40B4-BE49-F238E27FC236}">
                  <a16:creationId xmlns:a16="http://schemas.microsoft.com/office/drawing/2014/main" id="{55E0D448-13F1-45CB-BF41-5629E0F67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D92A0EB9-A3B9-4FF1-8D7C-E2BA2B2E608F}"/>
              </a:ext>
            </a:extLst>
          </p:cNvPr>
          <p:cNvSpPr txBox="1"/>
          <p:nvPr/>
        </p:nvSpPr>
        <p:spPr>
          <a:xfrm>
            <a:off x="7409342" y="4206233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扫码为我进行打分哦</a:t>
            </a:r>
            <a:r>
              <a:rPr lang="en-US" altLang="zh-CN" dirty="0"/>
              <a:t>~</a:t>
            </a:r>
            <a:endParaRPr lang="zh-CN" altLang="en-US" dirty="0"/>
          </a:p>
        </p:txBody>
      </p:sp>
      <p:sp>
        <p:nvSpPr>
          <p:cNvPr id="28" name="ExtraShape1">
            <a:extLst>
              <a:ext uri="{FF2B5EF4-FFF2-40B4-BE49-F238E27FC236}">
                <a16:creationId xmlns:a16="http://schemas.microsoft.com/office/drawing/2014/main" id="{795787AE-B4A3-45AA-816F-40CD8C188F81}"/>
              </a:ext>
            </a:extLst>
          </p:cNvPr>
          <p:cNvSpPr/>
          <p:nvPr/>
        </p:nvSpPr>
        <p:spPr>
          <a:xfrm>
            <a:off x="342356" y="1656892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开场收尾</a:t>
            </a:r>
          </a:p>
        </p:txBody>
      </p:sp>
      <p:cxnSp>
        <p:nvCxnSpPr>
          <p:cNvPr id="29" name="ExtraShape1">
            <a:extLst>
              <a:ext uri="{FF2B5EF4-FFF2-40B4-BE49-F238E27FC236}">
                <a16:creationId xmlns:a16="http://schemas.microsoft.com/office/drawing/2014/main" id="{CB4F6420-F331-4717-B54C-D868AAF45619}"/>
              </a:ext>
            </a:extLst>
          </p:cNvPr>
          <p:cNvCxnSpPr>
            <a:cxnSpLocks/>
          </p:cNvCxnSpPr>
          <p:nvPr/>
        </p:nvCxnSpPr>
        <p:spPr>
          <a:xfrm>
            <a:off x="1486932" y="2316970"/>
            <a:ext cx="813817" cy="42517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xtraShape2">
            <a:extLst>
              <a:ext uri="{FF2B5EF4-FFF2-40B4-BE49-F238E27FC236}">
                <a16:creationId xmlns:a16="http://schemas.microsoft.com/office/drawing/2014/main" id="{F35F2524-B1D0-40BF-9234-ADA750BE40CF}"/>
              </a:ext>
            </a:extLst>
          </p:cNvPr>
          <p:cNvSpPr/>
          <p:nvPr/>
        </p:nvSpPr>
        <p:spPr>
          <a:xfrm rot="10800000" flipV="1">
            <a:off x="2432836" y="2580085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内容</a:t>
            </a:r>
          </a:p>
        </p:txBody>
      </p:sp>
      <p:cxnSp>
        <p:nvCxnSpPr>
          <p:cNvPr id="31" name="ExtraShape2">
            <a:extLst>
              <a:ext uri="{FF2B5EF4-FFF2-40B4-BE49-F238E27FC236}">
                <a16:creationId xmlns:a16="http://schemas.microsoft.com/office/drawing/2014/main" id="{26D787D2-A083-4901-8BEF-D2BE8E9F9DD1}"/>
              </a:ext>
            </a:extLst>
          </p:cNvPr>
          <p:cNvCxnSpPr>
            <a:cxnSpLocks/>
          </p:cNvCxnSpPr>
          <p:nvPr/>
        </p:nvCxnSpPr>
        <p:spPr>
          <a:xfrm rot="20700000" flipV="1">
            <a:off x="3570737" y="2742145"/>
            <a:ext cx="1157719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xtraShape3">
            <a:extLst>
              <a:ext uri="{FF2B5EF4-FFF2-40B4-BE49-F238E27FC236}">
                <a16:creationId xmlns:a16="http://schemas.microsoft.com/office/drawing/2014/main" id="{19110BD8-2381-4864-95ED-B9EF6920BD3B}"/>
              </a:ext>
            </a:extLst>
          </p:cNvPr>
          <p:cNvSpPr/>
          <p:nvPr/>
        </p:nvSpPr>
        <p:spPr>
          <a:xfrm>
            <a:off x="4822569" y="1885438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语言</a:t>
            </a:r>
          </a:p>
        </p:txBody>
      </p:sp>
      <p:cxnSp>
        <p:nvCxnSpPr>
          <p:cNvPr id="37" name="ExtraShape3">
            <a:extLst>
              <a:ext uri="{FF2B5EF4-FFF2-40B4-BE49-F238E27FC236}">
                <a16:creationId xmlns:a16="http://schemas.microsoft.com/office/drawing/2014/main" id="{CE308CD6-2246-4DEF-92A0-F54BE62CDA8E}"/>
              </a:ext>
            </a:extLst>
          </p:cNvPr>
          <p:cNvCxnSpPr>
            <a:cxnSpLocks/>
          </p:cNvCxnSpPr>
          <p:nvPr/>
        </p:nvCxnSpPr>
        <p:spPr>
          <a:xfrm>
            <a:off x="5419304" y="2968681"/>
            <a:ext cx="535173" cy="93386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xtraShape4">
            <a:extLst>
              <a:ext uri="{FF2B5EF4-FFF2-40B4-BE49-F238E27FC236}">
                <a16:creationId xmlns:a16="http://schemas.microsoft.com/office/drawing/2014/main" id="{9C333F6A-251F-48D7-8BBA-3A86E032DE35}"/>
              </a:ext>
            </a:extLst>
          </p:cNvPr>
          <p:cNvSpPr/>
          <p:nvPr/>
        </p:nvSpPr>
        <p:spPr>
          <a:xfrm rot="10800000" flipV="1">
            <a:off x="5758760" y="3960245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时间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2F45CEC-3B39-41B7-AC8E-E38039AB561F}"/>
              </a:ext>
            </a:extLst>
          </p:cNvPr>
          <p:cNvSpPr txBox="1"/>
          <p:nvPr/>
        </p:nvSpPr>
        <p:spPr>
          <a:xfrm>
            <a:off x="1192936" y="46418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评分</a:t>
            </a:r>
          </a:p>
        </p:txBody>
      </p:sp>
      <p:sp>
        <p:nvSpPr>
          <p:cNvPr id="40" name="ValueText4">
            <a:extLst>
              <a:ext uri="{FF2B5EF4-FFF2-40B4-BE49-F238E27FC236}">
                <a16:creationId xmlns:a16="http://schemas.microsoft.com/office/drawing/2014/main" id="{CFB6B903-5816-402B-B4E9-C2BD516A1D63}"/>
              </a:ext>
            </a:extLst>
          </p:cNvPr>
          <p:cNvSpPr txBox="1"/>
          <p:nvPr/>
        </p:nvSpPr>
        <p:spPr>
          <a:xfrm>
            <a:off x="6358643" y="3435611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20%</a:t>
            </a:r>
            <a:endParaRPr lang="en-US" sz="7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1" name="ValueText1">
            <a:extLst>
              <a:ext uri="{FF2B5EF4-FFF2-40B4-BE49-F238E27FC236}">
                <a16:creationId xmlns:a16="http://schemas.microsoft.com/office/drawing/2014/main" id="{20C8AA09-2A8F-448B-A2A4-7DD4486D4864}"/>
              </a:ext>
            </a:extLst>
          </p:cNvPr>
          <p:cNvSpPr txBox="1"/>
          <p:nvPr/>
        </p:nvSpPr>
        <p:spPr>
          <a:xfrm>
            <a:off x="557843" y="2853772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20%</a:t>
            </a:r>
            <a:endParaRPr lang="en-US" sz="700" dirty="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2" name="ValueText2">
            <a:extLst>
              <a:ext uri="{FF2B5EF4-FFF2-40B4-BE49-F238E27FC236}">
                <a16:creationId xmlns:a16="http://schemas.microsoft.com/office/drawing/2014/main" id="{DC732422-2CA4-4207-AD64-C044AC298DFB}"/>
              </a:ext>
            </a:extLst>
          </p:cNvPr>
          <p:cNvSpPr txBox="1"/>
          <p:nvPr/>
        </p:nvSpPr>
        <p:spPr>
          <a:xfrm>
            <a:off x="2650697" y="1932763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30%</a:t>
            </a:r>
            <a:endParaRPr lang="en-US" sz="7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3" name="ValueText3">
            <a:extLst>
              <a:ext uri="{FF2B5EF4-FFF2-40B4-BE49-F238E27FC236}">
                <a16:creationId xmlns:a16="http://schemas.microsoft.com/office/drawing/2014/main" id="{1ECBFA68-CD83-40DC-BB5D-4A63BFEA2247}"/>
              </a:ext>
            </a:extLst>
          </p:cNvPr>
          <p:cNvSpPr txBox="1"/>
          <p:nvPr/>
        </p:nvSpPr>
        <p:spPr>
          <a:xfrm>
            <a:off x="4706294" y="3027462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30</a:t>
            </a:r>
            <a:r>
              <a:rPr lang="en-US" sz="7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%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3BAD5A0-BB7F-41C8-9BE9-E821FE5A48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34" y="1947415"/>
            <a:ext cx="2020914" cy="2012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7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367482" y="407967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背景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8585" y="11684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36955" y="1235075"/>
            <a:ext cx="7913370" cy="23069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400"/>
              <a:t>项目加粉号多，粉丝多，需要的群就多。</a:t>
            </a:r>
          </a:p>
          <a:p>
            <a:endParaRPr lang="zh-CN" altLang="en-US" sz="2400"/>
          </a:p>
          <a:p>
            <a:r>
              <a:rPr lang="zh-CN" altLang="en-US" sz="2400"/>
              <a:t>例如：唯品会来说，目前有八九十个机器人自动拉群，一个机器人至少需要</a:t>
            </a:r>
            <a:r>
              <a:rPr lang="en-US" altLang="zh-CN" sz="2400"/>
              <a:t>7</a:t>
            </a:r>
            <a:r>
              <a:rPr lang="zh-CN" altLang="en-US" sz="2400"/>
              <a:t>个不同主题群，那一个机器人就是</a:t>
            </a:r>
            <a:r>
              <a:rPr lang="en-US" altLang="zh-CN" sz="2400"/>
              <a:t>7</a:t>
            </a:r>
            <a:r>
              <a:rPr lang="zh-CN" altLang="en-US" sz="2400"/>
              <a:t>个群，</a:t>
            </a:r>
            <a:r>
              <a:rPr lang="en-US" altLang="zh-CN" sz="2400"/>
              <a:t>10</a:t>
            </a:r>
            <a:r>
              <a:rPr lang="zh-CN" altLang="en-US" sz="2400"/>
              <a:t>个机器人就是</a:t>
            </a:r>
            <a:r>
              <a:rPr lang="en-US" altLang="zh-CN" sz="2400"/>
              <a:t>70</a:t>
            </a:r>
            <a:r>
              <a:rPr lang="zh-CN" altLang="en-US" sz="2400"/>
              <a:t>个、</a:t>
            </a:r>
            <a:r>
              <a:rPr lang="en-US" altLang="zh-CN" sz="2400"/>
              <a:t>90</a:t>
            </a:r>
            <a:r>
              <a:rPr lang="zh-CN" altLang="en-US" sz="2400"/>
              <a:t>个机器人是就是</a:t>
            </a:r>
            <a:r>
              <a:rPr lang="en-US" altLang="zh-CN" sz="2400"/>
              <a:t>630</a:t>
            </a:r>
            <a:r>
              <a:rPr lang="zh-CN" altLang="en-US" sz="2400"/>
              <a:t>个群，那建一轮群就需要很长的时间；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71584" y="435907"/>
            <a:ext cx="161607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群模板</a:t>
            </a:r>
            <a:r>
              <a:rPr lang="en-US" altLang="zh-CN" sz="1600" b="1" dirty="0">
                <a:sym typeface="+mn-ea"/>
              </a:rPr>
              <a:t>VS</a:t>
            </a:r>
            <a:r>
              <a:rPr lang="zh-CN" altLang="en-US" sz="1600" b="1" dirty="0">
                <a:sym typeface="+mn-ea"/>
              </a:rPr>
              <a:t>纯手动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8585" y="11684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063625" y="1312545"/>
          <a:ext cx="7642860" cy="1424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0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9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群数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建群用时（分）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平均佣时</a:t>
                      </a: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（分）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9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用模板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3.3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9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手动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450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094105" y="2886075"/>
            <a:ext cx="76130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+mn-ea"/>
                <a:cs typeface="+mn-ea"/>
              </a:rPr>
              <a:t>唯品会建群测试数据，从数据上看，平均每个群的建群时间用群模板比手动快了</a:t>
            </a:r>
            <a:r>
              <a:rPr lang="en-US" altLang="zh-CN">
                <a:latin typeface="+mn-ea"/>
                <a:cs typeface="+mn-ea"/>
              </a:rPr>
              <a:t>1.7</a:t>
            </a:r>
            <a:r>
              <a:rPr lang="zh-CN" altLang="en-US">
                <a:latin typeface="+mn-ea"/>
                <a:cs typeface="+mn-ea"/>
              </a:rPr>
              <a:t>分钟</a:t>
            </a:r>
          </a:p>
          <a:p>
            <a:endParaRPr lang="zh-CN" altLang="en-US">
              <a:latin typeface="+mn-ea"/>
              <a:cs typeface="+mn-ea"/>
            </a:endParaRPr>
          </a:p>
          <a:p>
            <a:r>
              <a:rPr lang="zh-CN" altLang="en-US">
                <a:latin typeface="+mn-ea"/>
                <a:cs typeface="+mn-ea"/>
              </a:rPr>
              <a:t>用群模板的好处：</a:t>
            </a:r>
          </a:p>
          <a:p>
            <a:r>
              <a:rPr lang="zh-CN" altLang="en-US">
                <a:latin typeface="+mn-ea"/>
                <a:cs typeface="+mn-ea"/>
              </a:rPr>
              <a:t>（</a:t>
            </a:r>
            <a:r>
              <a:rPr lang="en-US" altLang="zh-CN">
                <a:latin typeface="+mn-ea"/>
                <a:cs typeface="+mn-ea"/>
              </a:rPr>
              <a:t>1</a:t>
            </a:r>
            <a:r>
              <a:rPr lang="zh-CN" altLang="en-US">
                <a:latin typeface="+mn-ea"/>
                <a:cs typeface="+mn-ea"/>
              </a:rPr>
              <a:t>）在建群数量大的时候可以节省很多时间</a:t>
            </a:r>
          </a:p>
          <a:p>
            <a:r>
              <a:rPr lang="zh-CN" altLang="en-US">
                <a:latin typeface="+mn-ea"/>
                <a:cs typeface="+mn-ea"/>
                <a:sym typeface="+mn-ea"/>
              </a:rPr>
              <a:t>（</a:t>
            </a:r>
            <a:r>
              <a:rPr lang="en-US" altLang="zh-CN">
                <a:latin typeface="+mn-ea"/>
                <a:cs typeface="+mn-ea"/>
                <a:sym typeface="+mn-ea"/>
              </a:rPr>
              <a:t>2</a:t>
            </a:r>
            <a:r>
              <a:rPr lang="zh-CN" altLang="en-US">
                <a:latin typeface="+mn-ea"/>
                <a:cs typeface="+mn-ea"/>
                <a:sym typeface="+mn-ea"/>
              </a:rPr>
              <a:t>）模板做了统一规定，不容易选错素材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04671" y="438150"/>
            <a:ext cx="2214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建群需要配置些什么？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1158240" y="2014855"/>
            <a:ext cx="7744460" cy="1348105"/>
            <a:chOff x="1824" y="3173"/>
            <a:chExt cx="12196" cy="2123"/>
          </a:xfrm>
        </p:grpSpPr>
        <p:sp>
          <p:nvSpPr>
            <p:cNvPr id="23" name="文本框 22"/>
            <p:cNvSpPr txBox="1"/>
            <p:nvPr/>
          </p:nvSpPr>
          <p:spPr>
            <a:xfrm>
              <a:off x="8421" y="4716"/>
              <a:ext cx="1537" cy="58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69000"/>
              </a:schemeClr>
            </a:solidFill>
            <a:effectLst>
              <a:outerShdw blurRad="50800" dist="50800" dir="5400000" algn="ctr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084" y="3918"/>
              <a:ext cx="3937" cy="628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69000"/>
              </a:schemeClr>
            </a:solidFill>
            <a:effectLst>
              <a:outerShdw blurRad="50800" dist="50800" dir="5400000" algn="ctr" rotWithShape="0">
                <a:srgbClr val="000000">
                  <a:alpha val="35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indent="0" algn="ctr">
                <a:buNone/>
              </a:pPr>
              <a:endParaRPr lang="zh-CN" altLang="en-US" sz="200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847" y="3942"/>
              <a:ext cx="2160" cy="58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69000"/>
              </a:schemeClr>
            </a:solidFill>
            <a:effectLst>
              <a:outerShdw blurRad="50800" dist="50800" dir="5400000" algn="ctr" rotWithShape="0">
                <a:srgbClr val="000000">
                  <a:alpha val="35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110" y="3173"/>
              <a:ext cx="1778" cy="58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69000"/>
              </a:schemeClr>
            </a:solidFill>
            <a:effectLst>
              <a:outerShdw blurRad="50800" dist="50800" dir="5400000" algn="ctr" rotWithShape="0">
                <a:srgbClr val="000000">
                  <a:alpha val="35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991" y="3918"/>
              <a:ext cx="2350" cy="58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69000"/>
              </a:schemeClr>
            </a:solidFill>
            <a:effectLst>
              <a:outerShdw blurRad="50800" dist="50800" dir="5400000" algn="ctr" rotWithShape="0">
                <a:srgbClr val="000000">
                  <a:alpha val="35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444" y="3173"/>
              <a:ext cx="1537" cy="58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69000"/>
              </a:schemeClr>
            </a:solidFill>
            <a:effectLst>
              <a:outerShdw blurRad="50800" dist="50800" dir="5400000" algn="ctr" rotWithShape="0">
                <a:srgbClr val="000000">
                  <a:alpha val="35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061" y="3928"/>
              <a:ext cx="3937" cy="628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indent="0" algn="ctr">
                <a:buNone/>
              </a:pPr>
              <a:r>
                <a:rPr lang="zh-CN" altLang="en-US" sz="2000"/>
                <a:t>禁止成员修改群名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824" y="3952"/>
              <a:ext cx="2160" cy="58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/>
                <a:t>入群欢迎语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87" y="3183"/>
              <a:ext cx="1778" cy="58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/>
                <a:t>群公告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968" y="3928"/>
              <a:ext cx="2350" cy="58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ym typeface="+mn-ea"/>
                </a:rPr>
                <a:t>防骚扰</a:t>
              </a:r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421" y="3183"/>
              <a:ext cx="1537" cy="58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ym typeface="+mn-ea"/>
                </a:rPr>
                <a:t>管理员</a:t>
              </a:r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444" y="4716"/>
              <a:ext cx="1537" cy="58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/>
                <a:t>水军号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555615" y="3902075"/>
            <a:ext cx="4149090" cy="349885"/>
            <a:chOff x="8749" y="6145"/>
            <a:chExt cx="6534" cy="551"/>
          </a:xfrm>
        </p:grpSpPr>
        <p:sp>
          <p:nvSpPr>
            <p:cNvPr id="25" name="文本框 24"/>
            <p:cNvSpPr txBox="1"/>
            <p:nvPr/>
          </p:nvSpPr>
          <p:spPr>
            <a:xfrm>
              <a:off x="8793" y="6166"/>
              <a:ext cx="6490" cy="531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zh-CN" altLang="en-US" sz="160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749" y="6145"/>
              <a:ext cx="6490" cy="531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69000"/>
              </a:schemeClr>
            </a:solidFill>
            <a:effectLst>
              <a:outerShdw blurRad="50800" dist="50800" dir="5400000" algn="ctr" rotWithShape="0">
                <a:srgbClr val="000000">
                  <a:alpha val="54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1600"/>
                <a:t>以上一系列的操作下来需要多久的时间？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6104890" y="1999615"/>
            <a:ext cx="3291205" cy="15652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040729" y="438150"/>
            <a:ext cx="1605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latin typeface="+mn-ea"/>
                <a:sym typeface="+mn-ea"/>
              </a:rPr>
              <a:t>群模板工具介绍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105" y="1203960"/>
            <a:ext cx="4671060" cy="29756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153785" y="2000250"/>
            <a:ext cx="293560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n-ea"/>
                <a:cs typeface="+mn-ea"/>
              </a:rPr>
              <a:t>一键</a:t>
            </a:r>
            <a:r>
              <a:rPr lang="zh-CN" altLang="en-US" sz="1600">
                <a:latin typeface="+mn-ea"/>
                <a:cs typeface="+mn-ea"/>
              </a:rPr>
              <a:t>设置：</a:t>
            </a:r>
          </a:p>
          <a:p>
            <a:r>
              <a:rPr lang="zh-CN" altLang="en-US" sz="1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群公告、入群欢迎语、防骚扰、禁止成员修改群名、管理员</a:t>
            </a:r>
            <a:endParaRPr lang="zh-CN" altLang="en-US" sz="2000"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90945" y="3113405"/>
            <a:ext cx="27038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latin typeface="+mn-ea"/>
                <a:cs typeface="+mn-ea"/>
              </a:rPr>
              <a:t>PS:</a:t>
            </a:r>
            <a:r>
              <a:rPr lang="zh-CN" altLang="en-US" sz="1200">
                <a:latin typeface="+mn-ea"/>
                <a:cs typeface="+mn-ea"/>
              </a:rPr>
              <a:t>一个模板单次可设置</a:t>
            </a:r>
            <a:r>
              <a:rPr lang="en-US" altLang="zh-CN" sz="1200">
                <a:latin typeface="+mn-ea"/>
                <a:cs typeface="+mn-ea"/>
              </a:rPr>
              <a:t>100</a:t>
            </a:r>
            <a:r>
              <a:rPr lang="zh-CN" altLang="en-US" sz="1200">
                <a:latin typeface="+mn-ea"/>
                <a:cs typeface="+mn-ea"/>
              </a:rPr>
              <a:t>个群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930265" y="1487805"/>
            <a:ext cx="4111625" cy="368300"/>
          </a:xfrm>
          <a:prstGeom prst="rect">
            <a:avLst/>
          </a:prstGeom>
          <a:solidFill>
            <a:schemeClr val="accent1">
              <a:lumMod val="60000"/>
              <a:lumOff val="40000"/>
              <a:alpha val="69000"/>
            </a:schemeClr>
          </a:solidFill>
          <a:effectLst>
            <a:outerShdw blurRad="50800" dist="50800" dir="5400000" algn="ctr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930265" y="1487805"/>
            <a:ext cx="4111625" cy="368300"/>
          </a:xfrm>
          <a:prstGeom prst="rect">
            <a:avLst/>
          </a:prstGeom>
          <a:solidFill>
            <a:schemeClr val="tx2">
              <a:lumMod val="40000"/>
              <a:lumOff val="60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>
                <a:latin typeface="+mn-ea"/>
                <a:cs typeface="+mn-ea"/>
                <a:sym typeface="+mn-ea"/>
              </a:rPr>
              <a:t>位于企微—工作台—客户群—群模板</a:t>
            </a:r>
            <a:endParaRPr lang="zh-CN" altLang="en-US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625340" y="1725295"/>
            <a:ext cx="3291205" cy="15652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040729" y="438150"/>
            <a:ext cx="1605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latin typeface="+mn-ea"/>
                <a:sym typeface="+mn-ea"/>
              </a:rPr>
              <a:t>群模板工具介绍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674235" y="1725930"/>
            <a:ext cx="293560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n-ea"/>
                <a:cs typeface="+mn-ea"/>
              </a:rPr>
              <a:t>一键</a:t>
            </a:r>
            <a:r>
              <a:rPr lang="zh-CN" altLang="en-US" sz="1600">
                <a:latin typeface="+mn-ea"/>
                <a:cs typeface="+mn-ea"/>
              </a:rPr>
              <a:t>设置：</a:t>
            </a:r>
          </a:p>
          <a:p>
            <a:r>
              <a:rPr lang="zh-CN" altLang="en-US" sz="1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群公告、入群欢迎语、防骚扰、禁止成员修改群名、管理员</a:t>
            </a:r>
            <a:endParaRPr lang="zh-CN" altLang="en-US" sz="2000"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11395" y="2839085"/>
            <a:ext cx="27038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latin typeface="+mn-ea"/>
                <a:cs typeface="+mn-ea"/>
              </a:rPr>
              <a:t>PS:</a:t>
            </a:r>
            <a:r>
              <a:rPr lang="zh-CN" altLang="en-US" sz="1200">
                <a:latin typeface="+mn-ea"/>
                <a:cs typeface="+mn-ea"/>
              </a:rPr>
              <a:t>一个模板单次可设置</a:t>
            </a:r>
            <a:r>
              <a:rPr lang="en-US" altLang="zh-CN" sz="1200">
                <a:latin typeface="+mn-ea"/>
                <a:cs typeface="+mn-ea"/>
              </a:rPr>
              <a:t>100</a:t>
            </a:r>
            <a:r>
              <a:rPr lang="zh-CN" altLang="en-US" sz="1200">
                <a:latin typeface="+mn-ea"/>
                <a:cs typeface="+mn-ea"/>
              </a:rPr>
              <a:t>个群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450715" y="1213485"/>
            <a:ext cx="4111625" cy="368300"/>
          </a:xfrm>
          <a:prstGeom prst="rect">
            <a:avLst/>
          </a:prstGeom>
          <a:solidFill>
            <a:schemeClr val="accent1">
              <a:lumMod val="60000"/>
              <a:lumOff val="40000"/>
              <a:alpha val="69000"/>
            </a:schemeClr>
          </a:solidFill>
          <a:effectLst>
            <a:outerShdw blurRad="50800" dist="50800" dir="5400000" algn="ctr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50715" y="1213485"/>
            <a:ext cx="4111625" cy="368300"/>
          </a:xfrm>
          <a:prstGeom prst="rect">
            <a:avLst/>
          </a:prstGeom>
          <a:solidFill>
            <a:schemeClr val="tx2">
              <a:lumMod val="40000"/>
              <a:lumOff val="60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>
                <a:latin typeface="+mn-ea"/>
                <a:cs typeface="+mn-ea"/>
                <a:sym typeface="+mn-ea"/>
              </a:rPr>
              <a:t>手机端位于工作台—客户群—群模板</a:t>
            </a:r>
            <a:endParaRPr lang="zh-CN" altLang="en-US">
              <a:latin typeface="+mn-ea"/>
              <a:cs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105" y="990600"/>
            <a:ext cx="3149600" cy="4521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379720" y="1010285"/>
            <a:ext cx="4025265" cy="1212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093876" y="436245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防骚扰规则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370830" y="1010285"/>
            <a:ext cx="403415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可以先去企微的</a:t>
            </a:r>
            <a:r>
              <a:rPr lang="en-US" altLang="zh-CN" sz="1600"/>
              <a:t>WEB</a:t>
            </a:r>
            <a:r>
              <a:rPr lang="zh-CN" altLang="en-US" sz="1600"/>
              <a:t>后台建好防骚扰规则：</a:t>
            </a:r>
          </a:p>
          <a:p>
            <a:endParaRPr lang="zh-CN" altLang="en-US" sz="1600"/>
          </a:p>
          <a:p>
            <a:r>
              <a:rPr lang="zh-CN" altLang="en-US" sz="1600"/>
              <a:t>具体路径：</a:t>
            </a:r>
          </a:p>
          <a:p>
            <a:r>
              <a:rPr lang="zh-CN" altLang="en-US" sz="1600"/>
              <a:t>企微后台</a:t>
            </a:r>
            <a:r>
              <a:rPr lang="en-US" altLang="zh-CN" sz="1600"/>
              <a:t>-</a:t>
            </a:r>
            <a:r>
              <a:rPr lang="zh-CN" altLang="en-US" sz="1600"/>
              <a:t>客户联系</a:t>
            </a:r>
            <a:r>
              <a:rPr lang="en-US" altLang="zh-CN" sz="1600"/>
              <a:t>-</a:t>
            </a:r>
            <a:r>
              <a:rPr lang="zh-CN" altLang="en-US" sz="1600"/>
              <a:t>安全管控</a:t>
            </a:r>
            <a:r>
              <a:rPr lang="en-US" altLang="zh-CN" sz="1600"/>
              <a:t>-</a:t>
            </a:r>
            <a:r>
              <a:rPr lang="zh-CN" altLang="en-US" sz="1600"/>
              <a:t>防骚扰</a:t>
            </a:r>
          </a:p>
          <a:p>
            <a:endParaRPr lang="zh-CN" altLang="en-US" sz="1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230" y="1010285"/>
            <a:ext cx="4535805" cy="39293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806190" y="1129030"/>
            <a:ext cx="4025265" cy="1790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093876" y="436245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防骚扰规则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IMG_20210825_1725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9510" y="816610"/>
            <a:ext cx="2071370" cy="47599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782060" y="1109980"/>
            <a:ext cx="403415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企微的防骚扰规则，唯品会设置广告关键词踢出群聊，以防有人一直在客户群里面发其他品牌的内容，超过三次将自动被踢出群聊；</a:t>
            </a:r>
          </a:p>
          <a:p>
            <a:endParaRPr lang="zh-CN" altLang="en-US" sz="1600"/>
          </a:p>
          <a:p>
            <a:r>
              <a:rPr lang="zh-CN" altLang="en-US" sz="1600"/>
              <a:t>自己项目的小程序记的设置白名单，以防误踢引起客诉。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152525" y="483870"/>
            <a:ext cx="2387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新建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910" y="919480"/>
            <a:ext cx="7824470" cy="274510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152525" y="4186555"/>
            <a:ext cx="3125470" cy="325120"/>
            <a:chOff x="1562" y="1511"/>
            <a:chExt cx="6475" cy="580"/>
          </a:xfrm>
        </p:grpSpPr>
        <p:sp>
          <p:nvSpPr>
            <p:cNvPr id="21" name="文本框 20"/>
            <p:cNvSpPr txBox="1"/>
            <p:nvPr/>
          </p:nvSpPr>
          <p:spPr>
            <a:xfrm>
              <a:off x="1562" y="1511"/>
              <a:ext cx="6475" cy="58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69000"/>
              </a:schemeClr>
            </a:solidFill>
            <a:effectLst>
              <a:outerShdw blurRad="50800" dist="50800" dir="5400000" algn="ctr" rotWithShape="0">
                <a:srgbClr val="000000">
                  <a:alpha val="35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562" y="1511"/>
              <a:ext cx="6475" cy="547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sz="1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位于企微—工作台—客户群—群模板</a:t>
              </a:r>
              <a:endPara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372225" y="4408170"/>
            <a:ext cx="2445385" cy="700984"/>
            <a:chOff x="6029" y="7240"/>
            <a:chExt cx="9515" cy="470"/>
          </a:xfrm>
        </p:grpSpPr>
        <p:sp>
          <p:nvSpPr>
            <p:cNvPr id="17" name="矩形 16"/>
            <p:cNvSpPr/>
            <p:nvPr/>
          </p:nvSpPr>
          <p:spPr>
            <a:xfrm>
              <a:off x="6029" y="7240"/>
              <a:ext cx="9425" cy="4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outerShdw blurRad="50800" dist="50800" dir="5400000" algn="ctr" rotWithShape="0">
                <a:srgbClr val="F1F1F1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029" y="7240"/>
              <a:ext cx="9515" cy="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>
                  <a:latin typeface="+mn-ea"/>
                </a:rPr>
                <a:t>根据不同需求勾选所需要的内容</a:t>
              </a:r>
            </a:p>
            <a:p>
              <a:r>
                <a:rPr lang="zh-CN" altLang="en-US" sz="1200">
                  <a:latin typeface="+mn-ea"/>
                </a:rPr>
                <a:t>（</a:t>
              </a:r>
              <a:r>
                <a:rPr lang="zh-CN" altLang="en-US" sz="1200">
                  <a:solidFill>
                    <a:srgbClr val="FF0000"/>
                  </a:solidFill>
                  <a:latin typeface="+mn-ea"/>
                </a:rPr>
                <a:t>入群欢迎语、防骚扰规则</a:t>
              </a:r>
            </a:p>
            <a:p>
              <a:r>
                <a:rPr lang="zh-CN" altLang="en-US" sz="1200">
                  <a:solidFill>
                    <a:srgbClr val="FF0000"/>
                  </a:solidFill>
                  <a:latin typeface="+mn-ea"/>
                </a:rPr>
                <a:t>需提前建好直接就可以应用</a:t>
              </a:r>
              <a:r>
                <a:rPr lang="zh-CN" altLang="en-US" sz="1200">
                  <a:latin typeface="+mn-ea"/>
                </a:rPr>
                <a:t>）</a:t>
              </a:r>
            </a:p>
          </p:txBody>
        </p:sp>
      </p:grpSp>
      <p:sp>
        <p:nvSpPr>
          <p:cNvPr id="19" name="上箭头 18"/>
          <p:cNvSpPr/>
          <p:nvPr/>
        </p:nvSpPr>
        <p:spPr>
          <a:xfrm>
            <a:off x="7411720" y="3717925"/>
            <a:ext cx="395605" cy="605155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98cdca2-2852-4973-8e76-6970ada0efc2}"/>
  <p:tag name="TABLE_ENDDRAG_ORIGIN_RECT" val="601*112"/>
  <p:tag name="TABLE_ENDDRAG_RECT" val="83*103*601*1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670</Words>
  <Application>Microsoft Office PowerPoint</Application>
  <PresentationFormat>自定义</PresentationFormat>
  <Paragraphs>97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微软雅黑</vt:lpstr>
      <vt:lpstr>Arial</vt:lpstr>
      <vt:lpstr>Calibri</vt:lpstr>
      <vt:lpstr>Impact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Liang</cp:lastModifiedBy>
  <cp:revision>490</cp:revision>
  <dcterms:created xsi:type="dcterms:W3CDTF">2019-12-22T05:53:00Z</dcterms:created>
  <dcterms:modified xsi:type="dcterms:W3CDTF">2021-08-27T07:19:58Z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