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644" r:id="rId4"/>
    <p:sldId id="2645" r:id="rId5"/>
    <p:sldId id="2651" r:id="rId6"/>
    <p:sldId id="2650" r:id="rId7"/>
    <p:sldId id="2655" r:id="rId8"/>
    <p:sldId id="2656" r:id="rId9"/>
    <p:sldId id="2657" r:id="rId10"/>
    <p:sldId id="2652" r:id="rId11"/>
    <p:sldId id="2653" r:id="rId12"/>
    <p:sldId id="2648" r:id="rId13"/>
    <p:sldId id="2649" r:id="rId14"/>
    <p:sldId id="2634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>
    <p:extLst>
      <p:ext uri="{19B8F6BF-5375-455C-9EA6-DF929625EA0E}">
        <p15:presenceInfo xmlns:p15="http://schemas.microsoft.com/office/powerpoint/2012/main" userId="f951a8b0b5be7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120C16"/>
    <a:srgbClr val="FEA900"/>
    <a:srgbClr val="F8F8F8"/>
    <a:srgbClr val="6DF5ED"/>
    <a:srgbClr val="E93252"/>
    <a:srgbClr val="0358B2"/>
    <a:srgbClr val="0358B1"/>
    <a:srgbClr val="035898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 dirty="0"/>
            <a:t>案例中待优化点及改善方案</a:t>
          </a:r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案例中待优化点及改善方案</a:t>
          </a:r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3521" y="1483006"/>
            <a:ext cx="8032968" cy="2258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关于移动宽带通过</a:t>
            </a:r>
            <a:r>
              <a:rPr lang="zh-CN" altLang="en-US" sz="3600" b="1" dirty="0"/>
              <a:t>标签成交案例的复盘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部门：运营商事业部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姓名：陈妃端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花名：泰坦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828420" y="891460"/>
            <a:ext cx="7220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1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、反复测试出回复率高的营销话术。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70E062E-8610-4381-9D2E-AE9D3AA21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747" y="1370674"/>
            <a:ext cx="2024027" cy="408871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F0EB4C8-52AC-4E7B-A0A3-1F1C493381F5}"/>
              </a:ext>
            </a:extLst>
          </p:cNvPr>
          <p:cNvSpPr txBox="1"/>
          <p:nvPr/>
        </p:nvSpPr>
        <p:spPr>
          <a:xfrm>
            <a:off x="889208" y="1536527"/>
            <a:ext cx="5518291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心心看到你是5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元以上的套餐，现在可以享受一个免费福利，想要的回复‘‘1’’🎁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7729873-8C9A-46DB-9690-EA7B8E57D7BC}"/>
              </a:ext>
            </a:extLst>
          </p:cNvPr>
          <p:cNvSpPr txBox="1"/>
          <p:nvPr/>
        </p:nvSpPr>
        <p:spPr>
          <a:xfrm>
            <a:off x="957778" y="3669129"/>
            <a:ext cx="5253990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现办理移动宽带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0元可体验一年（300M） + 免上门安装费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今天佛山只剩18个名额了❗❗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D28F581-9C90-47AA-8B47-1B289A2A2E9D}"/>
              </a:ext>
            </a:extLst>
          </p:cNvPr>
          <p:cNvSpPr txBox="1"/>
          <p:nvPr/>
        </p:nvSpPr>
        <p:spPr>
          <a:xfrm>
            <a:off x="820841" y="2598955"/>
            <a:ext cx="3920432" cy="787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（简单易懂，神秘吸引，最后引起互动）</a:t>
            </a:r>
          </a:p>
          <a:p>
            <a:pPr indent="0"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这段话术我们测试回复率最高是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177065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3601C0-856E-42F4-97C5-45AA8425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828420" y="891460"/>
            <a:ext cx="6258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2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、根据潜力精准人群，反匹企微粉丝，形成标签。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E48E7B3-58F8-46DD-ACF1-A47DD6306B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3044" y="2033317"/>
            <a:ext cx="5435829" cy="249805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A1222DB-9285-4303-ABD9-3335A2549241}"/>
              </a:ext>
            </a:extLst>
          </p:cNvPr>
          <p:cNvSpPr txBox="1"/>
          <p:nvPr/>
        </p:nvSpPr>
        <p:spPr>
          <a:xfrm>
            <a:off x="6250081" y="1910555"/>
            <a:ext cx="3895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 包含不限于此</a:t>
            </a:r>
            <a:r>
              <a:rPr lang="en-US" altLang="zh-CN" sz="1400" b="1" dirty="0"/>
              <a:t>58</a:t>
            </a:r>
            <a:r>
              <a:rPr lang="zh-CN" altLang="en-US" sz="1400" b="1" dirty="0"/>
              <a:t>元套餐人群</a:t>
            </a:r>
            <a:endParaRPr lang="en-US" altLang="zh-CN" sz="1400" b="1" dirty="0"/>
          </a:p>
          <a:p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/>
              <a:t>58</a:t>
            </a:r>
            <a:r>
              <a:rPr lang="zh-CN" altLang="en-US" sz="1400" dirty="0"/>
              <a:t>元及以上套餐人群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办理移动</a:t>
            </a:r>
            <a:r>
              <a:rPr lang="en-US" altLang="zh-CN" sz="1400" dirty="0"/>
              <a:t>TV</a:t>
            </a:r>
            <a:r>
              <a:rPr lang="zh-CN" altLang="en-US" sz="1400" dirty="0"/>
              <a:t>会员未办理家宽人群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异网客户人群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en-US" altLang="zh-CN" sz="1400" dirty="0"/>
              <a:t>···</a:t>
            </a:r>
          </a:p>
          <a:p>
            <a:endParaRPr lang="en-US" altLang="zh-CN" sz="1400" dirty="0"/>
          </a:p>
          <a:p>
            <a:r>
              <a:rPr lang="zh-CN" altLang="en-US" sz="1400" b="1" dirty="0"/>
              <a:t>根据不同的潜在人群，匹配更多商机标签，经过成交测试，进行标签优化及留存。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54E3644-D93E-410C-A2CE-B1295F8685F2}"/>
              </a:ext>
            </a:extLst>
          </p:cNvPr>
          <p:cNvSpPr/>
          <p:nvPr/>
        </p:nvSpPr>
        <p:spPr>
          <a:xfrm>
            <a:off x="6022378" y="1595619"/>
            <a:ext cx="3895949" cy="3373454"/>
          </a:xfrm>
          <a:prstGeom prst="rect">
            <a:avLst/>
          </a:prstGeom>
          <a:noFill/>
          <a:ln w="3810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48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71CF5C-760E-4189-868D-08D8A1A17052}"/>
              </a:ext>
            </a:extLst>
          </p:cNvPr>
          <p:cNvSpPr/>
          <p:nvPr/>
        </p:nvSpPr>
        <p:spPr>
          <a:xfrm>
            <a:off x="482247" y="1851930"/>
            <a:ext cx="8827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大数据精准号码相匹配企微粉丝号码比例偏低：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在通过从移动大数据的使用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58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元套餐人群的存量号码相匹配企微粉丝号码的比例相对偏低（仅有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30%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号码匹配成功），说明在移动的整体吸粉当中，移动的大数据依然有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70%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人群是没有引导到企微上来。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ea"/>
              <a:buAutoNum type="circleNumDbPlain"/>
            </a:pP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所以，接下来还是布置多触点去撬动这部分客户，引导到企微留存。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常见问答 </a:t>
            </a:r>
            <a:r>
              <a:rPr lang="en-US" altLang="zh-CN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F&amp;Q</a:t>
            </a:r>
            <a:r>
              <a:rPr lang="zh-CN" altLang="en-US" b="1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zh-CN" altLang="en-US" dirty="0">
                <a:solidFill>
                  <a:srgbClr val="120C16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需要提前准备好，除推广业务外的，需收集其他专业业务的常规问答，活动过程中，有部分用户是为其他业务（宽带、终端、新业务等）而来。</a:t>
            </a:r>
            <a:endParaRPr lang="en-US" altLang="zh-CN" dirty="0">
              <a:solidFill>
                <a:srgbClr val="120C16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32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6CEA6-2936-4849-A3DC-E72B9175AD7A}"/>
              </a:ext>
            </a:extLst>
          </p:cNvPr>
          <p:cNvSpPr/>
          <p:nvPr/>
        </p:nvSpPr>
        <p:spPr>
          <a:xfrm>
            <a:off x="679926" y="1229097"/>
            <a:ext cx="88896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形成标签找产品：</a:t>
            </a:r>
            <a:r>
              <a:rPr lang="zh-CN" altLang="en-US" dirty="0"/>
              <a:t>我们往往对标签利用，大部分是添加客户后，通过订单或调查问卷等形式对客户进行打标签，最后形成精准的用户标签池，只需要找到与标签相关联产品即可进行精准推广。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从产品找对应标签：</a:t>
            </a:r>
            <a:r>
              <a:rPr lang="zh-CN" altLang="en-US" dirty="0"/>
              <a:t>而在移动公司，大部分吸收进来企微粉丝是泛粉，没有具体订单或从</a:t>
            </a:r>
            <a:r>
              <a:rPr lang="en-US" altLang="zh-CN" dirty="0"/>
              <a:t>0</a:t>
            </a:r>
            <a:r>
              <a:rPr lang="zh-CN" altLang="en-US" dirty="0"/>
              <a:t>元产品过来，当需要推广某项业务（譬如宽带），只能是先用大数据的抽取出精准潜力号码（根据以往移动累计经验，是能知道哪些业务号码才是对应要推广产品的潜力人群，譬如推家宽可用</a:t>
            </a:r>
            <a:r>
              <a:rPr lang="en-US" altLang="zh-CN" dirty="0"/>
              <a:t>58</a:t>
            </a:r>
            <a:r>
              <a:rPr lang="zh-CN" altLang="en-US" dirty="0"/>
              <a:t>元以上套餐人群效果好，</a:t>
            </a:r>
            <a:r>
              <a:rPr lang="en-US" altLang="zh-CN" dirty="0"/>
              <a:t>58</a:t>
            </a:r>
            <a:r>
              <a:rPr lang="zh-CN" altLang="en-US" dirty="0"/>
              <a:t>元以上套餐也是家宽的优惠分割线），相匹配到企微粉丝号码。最后成交后，再二次沉淀为精准用户标签。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所以，用户标签的使用，需要多次提炼！标签越精细，可挖掘商机越多！</a:t>
            </a:r>
            <a:endParaRPr lang="en-US" altLang="zh-CN" b="1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latin typeface="-apple-system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3F8F7B-316B-4EC8-AB26-AD3A229200ED}"/>
              </a:ext>
            </a:extLst>
          </p:cNvPr>
          <p:cNvSpPr txBox="1"/>
          <p:nvPr/>
        </p:nvSpPr>
        <p:spPr>
          <a:xfrm>
            <a:off x="4550852" y="7831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小结：</a:t>
            </a:r>
          </a:p>
        </p:txBody>
      </p:sp>
    </p:spTree>
    <p:extLst>
      <p:ext uri="{BB962C8B-B14F-4D97-AF65-F5344CB8AC3E}">
        <p14:creationId xmlns:p14="http://schemas.microsoft.com/office/powerpoint/2010/main" val="318019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14E9581-4CC1-4466-9C15-4B4A5B6AC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160810"/>
              </p:ext>
            </p:extLst>
          </p:nvPr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91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FB1EEC-7C2E-4608-A607-5202F685ED77}"/>
              </a:ext>
            </a:extLst>
          </p:cNvPr>
          <p:cNvSpPr txBox="1"/>
          <p:nvPr/>
        </p:nvSpPr>
        <p:spPr>
          <a:xfrm>
            <a:off x="4262992" y="19071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本次活动目标</a:t>
            </a:r>
            <a:endParaRPr lang="en-US" altLang="zh-CN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E7BDA-6EF1-4049-B463-8131684CB16D}"/>
              </a:ext>
            </a:extLst>
          </p:cNvPr>
          <p:cNvSpPr/>
          <p:nvPr/>
        </p:nvSpPr>
        <p:spPr>
          <a:xfrm>
            <a:off x="2859302" y="2431483"/>
            <a:ext cx="4997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精准标签  营销变现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56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A05F24-D235-4795-ACCB-204C1837CD6C}"/>
              </a:ext>
            </a:extLst>
          </p:cNvPr>
          <p:cNvSpPr txBox="1"/>
          <p:nvPr/>
        </p:nvSpPr>
        <p:spPr>
          <a:xfrm>
            <a:off x="1954668" y="2587337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精准标签、提升回复率、营销变现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8404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79926" y="1599775"/>
            <a:ext cx="8889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案例背景：</a:t>
            </a:r>
            <a:r>
              <a:rPr lang="zh-CN" altLang="en-US" dirty="0">
                <a:solidFill>
                  <a:srgbClr val="333333"/>
                </a:solidFill>
                <a:latin typeface="-apple-system"/>
              </a:rPr>
              <a:t>在移动公司要求高速吸粉留存过程中，大部分开首单成交产品为短平块类型，</a:t>
            </a:r>
            <a:r>
              <a:rPr lang="zh-CN" altLang="en-US" dirty="0">
                <a:latin typeface="微软雅黑" panose="020B0503020204020204" pitchFamily="34" charset="-122"/>
              </a:rPr>
              <a:t>虽然易上规模，但客户忠诚度不高，羊毛党过多，可贡献的业务价值不高。</a:t>
            </a:r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b="1" dirty="0">
              <a:latin typeface="-apple-system"/>
            </a:endParaRPr>
          </a:p>
          <a:p>
            <a:r>
              <a:rPr lang="zh-CN" altLang="en-US" b="1" dirty="0">
                <a:latin typeface="-apple-system"/>
              </a:rPr>
              <a:t>家宽业务，属于移动高价值业务，怎样才能在移动泛粉中找到家宽的商机？</a:t>
            </a:r>
            <a:endParaRPr lang="en-US" altLang="zh-CN" b="1" dirty="0">
              <a:latin typeface="-apple-system"/>
            </a:endParaRPr>
          </a:p>
          <a:p>
            <a:endParaRPr lang="en-US" altLang="zh-CN" b="1" dirty="0">
              <a:latin typeface="-apple-system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2B2738-5E92-455B-86CD-DFAC638A4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133" y="3301591"/>
            <a:ext cx="2353822" cy="21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461906" y="104551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精准商机成交路径：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C1988CA-D225-44B8-9E0C-0AF353362FC0}"/>
              </a:ext>
            </a:extLst>
          </p:cNvPr>
          <p:cNvSpPr/>
          <p:nvPr/>
        </p:nvSpPr>
        <p:spPr>
          <a:xfrm>
            <a:off x="4734177" y="2089971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形成商机标签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D33889-BB8B-478E-BD2B-9CE6E8AE1EBF}"/>
              </a:ext>
            </a:extLst>
          </p:cNvPr>
          <p:cNvSpPr/>
          <p:nvPr/>
        </p:nvSpPr>
        <p:spPr>
          <a:xfrm>
            <a:off x="3059609" y="2089971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/>
              <a:t>标签号码反匹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F6C1410-D199-4F1A-A646-17CBC5C7AAC1}"/>
              </a:ext>
            </a:extLst>
          </p:cNvPr>
          <p:cNvSpPr/>
          <p:nvPr/>
        </p:nvSpPr>
        <p:spPr>
          <a:xfrm>
            <a:off x="1232140" y="2089971"/>
            <a:ext cx="1268124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/>
              <a:t>大数据</a:t>
            </a:r>
            <a:endParaRPr lang="en-US" altLang="zh-CN" sz="1200" b="1" dirty="0"/>
          </a:p>
          <a:p>
            <a:pPr algn="ctr"/>
            <a:r>
              <a:rPr lang="zh-CN" altLang="en-US" sz="1200" dirty="0"/>
              <a:t>筛选高质量客户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5649C84-C3E5-4A12-BB70-21517999A4C7}"/>
              </a:ext>
            </a:extLst>
          </p:cNvPr>
          <p:cNvSpPr/>
          <p:nvPr/>
        </p:nvSpPr>
        <p:spPr>
          <a:xfrm>
            <a:off x="6408745" y="2089971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营销话术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FD9E49F-614D-4527-8C2B-98F557B92455}"/>
              </a:ext>
            </a:extLst>
          </p:cNvPr>
          <p:cNvSpPr/>
          <p:nvPr/>
        </p:nvSpPr>
        <p:spPr>
          <a:xfrm>
            <a:off x="8136501" y="2106153"/>
            <a:ext cx="1143007" cy="51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成交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4F44934C-7552-4F3A-8D70-1E60D86E8BF0}"/>
              </a:ext>
            </a:extLst>
          </p:cNvPr>
          <p:cNvSpPr/>
          <p:nvPr/>
        </p:nvSpPr>
        <p:spPr>
          <a:xfrm>
            <a:off x="4216461" y="2210950"/>
            <a:ext cx="531561" cy="2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830EACDD-EA21-454F-91A2-6FF226B93F14}"/>
              </a:ext>
            </a:extLst>
          </p:cNvPr>
          <p:cNvSpPr/>
          <p:nvPr/>
        </p:nvSpPr>
        <p:spPr>
          <a:xfrm>
            <a:off x="2525666" y="2210950"/>
            <a:ext cx="531561" cy="2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B6CD21EE-263C-4271-B058-0CEBE08F0002}"/>
              </a:ext>
            </a:extLst>
          </p:cNvPr>
          <p:cNvSpPr/>
          <p:nvPr/>
        </p:nvSpPr>
        <p:spPr>
          <a:xfrm>
            <a:off x="5877184" y="2203802"/>
            <a:ext cx="531561" cy="2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34CCE751-380B-4127-9557-1DA65AB0FA07}"/>
              </a:ext>
            </a:extLst>
          </p:cNvPr>
          <p:cNvSpPr/>
          <p:nvPr/>
        </p:nvSpPr>
        <p:spPr>
          <a:xfrm>
            <a:off x="7578346" y="2232777"/>
            <a:ext cx="531561" cy="20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DABBAE-DA9A-4141-8E72-89CBD1578E64}"/>
              </a:ext>
            </a:extLst>
          </p:cNvPr>
          <p:cNvSpPr/>
          <p:nvPr/>
        </p:nvSpPr>
        <p:spPr>
          <a:xfrm>
            <a:off x="1148090" y="1626124"/>
            <a:ext cx="3381163" cy="266365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628B1AA-4E6D-4E04-9C36-DD24BDA5EBFB}"/>
              </a:ext>
            </a:extLst>
          </p:cNvPr>
          <p:cNvSpPr txBox="1"/>
          <p:nvPr/>
        </p:nvSpPr>
        <p:spPr>
          <a:xfrm>
            <a:off x="1721010" y="17350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B74E827-92FD-4A02-B7D2-8CD015B550BF}"/>
              </a:ext>
            </a:extLst>
          </p:cNvPr>
          <p:cNvSpPr txBox="1"/>
          <p:nvPr/>
        </p:nvSpPr>
        <p:spPr>
          <a:xfrm>
            <a:off x="3416413" y="175030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②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0EFF565-51A8-4A41-8A01-374DD9F7801E}"/>
              </a:ext>
            </a:extLst>
          </p:cNvPr>
          <p:cNvSpPr txBox="1"/>
          <p:nvPr/>
        </p:nvSpPr>
        <p:spPr>
          <a:xfrm>
            <a:off x="5125438" y="17711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③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FCB75A7-CC8B-438A-AD93-08FDA446CF69}"/>
              </a:ext>
            </a:extLst>
          </p:cNvPr>
          <p:cNvSpPr txBox="1"/>
          <p:nvPr/>
        </p:nvSpPr>
        <p:spPr>
          <a:xfrm>
            <a:off x="6783867" y="17553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④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CED7026-7A8B-4015-886D-66EDE23013BA}"/>
              </a:ext>
            </a:extLst>
          </p:cNvPr>
          <p:cNvSpPr txBox="1"/>
          <p:nvPr/>
        </p:nvSpPr>
        <p:spPr>
          <a:xfrm>
            <a:off x="8492892" y="17761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⑤</a:t>
            </a:r>
          </a:p>
        </p:txBody>
      </p: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F2A9A0A5-0BEC-4FFD-9686-0D3A2F876705}"/>
              </a:ext>
            </a:extLst>
          </p:cNvPr>
          <p:cNvCxnSpPr>
            <a:cxnSpLocks/>
            <a:stCxn id="17" idx="2"/>
            <a:endCxn id="18" idx="2"/>
          </p:cNvCxnSpPr>
          <p:nvPr/>
        </p:nvCxnSpPr>
        <p:spPr>
          <a:xfrm rot="5400000">
            <a:off x="4468397" y="1771976"/>
            <a:ext cx="12700" cy="167456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E6EBC241-BCF8-43B2-AF3E-78E5F2B7A457}"/>
              </a:ext>
            </a:extLst>
          </p:cNvPr>
          <p:cNvSpPr txBox="1"/>
          <p:nvPr/>
        </p:nvSpPr>
        <p:spPr>
          <a:xfrm>
            <a:off x="3921640" y="2991028"/>
            <a:ext cx="264687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/>
              <a:t>通过移动好客（类似</a:t>
            </a:r>
            <a:r>
              <a:rPr lang="en-US" altLang="zh-CN" sz="1200" b="1" dirty="0"/>
              <a:t>SCRM</a:t>
            </a:r>
            <a:r>
              <a:rPr lang="zh-CN" altLang="en-US" sz="1200" b="1" dirty="0"/>
              <a:t>）</a:t>
            </a:r>
            <a:endParaRPr lang="en-US" altLang="zh-CN" sz="1200" b="1" dirty="0"/>
          </a:p>
          <a:p>
            <a:pPr algn="ctr"/>
            <a:r>
              <a:rPr lang="zh-CN" altLang="en-US" sz="1200" b="1" dirty="0"/>
              <a:t>匹配出与企微粉丝手机号一致的人群</a:t>
            </a:r>
            <a:endParaRPr lang="en-US" altLang="zh-CN" sz="1200" b="1" dirty="0"/>
          </a:p>
        </p:txBody>
      </p: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EF683001-9773-472C-A06F-96BCFDBFF4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04172" y="1778326"/>
            <a:ext cx="12700" cy="1674568"/>
          </a:xfrm>
          <a:prstGeom prst="bentConnector3">
            <a:avLst>
              <a:gd name="adj1" fmla="val 2422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1E7BB471-A99B-4F6D-A59B-51B32348B237}"/>
              </a:ext>
            </a:extLst>
          </p:cNvPr>
          <p:cNvSpPr txBox="1"/>
          <p:nvPr/>
        </p:nvSpPr>
        <p:spPr>
          <a:xfrm>
            <a:off x="7249752" y="2956582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/>
              <a:t>引导客户主动回复</a:t>
            </a:r>
            <a:endParaRPr lang="en-US" altLang="zh-CN" sz="1200" b="1" dirty="0"/>
          </a:p>
          <a:p>
            <a:pPr algn="ctr"/>
            <a:endParaRPr lang="en-US" altLang="zh-CN" sz="1200" b="1" dirty="0"/>
          </a:p>
          <a:p>
            <a:pPr algn="ctr"/>
            <a:r>
              <a:rPr lang="zh-CN" altLang="en-US" sz="1200" b="1" dirty="0"/>
              <a:t>发送业务办理</a:t>
            </a:r>
            <a:endParaRPr lang="en-US" altLang="zh-CN" sz="1200" b="1" dirty="0"/>
          </a:p>
          <a:p>
            <a:pPr algn="ctr"/>
            <a:endParaRPr lang="en-US" altLang="zh-CN" sz="1200" b="1" dirty="0"/>
          </a:p>
          <a:p>
            <a:pPr algn="ctr"/>
            <a:r>
              <a:rPr lang="zh-CN" altLang="en-US" sz="1200" b="1" dirty="0"/>
              <a:t>促成交</a:t>
            </a:r>
            <a:endParaRPr lang="en-US" altLang="zh-CN" sz="12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1C75D4-5180-47EA-95F8-C4A0E40784DA}"/>
              </a:ext>
            </a:extLst>
          </p:cNvPr>
          <p:cNvSpPr txBox="1"/>
          <p:nvPr/>
        </p:nvSpPr>
        <p:spPr>
          <a:xfrm>
            <a:off x="1383047" y="3394274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/>
              <a:t>通过产品经理提供潜在人群号码</a:t>
            </a:r>
            <a:endParaRPr lang="en-US" altLang="zh-CN" sz="1200" b="1" dirty="0"/>
          </a:p>
          <a:p>
            <a:pPr algn="ctr"/>
            <a:r>
              <a:rPr lang="zh-CN" altLang="en-US" sz="1200" b="1" dirty="0"/>
              <a:t>案例：</a:t>
            </a:r>
            <a:r>
              <a:rPr lang="en-US" altLang="zh-CN" sz="1200" b="1" dirty="0"/>
              <a:t>58</a:t>
            </a:r>
            <a:r>
              <a:rPr lang="zh-CN" altLang="en-US" sz="1200" b="1" dirty="0"/>
              <a:t>元套餐但未办理家宽人群号码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201875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1053287"/>
            <a:ext cx="711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活动前准备①：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通过移动好客（类似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SCRM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）导入潜在商机人群号码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62D90DC-4BC6-4D9B-8508-08BF6BB0FD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72046" y="1572082"/>
            <a:ext cx="8037689" cy="3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931004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活动前准备②：反匹企微粉丝，形成企微商机标签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33DBF8-1EDF-4327-B227-A564B21BBF36}"/>
              </a:ext>
            </a:extLst>
          </p:cNvPr>
          <p:cNvSpPr/>
          <p:nvPr/>
        </p:nvSpPr>
        <p:spPr>
          <a:xfrm>
            <a:off x="1693333" y="1300336"/>
            <a:ext cx="7078134" cy="4197353"/>
          </a:xfrm>
          <a:prstGeom prst="rect">
            <a:avLst/>
          </a:prstGeom>
          <a:noFill/>
          <a:ln w="38100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691A815-8585-401B-8AA1-1D3556633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286" y="1412033"/>
            <a:ext cx="2234847" cy="397395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FDBAF19-49FF-476F-B84D-0F34323EB7EC}"/>
              </a:ext>
            </a:extLst>
          </p:cNvPr>
          <p:cNvSpPr txBox="1"/>
          <p:nvPr/>
        </p:nvSpPr>
        <p:spPr>
          <a:xfrm>
            <a:off x="2095687" y="2706319"/>
            <a:ext cx="344670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提前准备好，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58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元以上未办理宽带人群号码。（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需要找产品经理提供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）导入移动好客生成企业微信标签，进行推广。</a:t>
            </a:r>
          </a:p>
        </p:txBody>
      </p:sp>
    </p:spTree>
    <p:extLst>
      <p:ext uri="{BB962C8B-B14F-4D97-AF65-F5344CB8AC3E}">
        <p14:creationId xmlns:p14="http://schemas.microsoft.com/office/powerpoint/2010/main" val="329063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1A4E7-BDB0-40F3-AA5D-0164C7F7F570}"/>
              </a:ext>
            </a:extLst>
          </p:cNvPr>
          <p:cNvSpPr/>
          <p:nvPr/>
        </p:nvSpPr>
        <p:spPr>
          <a:xfrm>
            <a:off x="687842" y="849177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活动前准备③：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点对点群发标签的路径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97181-38BC-4056-83F7-45D228260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762" y="1502691"/>
            <a:ext cx="1701850" cy="34075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359A11-1303-4074-890B-5D2989306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5054" y="1502691"/>
            <a:ext cx="1701850" cy="34075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123450-9A87-48A5-97A3-CCAC8D1C32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5346" y="1503176"/>
            <a:ext cx="1700394" cy="340709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790D7A2-5B98-43D3-AE5F-A1AA6EAD1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239" y="1502691"/>
            <a:ext cx="1708644" cy="34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9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500,&quot;width&quot;:163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500,&quot;width&quot;:16320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866</Words>
  <Application>Microsoft Office PowerPoint</Application>
  <PresentationFormat>自定义</PresentationFormat>
  <Paragraphs>103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-apple-system</vt:lpstr>
      <vt:lpstr>Calibri</vt:lpstr>
      <vt:lpstr>等线</vt:lpstr>
      <vt:lpstr>宋体</vt:lpstr>
      <vt:lpstr>微软雅黑</vt:lpstr>
      <vt:lpstr>Arial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xbany</cp:lastModifiedBy>
  <cp:revision>492</cp:revision>
  <dcterms:created xsi:type="dcterms:W3CDTF">2019-12-22T05:53:00Z</dcterms:created>
  <dcterms:modified xsi:type="dcterms:W3CDTF">2021-05-18T05:00:22Z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