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963" r:id="rId2"/>
    <p:sldId id="3934" r:id="rId3"/>
    <p:sldId id="3813" r:id="rId4"/>
    <p:sldId id="3987" r:id="rId5"/>
    <p:sldId id="3988" r:id="rId6"/>
    <p:sldId id="4044" r:id="rId7"/>
    <p:sldId id="4095" r:id="rId8"/>
    <p:sldId id="4078" r:id="rId9"/>
    <p:sldId id="4043" r:id="rId10"/>
    <p:sldId id="4070" r:id="rId11"/>
    <p:sldId id="4113" r:id="rId12"/>
    <p:sldId id="4071" r:id="rId13"/>
    <p:sldId id="4067" r:id="rId14"/>
    <p:sldId id="4068" r:id="rId15"/>
    <p:sldId id="4069" r:id="rId16"/>
    <p:sldId id="4115" r:id="rId17"/>
    <p:sldId id="4116" r:id="rId18"/>
    <p:sldId id="2681" r:id="rId19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F5"/>
    <a:srgbClr val="FFC000"/>
    <a:srgbClr val="85A9B5"/>
    <a:srgbClr val="CBD3D5"/>
    <a:srgbClr val="F0BF90"/>
    <a:srgbClr val="D98070"/>
    <a:srgbClr val="9DBAC3"/>
    <a:srgbClr val="A5A5A5"/>
    <a:srgbClr val="5F7B80"/>
    <a:srgbClr val="5B8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6.sv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5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4.png"/><Relationship Id="rId17" Type="http://schemas.openxmlformats.org/officeDocument/2006/relationships/image" Target="../media/image31.png"/><Relationship Id="rId2" Type="http://schemas.openxmlformats.org/officeDocument/2006/relationships/tags" Target="../tags/tag143.xml"/><Relationship Id="rId16" Type="http://schemas.openxmlformats.org/officeDocument/2006/relationships/image" Target="../media/image8.sv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15" Type="http://schemas.openxmlformats.org/officeDocument/2006/relationships/image" Target="../media/image7.png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4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6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3.sv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6.sv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2.xml"/><Relationship Id="rId18" Type="http://schemas.openxmlformats.org/officeDocument/2006/relationships/tags" Target="../tags/tag57.xml"/><Relationship Id="rId26" Type="http://schemas.openxmlformats.org/officeDocument/2006/relationships/tags" Target="../tags/tag65.xml"/><Relationship Id="rId39" Type="http://schemas.openxmlformats.org/officeDocument/2006/relationships/tags" Target="../tags/tag78.xml"/><Relationship Id="rId21" Type="http://schemas.openxmlformats.org/officeDocument/2006/relationships/tags" Target="../tags/tag60.xml"/><Relationship Id="rId34" Type="http://schemas.openxmlformats.org/officeDocument/2006/relationships/tags" Target="../tags/tag73.xml"/><Relationship Id="rId42" Type="http://schemas.openxmlformats.org/officeDocument/2006/relationships/tags" Target="../tags/tag81.xml"/><Relationship Id="rId47" Type="http://schemas.openxmlformats.org/officeDocument/2006/relationships/tags" Target="../tags/tag86.xml"/><Relationship Id="rId50" Type="http://schemas.openxmlformats.org/officeDocument/2006/relationships/tags" Target="../tags/tag89.xml"/><Relationship Id="rId55" Type="http://schemas.openxmlformats.org/officeDocument/2006/relationships/tags" Target="../tags/tag94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8.svg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6" Type="http://schemas.openxmlformats.org/officeDocument/2006/relationships/tags" Target="../tags/tag55.xml"/><Relationship Id="rId29" Type="http://schemas.openxmlformats.org/officeDocument/2006/relationships/tags" Target="../tags/tag68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tags" Target="../tags/tag50.xml"/><Relationship Id="rId24" Type="http://schemas.openxmlformats.org/officeDocument/2006/relationships/tags" Target="../tags/tag63.xml"/><Relationship Id="rId32" Type="http://schemas.openxmlformats.org/officeDocument/2006/relationships/tags" Target="../tags/tag71.xml"/><Relationship Id="rId37" Type="http://schemas.openxmlformats.org/officeDocument/2006/relationships/tags" Target="../tags/tag76.xml"/><Relationship Id="rId40" Type="http://schemas.openxmlformats.org/officeDocument/2006/relationships/tags" Target="../tags/tag79.xml"/><Relationship Id="rId45" Type="http://schemas.openxmlformats.org/officeDocument/2006/relationships/tags" Target="../tags/tag84.xml"/><Relationship Id="rId53" Type="http://schemas.openxmlformats.org/officeDocument/2006/relationships/tags" Target="../tags/tag92.xml"/><Relationship Id="rId58" Type="http://schemas.openxmlformats.org/officeDocument/2006/relationships/tags" Target="../tags/tag97.xml"/><Relationship Id="rId66" Type="http://schemas.openxmlformats.org/officeDocument/2006/relationships/image" Target="../media/image6.svg"/><Relationship Id="rId5" Type="http://schemas.openxmlformats.org/officeDocument/2006/relationships/tags" Target="../tags/tag44.xml"/><Relationship Id="rId15" Type="http://schemas.openxmlformats.org/officeDocument/2006/relationships/tags" Target="../tags/tag54.xml"/><Relationship Id="rId23" Type="http://schemas.openxmlformats.org/officeDocument/2006/relationships/tags" Target="../tags/tag62.xml"/><Relationship Id="rId28" Type="http://schemas.openxmlformats.org/officeDocument/2006/relationships/tags" Target="../tags/tag67.xml"/><Relationship Id="rId36" Type="http://schemas.openxmlformats.org/officeDocument/2006/relationships/tags" Target="../tags/tag75.xml"/><Relationship Id="rId49" Type="http://schemas.openxmlformats.org/officeDocument/2006/relationships/tags" Target="../tags/tag88.xml"/><Relationship Id="rId57" Type="http://schemas.openxmlformats.org/officeDocument/2006/relationships/tags" Target="../tags/tag96.xml"/><Relationship Id="rId61" Type="http://schemas.openxmlformats.org/officeDocument/2006/relationships/tags" Target="../tags/tag100.xml"/><Relationship Id="rId10" Type="http://schemas.openxmlformats.org/officeDocument/2006/relationships/tags" Target="../tags/tag49.xml"/><Relationship Id="rId19" Type="http://schemas.openxmlformats.org/officeDocument/2006/relationships/tags" Target="../tags/tag58.xml"/><Relationship Id="rId31" Type="http://schemas.openxmlformats.org/officeDocument/2006/relationships/tags" Target="../tags/tag70.xml"/><Relationship Id="rId44" Type="http://schemas.openxmlformats.org/officeDocument/2006/relationships/tags" Target="../tags/tag83.xml"/><Relationship Id="rId52" Type="http://schemas.openxmlformats.org/officeDocument/2006/relationships/tags" Target="../tags/tag91.xml"/><Relationship Id="rId60" Type="http://schemas.openxmlformats.org/officeDocument/2006/relationships/tags" Target="../tags/tag99.xml"/><Relationship Id="rId65" Type="http://schemas.openxmlformats.org/officeDocument/2006/relationships/image" Target="../media/image5.png"/><Relationship Id="rId4" Type="http://schemas.openxmlformats.org/officeDocument/2006/relationships/tags" Target="../tags/tag43.xml"/><Relationship Id="rId9" Type="http://schemas.openxmlformats.org/officeDocument/2006/relationships/tags" Target="../tags/tag48.xml"/><Relationship Id="rId14" Type="http://schemas.openxmlformats.org/officeDocument/2006/relationships/tags" Target="../tags/tag53.xml"/><Relationship Id="rId22" Type="http://schemas.openxmlformats.org/officeDocument/2006/relationships/tags" Target="../tags/tag61.xml"/><Relationship Id="rId27" Type="http://schemas.openxmlformats.org/officeDocument/2006/relationships/tags" Target="../tags/tag66.xml"/><Relationship Id="rId30" Type="http://schemas.openxmlformats.org/officeDocument/2006/relationships/tags" Target="../tags/tag69.xml"/><Relationship Id="rId35" Type="http://schemas.openxmlformats.org/officeDocument/2006/relationships/tags" Target="../tags/tag74.xml"/><Relationship Id="rId43" Type="http://schemas.openxmlformats.org/officeDocument/2006/relationships/tags" Target="../tags/tag82.xml"/><Relationship Id="rId48" Type="http://schemas.openxmlformats.org/officeDocument/2006/relationships/tags" Target="../tags/tag87.xml"/><Relationship Id="rId56" Type="http://schemas.openxmlformats.org/officeDocument/2006/relationships/tags" Target="../tags/tag95.xml"/><Relationship Id="rId64" Type="http://schemas.openxmlformats.org/officeDocument/2006/relationships/image" Target="../media/image4.png"/><Relationship Id="rId8" Type="http://schemas.openxmlformats.org/officeDocument/2006/relationships/tags" Target="../tags/tag47.xml"/><Relationship Id="rId51" Type="http://schemas.openxmlformats.org/officeDocument/2006/relationships/tags" Target="../tags/tag90.xml"/><Relationship Id="rId3" Type="http://schemas.openxmlformats.org/officeDocument/2006/relationships/tags" Target="../tags/tag42.xml"/><Relationship Id="rId12" Type="http://schemas.openxmlformats.org/officeDocument/2006/relationships/tags" Target="../tags/tag51.xml"/><Relationship Id="rId17" Type="http://schemas.openxmlformats.org/officeDocument/2006/relationships/tags" Target="../tags/tag56.xml"/><Relationship Id="rId25" Type="http://schemas.openxmlformats.org/officeDocument/2006/relationships/tags" Target="../tags/tag64.xml"/><Relationship Id="rId33" Type="http://schemas.openxmlformats.org/officeDocument/2006/relationships/tags" Target="../tags/tag72.xml"/><Relationship Id="rId38" Type="http://schemas.openxmlformats.org/officeDocument/2006/relationships/tags" Target="../tags/tag77.xml"/><Relationship Id="rId46" Type="http://schemas.openxmlformats.org/officeDocument/2006/relationships/tags" Target="../tags/tag85.xml"/><Relationship Id="rId59" Type="http://schemas.openxmlformats.org/officeDocument/2006/relationships/tags" Target="../tags/tag98.xml"/><Relationship Id="rId67" Type="http://schemas.openxmlformats.org/officeDocument/2006/relationships/image" Target="../media/image7.png"/><Relationship Id="rId20" Type="http://schemas.openxmlformats.org/officeDocument/2006/relationships/tags" Target="../tags/tag59.xml"/><Relationship Id="rId41" Type="http://schemas.openxmlformats.org/officeDocument/2006/relationships/tags" Target="../tags/tag80.xml"/><Relationship Id="rId54" Type="http://schemas.openxmlformats.org/officeDocument/2006/relationships/tags" Target="../tags/tag93.xml"/><Relationship Id="rId62" Type="http://schemas.openxmlformats.org/officeDocument/2006/relationships/tags" Target="../tags/tag10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tags" Target="../tags/tag140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tags" Target="../tags/tag135.xml"/><Relationship Id="rId42" Type="http://schemas.openxmlformats.org/officeDocument/2006/relationships/image" Target="../media/image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tags" Target="../tags/tag130.xml"/><Relationship Id="rId41" Type="http://schemas.openxmlformats.org/officeDocument/2006/relationships/image" Target="../media/image4.png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tags" Target="../tags/tag138.xml"/><Relationship Id="rId40" Type="http://schemas.openxmlformats.org/officeDocument/2006/relationships/slideLayout" Target="../slideLayouts/slideLayout2.xml"/><Relationship Id="rId45" Type="http://schemas.openxmlformats.org/officeDocument/2006/relationships/image" Target="../media/image8.sv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tags" Target="../tags/tag137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tags" Target="../tags/tag132.xml"/><Relationship Id="rId44" Type="http://schemas.openxmlformats.org/officeDocument/2006/relationships/image" Target="../media/image7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43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6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26.svg"/><Relationship Id="rId4" Type="http://schemas.openxmlformats.org/officeDocument/2006/relationships/image" Target="../media/image6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292" y="1168977"/>
            <a:ext cx="5212080" cy="2168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TW" sz="36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那些不务正业的问卷用法</a:t>
            </a:r>
            <a:endParaRPr lang="zh-CN" altLang="en-US" sz="36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姓名：全荣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花名：天权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54794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：客服参与几乎是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不需要的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440055" y="4820920"/>
            <a:ext cx="243840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STEP1</a:t>
            </a:r>
            <a:r>
              <a:rPr lang="zh-CN" altLang="en-US"/>
              <a:t>：上传截图</a:t>
            </a:r>
          </a:p>
        </p:txBody>
      </p:sp>
      <p:sp>
        <p:nvSpPr>
          <p:cNvPr id="186" name="文本框 185"/>
          <p:cNvSpPr txBox="1"/>
          <p:nvPr>
            <p:custDataLst>
              <p:tags r:id="rId1"/>
            </p:custDataLst>
          </p:nvPr>
        </p:nvSpPr>
        <p:spPr>
          <a:xfrm>
            <a:off x="1936115" y="916940"/>
            <a:ext cx="636079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100" b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以马丁截图换兑换码下单兑奖为例：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2440" y="1539240"/>
            <a:ext cx="2287270" cy="17710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055" y="1533525"/>
            <a:ext cx="2395855" cy="31489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012440" y="4820920"/>
            <a:ext cx="228727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STEP2</a:t>
            </a:r>
            <a:r>
              <a:rPr lang="zh-CN" altLang="en-US"/>
              <a:t>：获得兑换码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6240" y="1539240"/>
            <a:ext cx="2155190" cy="29070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433695" y="4820920"/>
            <a:ext cx="2287270" cy="438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STEP3</a:t>
            </a:r>
            <a:r>
              <a:rPr lang="zh-CN" altLang="en-US"/>
              <a:t>：跳到奖品页</a:t>
            </a:r>
            <a:endParaRPr lang="en-US" altLang="zh-CN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07960" y="1539240"/>
            <a:ext cx="2021205" cy="16510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807960" y="4171315"/>
            <a:ext cx="2021205" cy="108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STEP4</a:t>
            </a:r>
            <a:r>
              <a:rPr lang="zh-CN" altLang="en-US"/>
              <a:t>：下单时输入兑换码，金额自动抵扣，完成兑奖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：客服兑奖效率大大提升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52475" y="1089025"/>
            <a:ext cx="2593340" cy="3429635"/>
          </a:xfrm>
          <a:prstGeom prst="rect">
            <a:avLst/>
          </a:prstGeom>
        </p:spPr>
      </p:pic>
      <p:sp>
        <p:nvSpPr>
          <p:cNvPr id="41" name="椭圆 40"/>
          <p:cNvSpPr/>
          <p:nvPr>
            <p:custDataLst>
              <p:tags r:id="rId1"/>
            </p:custDataLst>
          </p:nvPr>
        </p:nvSpPr>
        <p:spPr>
          <a:xfrm>
            <a:off x="4196864" y="1297191"/>
            <a:ext cx="1623945" cy="1623945"/>
          </a:xfrm>
          <a:prstGeom prst="ellipse">
            <a:avLst/>
          </a:prstGeom>
          <a:noFill/>
          <a:ln>
            <a:solidFill>
              <a:srgbClr val="76BBC5"/>
            </a:solidFill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10" b="0" i="0" u="none" strike="noStrike" kern="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</a:endParaRPr>
          </a:p>
        </p:txBody>
      </p:sp>
      <p:sp>
        <p:nvSpPr>
          <p:cNvPr id="50" name="文本框 49"/>
          <p:cNvSpPr txBox="1"/>
          <p:nvPr>
            <p:custDataLst>
              <p:tags r:id="rId2"/>
            </p:custDataLst>
          </p:nvPr>
        </p:nvSpPr>
        <p:spPr>
          <a:xfrm>
            <a:off x="4307984" y="1668013"/>
            <a:ext cx="708007" cy="449131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510" kern="0"/>
              <a:t>75%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096328" y="3518939"/>
            <a:ext cx="1825018" cy="1316580"/>
          </a:xfrm>
          <a:prstGeom prst="rect">
            <a:avLst/>
          </a:prstGeom>
        </p:spPr>
        <p:txBody>
          <a:bodyPr wrap="square" lIns="75583" tIns="39303" rIns="75583" bIns="39303">
            <a:normAutofit fontScale="92500"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1510" dirty="0"/>
              <a:t>一个客服一天可以轻松处理</a:t>
            </a:r>
            <a:r>
              <a:rPr lang="en-US" altLang="zh-CN" sz="1510" dirty="0"/>
              <a:t>600</a:t>
            </a:r>
            <a:r>
              <a:rPr lang="zh-CN" altLang="en-US" sz="1510" dirty="0"/>
              <a:t>个兑奖用户</a:t>
            </a:r>
          </a:p>
          <a:p>
            <a:endParaRPr lang="zh-CN" altLang="en-US" sz="1510" dirty="0"/>
          </a:p>
          <a:p>
            <a:r>
              <a:rPr lang="zh-CN" altLang="en-US" sz="1510" dirty="0"/>
              <a:t>晚上的用户大部分也能自助完成兑奖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4096328" y="3093427"/>
            <a:ext cx="1825018" cy="414845"/>
          </a:xfrm>
          <a:prstGeom prst="rect">
            <a:avLst/>
          </a:prstGeom>
          <a:noFill/>
        </p:spPr>
        <p:txBody>
          <a:bodyPr wrap="square" lIns="75583" tIns="39303" rIns="75583" bIns="39303" anchor="b" anchorCtr="0">
            <a:normAutofit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2015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问卷兑奖</a:t>
            </a:r>
          </a:p>
        </p:txBody>
      </p:sp>
      <p:sp>
        <p:nvSpPr>
          <p:cNvPr id="10" name="饼形 9"/>
          <p:cNvSpPr/>
          <p:nvPr>
            <p:custDataLst>
              <p:tags r:id="rId5"/>
            </p:custDataLst>
          </p:nvPr>
        </p:nvSpPr>
        <p:spPr>
          <a:xfrm>
            <a:off x="4364885" y="1465213"/>
            <a:ext cx="1287902" cy="1287903"/>
          </a:xfrm>
          <a:prstGeom prst="pie">
            <a:avLst>
              <a:gd name="adj1" fmla="val 16229478"/>
              <a:gd name="adj2" fmla="val 10111916"/>
            </a:avLst>
          </a:prstGeom>
          <a:ln>
            <a:noFill/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3B3838"/>
              </a:solidFill>
            </a:endParaRPr>
          </a:p>
        </p:txBody>
      </p:sp>
      <p:sp>
        <p:nvSpPr>
          <p:cNvPr id="42" name="椭圆 41"/>
          <p:cNvSpPr/>
          <p:nvPr>
            <p:custDataLst>
              <p:tags r:id="rId6"/>
            </p:custDataLst>
          </p:nvPr>
        </p:nvSpPr>
        <p:spPr>
          <a:xfrm>
            <a:off x="7210024" y="1297191"/>
            <a:ext cx="1623945" cy="1623945"/>
          </a:xfrm>
          <a:prstGeom prst="ellipse">
            <a:avLst/>
          </a:prstGeom>
          <a:noFill/>
          <a:ln>
            <a:solidFill>
              <a:srgbClr val="EB5A40"/>
            </a:solidFill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10" b="0" i="0" u="none" strike="noStrike" kern="0" cap="none" spc="0" normalizeH="0" baseline="0" noProof="0">
              <a:ln>
                <a:noFill/>
              </a:ln>
              <a:solidFill>
                <a:srgbClr val="3B3838"/>
              </a:solidFill>
              <a:effectLst/>
              <a:uLnTx/>
              <a:uFillTx/>
            </a:endParaRPr>
          </a:p>
        </p:txBody>
      </p:sp>
      <p:sp>
        <p:nvSpPr>
          <p:cNvPr id="51" name="文本框 50"/>
          <p:cNvSpPr txBox="1"/>
          <p:nvPr>
            <p:custDataLst>
              <p:tags r:id="rId7"/>
            </p:custDataLst>
          </p:nvPr>
        </p:nvSpPr>
        <p:spPr>
          <a:xfrm>
            <a:off x="7299900" y="1668013"/>
            <a:ext cx="708007" cy="449131"/>
          </a:xfrm>
          <a:prstGeom prst="rect">
            <a:avLst/>
          </a:prstGeom>
          <a:noFill/>
        </p:spPr>
        <p:txBody>
          <a:bodyPr wrap="square" lIns="75583" tIns="39303" rIns="75583" bIns="39303" rtlCol="0" anchor="ctr" anchorCtr="0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51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rPr>
              <a:t>25%</a:t>
            </a:r>
          </a:p>
        </p:txBody>
      </p: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7109488" y="3093427"/>
            <a:ext cx="1825018" cy="414845"/>
          </a:xfrm>
          <a:prstGeom prst="rect">
            <a:avLst/>
          </a:prstGeom>
          <a:noFill/>
        </p:spPr>
        <p:txBody>
          <a:bodyPr wrap="square" lIns="75583" tIns="39303" rIns="75583" bIns="39303" anchor="b" anchorCtr="0">
            <a:normAutofit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2015" dirty="0">
                <a:latin typeface="Arial" panose="020B0604020202020204" pitchFamily="34" charset="0"/>
                <a:ea typeface="黑体" panose="02010609060101010101" charset="-122"/>
                <a:cs typeface="+mn-ea"/>
              </a:rPr>
              <a:t>人工兑奖</a:t>
            </a: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7109488" y="3518939"/>
            <a:ext cx="1825018" cy="1316580"/>
          </a:xfrm>
          <a:prstGeom prst="rect">
            <a:avLst/>
          </a:prstGeom>
        </p:spPr>
        <p:txBody>
          <a:bodyPr wrap="square" lIns="75583" tIns="39303" rIns="75583" bIns="39303">
            <a:normAutofit fontScale="92500"/>
          </a:bodyPr>
          <a:lstStyle>
            <a:defPPr>
              <a:defRPr lang="zh-CN"/>
            </a:defPPr>
            <a:lvl1pPr marR="0" lvl="0" indent="0" algn="ctr" defTabSz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b="0" i="0" u="none" strike="noStrike" kern="0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zh-CN" altLang="en-US" sz="1510" dirty="0"/>
              <a:t>一个客服一天不停回复登记，只能处理</a:t>
            </a:r>
            <a:r>
              <a:rPr lang="en-US" altLang="zh-CN" sz="1510" dirty="0"/>
              <a:t>200</a:t>
            </a:r>
            <a:r>
              <a:rPr lang="zh-CN" altLang="en-US" sz="1510" dirty="0"/>
              <a:t>个兑奖用户</a:t>
            </a:r>
          </a:p>
          <a:p>
            <a:endParaRPr lang="zh-CN" altLang="en-US" sz="1510" dirty="0"/>
          </a:p>
          <a:p>
            <a:r>
              <a:rPr lang="zh-CN" altLang="en-US" sz="1510" dirty="0"/>
              <a:t>晚上的用户得留到第二天处理</a:t>
            </a:r>
          </a:p>
        </p:txBody>
      </p:sp>
      <p:sp>
        <p:nvSpPr>
          <p:cNvPr id="20" name="饼形 19"/>
          <p:cNvSpPr/>
          <p:nvPr>
            <p:custDataLst>
              <p:tags r:id="rId10"/>
            </p:custDataLst>
          </p:nvPr>
        </p:nvSpPr>
        <p:spPr>
          <a:xfrm>
            <a:off x="7378046" y="1469482"/>
            <a:ext cx="1287902" cy="1287903"/>
          </a:xfrm>
          <a:prstGeom prst="pie">
            <a:avLst>
              <a:gd name="adj1" fmla="val 16229478"/>
              <a:gd name="adj2" fmla="val 8695616"/>
            </a:avLst>
          </a:prstGeom>
          <a:solidFill>
            <a:srgbClr val="EB5A40"/>
          </a:solidFill>
          <a:ln>
            <a:noFill/>
          </a:ln>
        </p:spPr>
        <p:style>
          <a:lnRef idx="2">
            <a:srgbClr val="76BBC5">
              <a:shade val="50000"/>
            </a:srgbClr>
          </a:lnRef>
          <a:fillRef idx="1">
            <a:srgbClr val="76BBC5"/>
          </a:fillRef>
          <a:effectRef idx="0">
            <a:srgbClr val="76BBC5"/>
          </a:effectRef>
          <a:fontRef idx="minor">
            <a:srgbClr val="FFFFFF"/>
          </a:fontRef>
        </p:style>
        <p:txBody>
          <a:bodyPr wrap="square" lIns="75583" tIns="39303" rIns="75583" bIns="39303" rtlCol="0" anchor="ctr">
            <a:normAutofit/>
          </a:bodyPr>
          <a:lstStyle/>
          <a:p>
            <a:pPr algn="ctr"/>
            <a:endParaRPr lang="zh-CN" altLang="en-US" sz="1510">
              <a:solidFill>
                <a:srgbClr val="3B383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、自动兑奖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：另外一种玩法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804989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问卷不仅可以自动发兑奖码，还可以做兑奖码验真然后引导兑奖</a:t>
            </a:r>
            <a:endParaRPr lang="en-US" altLang="zh-CN" b="1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7470" y="1566545"/>
            <a:ext cx="1800225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标注 8"/>
          <p:cNvSpPr/>
          <p:nvPr/>
        </p:nvSpPr>
        <p:spPr>
          <a:xfrm>
            <a:off x="3843655" y="3193415"/>
            <a:ext cx="2465070" cy="828675"/>
          </a:xfrm>
          <a:prstGeom prst="wedgeRectCallout">
            <a:avLst>
              <a:gd name="adj1" fmla="val -48272"/>
              <a:gd name="adj2" fmla="val -1106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有兑奖码校验</a:t>
            </a:r>
          </a:p>
          <a:p>
            <a:pPr algn="ctr"/>
            <a:r>
              <a:rPr lang="zh-CN" altLang="en-US"/>
              <a:t>错误的、用过的兑奖码都会提示无效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740" y="1566545"/>
            <a:ext cx="2703195" cy="3046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630" y="1566545"/>
            <a:ext cx="2534285" cy="3397885"/>
          </a:xfrm>
          <a:prstGeom prst="rect">
            <a:avLst/>
          </a:prstGeom>
        </p:spPr>
      </p:pic>
      <p:sp>
        <p:nvSpPr>
          <p:cNvPr id="12" name="矩形标注 11"/>
          <p:cNvSpPr/>
          <p:nvPr/>
        </p:nvSpPr>
        <p:spPr>
          <a:xfrm>
            <a:off x="3948430" y="4460240"/>
            <a:ext cx="2465070" cy="828675"/>
          </a:xfrm>
          <a:prstGeom prst="wedgeRectCallout">
            <a:avLst>
              <a:gd name="adj1" fmla="val 64734"/>
              <a:gd name="adj2" fmla="val -119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正确的兑奖码则会引导填写兑奖收件地址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、互动游戏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：这些游戏其实也是问卷的分支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680" y="990600"/>
            <a:ext cx="2713355" cy="33591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63320" y="4494530"/>
            <a:ext cx="2948940" cy="44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闯关猜谜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730" y="990600"/>
            <a:ext cx="2134235" cy="34283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87060" y="4494530"/>
            <a:ext cx="2948940" cy="44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趣味测试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、自助诊断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：大健康项目的一个小工具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752475" y="4392930"/>
            <a:ext cx="82823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网上有很多的健康自测题库，可以根据症状的匹配数量自动判断用户健康状态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75" y="887730"/>
            <a:ext cx="6071870" cy="3285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、自助诊断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：以诊断为噱头，来达成转粉或者贩卖焦虑、抛出痛点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25" y="772795"/>
            <a:ext cx="6419850" cy="3857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2475" y="4630420"/>
            <a:ext cx="8282305" cy="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1</a:t>
            </a:r>
            <a:r>
              <a:rPr lang="zh-CN" altLang="en-US" b="1"/>
              <a:t>、免费诊断，但是查看诊断结果要扫码加粉、关注</a:t>
            </a:r>
          </a:p>
        </p:txBody>
      </p:sp>
      <p:sp>
        <p:nvSpPr>
          <p:cNvPr id="6" name="矩形 5"/>
          <p:cNvSpPr/>
          <p:nvPr/>
        </p:nvSpPr>
        <p:spPr>
          <a:xfrm>
            <a:off x="752475" y="5024755"/>
            <a:ext cx="8282305" cy="344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2</a:t>
            </a:r>
            <a:r>
              <a:rPr lang="zh-CN" altLang="en-US" b="1"/>
              <a:t>、免费诊断，然后告诉你有健康隐患，来加我们的健康专家吧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综上：问卷的用法还有很多，有待我们在运营过程中进一步开发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367030" y="869315"/>
            <a:ext cx="9375140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/>
              <a:t>BTW</a:t>
            </a:r>
            <a:r>
              <a:rPr lang="zh-CN" altLang="en-US" b="1"/>
              <a:t>：即使没有</a:t>
            </a:r>
            <a:r>
              <a:rPr lang="en-US" altLang="zh-CN" b="1"/>
              <a:t>CDP</a:t>
            </a:r>
            <a:r>
              <a:rPr lang="zh-CN" altLang="en-US" b="1"/>
              <a:t>，</a:t>
            </a:r>
            <a:r>
              <a:rPr lang="zh-CN" b="1"/>
              <a:t>也不要再用问卷星了，太</a:t>
            </a:r>
            <a:r>
              <a:rPr lang="en-US" altLang="zh-CN" b="1"/>
              <a:t>LOW</a:t>
            </a:r>
            <a:r>
              <a:rPr lang="zh-CN" altLang="en-US" b="1"/>
              <a:t>，墙裂推荐腾讯问卷，试过就懂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030" y="1511935"/>
            <a:ext cx="9417685" cy="4021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评分表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5DB31ABA-8D84-41E4-8397-DE9E2B3DFE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630" y="1410603"/>
            <a:ext cx="3332505" cy="32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0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37535" y="1226185"/>
            <a:ext cx="38703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41579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项目背景：</a:t>
            </a:r>
            <a:r>
              <a:rPr lang="zh-CN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问卷除了做调研还能不能干点别的？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512445" y="1137920"/>
            <a:ext cx="9224010" cy="3977640"/>
            <a:chOff x="1210" y="2053"/>
            <a:chExt cx="14526" cy="6264"/>
          </a:xfrm>
        </p:grpSpPr>
        <p:sp>
          <p:nvSpPr>
            <p:cNvPr id="6" name="空心弧 5"/>
            <p:cNvSpPr/>
            <p:nvPr>
              <p:custDataLst>
                <p:tags r:id="rId1"/>
              </p:custDataLst>
            </p:nvPr>
          </p:nvSpPr>
          <p:spPr>
            <a:xfrm rot="54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A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空心弧 6"/>
            <p:cNvSpPr/>
            <p:nvPr>
              <p:custDataLst>
                <p:tags r:id="rId2"/>
              </p:custDataLst>
            </p:nvPr>
          </p:nvSpPr>
          <p:spPr>
            <a:xfrm rot="90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BC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空心弧 7"/>
            <p:cNvSpPr/>
            <p:nvPr>
              <p:custDataLst>
                <p:tags r:id="rId3"/>
              </p:custDataLst>
            </p:nvPr>
          </p:nvSpPr>
          <p:spPr>
            <a:xfrm rot="126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6DC2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空心弧 11"/>
            <p:cNvSpPr/>
            <p:nvPr>
              <p:custDataLst>
                <p:tags r:id="rId4"/>
              </p:custDataLst>
            </p:nvPr>
          </p:nvSpPr>
          <p:spPr>
            <a:xfrm rot="162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1D6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空心弧 12"/>
            <p:cNvSpPr/>
            <p:nvPr>
              <p:custDataLst>
                <p:tags r:id="rId5"/>
              </p:custDataLst>
            </p:nvPr>
          </p:nvSpPr>
          <p:spPr>
            <a:xfrm rot="18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9E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空心弧 13"/>
            <p:cNvSpPr/>
            <p:nvPr>
              <p:custDataLst>
                <p:tags r:id="rId6"/>
              </p:custDataLst>
            </p:nvPr>
          </p:nvSpPr>
          <p:spPr>
            <a:xfrm rot="19800000">
              <a:off x="1210" y="2589"/>
              <a:ext cx="4976" cy="4976"/>
            </a:xfrm>
            <a:prstGeom prst="blockArc">
              <a:avLst>
                <a:gd name="adj1" fmla="val 18226258"/>
                <a:gd name="adj2" fmla="val 21461861"/>
                <a:gd name="adj3" fmla="val 20592"/>
              </a:avLst>
            </a:prstGeom>
            <a:solidFill>
              <a:srgbClr val="0088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8" name="Freeform 148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4440" y="6507"/>
              <a:ext cx="400" cy="512"/>
            </a:xfrm>
            <a:custGeom>
              <a:avLst/>
              <a:gdLst>
                <a:gd name="T0" fmla="*/ 83 w 97"/>
                <a:gd name="T1" fmla="*/ 44 h 123"/>
                <a:gd name="T2" fmla="*/ 83 w 97"/>
                <a:gd name="T3" fmla="*/ 35 h 123"/>
                <a:gd name="T4" fmla="*/ 48 w 97"/>
                <a:gd name="T5" fmla="*/ 0 h 123"/>
                <a:gd name="T6" fmla="*/ 14 w 97"/>
                <a:gd name="T7" fmla="*/ 35 h 123"/>
                <a:gd name="T8" fmla="*/ 14 w 97"/>
                <a:gd name="T9" fmla="*/ 44 h 123"/>
                <a:gd name="T10" fmla="*/ 0 w 97"/>
                <a:gd name="T11" fmla="*/ 64 h 123"/>
                <a:gd name="T12" fmla="*/ 0 w 97"/>
                <a:gd name="T13" fmla="*/ 103 h 123"/>
                <a:gd name="T14" fmla="*/ 21 w 97"/>
                <a:gd name="T15" fmla="*/ 123 h 123"/>
                <a:gd name="T16" fmla="*/ 76 w 97"/>
                <a:gd name="T17" fmla="*/ 123 h 123"/>
                <a:gd name="T18" fmla="*/ 97 w 97"/>
                <a:gd name="T19" fmla="*/ 103 h 123"/>
                <a:gd name="T20" fmla="*/ 97 w 97"/>
                <a:gd name="T21" fmla="*/ 64 h 123"/>
                <a:gd name="T22" fmla="*/ 83 w 97"/>
                <a:gd name="T23" fmla="*/ 44 h 123"/>
                <a:gd name="T24" fmla="*/ 48 w 97"/>
                <a:gd name="T25" fmla="*/ 14 h 123"/>
                <a:gd name="T26" fmla="*/ 69 w 97"/>
                <a:gd name="T27" fmla="*/ 35 h 123"/>
                <a:gd name="T28" fmla="*/ 69 w 97"/>
                <a:gd name="T29" fmla="*/ 43 h 123"/>
                <a:gd name="T30" fmla="*/ 28 w 97"/>
                <a:gd name="T31" fmla="*/ 43 h 123"/>
                <a:gd name="T32" fmla="*/ 28 w 97"/>
                <a:gd name="T33" fmla="*/ 35 h 123"/>
                <a:gd name="T34" fmla="*/ 48 w 97"/>
                <a:gd name="T35" fmla="*/ 14 h 123"/>
                <a:gd name="T36" fmla="*/ 55 w 97"/>
                <a:gd name="T37" fmla="*/ 87 h 123"/>
                <a:gd name="T38" fmla="*/ 55 w 97"/>
                <a:gd name="T39" fmla="*/ 95 h 123"/>
                <a:gd name="T40" fmla="*/ 48 w 97"/>
                <a:gd name="T41" fmla="*/ 102 h 123"/>
                <a:gd name="T42" fmla="*/ 42 w 97"/>
                <a:gd name="T43" fmla="*/ 95 h 123"/>
                <a:gd name="T44" fmla="*/ 42 w 97"/>
                <a:gd name="T45" fmla="*/ 87 h 123"/>
                <a:gd name="T46" fmla="*/ 36 w 97"/>
                <a:gd name="T47" fmla="*/ 77 h 123"/>
                <a:gd name="T48" fmla="*/ 48 w 97"/>
                <a:gd name="T49" fmla="*/ 65 h 123"/>
                <a:gd name="T50" fmla="*/ 61 w 97"/>
                <a:gd name="T51" fmla="*/ 77 h 123"/>
                <a:gd name="T52" fmla="*/ 55 w 97"/>
                <a:gd name="T53" fmla="*/ 8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7" h="123">
                  <a:moveTo>
                    <a:pt x="83" y="44"/>
                  </a:moveTo>
                  <a:cubicBezTo>
                    <a:pt x="83" y="35"/>
                    <a:pt x="83" y="35"/>
                    <a:pt x="83" y="35"/>
                  </a:cubicBezTo>
                  <a:cubicBezTo>
                    <a:pt x="83" y="16"/>
                    <a:pt x="67" y="0"/>
                    <a:pt x="48" y="0"/>
                  </a:cubicBezTo>
                  <a:cubicBezTo>
                    <a:pt x="29" y="0"/>
                    <a:pt x="14" y="16"/>
                    <a:pt x="14" y="3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7"/>
                    <a:pt x="0" y="55"/>
                    <a:pt x="0" y="6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4"/>
                    <a:pt x="9" y="123"/>
                    <a:pt x="21" y="123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88" y="123"/>
                    <a:pt x="97" y="114"/>
                    <a:pt x="97" y="10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55"/>
                    <a:pt x="91" y="47"/>
                    <a:pt x="83" y="44"/>
                  </a:cubicBezTo>
                  <a:close/>
                  <a:moveTo>
                    <a:pt x="48" y="14"/>
                  </a:moveTo>
                  <a:cubicBezTo>
                    <a:pt x="60" y="14"/>
                    <a:pt x="69" y="23"/>
                    <a:pt x="69" y="35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23"/>
                    <a:pt x="37" y="14"/>
                    <a:pt x="48" y="14"/>
                  </a:cubicBezTo>
                  <a:close/>
                  <a:moveTo>
                    <a:pt x="55" y="87"/>
                  </a:moveTo>
                  <a:cubicBezTo>
                    <a:pt x="55" y="95"/>
                    <a:pt x="55" y="95"/>
                    <a:pt x="55" y="95"/>
                  </a:cubicBezTo>
                  <a:cubicBezTo>
                    <a:pt x="55" y="99"/>
                    <a:pt x="52" y="102"/>
                    <a:pt x="48" y="102"/>
                  </a:cubicBezTo>
                  <a:cubicBezTo>
                    <a:pt x="45" y="102"/>
                    <a:pt x="42" y="99"/>
                    <a:pt x="42" y="9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38" y="85"/>
                    <a:pt x="36" y="81"/>
                    <a:pt x="36" y="77"/>
                  </a:cubicBezTo>
                  <a:cubicBezTo>
                    <a:pt x="36" y="70"/>
                    <a:pt x="42" y="65"/>
                    <a:pt x="48" y="65"/>
                  </a:cubicBezTo>
                  <a:cubicBezTo>
                    <a:pt x="55" y="65"/>
                    <a:pt x="61" y="70"/>
                    <a:pt x="61" y="77"/>
                  </a:cubicBezTo>
                  <a:cubicBezTo>
                    <a:pt x="61" y="81"/>
                    <a:pt x="58" y="85"/>
                    <a:pt x="55" y="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id-ID" sz="1515" ker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矩形: 圆角 68"/>
            <p:cNvSpPr/>
            <p:nvPr>
              <p:custDataLst>
                <p:tags r:id="rId8"/>
              </p:custDataLst>
            </p:nvPr>
          </p:nvSpPr>
          <p:spPr>
            <a:xfrm>
              <a:off x="6791" y="2378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矩形: 圆角 69"/>
            <p:cNvSpPr/>
            <p:nvPr>
              <p:custDataLst>
                <p:tags r:id="rId9"/>
              </p:custDataLst>
            </p:nvPr>
          </p:nvSpPr>
          <p:spPr>
            <a:xfrm>
              <a:off x="7020" y="2053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1D6DC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0"/>
              </p:custDataLst>
            </p:nvPr>
          </p:nvSpPr>
          <p:spPr>
            <a:xfrm>
              <a:off x="7717" y="2056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用户调研</a:t>
              </a:r>
            </a:p>
          </p:txBody>
        </p:sp>
        <p:sp>
          <p:nvSpPr>
            <p:cNvPr id="28" name="文本框 27"/>
            <p:cNvSpPr txBox="1"/>
            <p:nvPr>
              <p:custDataLst>
                <p:tags r:id="rId11"/>
              </p:custDataLst>
            </p:nvPr>
          </p:nvSpPr>
          <p:spPr>
            <a:xfrm>
              <a:off x="7020" y="2797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收集用户的性别、年龄、地址、收入、兴趣、习惯等</a:t>
              </a:r>
            </a:p>
          </p:txBody>
        </p:sp>
        <p:sp>
          <p:nvSpPr>
            <p:cNvPr id="29" name="矩形: 圆角 87"/>
            <p:cNvSpPr/>
            <p:nvPr>
              <p:custDataLst>
                <p:tags r:id="rId12"/>
              </p:custDataLst>
            </p:nvPr>
          </p:nvSpPr>
          <p:spPr>
            <a:xfrm>
              <a:off x="11438" y="2378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矩形: 圆角 88"/>
            <p:cNvSpPr/>
            <p:nvPr>
              <p:custDataLst>
                <p:tags r:id="rId13"/>
              </p:custDataLst>
            </p:nvPr>
          </p:nvSpPr>
          <p:spPr>
            <a:xfrm>
              <a:off x="11667" y="2053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88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12364" y="2056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自动分层</a:t>
              </a:r>
            </a:p>
          </p:txBody>
        </p:sp>
        <p:sp>
          <p:nvSpPr>
            <p:cNvPr id="35" name="文本框 34"/>
            <p:cNvSpPr txBox="1"/>
            <p:nvPr>
              <p:custDataLst>
                <p:tags r:id="rId15"/>
              </p:custDataLst>
            </p:nvPr>
          </p:nvSpPr>
          <p:spPr>
            <a:xfrm>
              <a:off x="11667" y="2797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按兴趣、城市、身份等条件分流到对应的群</a:t>
              </a:r>
            </a:p>
          </p:txBody>
        </p:sp>
        <p:sp>
          <p:nvSpPr>
            <p:cNvPr id="38" name="矩形: 圆角 92"/>
            <p:cNvSpPr/>
            <p:nvPr>
              <p:custDataLst>
                <p:tags r:id="rId16"/>
              </p:custDataLst>
            </p:nvPr>
          </p:nvSpPr>
          <p:spPr>
            <a:xfrm>
              <a:off x="6791" y="4535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9" name="矩形: 圆角 93"/>
            <p:cNvSpPr/>
            <p:nvPr>
              <p:custDataLst>
                <p:tags r:id="rId17"/>
              </p:custDataLst>
            </p:nvPr>
          </p:nvSpPr>
          <p:spPr>
            <a:xfrm>
              <a:off x="7020" y="4211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9EC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18"/>
              </p:custDataLst>
            </p:nvPr>
          </p:nvSpPr>
          <p:spPr>
            <a:xfrm>
              <a:off x="7717" y="4214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自动绑号打标</a:t>
              </a:r>
            </a:p>
          </p:txBody>
        </p:sp>
        <p:sp>
          <p:nvSpPr>
            <p:cNvPr id="41" name="文本框 40"/>
            <p:cNvSpPr txBox="1"/>
            <p:nvPr>
              <p:custDataLst>
                <p:tags r:id="rId19"/>
              </p:custDataLst>
            </p:nvPr>
          </p:nvSpPr>
          <p:spPr>
            <a:xfrm>
              <a:off x="7020" y="4954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填手机号自动完成绑号，根据用户选择的答案打上对应标签</a:t>
              </a:r>
            </a:p>
          </p:txBody>
        </p:sp>
        <p:sp>
          <p:nvSpPr>
            <p:cNvPr id="44" name="矩形: 圆角 97"/>
            <p:cNvSpPr/>
            <p:nvPr>
              <p:custDataLst>
                <p:tags r:id="rId20"/>
              </p:custDataLst>
            </p:nvPr>
          </p:nvSpPr>
          <p:spPr>
            <a:xfrm>
              <a:off x="11438" y="4535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: 圆角 98"/>
            <p:cNvSpPr/>
            <p:nvPr>
              <p:custDataLst>
                <p:tags r:id="rId21"/>
              </p:custDataLst>
            </p:nvPr>
          </p:nvSpPr>
          <p:spPr>
            <a:xfrm>
              <a:off x="11667" y="4211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AFA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>
              <p:custDataLst>
                <p:tags r:id="rId22"/>
              </p:custDataLst>
            </p:nvPr>
          </p:nvSpPr>
          <p:spPr>
            <a:xfrm>
              <a:off x="12364" y="4214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10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自动兑奖</a:t>
              </a:r>
            </a:p>
          </p:txBody>
        </p:sp>
        <p:sp>
          <p:nvSpPr>
            <p:cNvPr id="47" name="文本框 46"/>
            <p:cNvSpPr txBox="1"/>
            <p:nvPr>
              <p:custDataLst>
                <p:tags r:id="rId23"/>
              </p:custDataLst>
            </p:nvPr>
          </p:nvSpPr>
          <p:spPr>
            <a:xfrm>
              <a:off x="11667" y="4954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填资料自动发兑奖码，填兑换码自动兑奖</a:t>
              </a:r>
            </a:p>
          </p:txBody>
        </p:sp>
        <p:sp>
          <p:nvSpPr>
            <p:cNvPr id="48" name="矩形: 圆角 124"/>
            <p:cNvSpPr/>
            <p:nvPr>
              <p:custDataLst>
                <p:tags r:id="rId24"/>
              </p:custDataLst>
            </p:nvPr>
          </p:nvSpPr>
          <p:spPr>
            <a:xfrm>
              <a:off x="6791" y="6693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9" name="矩形: 圆角 125"/>
            <p:cNvSpPr/>
            <p:nvPr>
              <p:custDataLst>
                <p:tags r:id="rId25"/>
              </p:custDataLst>
            </p:nvPr>
          </p:nvSpPr>
          <p:spPr>
            <a:xfrm>
              <a:off x="7020" y="6368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00BC6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26"/>
              </p:custDataLst>
            </p:nvPr>
          </p:nvSpPr>
          <p:spPr>
            <a:xfrm>
              <a:off x="7717" y="6371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10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互动游戏</a:t>
              </a:r>
            </a:p>
          </p:txBody>
        </p:sp>
        <p:sp>
          <p:nvSpPr>
            <p:cNvPr id="53" name="文本框 52"/>
            <p:cNvSpPr txBox="1"/>
            <p:nvPr>
              <p:custDataLst>
                <p:tags r:id="rId27"/>
              </p:custDataLst>
            </p:nvPr>
          </p:nvSpPr>
          <p:spPr>
            <a:xfrm>
              <a:off x="7020" y="7112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智力通关游戏、趣味测试游戏</a:t>
              </a:r>
            </a:p>
          </p:txBody>
        </p:sp>
        <p:sp>
          <p:nvSpPr>
            <p:cNvPr id="54" name="矩形: 圆角 138"/>
            <p:cNvSpPr/>
            <p:nvPr>
              <p:custDataLst>
                <p:tags r:id="rId28"/>
              </p:custDataLst>
            </p:nvPr>
          </p:nvSpPr>
          <p:spPr>
            <a:xfrm>
              <a:off x="11438" y="6693"/>
              <a:ext cx="4299" cy="1624"/>
            </a:xfrm>
            <a:prstGeom prst="roundRect">
              <a:avLst>
                <a:gd name="adj" fmla="val 3638"/>
              </a:avLst>
            </a:prstGeom>
            <a:noFill/>
            <a:ln w="12700" cap="flat" cmpd="sng" algn="ctr">
              <a:solidFill>
                <a:srgbClr val="1D6DC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: 圆角 139"/>
            <p:cNvSpPr/>
            <p:nvPr>
              <p:custDataLst>
                <p:tags r:id="rId29"/>
              </p:custDataLst>
            </p:nvPr>
          </p:nvSpPr>
          <p:spPr>
            <a:xfrm>
              <a:off x="11667" y="6368"/>
              <a:ext cx="3841" cy="633"/>
            </a:xfrm>
            <a:prstGeom prst="roundRect">
              <a:avLst>
                <a:gd name="adj" fmla="val 50000"/>
              </a:avLst>
            </a:prstGeom>
            <a:solidFill>
              <a:srgbClr val="6DC2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30"/>
              </p:custDataLst>
            </p:nvPr>
          </p:nvSpPr>
          <p:spPr>
            <a:xfrm>
              <a:off x="12364" y="6371"/>
              <a:ext cx="2447" cy="627"/>
            </a:xfrm>
            <a:prstGeom prst="rect">
              <a:avLst/>
            </a:prstGeom>
            <a:noFill/>
          </p:spPr>
          <p:txBody>
            <a:bodyPr wrap="square" lIns="77012" tIns="38506" rIns="77012" bIns="38506"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15" b="1" spc="3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自助诊断</a:t>
              </a:r>
            </a:p>
          </p:txBody>
        </p:sp>
        <p:sp>
          <p:nvSpPr>
            <p:cNvPr id="58" name="文本框 57"/>
            <p:cNvSpPr txBox="1"/>
            <p:nvPr>
              <p:custDataLst>
                <p:tags r:id="rId31"/>
              </p:custDataLst>
            </p:nvPr>
          </p:nvSpPr>
          <p:spPr>
            <a:xfrm>
              <a:off x="11667" y="7112"/>
              <a:ext cx="3841" cy="962"/>
            </a:xfrm>
            <a:prstGeom prst="rect">
              <a:avLst/>
            </a:prstGeom>
            <a:noFill/>
          </p:spPr>
          <p:txBody>
            <a:bodyPr wrap="square" lIns="77012" tIns="38506" rIns="77012" bIns="38506" rtlCol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80" spc="15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根据用户的选择项目自动判断用户当前健康状况</a:t>
              </a:r>
            </a:p>
          </p:txBody>
        </p:sp>
        <p:sp>
          <p:nvSpPr>
            <p:cNvPr id="59" name="settings_320253"/>
            <p:cNvSpPr>
              <a:spLocks noChangeAspect="1"/>
            </p:cNvSpPr>
            <p:nvPr>
              <p:custDataLst>
                <p:tags r:id="rId32"/>
              </p:custDataLst>
            </p:nvPr>
          </p:nvSpPr>
          <p:spPr bwMode="auto">
            <a:xfrm>
              <a:off x="4383" y="3185"/>
              <a:ext cx="512" cy="512"/>
            </a:xfrm>
            <a:custGeom>
              <a:avLst/>
              <a:gdLst>
                <a:gd name="connsiteX0" fmla="*/ 303820 w 607639"/>
                <a:gd name="connsiteY0" fmla="*/ 278099 h 606722"/>
                <a:gd name="connsiteX1" fmla="*/ 329118 w 607639"/>
                <a:gd name="connsiteY1" fmla="*/ 303362 h 606722"/>
                <a:gd name="connsiteX2" fmla="*/ 303820 w 607639"/>
                <a:gd name="connsiteY2" fmla="*/ 328625 h 606722"/>
                <a:gd name="connsiteX3" fmla="*/ 278522 w 607639"/>
                <a:gd name="connsiteY3" fmla="*/ 303362 h 606722"/>
                <a:gd name="connsiteX4" fmla="*/ 303820 w 607639"/>
                <a:gd name="connsiteY4" fmla="*/ 278099 h 606722"/>
                <a:gd name="connsiteX5" fmla="*/ 303775 w 607639"/>
                <a:gd name="connsiteY5" fmla="*/ 252735 h 606722"/>
                <a:gd name="connsiteX6" fmla="*/ 253140 w 607639"/>
                <a:gd name="connsiteY6" fmla="*/ 303317 h 606722"/>
                <a:gd name="connsiteX7" fmla="*/ 303775 w 607639"/>
                <a:gd name="connsiteY7" fmla="*/ 353900 h 606722"/>
                <a:gd name="connsiteX8" fmla="*/ 354410 w 607639"/>
                <a:gd name="connsiteY8" fmla="*/ 303317 h 606722"/>
                <a:gd name="connsiteX9" fmla="*/ 303775 w 607639"/>
                <a:gd name="connsiteY9" fmla="*/ 252735 h 606722"/>
                <a:gd name="connsiteX10" fmla="*/ 303775 w 607639"/>
                <a:gd name="connsiteY10" fmla="*/ 202241 h 606722"/>
                <a:gd name="connsiteX11" fmla="*/ 405045 w 607639"/>
                <a:gd name="connsiteY11" fmla="*/ 303317 h 606722"/>
                <a:gd name="connsiteX12" fmla="*/ 303775 w 607639"/>
                <a:gd name="connsiteY12" fmla="*/ 404482 h 606722"/>
                <a:gd name="connsiteX13" fmla="*/ 202593 w 607639"/>
                <a:gd name="connsiteY13" fmla="*/ 303317 h 606722"/>
                <a:gd name="connsiteX14" fmla="*/ 303775 w 607639"/>
                <a:gd name="connsiteY14" fmla="*/ 202241 h 606722"/>
                <a:gd name="connsiteX15" fmla="*/ 303775 w 607639"/>
                <a:gd name="connsiteY15" fmla="*/ 151703 h 606722"/>
                <a:gd name="connsiteX16" fmla="*/ 151932 w 607639"/>
                <a:gd name="connsiteY16" fmla="*/ 303317 h 606722"/>
                <a:gd name="connsiteX17" fmla="*/ 303775 w 607639"/>
                <a:gd name="connsiteY17" fmla="*/ 455019 h 606722"/>
                <a:gd name="connsiteX18" fmla="*/ 455707 w 607639"/>
                <a:gd name="connsiteY18" fmla="*/ 303317 h 606722"/>
                <a:gd name="connsiteX19" fmla="*/ 303775 w 607639"/>
                <a:gd name="connsiteY19" fmla="*/ 151703 h 606722"/>
                <a:gd name="connsiteX20" fmla="*/ 253131 w 607639"/>
                <a:gd name="connsiteY20" fmla="*/ 0 h 606722"/>
                <a:gd name="connsiteX21" fmla="*/ 354419 w 607639"/>
                <a:gd name="connsiteY21" fmla="*/ 0 h 606722"/>
                <a:gd name="connsiteX22" fmla="*/ 379786 w 607639"/>
                <a:gd name="connsiteY22" fmla="*/ 25239 h 606722"/>
                <a:gd name="connsiteX23" fmla="*/ 379786 w 607639"/>
                <a:gd name="connsiteY23" fmla="*/ 62387 h 606722"/>
                <a:gd name="connsiteX24" fmla="*/ 420639 w 607639"/>
                <a:gd name="connsiteY24" fmla="*/ 79451 h 606722"/>
                <a:gd name="connsiteX25" fmla="*/ 446985 w 607639"/>
                <a:gd name="connsiteY25" fmla="*/ 53145 h 606722"/>
                <a:gd name="connsiteX26" fmla="*/ 482854 w 607639"/>
                <a:gd name="connsiteY26" fmla="*/ 53145 h 606722"/>
                <a:gd name="connsiteX27" fmla="*/ 554414 w 607639"/>
                <a:gd name="connsiteY27" fmla="*/ 124597 h 606722"/>
                <a:gd name="connsiteX28" fmla="*/ 554414 w 607639"/>
                <a:gd name="connsiteY28" fmla="*/ 160323 h 606722"/>
                <a:gd name="connsiteX29" fmla="*/ 528069 w 607639"/>
                <a:gd name="connsiteY29" fmla="*/ 186629 h 606722"/>
                <a:gd name="connsiteX30" fmla="*/ 545158 w 607639"/>
                <a:gd name="connsiteY30" fmla="*/ 227510 h 606722"/>
                <a:gd name="connsiteX31" fmla="*/ 582273 w 607639"/>
                <a:gd name="connsiteY31" fmla="*/ 227510 h 606722"/>
                <a:gd name="connsiteX32" fmla="*/ 607639 w 607639"/>
                <a:gd name="connsiteY32" fmla="*/ 252749 h 606722"/>
                <a:gd name="connsiteX33" fmla="*/ 607639 w 607639"/>
                <a:gd name="connsiteY33" fmla="*/ 353884 h 606722"/>
                <a:gd name="connsiteX34" fmla="*/ 582273 w 607639"/>
                <a:gd name="connsiteY34" fmla="*/ 379212 h 606722"/>
                <a:gd name="connsiteX35" fmla="*/ 545158 w 607639"/>
                <a:gd name="connsiteY35" fmla="*/ 379212 h 606722"/>
                <a:gd name="connsiteX36" fmla="*/ 528069 w 607639"/>
                <a:gd name="connsiteY36" fmla="*/ 420004 h 606722"/>
                <a:gd name="connsiteX37" fmla="*/ 554414 w 607639"/>
                <a:gd name="connsiteY37" fmla="*/ 446310 h 606722"/>
                <a:gd name="connsiteX38" fmla="*/ 554414 w 607639"/>
                <a:gd name="connsiteY38" fmla="*/ 482125 h 606722"/>
                <a:gd name="connsiteX39" fmla="*/ 482854 w 607639"/>
                <a:gd name="connsiteY39" fmla="*/ 553577 h 606722"/>
                <a:gd name="connsiteX40" fmla="*/ 446985 w 607639"/>
                <a:gd name="connsiteY40" fmla="*/ 553577 h 606722"/>
                <a:gd name="connsiteX41" fmla="*/ 420639 w 607639"/>
                <a:gd name="connsiteY41" fmla="*/ 527271 h 606722"/>
                <a:gd name="connsiteX42" fmla="*/ 379786 w 607639"/>
                <a:gd name="connsiteY42" fmla="*/ 544246 h 606722"/>
                <a:gd name="connsiteX43" fmla="*/ 379786 w 607639"/>
                <a:gd name="connsiteY43" fmla="*/ 581394 h 606722"/>
                <a:gd name="connsiteX44" fmla="*/ 354419 w 607639"/>
                <a:gd name="connsiteY44" fmla="*/ 606722 h 606722"/>
                <a:gd name="connsiteX45" fmla="*/ 253131 w 607639"/>
                <a:gd name="connsiteY45" fmla="*/ 606722 h 606722"/>
                <a:gd name="connsiteX46" fmla="*/ 227854 w 607639"/>
                <a:gd name="connsiteY46" fmla="*/ 581394 h 606722"/>
                <a:gd name="connsiteX47" fmla="*/ 227854 w 607639"/>
                <a:gd name="connsiteY47" fmla="*/ 544246 h 606722"/>
                <a:gd name="connsiteX48" fmla="*/ 186911 w 607639"/>
                <a:gd name="connsiteY48" fmla="*/ 527271 h 606722"/>
                <a:gd name="connsiteX49" fmla="*/ 160566 w 607639"/>
                <a:gd name="connsiteY49" fmla="*/ 553577 h 606722"/>
                <a:gd name="connsiteX50" fmla="*/ 124786 w 607639"/>
                <a:gd name="connsiteY50" fmla="*/ 553577 h 606722"/>
                <a:gd name="connsiteX51" fmla="*/ 53225 w 607639"/>
                <a:gd name="connsiteY51" fmla="*/ 482125 h 606722"/>
                <a:gd name="connsiteX52" fmla="*/ 53225 w 607639"/>
                <a:gd name="connsiteY52" fmla="*/ 446310 h 606722"/>
                <a:gd name="connsiteX53" fmla="*/ 79482 w 607639"/>
                <a:gd name="connsiteY53" fmla="*/ 420004 h 606722"/>
                <a:gd name="connsiteX54" fmla="*/ 62482 w 607639"/>
                <a:gd name="connsiteY54" fmla="*/ 379212 h 606722"/>
                <a:gd name="connsiteX55" fmla="*/ 25278 w 607639"/>
                <a:gd name="connsiteY55" fmla="*/ 379212 h 606722"/>
                <a:gd name="connsiteX56" fmla="*/ 0 w 607639"/>
                <a:gd name="connsiteY56" fmla="*/ 353884 h 606722"/>
                <a:gd name="connsiteX57" fmla="*/ 0 w 607639"/>
                <a:gd name="connsiteY57" fmla="*/ 252749 h 606722"/>
                <a:gd name="connsiteX58" fmla="*/ 25278 w 607639"/>
                <a:gd name="connsiteY58" fmla="*/ 227510 h 606722"/>
                <a:gd name="connsiteX59" fmla="*/ 62482 w 607639"/>
                <a:gd name="connsiteY59" fmla="*/ 227510 h 606722"/>
                <a:gd name="connsiteX60" fmla="*/ 79482 w 607639"/>
                <a:gd name="connsiteY60" fmla="*/ 186629 h 606722"/>
                <a:gd name="connsiteX61" fmla="*/ 53225 w 607639"/>
                <a:gd name="connsiteY61" fmla="*/ 160323 h 606722"/>
                <a:gd name="connsiteX62" fmla="*/ 53225 w 607639"/>
                <a:gd name="connsiteY62" fmla="*/ 124597 h 606722"/>
                <a:gd name="connsiteX63" fmla="*/ 124786 w 607639"/>
                <a:gd name="connsiteY63" fmla="*/ 53145 h 606722"/>
                <a:gd name="connsiteX64" fmla="*/ 160566 w 607639"/>
                <a:gd name="connsiteY64" fmla="*/ 53145 h 606722"/>
                <a:gd name="connsiteX65" fmla="*/ 186911 w 607639"/>
                <a:gd name="connsiteY65" fmla="*/ 79451 h 606722"/>
                <a:gd name="connsiteX66" fmla="*/ 227854 w 607639"/>
                <a:gd name="connsiteY66" fmla="*/ 62387 h 606722"/>
                <a:gd name="connsiteX67" fmla="*/ 227854 w 607639"/>
                <a:gd name="connsiteY67" fmla="*/ 25239 h 606722"/>
                <a:gd name="connsiteX68" fmla="*/ 253131 w 607639"/>
                <a:gd name="connsiteY6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606722">
                  <a:moveTo>
                    <a:pt x="303820" y="278099"/>
                  </a:moveTo>
                  <a:cubicBezTo>
                    <a:pt x="317792" y="278099"/>
                    <a:pt x="329118" y="289410"/>
                    <a:pt x="329118" y="303362"/>
                  </a:cubicBezTo>
                  <a:cubicBezTo>
                    <a:pt x="329118" y="317314"/>
                    <a:pt x="317792" y="328625"/>
                    <a:pt x="303820" y="328625"/>
                  </a:cubicBezTo>
                  <a:cubicBezTo>
                    <a:pt x="289848" y="328625"/>
                    <a:pt x="278522" y="317314"/>
                    <a:pt x="278522" y="303362"/>
                  </a:cubicBezTo>
                  <a:cubicBezTo>
                    <a:pt x="278522" y="289410"/>
                    <a:pt x="289848" y="278099"/>
                    <a:pt x="303820" y="278099"/>
                  </a:cubicBezTo>
                  <a:close/>
                  <a:moveTo>
                    <a:pt x="303775" y="252735"/>
                  </a:moveTo>
                  <a:cubicBezTo>
                    <a:pt x="275921" y="252735"/>
                    <a:pt x="253140" y="275492"/>
                    <a:pt x="253140" y="303317"/>
                  </a:cubicBezTo>
                  <a:cubicBezTo>
                    <a:pt x="253140" y="331231"/>
                    <a:pt x="275921" y="353900"/>
                    <a:pt x="303775" y="353900"/>
                  </a:cubicBezTo>
                  <a:cubicBezTo>
                    <a:pt x="331718" y="353900"/>
                    <a:pt x="354410" y="331231"/>
                    <a:pt x="354410" y="303317"/>
                  </a:cubicBezTo>
                  <a:cubicBezTo>
                    <a:pt x="354410" y="275492"/>
                    <a:pt x="331718" y="252735"/>
                    <a:pt x="303775" y="252735"/>
                  </a:cubicBezTo>
                  <a:close/>
                  <a:moveTo>
                    <a:pt x="303775" y="202241"/>
                  </a:moveTo>
                  <a:cubicBezTo>
                    <a:pt x="359660" y="202241"/>
                    <a:pt x="405045" y="247579"/>
                    <a:pt x="405045" y="303317"/>
                  </a:cubicBezTo>
                  <a:cubicBezTo>
                    <a:pt x="405045" y="359144"/>
                    <a:pt x="359660" y="404482"/>
                    <a:pt x="303775" y="404482"/>
                  </a:cubicBezTo>
                  <a:cubicBezTo>
                    <a:pt x="247978" y="404482"/>
                    <a:pt x="202593" y="359144"/>
                    <a:pt x="202593" y="303317"/>
                  </a:cubicBezTo>
                  <a:cubicBezTo>
                    <a:pt x="202593" y="247579"/>
                    <a:pt x="247978" y="202241"/>
                    <a:pt x="303775" y="202241"/>
                  </a:cubicBezTo>
                  <a:close/>
                  <a:moveTo>
                    <a:pt x="303775" y="151703"/>
                  </a:moveTo>
                  <a:cubicBezTo>
                    <a:pt x="220021" y="151703"/>
                    <a:pt x="151932" y="219689"/>
                    <a:pt x="151932" y="303317"/>
                  </a:cubicBezTo>
                  <a:cubicBezTo>
                    <a:pt x="151932" y="387033"/>
                    <a:pt x="220021" y="455019"/>
                    <a:pt x="303775" y="455019"/>
                  </a:cubicBezTo>
                  <a:cubicBezTo>
                    <a:pt x="387618" y="455019"/>
                    <a:pt x="455707" y="387033"/>
                    <a:pt x="455707" y="303317"/>
                  </a:cubicBezTo>
                  <a:cubicBezTo>
                    <a:pt x="455707" y="219689"/>
                    <a:pt x="387618" y="151703"/>
                    <a:pt x="303775" y="151703"/>
                  </a:cubicBezTo>
                  <a:close/>
                  <a:moveTo>
                    <a:pt x="253131" y="0"/>
                  </a:moveTo>
                  <a:lnTo>
                    <a:pt x="354419" y="0"/>
                  </a:lnTo>
                  <a:cubicBezTo>
                    <a:pt x="368482" y="0"/>
                    <a:pt x="379786" y="11287"/>
                    <a:pt x="379786" y="25239"/>
                  </a:cubicBezTo>
                  <a:lnTo>
                    <a:pt x="379786" y="62387"/>
                  </a:lnTo>
                  <a:cubicBezTo>
                    <a:pt x="393849" y="66831"/>
                    <a:pt x="407555" y="72519"/>
                    <a:pt x="420639" y="79451"/>
                  </a:cubicBezTo>
                  <a:lnTo>
                    <a:pt x="446985" y="53145"/>
                  </a:lnTo>
                  <a:cubicBezTo>
                    <a:pt x="456953" y="43191"/>
                    <a:pt x="472974" y="43191"/>
                    <a:pt x="482854" y="53145"/>
                  </a:cubicBezTo>
                  <a:lnTo>
                    <a:pt x="554414" y="124597"/>
                  </a:lnTo>
                  <a:cubicBezTo>
                    <a:pt x="564294" y="134462"/>
                    <a:pt x="564294" y="150459"/>
                    <a:pt x="554414" y="160323"/>
                  </a:cubicBezTo>
                  <a:lnTo>
                    <a:pt x="528069" y="186629"/>
                  </a:lnTo>
                  <a:cubicBezTo>
                    <a:pt x="535011" y="199782"/>
                    <a:pt x="540707" y="213468"/>
                    <a:pt x="545158" y="227510"/>
                  </a:cubicBezTo>
                  <a:lnTo>
                    <a:pt x="582273" y="227510"/>
                  </a:lnTo>
                  <a:cubicBezTo>
                    <a:pt x="596336" y="227510"/>
                    <a:pt x="607639" y="238796"/>
                    <a:pt x="607639" y="252749"/>
                  </a:cubicBezTo>
                  <a:lnTo>
                    <a:pt x="607639" y="353884"/>
                  </a:lnTo>
                  <a:cubicBezTo>
                    <a:pt x="607639" y="367926"/>
                    <a:pt x="596247" y="379212"/>
                    <a:pt x="582273" y="379212"/>
                  </a:cubicBezTo>
                  <a:lnTo>
                    <a:pt x="545158" y="379212"/>
                  </a:lnTo>
                  <a:cubicBezTo>
                    <a:pt x="540707" y="393254"/>
                    <a:pt x="535011" y="406940"/>
                    <a:pt x="528069" y="420004"/>
                  </a:cubicBezTo>
                  <a:lnTo>
                    <a:pt x="554414" y="446310"/>
                  </a:lnTo>
                  <a:cubicBezTo>
                    <a:pt x="564294" y="456263"/>
                    <a:pt x="564294" y="472260"/>
                    <a:pt x="554414" y="482125"/>
                  </a:cubicBezTo>
                  <a:lnTo>
                    <a:pt x="482854" y="553577"/>
                  </a:lnTo>
                  <a:cubicBezTo>
                    <a:pt x="472974" y="563442"/>
                    <a:pt x="456953" y="563442"/>
                    <a:pt x="446985" y="553577"/>
                  </a:cubicBezTo>
                  <a:lnTo>
                    <a:pt x="420639" y="527271"/>
                  </a:lnTo>
                  <a:cubicBezTo>
                    <a:pt x="407555" y="534203"/>
                    <a:pt x="393849" y="539802"/>
                    <a:pt x="379786" y="544246"/>
                  </a:cubicBezTo>
                  <a:lnTo>
                    <a:pt x="379786" y="581394"/>
                  </a:lnTo>
                  <a:cubicBezTo>
                    <a:pt x="379786" y="595435"/>
                    <a:pt x="368393" y="606722"/>
                    <a:pt x="354419" y="606722"/>
                  </a:cubicBezTo>
                  <a:lnTo>
                    <a:pt x="253131" y="606722"/>
                  </a:lnTo>
                  <a:cubicBezTo>
                    <a:pt x="239157" y="606722"/>
                    <a:pt x="227854" y="595435"/>
                    <a:pt x="227854" y="581394"/>
                  </a:cubicBezTo>
                  <a:lnTo>
                    <a:pt x="227854" y="544246"/>
                  </a:lnTo>
                  <a:cubicBezTo>
                    <a:pt x="213791" y="539802"/>
                    <a:pt x="200084" y="534203"/>
                    <a:pt x="186911" y="527271"/>
                  </a:cubicBezTo>
                  <a:lnTo>
                    <a:pt x="160566" y="553577"/>
                  </a:lnTo>
                  <a:cubicBezTo>
                    <a:pt x="150686" y="563442"/>
                    <a:pt x="134665" y="563442"/>
                    <a:pt x="124786" y="553577"/>
                  </a:cubicBezTo>
                  <a:lnTo>
                    <a:pt x="53225" y="482125"/>
                  </a:lnTo>
                  <a:cubicBezTo>
                    <a:pt x="43257" y="472260"/>
                    <a:pt x="43257" y="456263"/>
                    <a:pt x="53225" y="446310"/>
                  </a:cubicBezTo>
                  <a:lnTo>
                    <a:pt x="79482" y="420004"/>
                  </a:lnTo>
                  <a:cubicBezTo>
                    <a:pt x="72629" y="406940"/>
                    <a:pt x="66932" y="393254"/>
                    <a:pt x="62482" y="379212"/>
                  </a:cubicBezTo>
                  <a:lnTo>
                    <a:pt x="25278" y="379212"/>
                  </a:lnTo>
                  <a:cubicBezTo>
                    <a:pt x="11304" y="379212"/>
                    <a:pt x="0" y="367926"/>
                    <a:pt x="0" y="353884"/>
                  </a:cubicBezTo>
                  <a:lnTo>
                    <a:pt x="0" y="252749"/>
                  </a:lnTo>
                  <a:cubicBezTo>
                    <a:pt x="0" y="238796"/>
                    <a:pt x="11304" y="227510"/>
                    <a:pt x="25278" y="227510"/>
                  </a:cubicBezTo>
                  <a:lnTo>
                    <a:pt x="62482" y="227510"/>
                  </a:lnTo>
                  <a:cubicBezTo>
                    <a:pt x="66932" y="213468"/>
                    <a:pt x="72629" y="199782"/>
                    <a:pt x="79482" y="186629"/>
                  </a:cubicBezTo>
                  <a:lnTo>
                    <a:pt x="53225" y="160323"/>
                  </a:lnTo>
                  <a:cubicBezTo>
                    <a:pt x="43257" y="150459"/>
                    <a:pt x="43257" y="134462"/>
                    <a:pt x="53225" y="124597"/>
                  </a:cubicBezTo>
                  <a:lnTo>
                    <a:pt x="124786" y="53145"/>
                  </a:lnTo>
                  <a:cubicBezTo>
                    <a:pt x="134665" y="43191"/>
                    <a:pt x="150686" y="43191"/>
                    <a:pt x="160566" y="53145"/>
                  </a:cubicBezTo>
                  <a:lnTo>
                    <a:pt x="186911" y="79451"/>
                  </a:lnTo>
                  <a:cubicBezTo>
                    <a:pt x="200084" y="72519"/>
                    <a:pt x="213791" y="66831"/>
                    <a:pt x="227854" y="62387"/>
                  </a:cubicBezTo>
                  <a:lnTo>
                    <a:pt x="227854" y="25239"/>
                  </a:lnTo>
                  <a:cubicBezTo>
                    <a:pt x="227854" y="11287"/>
                    <a:pt x="239157" y="0"/>
                    <a:pt x="253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placeholder_286118"/>
            <p:cNvSpPr>
              <a:spLocks noChangeAspect="1"/>
            </p:cNvSpPr>
            <p:nvPr>
              <p:custDataLst>
                <p:tags r:id="rId33"/>
              </p:custDataLst>
            </p:nvPr>
          </p:nvSpPr>
          <p:spPr bwMode="auto">
            <a:xfrm>
              <a:off x="5445" y="4787"/>
              <a:ext cx="436" cy="512"/>
            </a:xfrm>
            <a:custGeom>
              <a:avLst/>
              <a:gdLst>
                <a:gd name="T0" fmla="*/ 4448 w 5811"/>
                <a:gd name="T1" fmla="*/ 4374 h 6827"/>
                <a:gd name="T2" fmla="*/ 4640 w 5811"/>
                <a:gd name="T3" fmla="*/ 4074 h 6827"/>
                <a:gd name="T4" fmla="*/ 5160 w 5811"/>
                <a:gd name="T5" fmla="*/ 2255 h 6827"/>
                <a:gd name="T6" fmla="*/ 2905 w 5811"/>
                <a:gd name="T7" fmla="*/ 0 h 6827"/>
                <a:gd name="T8" fmla="*/ 650 w 5811"/>
                <a:gd name="T9" fmla="*/ 2255 h 6827"/>
                <a:gd name="T10" fmla="*/ 1363 w 5811"/>
                <a:gd name="T11" fmla="*/ 4373 h 6827"/>
                <a:gd name="T12" fmla="*/ 0 w 5811"/>
                <a:gd name="T13" fmla="*/ 5506 h 6827"/>
                <a:gd name="T14" fmla="*/ 939 w 5811"/>
                <a:gd name="T15" fmla="*/ 6498 h 6827"/>
                <a:gd name="T16" fmla="*/ 2905 w 5811"/>
                <a:gd name="T17" fmla="*/ 6827 h 6827"/>
                <a:gd name="T18" fmla="*/ 4871 w 5811"/>
                <a:gd name="T19" fmla="*/ 6498 h 6827"/>
                <a:gd name="T20" fmla="*/ 5811 w 5811"/>
                <a:gd name="T21" fmla="*/ 5506 h 6827"/>
                <a:gd name="T22" fmla="*/ 4448 w 5811"/>
                <a:gd name="T23" fmla="*/ 4374 h 6827"/>
                <a:gd name="T24" fmla="*/ 2905 w 5811"/>
                <a:gd name="T25" fmla="*/ 1551 h 6827"/>
                <a:gd name="T26" fmla="*/ 3610 w 5811"/>
                <a:gd name="T27" fmla="*/ 2255 h 6827"/>
                <a:gd name="T28" fmla="*/ 2905 w 5811"/>
                <a:gd name="T29" fmla="*/ 2960 h 6827"/>
                <a:gd name="T30" fmla="*/ 2201 w 5811"/>
                <a:gd name="T31" fmla="*/ 2255 h 6827"/>
                <a:gd name="T32" fmla="*/ 2905 w 5811"/>
                <a:gd name="T33" fmla="*/ 1551 h 6827"/>
                <a:gd name="T34" fmla="*/ 4675 w 5811"/>
                <a:gd name="T35" fmla="*/ 6008 h 6827"/>
                <a:gd name="T36" fmla="*/ 2905 w 5811"/>
                <a:gd name="T37" fmla="*/ 6298 h 6827"/>
                <a:gd name="T38" fmla="*/ 1136 w 5811"/>
                <a:gd name="T39" fmla="*/ 6008 h 6827"/>
                <a:gd name="T40" fmla="*/ 528 w 5811"/>
                <a:gd name="T41" fmla="*/ 5506 h 6827"/>
                <a:gd name="T42" fmla="*/ 1719 w 5811"/>
                <a:gd name="T43" fmla="*/ 4831 h 6827"/>
                <a:gd name="T44" fmla="*/ 2761 w 5811"/>
                <a:gd name="T45" fmla="*/ 5768 h 6827"/>
                <a:gd name="T46" fmla="*/ 2905 w 5811"/>
                <a:gd name="T47" fmla="*/ 5812 h 6827"/>
                <a:gd name="T48" fmla="*/ 3050 w 5811"/>
                <a:gd name="T49" fmla="*/ 5768 h 6827"/>
                <a:gd name="T50" fmla="*/ 3666 w 5811"/>
                <a:gd name="T51" fmla="*/ 5270 h 6827"/>
                <a:gd name="T52" fmla="*/ 4092 w 5811"/>
                <a:gd name="T53" fmla="*/ 4831 h 6827"/>
                <a:gd name="T54" fmla="*/ 5283 w 5811"/>
                <a:gd name="T55" fmla="*/ 5506 h 6827"/>
                <a:gd name="T56" fmla="*/ 4675 w 5811"/>
                <a:gd name="T57" fmla="*/ 600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811" h="6827">
                  <a:moveTo>
                    <a:pt x="4448" y="4374"/>
                  </a:moveTo>
                  <a:cubicBezTo>
                    <a:pt x="4517" y="4275"/>
                    <a:pt x="4581" y="4175"/>
                    <a:pt x="4640" y="4074"/>
                  </a:cubicBezTo>
                  <a:cubicBezTo>
                    <a:pt x="4985" y="3483"/>
                    <a:pt x="5160" y="2871"/>
                    <a:pt x="5160" y="2255"/>
                  </a:cubicBezTo>
                  <a:cubicBezTo>
                    <a:pt x="5160" y="1012"/>
                    <a:pt x="4149" y="0"/>
                    <a:pt x="2905" y="0"/>
                  </a:cubicBezTo>
                  <a:cubicBezTo>
                    <a:pt x="1662" y="0"/>
                    <a:pt x="650" y="1012"/>
                    <a:pt x="650" y="2255"/>
                  </a:cubicBezTo>
                  <a:cubicBezTo>
                    <a:pt x="650" y="2973"/>
                    <a:pt x="895" y="3696"/>
                    <a:pt x="1363" y="4373"/>
                  </a:cubicBezTo>
                  <a:cubicBezTo>
                    <a:pt x="501" y="4604"/>
                    <a:pt x="0" y="5014"/>
                    <a:pt x="0" y="5506"/>
                  </a:cubicBezTo>
                  <a:cubicBezTo>
                    <a:pt x="0" y="5903"/>
                    <a:pt x="333" y="6256"/>
                    <a:pt x="939" y="6498"/>
                  </a:cubicBezTo>
                  <a:cubicBezTo>
                    <a:pt x="1469" y="6710"/>
                    <a:pt x="2167" y="6827"/>
                    <a:pt x="2905" y="6827"/>
                  </a:cubicBezTo>
                  <a:cubicBezTo>
                    <a:pt x="3644" y="6827"/>
                    <a:pt x="4342" y="6710"/>
                    <a:pt x="4871" y="6498"/>
                  </a:cubicBezTo>
                  <a:cubicBezTo>
                    <a:pt x="5477" y="6256"/>
                    <a:pt x="5811" y="5903"/>
                    <a:pt x="5811" y="5506"/>
                  </a:cubicBezTo>
                  <a:cubicBezTo>
                    <a:pt x="5811" y="5014"/>
                    <a:pt x="5310" y="4604"/>
                    <a:pt x="4448" y="4374"/>
                  </a:cubicBezTo>
                  <a:close/>
                  <a:moveTo>
                    <a:pt x="2905" y="1551"/>
                  </a:moveTo>
                  <a:cubicBezTo>
                    <a:pt x="3294" y="1551"/>
                    <a:pt x="3610" y="1866"/>
                    <a:pt x="3610" y="2255"/>
                  </a:cubicBezTo>
                  <a:cubicBezTo>
                    <a:pt x="3610" y="2644"/>
                    <a:pt x="3294" y="2960"/>
                    <a:pt x="2905" y="2960"/>
                  </a:cubicBezTo>
                  <a:cubicBezTo>
                    <a:pt x="2516" y="2960"/>
                    <a:pt x="2201" y="2644"/>
                    <a:pt x="2201" y="2255"/>
                  </a:cubicBezTo>
                  <a:cubicBezTo>
                    <a:pt x="2201" y="1866"/>
                    <a:pt x="2516" y="1551"/>
                    <a:pt x="2905" y="1551"/>
                  </a:cubicBezTo>
                  <a:close/>
                  <a:moveTo>
                    <a:pt x="4675" y="6008"/>
                  </a:moveTo>
                  <a:cubicBezTo>
                    <a:pt x="4207" y="6195"/>
                    <a:pt x="3578" y="6298"/>
                    <a:pt x="2905" y="6298"/>
                  </a:cubicBezTo>
                  <a:cubicBezTo>
                    <a:pt x="2233" y="6298"/>
                    <a:pt x="1604" y="6195"/>
                    <a:pt x="1136" y="6008"/>
                  </a:cubicBezTo>
                  <a:cubicBezTo>
                    <a:pt x="766" y="5860"/>
                    <a:pt x="528" y="5663"/>
                    <a:pt x="528" y="5506"/>
                  </a:cubicBezTo>
                  <a:cubicBezTo>
                    <a:pt x="528" y="5295"/>
                    <a:pt x="944" y="4996"/>
                    <a:pt x="1719" y="4831"/>
                  </a:cubicBezTo>
                  <a:cubicBezTo>
                    <a:pt x="2232" y="5420"/>
                    <a:pt x="2739" y="5754"/>
                    <a:pt x="2761" y="5768"/>
                  </a:cubicBezTo>
                  <a:cubicBezTo>
                    <a:pt x="2805" y="5797"/>
                    <a:pt x="2855" y="5812"/>
                    <a:pt x="2905" y="5812"/>
                  </a:cubicBezTo>
                  <a:cubicBezTo>
                    <a:pt x="2956" y="5812"/>
                    <a:pt x="3006" y="5797"/>
                    <a:pt x="3050" y="5768"/>
                  </a:cubicBezTo>
                  <a:cubicBezTo>
                    <a:pt x="3061" y="5761"/>
                    <a:pt x="3327" y="5586"/>
                    <a:pt x="3666" y="5270"/>
                  </a:cubicBezTo>
                  <a:cubicBezTo>
                    <a:pt x="3819" y="5128"/>
                    <a:pt x="3961" y="4982"/>
                    <a:pt x="4092" y="4831"/>
                  </a:cubicBezTo>
                  <a:cubicBezTo>
                    <a:pt x="4866" y="4997"/>
                    <a:pt x="5283" y="5295"/>
                    <a:pt x="5283" y="5506"/>
                  </a:cubicBezTo>
                  <a:cubicBezTo>
                    <a:pt x="5283" y="5663"/>
                    <a:pt x="5044" y="5860"/>
                    <a:pt x="4675" y="60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1" name="statistical-chart_64023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auto">
            <a:xfrm>
              <a:off x="2369" y="6376"/>
              <a:ext cx="456" cy="512"/>
            </a:xfrm>
            <a:custGeom>
              <a:avLst/>
              <a:gdLst>
                <a:gd name="connsiteX0" fmla="*/ 16193 w 538132"/>
                <a:gd name="connsiteY0" fmla="*/ 302232 h 603687"/>
                <a:gd name="connsiteX1" fmla="*/ 132346 w 538132"/>
                <a:gd name="connsiteY1" fmla="*/ 302232 h 603687"/>
                <a:gd name="connsiteX2" fmla="*/ 148540 w 538132"/>
                <a:gd name="connsiteY2" fmla="*/ 318399 h 603687"/>
                <a:gd name="connsiteX3" fmla="*/ 148540 w 538132"/>
                <a:gd name="connsiteY3" fmla="*/ 587520 h 603687"/>
                <a:gd name="connsiteX4" fmla="*/ 132346 w 538132"/>
                <a:gd name="connsiteY4" fmla="*/ 603687 h 603687"/>
                <a:gd name="connsiteX5" fmla="*/ 16193 w 538132"/>
                <a:gd name="connsiteY5" fmla="*/ 603687 h 603687"/>
                <a:gd name="connsiteX6" fmla="*/ 0 w 538132"/>
                <a:gd name="connsiteY6" fmla="*/ 587520 h 603687"/>
                <a:gd name="connsiteX7" fmla="*/ 0 w 538132"/>
                <a:gd name="connsiteY7" fmla="*/ 318399 h 603687"/>
                <a:gd name="connsiteX8" fmla="*/ 16193 w 538132"/>
                <a:gd name="connsiteY8" fmla="*/ 302232 h 603687"/>
                <a:gd name="connsiteX9" fmla="*/ 405786 w 538132"/>
                <a:gd name="connsiteY9" fmla="*/ 186857 h 603687"/>
                <a:gd name="connsiteX10" fmla="*/ 521939 w 538132"/>
                <a:gd name="connsiteY10" fmla="*/ 186857 h 603687"/>
                <a:gd name="connsiteX11" fmla="*/ 538132 w 538132"/>
                <a:gd name="connsiteY11" fmla="*/ 203025 h 603687"/>
                <a:gd name="connsiteX12" fmla="*/ 538132 w 538132"/>
                <a:gd name="connsiteY12" fmla="*/ 587520 h 603687"/>
                <a:gd name="connsiteX13" fmla="*/ 521939 w 538132"/>
                <a:gd name="connsiteY13" fmla="*/ 603687 h 603687"/>
                <a:gd name="connsiteX14" fmla="*/ 405786 w 538132"/>
                <a:gd name="connsiteY14" fmla="*/ 603687 h 603687"/>
                <a:gd name="connsiteX15" fmla="*/ 389592 w 538132"/>
                <a:gd name="connsiteY15" fmla="*/ 587520 h 603687"/>
                <a:gd name="connsiteX16" fmla="*/ 389592 w 538132"/>
                <a:gd name="connsiteY16" fmla="*/ 203025 h 603687"/>
                <a:gd name="connsiteX17" fmla="*/ 405786 w 538132"/>
                <a:gd name="connsiteY17" fmla="*/ 186857 h 603687"/>
                <a:gd name="connsiteX18" fmla="*/ 211024 w 538132"/>
                <a:gd name="connsiteY18" fmla="*/ 0 h 603687"/>
                <a:gd name="connsiteX19" fmla="*/ 327177 w 538132"/>
                <a:gd name="connsiteY19" fmla="*/ 0 h 603687"/>
                <a:gd name="connsiteX20" fmla="*/ 343371 w 538132"/>
                <a:gd name="connsiteY20" fmla="*/ 16168 h 603687"/>
                <a:gd name="connsiteX21" fmla="*/ 343371 w 538132"/>
                <a:gd name="connsiteY21" fmla="*/ 587519 h 603687"/>
                <a:gd name="connsiteX22" fmla="*/ 327177 w 538132"/>
                <a:gd name="connsiteY22" fmla="*/ 603687 h 603687"/>
                <a:gd name="connsiteX23" fmla="*/ 211024 w 538132"/>
                <a:gd name="connsiteY23" fmla="*/ 603687 h 603687"/>
                <a:gd name="connsiteX24" fmla="*/ 194831 w 538132"/>
                <a:gd name="connsiteY24" fmla="*/ 587519 h 603687"/>
                <a:gd name="connsiteX25" fmla="*/ 194831 w 538132"/>
                <a:gd name="connsiteY25" fmla="*/ 16168 h 603687"/>
                <a:gd name="connsiteX26" fmla="*/ 211024 w 538132"/>
                <a:gd name="connsiteY26" fmla="*/ 0 h 60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38132" h="603687">
                  <a:moveTo>
                    <a:pt x="16193" y="302232"/>
                  </a:moveTo>
                  <a:lnTo>
                    <a:pt x="132346" y="302232"/>
                  </a:lnTo>
                  <a:cubicBezTo>
                    <a:pt x="141235" y="302232"/>
                    <a:pt x="148540" y="309525"/>
                    <a:pt x="148540" y="318399"/>
                  </a:cubicBezTo>
                  <a:lnTo>
                    <a:pt x="148540" y="587520"/>
                  </a:lnTo>
                  <a:cubicBezTo>
                    <a:pt x="148540" y="596394"/>
                    <a:pt x="141235" y="603687"/>
                    <a:pt x="132346" y="603687"/>
                  </a:cubicBezTo>
                  <a:lnTo>
                    <a:pt x="16193" y="603687"/>
                  </a:lnTo>
                  <a:cubicBezTo>
                    <a:pt x="7305" y="603687"/>
                    <a:pt x="0" y="596394"/>
                    <a:pt x="0" y="587520"/>
                  </a:cubicBezTo>
                  <a:lnTo>
                    <a:pt x="0" y="318399"/>
                  </a:lnTo>
                  <a:cubicBezTo>
                    <a:pt x="0" y="309525"/>
                    <a:pt x="7305" y="302232"/>
                    <a:pt x="16193" y="302232"/>
                  </a:cubicBezTo>
                  <a:close/>
                  <a:moveTo>
                    <a:pt x="405786" y="186857"/>
                  </a:moveTo>
                  <a:lnTo>
                    <a:pt x="521939" y="186857"/>
                  </a:lnTo>
                  <a:cubicBezTo>
                    <a:pt x="530827" y="186857"/>
                    <a:pt x="538132" y="194029"/>
                    <a:pt x="538132" y="203025"/>
                  </a:cubicBezTo>
                  <a:lnTo>
                    <a:pt x="538132" y="587520"/>
                  </a:lnTo>
                  <a:cubicBezTo>
                    <a:pt x="538132" y="596393"/>
                    <a:pt x="530827" y="603687"/>
                    <a:pt x="521939" y="603687"/>
                  </a:cubicBezTo>
                  <a:lnTo>
                    <a:pt x="405786" y="603687"/>
                  </a:lnTo>
                  <a:cubicBezTo>
                    <a:pt x="396897" y="603687"/>
                    <a:pt x="389592" y="596393"/>
                    <a:pt x="389592" y="587520"/>
                  </a:cubicBezTo>
                  <a:lnTo>
                    <a:pt x="389592" y="203025"/>
                  </a:lnTo>
                  <a:cubicBezTo>
                    <a:pt x="389592" y="194029"/>
                    <a:pt x="396897" y="186857"/>
                    <a:pt x="405786" y="186857"/>
                  </a:cubicBezTo>
                  <a:close/>
                  <a:moveTo>
                    <a:pt x="211024" y="0"/>
                  </a:moveTo>
                  <a:lnTo>
                    <a:pt x="327177" y="0"/>
                  </a:lnTo>
                  <a:cubicBezTo>
                    <a:pt x="336066" y="0"/>
                    <a:pt x="343371" y="7294"/>
                    <a:pt x="343371" y="16168"/>
                  </a:cubicBezTo>
                  <a:lnTo>
                    <a:pt x="343371" y="587519"/>
                  </a:lnTo>
                  <a:cubicBezTo>
                    <a:pt x="343371" y="596393"/>
                    <a:pt x="336066" y="603687"/>
                    <a:pt x="327177" y="603687"/>
                  </a:cubicBezTo>
                  <a:lnTo>
                    <a:pt x="211024" y="603687"/>
                  </a:lnTo>
                  <a:cubicBezTo>
                    <a:pt x="202136" y="603687"/>
                    <a:pt x="194831" y="596393"/>
                    <a:pt x="194831" y="587519"/>
                  </a:cubicBezTo>
                  <a:lnTo>
                    <a:pt x="194831" y="16168"/>
                  </a:lnTo>
                  <a:cubicBezTo>
                    <a:pt x="194831" y="7294"/>
                    <a:pt x="202136" y="0"/>
                    <a:pt x="211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2" name="wifi-cloud_72981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auto">
            <a:xfrm>
              <a:off x="1431" y="4787"/>
              <a:ext cx="510" cy="512"/>
            </a:xfrm>
            <a:custGeom>
              <a:avLst/>
              <a:gdLst>
                <a:gd name="connsiteX0" fmla="*/ 283655 w 606580"/>
                <a:gd name="connsiteY0" fmla="*/ 180789 h 608133"/>
                <a:gd name="connsiteX1" fmla="*/ 463969 w 606580"/>
                <a:gd name="connsiteY1" fmla="*/ 329895 h 608133"/>
                <a:gd name="connsiteX2" fmla="*/ 467288 w 606580"/>
                <a:gd name="connsiteY2" fmla="*/ 329803 h 608133"/>
                <a:gd name="connsiteX3" fmla="*/ 606580 w 606580"/>
                <a:gd name="connsiteY3" fmla="*/ 468968 h 608133"/>
                <a:gd name="connsiteX4" fmla="*/ 467288 w 606580"/>
                <a:gd name="connsiteY4" fmla="*/ 608133 h 608133"/>
                <a:gd name="connsiteX5" fmla="*/ 92278 w 606580"/>
                <a:gd name="connsiteY5" fmla="*/ 608133 h 608133"/>
                <a:gd name="connsiteX6" fmla="*/ 0 w 606580"/>
                <a:gd name="connsiteY6" fmla="*/ 508177 h 608133"/>
                <a:gd name="connsiteX7" fmla="*/ 100113 w 606580"/>
                <a:gd name="connsiteY7" fmla="*/ 408221 h 608133"/>
                <a:gd name="connsiteX8" fmla="*/ 105829 w 606580"/>
                <a:gd name="connsiteY8" fmla="*/ 408774 h 608133"/>
                <a:gd name="connsiteX9" fmla="*/ 100113 w 606580"/>
                <a:gd name="connsiteY9" fmla="*/ 364042 h 608133"/>
                <a:gd name="connsiteX10" fmla="*/ 283655 w 606580"/>
                <a:gd name="connsiteY10" fmla="*/ 180789 h 608133"/>
                <a:gd name="connsiteX11" fmla="*/ 399230 w 606580"/>
                <a:gd name="connsiteY11" fmla="*/ 97945 h 608133"/>
                <a:gd name="connsiteX12" fmla="*/ 506377 w 606580"/>
                <a:gd name="connsiteY12" fmla="*/ 204910 h 608133"/>
                <a:gd name="connsiteX13" fmla="*/ 476133 w 606580"/>
                <a:gd name="connsiteY13" fmla="*/ 235195 h 608133"/>
                <a:gd name="connsiteX14" fmla="*/ 445888 w 606580"/>
                <a:gd name="connsiteY14" fmla="*/ 204910 h 608133"/>
                <a:gd name="connsiteX15" fmla="*/ 399230 w 606580"/>
                <a:gd name="connsiteY15" fmla="*/ 158424 h 608133"/>
                <a:gd name="connsiteX16" fmla="*/ 368986 w 606580"/>
                <a:gd name="connsiteY16" fmla="*/ 128230 h 608133"/>
                <a:gd name="connsiteX17" fmla="*/ 399230 w 606580"/>
                <a:gd name="connsiteY17" fmla="*/ 97945 h 608133"/>
                <a:gd name="connsiteX18" fmla="*/ 403459 w 606580"/>
                <a:gd name="connsiteY18" fmla="*/ 0 h 608133"/>
                <a:gd name="connsiteX19" fmla="*/ 403552 w 606580"/>
                <a:gd name="connsiteY19" fmla="*/ 0 h 608133"/>
                <a:gd name="connsiteX20" fmla="*/ 604533 w 606580"/>
                <a:gd name="connsiteY20" fmla="*/ 200633 h 608133"/>
                <a:gd name="connsiteX21" fmla="*/ 574294 w 606580"/>
                <a:gd name="connsiteY21" fmla="*/ 230820 h 608133"/>
                <a:gd name="connsiteX22" fmla="*/ 574201 w 606580"/>
                <a:gd name="connsiteY22" fmla="*/ 230820 h 608133"/>
                <a:gd name="connsiteX23" fmla="*/ 543962 w 606580"/>
                <a:gd name="connsiteY23" fmla="*/ 200633 h 608133"/>
                <a:gd name="connsiteX24" fmla="*/ 403552 w 606580"/>
                <a:gd name="connsiteY24" fmla="*/ 60466 h 608133"/>
                <a:gd name="connsiteX25" fmla="*/ 403459 w 606580"/>
                <a:gd name="connsiteY25" fmla="*/ 60466 h 608133"/>
                <a:gd name="connsiteX26" fmla="*/ 373220 w 606580"/>
                <a:gd name="connsiteY26" fmla="*/ 30187 h 608133"/>
                <a:gd name="connsiteX27" fmla="*/ 403459 w 606580"/>
                <a:gd name="connsiteY27" fmla="*/ 0 h 60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6580" h="608133">
                  <a:moveTo>
                    <a:pt x="283655" y="180789"/>
                  </a:moveTo>
                  <a:cubicBezTo>
                    <a:pt x="373351" y="180789"/>
                    <a:pt x="447929" y="245034"/>
                    <a:pt x="463969" y="329895"/>
                  </a:cubicBezTo>
                  <a:cubicBezTo>
                    <a:pt x="465075" y="329895"/>
                    <a:pt x="466089" y="329803"/>
                    <a:pt x="467288" y="329803"/>
                  </a:cubicBezTo>
                  <a:cubicBezTo>
                    <a:pt x="544263" y="329803"/>
                    <a:pt x="606580" y="392022"/>
                    <a:pt x="606580" y="468968"/>
                  </a:cubicBezTo>
                  <a:cubicBezTo>
                    <a:pt x="606580" y="545730"/>
                    <a:pt x="544263" y="608133"/>
                    <a:pt x="467288" y="608133"/>
                  </a:cubicBezTo>
                  <a:lnTo>
                    <a:pt x="92278" y="608133"/>
                  </a:lnTo>
                  <a:cubicBezTo>
                    <a:pt x="40101" y="604636"/>
                    <a:pt x="0" y="561101"/>
                    <a:pt x="0" y="508177"/>
                  </a:cubicBezTo>
                  <a:cubicBezTo>
                    <a:pt x="0" y="452953"/>
                    <a:pt x="44802" y="408221"/>
                    <a:pt x="100113" y="408221"/>
                  </a:cubicBezTo>
                  <a:cubicBezTo>
                    <a:pt x="102049" y="408221"/>
                    <a:pt x="103893" y="408589"/>
                    <a:pt x="105829" y="408774"/>
                  </a:cubicBezTo>
                  <a:cubicBezTo>
                    <a:pt x="102234" y="394415"/>
                    <a:pt x="100113" y="379505"/>
                    <a:pt x="100113" y="364042"/>
                  </a:cubicBezTo>
                  <a:cubicBezTo>
                    <a:pt x="100113" y="262797"/>
                    <a:pt x="182251" y="180789"/>
                    <a:pt x="283655" y="180789"/>
                  </a:cubicBezTo>
                  <a:close/>
                  <a:moveTo>
                    <a:pt x="399230" y="97945"/>
                  </a:moveTo>
                  <a:cubicBezTo>
                    <a:pt x="458336" y="97945"/>
                    <a:pt x="506377" y="145997"/>
                    <a:pt x="506377" y="204910"/>
                  </a:cubicBezTo>
                  <a:cubicBezTo>
                    <a:pt x="506377" y="221664"/>
                    <a:pt x="492822" y="235195"/>
                    <a:pt x="476133" y="235195"/>
                  </a:cubicBezTo>
                  <a:cubicBezTo>
                    <a:pt x="459443" y="235195"/>
                    <a:pt x="445888" y="221664"/>
                    <a:pt x="445888" y="204910"/>
                  </a:cubicBezTo>
                  <a:cubicBezTo>
                    <a:pt x="445888" y="179227"/>
                    <a:pt x="424957" y="158424"/>
                    <a:pt x="399230" y="158424"/>
                  </a:cubicBezTo>
                  <a:cubicBezTo>
                    <a:pt x="382541" y="158424"/>
                    <a:pt x="368986" y="144892"/>
                    <a:pt x="368986" y="128230"/>
                  </a:cubicBezTo>
                  <a:cubicBezTo>
                    <a:pt x="368986" y="111477"/>
                    <a:pt x="382541" y="97945"/>
                    <a:pt x="399230" y="97945"/>
                  </a:cubicBezTo>
                  <a:close/>
                  <a:moveTo>
                    <a:pt x="403459" y="0"/>
                  </a:moveTo>
                  <a:lnTo>
                    <a:pt x="403552" y="0"/>
                  </a:lnTo>
                  <a:cubicBezTo>
                    <a:pt x="514276" y="0"/>
                    <a:pt x="604441" y="90009"/>
                    <a:pt x="604533" y="200633"/>
                  </a:cubicBezTo>
                  <a:cubicBezTo>
                    <a:pt x="604533" y="217291"/>
                    <a:pt x="590981" y="230820"/>
                    <a:pt x="574294" y="230820"/>
                  </a:cubicBezTo>
                  <a:lnTo>
                    <a:pt x="574201" y="230820"/>
                  </a:lnTo>
                  <a:cubicBezTo>
                    <a:pt x="557514" y="230820"/>
                    <a:pt x="543962" y="217291"/>
                    <a:pt x="543962" y="200633"/>
                  </a:cubicBezTo>
                  <a:cubicBezTo>
                    <a:pt x="543962" y="123325"/>
                    <a:pt x="480902" y="60466"/>
                    <a:pt x="403552" y="60466"/>
                  </a:cubicBezTo>
                  <a:lnTo>
                    <a:pt x="403459" y="60466"/>
                  </a:lnTo>
                  <a:cubicBezTo>
                    <a:pt x="386772" y="60466"/>
                    <a:pt x="373220" y="46937"/>
                    <a:pt x="373220" y="30187"/>
                  </a:cubicBezTo>
                  <a:cubicBezTo>
                    <a:pt x="373220" y="13529"/>
                    <a:pt x="386772" y="0"/>
                    <a:pt x="403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wo-coin-stacks_72132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auto">
            <a:xfrm>
              <a:off x="2420" y="3185"/>
              <a:ext cx="519" cy="512"/>
            </a:xfrm>
            <a:custGeom>
              <a:avLst/>
              <a:gdLst>
                <a:gd name="connsiteX0" fmla="*/ 261001 w 608698"/>
                <a:gd name="connsiteY0" fmla="*/ 479068 h 600088"/>
                <a:gd name="connsiteX1" fmla="*/ 432425 w 608698"/>
                <a:gd name="connsiteY1" fmla="*/ 554184 h 600088"/>
                <a:gd name="connsiteX2" fmla="*/ 603774 w 608698"/>
                <a:gd name="connsiteY2" fmla="*/ 479068 h 600088"/>
                <a:gd name="connsiteX3" fmla="*/ 608697 w 608698"/>
                <a:gd name="connsiteY3" fmla="*/ 502020 h 600088"/>
                <a:gd name="connsiteX4" fmla="*/ 432425 w 608698"/>
                <a:gd name="connsiteY4" fmla="*/ 600088 h 600088"/>
                <a:gd name="connsiteX5" fmla="*/ 256152 w 608698"/>
                <a:gd name="connsiteY5" fmla="*/ 502020 h 600088"/>
                <a:gd name="connsiteX6" fmla="*/ 261001 w 608698"/>
                <a:gd name="connsiteY6" fmla="*/ 479068 h 600088"/>
                <a:gd name="connsiteX7" fmla="*/ 4924 w 608698"/>
                <a:gd name="connsiteY7" fmla="*/ 382605 h 600088"/>
                <a:gd name="connsiteX8" fmla="*/ 176285 w 608698"/>
                <a:gd name="connsiteY8" fmla="*/ 457793 h 600088"/>
                <a:gd name="connsiteX9" fmla="*/ 236041 w 608698"/>
                <a:gd name="connsiteY9" fmla="*/ 451980 h 600088"/>
                <a:gd name="connsiteX10" fmla="*/ 231640 w 608698"/>
                <a:gd name="connsiteY10" fmla="*/ 462264 h 600088"/>
                <a:gd name="connsiteX11" fmla="*/ 225000 w 608698"/>
                <a:gd name="connsiteY11" fmla="*/ 493412 h 600088"/>
                <a:gd name="connsiteX12" fmla="*/ 225298 w 608698"/>
                <a:gd name="connsiteY12" fmla="*/ 499820 h 600088"/>
                <a:gd name="connsiteX13" fmla="*/ 176285 w 608698"/>
                <a:gd name="connsiteY13" fmla="*/ 503695 h 600088"/>
                <a:gd name="connsiteX14" fmla="*/ 0 w 608698"/>
                <a:gd name="connsiteY14" fmla="*/ 405556 h 600088"/>
                <a:gd name="connsiteX15" fmla="*/ 4924 w 608698"/>
                <a:gd name="connsiteY15" fmla="*/ 382605 h 600088"/>
                <a:gd name="connsiteX16" fmla="*/ 261001 w 608698"/>
                <a:gd name="connsiteY16" fmla="*/ 375478 h 600088"/>
                <a:gd name="connsiteX17" fmla="*/ 432425 w 608698"/>
                <a:gd name="connsiteY17" fmla="*/ 450622 h 600088"/>
                <a:gd name="connsiteX18" fmla="*/ 603774 w 608698"/>
                <a:gd name="connsiteY18" fmla="*/ 375478 h 600088"/>
                <a:gd name="connsiteX19" fmla="*/ 608697 w 608698"/>
                <a:gd name="connsiteY19" fmla="*/ 398416 h 600088"/>
                <a:gd name="connsiteX20" fmla="*/ 432425 w 608698"/>
                <a:gd name="connsiteY20" fmla="*/ 496498 h 600088"/>
                <a:gd name="connsiteX21" fmla="*/ 256152 w 608698"/>
                <a:gd name="connsiteY21" fmla="*/ 398416 h 600088"/>
                <a:gd name="connsiteX22" fmla="*/ 261001 w 608698"/>
                <a:gd name="connsiteY22" fmla="*/ 375478 h 600088"/>
                <a:gd name="connsiteX23" fmla="*/ 4924 w 608698"/>
                <a:gd name="connsiteY23" fmla="*/ 279086 h 600088"/>
                <a:gd name="connsiteX24" fmla="*/ 176285 w 608698"/>
                <a:gd name="connsiteY24" fmla="*/ 354274 h 600088"/>
                <a:gd name="connsiteX25" fmla="*/ 236041 w 608698"/>
                <a:gd name="connsiteY25" fmla="*/ 348461 h 600088"/>
                <a:gd name="connsiteX26" fmla="*/ 231640 w 608698"/>
                <a:gd name="connsiteY26" fmla="*/ 358745 h 600088"/>
                <a:gd name="connsiteX27" fmla="*/ 225000 w 608698"/>
                <a:gd name="connsiteY27" fmla="*/ 389818 h 600088"/>
                <a:gd name="connsiteX28" fmla="*/ 225298 w 608698"/>
                <a:gd name="connsiteY28" fmla="*/ 396301 h 600088"/>
                <a:gd name="connsiteX29" fmla="*/ 176285 w 608698"/>
                <a:gd name="connsiteY29" fmla="*/ 400176 h 600088"/>
                <a:gd name="connsiteX30" fmla="*/ 0 w 608698"/>
                <a:gd name="connsiteY30" fmla="*/ 302037 h 600088"/>
                <a:gd name="connsiteX31" fmla="*/ 4924 w 608698"/>
                <a:gd name="connsiteY31" fmla="*/ 279086 h 600088"/>
                <a:gd name="connsiteX32" fmla="*/ 261001 w 608698"/>
                <a:gd name="connsiteY32" fmla="*/ 271959 h 600088"/>
                <a:gd name="connsiteX33" fmla="*/ 432425 w 608698"/>
                <a:gd name="connsiteY33" fmla="*/ 347103 h 600088"/>
                <a:gd name="connsiteX34" fmla="*/ 603774 w 608698"/>
                <a:gd name="connsiteY34" fmla="*/ 271959 h 600088"/>
                <a:gd name="connsiteX35" fmla="*/ 608697 w 608698"/>
                <a:gd name="connsiteY35" fmla="*/ 294897 h 600088"/>
                <a:gd name="connsiteX36" fmla="*/ 432425 w 608698"/>
                <a:gd name="connsiteY36" fmla="*/ 392979 h 600088"/>
                <a:gd name="connsiteX37" fmla="*/ 256152 w 608698"/>
                <a:gd name="connsiteY37" fmla="*/ 294897 h 600088"/>
                <a:gd name="connsiteX38" fmla="*/ 261001 w 608698"/>
                <a:gd name="connsiteY38" fmla="*/ 271959 h 600088"/>
                <a:gd name="connsiteX39" fmla="*/ 4924 w 608698"/>
                <a:gd name="connsiteY39" fmla="*/ 175567 h 600088"/>
                <a:gd name="connsiteX40" fmla="*/ 176285 w 608698"/>
                <a:gd name="connsiteY40" fmla="*/ 250713 h 600088"/>
                <a:gd name="connsiteX41" fmla="*/ 236041 w 608698"/>
                <a:gd name="connsiteY41" fmla="*/ 244904 h 600088"/>
                <a:gd name="connsiteX42" fmla="*/ 231640 w 608698"/>
                <a:gd name="connsiteY42" fmla="*/ 255182 h 600088"/>
                <a:gd name="connsiteX43" fmla="*/ 225000 w 608698"/>
                <a:gd name="connsiteY43" fmla="*/ 286238 h 600088"/>
                <a:gd name="connsiteX44" fmla="*/ 225298 w 608698"/>
                <a:gd name="connsiteY44" fmla="*/ 292718 h 600088"/>
                <a:gd name="connsiteX45" fmla="*/ 176285 w 608698"/>
                <a:gd name="connsiteY45" fmla="*/ 296516 h 600088"/>
                <a:gd name="connsiteX46" fmla="*/ 0 w 608698"/>
                <a:gd name="connsiteY46" fmla="*/ 198506 h 600088"/>
                <a:gd name="connsiteX47" fmla="*/ 4924 w 608698"/>
                <a:gd name="connsiteY47" fmla="*/ 175567 h 600088"/>
                <a:gd name="connsiteX48" fmla="*/ 432425 w 608698"/>
                <a:gd name="connsiteY48" fmla="*/ 96392 h 600088"/>
                <a:gd name="connsiteX49" fmla="*/ 608698 w 608698"/>
                <a:gd name="connsiteY49" fmla="*/ 194443 h 600088"/>
                <a:gd name="connsiteX50" fmla="*/ 432425 w 608698"/>
                <a:gd name="connsiteY50" fmla="*/ 292494 h 600088"/>
                <a:gd name="connsiteX51" fmla="*/ 256152 w 608698"/>
                <a:gd name="connsiteY51" fmla="*/ 194443 h 600088"/>
                <a:gd name="connsiteX52" fmla="*/ 432425 w 608698"/>
                <a:gd name="connsiteY52" fmla="*/ 96392 h 600088"/>
                <a:gd name="connsiteX53" fmla="*/ 176258 w 608698"/>
                <a:gd name="connsiteY53" fmla="*/ 0 h 600088"/>
                <a:gd name="connsiteX54" fmla="*/ 347817 w 608698"/>
                <a:gd name="connsiteY54" fmla="*/ 75446 h 600088"/>
                <a:gd name="connsiteX55" fmla="*/ 224966 w 608698"/>
                <a:gd name="connsiteY55" fmla="*/ 185823 h 600088"/>
                <a:gd name="connsiteX56" fmla="*/ 225264 w 608698"/>
                <a:gd name="connsiteY56" fmla="*/ 192228 h 600088"/>
                <a:gd name="connsiteX57" fmla="*/ 176258 w 608698"/>
                <a:gd name="connsiteY57" fmla="*/ 196101 h 600088"/>
                <a:gd name="connsiteX58" fmla="*/ 0 w 608698"/>
                <a:gd name="connsiteY58" fmla="*/ 98013 h 600088"/>
                <a:gd name="connsiteX59" fmla="*/ 176258 w 608698"/>
                <a:gd name="connsiteY59" fmla="*/ 0 h 60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8698" h="600088">
                  <a:moveTo>
                    <a:pt x="261001" y="479068"/>
                  </a:moveTo>
                  <a:cubicBezTo>
                    <a:pt x="279575" y="522140"/>
                    <a:pt x="349249" y="554184"/>
                    <a:pt x="432425" y="554184"/>
                  </a:cubicBezTo>
                  <a:cubicBezTo>
                    <a:pt x="515600" y="554184"/>
                    <a:pt x="585199" y="522140"/>
                    <a:pt x="603774" y="479068"/>
                  </a:cubicBezTo>
                  <a:cubicBezTo>
                    <a:pt x="606981" y="486371"/>
                    <a:pt x="608697" y="494046"/>
                    <a:pt x="608697" y="502020"/>
                  </a:cubicBezTo>
                  <a:cubicBezTo>
                    <a:pt x="608697" y="556196"/>
                    <a:pt x="529774" y="600088"/>
                    <a:pt x="432425" y="600088"/>
                  </a:cubicBezTo>
                  <a:cubicBezTo>
                    <a:pt x="335076" y="600088"/>
                    <a:pt x="256152" y="556196"/>
                    <a:pt x="256152" y="502020"/>
                  </a:cubicBezTo>
                  <a:cubicBezTo>
                    <a:pt x="256152" y="494046"/>
                    <a:pt x="257868" y="486371"/>
                    <a:pt x="261001" y="479068"/>
                  </a:cubicBezTo>
                  <a:close/>
                  <a:moveTo>
                    <a:pt x="4924" y="382605"/>
                  </a:moveTo>
                  <a:cubicBezTo>
                    <a:pt x="23425" y="425750"/>
                    <a:pt x="93103" y="457793"/>
                    <a:pt x="176285" y="457793"/>
                  </a:cubicBezTo>
                  <a:cubicBezTo>
                    <a:pt x="197248" y="457793"/>
                    <a:pt x="217391" y="455781"/>
                    <a:pt x="236041" y="451980"/>
                  </a:cubicBezTo>
                  <a:lnTo>
                    <a:pt x="231640" y="462264"/>
                  </a:lnTo>
                  <a:cubicBezTo>
                    <a:pt x="227238" y="472398"/>
                    <a:pt x="225000" y="482905"/>
                    <a:pt x="225000" y="493412"/>
                  </a:cubicBezTo>
                  <a:cubicBezTo>
                    <a:pt x="225000" y="495573"/>
                    <a:pt x="225149" y="497734"/>
                    <a:pt x="225298" y="499820"/>
                  </a:cubicBezTo>
                  <a:cubicBezTo>
                    <a:pt x="209781" y="502354"/>
                    <a:pt x="193294" y="503695"/>
                    <a:pt x="176285" y="503695"/>
                  </a:cubicBezTo>
                  <a:cubicBezTo>
                    <a:pt x="78929" y="503695"/>
                    <a:pt x="0" y="459730"/>
                    <a:pt x="0" y="405556"/>
                  </a:cubicBezTo>
                  <a:cubicBezTo>
                    <a:pt x="0" y="397657"/>
                    <a:pt x="1716" y="389982"/>
                    <a:pt x="4924" y="382605"/>
                  </a:cubicBezTo>
                  <a:close/>
                  <a:moveTo>
                    <a:pt x="261001" y="375478"/>
                  </a:moveTo>
                  <a:cubicBezTo>
                    <a:pt x="279575" y="418598"/>
                    <a:pt x="349249" y="450622"/>
                    <a:pt x="432425" y="450622"/>
                  </a:cubicBezTo>
                  <a:cubicBezTo>
                    <a:pt x="515600" y="450622"/>
                    <a:pt x="585199" y="418598"/>
                    <a:pt x="603774" y="375478"/>
                  </a:cubicBezTo>
                  <a:cubicBezTo>
                    <a:pt x="606981" y="382851"/>
                    <a:pt x="608697" y="390522"/>
                    <a:pt x="608697" y="398416"/>
                  </a:cubicBezTo>
                  <a:cubicBezTo>
                    <a:pt x="608697" y="452558"/>
                    <a:pt x="529774" y="496498"/>
                    <a:pt x="432425" y="496498"/>
                  </a:cubicBezTo>
                  <a:cubicBezTo>
                    <a:pt x="335076" y="496498"/>
                    <a:pt x="256152" y="452558"/>
                    <a:pt x="256152" y="398416"/>
                  </a:cubicBezTo>
                  <a:cubicBezTo>
                    <a:pt x="256152" y="390522"/>
                    <a:pt x="257868" y="382851"/>
                    <a:pt x="261001" y="375478"/>
                  </a:cubicBezTo>
                  <a:close/>
                  <a:moveTo>
                    <a:pt x="4924" y="279086"/>
                  </a:moveTo>
                  <a:cubicBezTo>
                    <a:pt x="23425" y="322231"/>
                    <a:pt x="93103" y="354274"/>
                    <a:pt x="176285" y="354274"/>
                  </a:cubicBezTo>
                  <a:cubicBezTo>
                    <a:pt x="197248" y="354274"/>
                    <a:pt x="217391" y="352187"/>
                    <a:pt x="236041" y="348461"/>
                  </a:cubicBezTo>
                  <a:lnTo>
                    <a:pt x="231640" y="358745"/>
                  </a:lnTo>
                  <a:cubicBezTo>
                    <a:pt x="227238" y="368879"/>
                    <a:pt x="225000" y="379311"/>
                    <a:pt x="225000" y="389818"/>
                  </a:cubicBezTo>
                  <a:cubicBezTo>
                    <a:pt x="225000" y="392054"/>
                    <a:pt x="225149" y="394140"/>
                    <a:pt x="225298" y="396301"/>
                  </a:cubicBezTo>
                  <a:cubicBezTo>
                    <a:pt x="209781" y="398835"/>
                    <a:pt x="193294" y="400176"/>
                    <a:pt x="176285" y="400176"/>
                  </a:cubicBezTo>
                  <a:cubicBezTo>
                    <a:pt x="78929" y="400176"/>
                    <a:pt x="0" y="356211"/>
                    <a:pt x="0" y="302037"/>
                  </a:cubicBezTo>
                  <a:cubicBezTo>
                    <a:pt x="0" y="294138"/>
                    <a:pt x="1716" y="286463"/>
                    <a:pt x="4924" y="279086"/>
                  </a:cubicBezTo>
                  <a:close/>
                  <a:moveTo>
                    <a:pt x="261001" y="271959"/>
                  </a:moveTo>
                  <a:cubicBezTo>
                    <a:pt x="279575" y="315079"/>
                    <a:pt x="349249" y="347103"/>
                    <a:pt x="432425" y="347103"/>
                  </a:cubicBezTo>
                  <a:cubicBezTo>
                    <a:pt x="515600" y="347103"/>
                    <a:pt x="585199" y="315079"/>
                    <a:pt x="603774" y="271959"/>
                  </a:cubicBezTo>
                  <a:cubicBezTo>
                    <a:pt x="606981" y="279332"/>
                    <a:pt x="608697" y="287003"/>
                    <a:pt x="608697" y="294897"/>
                  </a:cubicBezTo>
                  <a:cubicBezTo>
                    <a:pt x="608697" y="349039"/>
                    <a:pt x="529774" y="392979"/>
                    <a:pt x="432425" y="392979"/>
                  </a:cubicBezTo>
                  <a:cubicBezTo>
                    <a:pt x="335076" y="392979"/>
                    <a:pt x="256152" y="349039"/>
                    <a:pt x="256152" y="294897"/>
                  </a:cubicBezTo>
                  <a:cubicBezTo>
                    <a:pt x="256152" y="287003"/>
                    <a:pt x="257868" y="279332"/>
                    <a:pt x="261001" y="271959"/>
                  </a:cubicBezTo>
                  <a:close/>
                  <a:moveTo>
                    <a:pt x="4924" y="175567"/>
                  </a:moveTo>
                  <a:cubicBezTo>
                    <a:pt x="23425" y="218689"/>
                    <a:pt x="93103" y="250713"/>
                    <a:pt x="176285" y="250713"/>
                  </a:cubicBezTo>
                  <a:cubicBezTo>
                    <a:pt x="197248" y="250713"/>
                    <a:pt x="217391" y="248628"/>
                    <a:pt x="236041" y="244904"/>
                  </a:cubicBezTo>
                  <a:lnTo>
                    <a:pt x="231640" y="255182"/>
                  </a:lnTo>
                  <a:cubicBezTo>
                    <a:pt x="227238" y="265311"/>
                    <a:pt x="225000" y="275737"/>
                    <a:pt x="225000" y="286238"/>
                  </a:cubicBezTo>
                  <a:cubicBezTo>
                    <a:pt x="225000" y="288398"/>
                    <a:pt x="225149" y="290558"/>
                    <a:pt x="225298" y="292718"/>
                  </a:cubicBezTo>
                  <a:cubicBezTo>
                    <a:pt x="209781" y="295175"/>
                    <a:pt x="193294" y="296516"/>
                    <a:pt x="176285" y="296516"/>
                  </a:cubicBezTo>
                  <a:cubicBezTo>
                    <a:pt x="78929" y="296516"/>
                    <a:pt x="0" y="252650"/>
                    <a:pt x="0" y="198506"/>
                  </a:cubicBezTo>
                  <a:cubicBezTo>
                    <a:pt x="0" y="190611"/>
                    <a:pt x="1716" y="182940"/>
                    <a:pt x="4924" y="175567"/>
                  </a:cubicBezTo>
                  <a:close/>
                  <a:moveTo>
                    <a:pt x="432425" y="96392"/>
                  </a:moveTo>
                  <a:cubicBezTo>
                    <a:pt x="529778" y="96392"/>
                    <a:pt x="608698" y="140291"/>
                    <a:pt x="608698" y="194443"/>
                  </a:cubicBezTo>
                  <a:cubicBezTo>
                    <a:pt x="608698" y="248595"/>
                    <a:pt x="529778" y="292494"/>
                    <a:pt x="432425" y="292494"/>
                  </a:cubicBezTo>
                  <a:cubicBezTo>
                    <a:pt x="335072" y="292494"/>
                    <a:pt x="256152" y="248595"/>
                    <a:pt x="256152" y="194443"/>
                  </a:cubicBezTo>
                  <a:cubicBezTo>
                    <a:pt x="256152" y="140291"/>
                    <a:pt x="335072" y="96392"/>
                    <a:pt x="432425" y="96392"/>
                  </a:cubicBezTo>
                  <a:close/>
                  <a:moveTo>
                    <a:pt x="176258" y="0"/>
                  </a:moveTo>
                  <a:cubicBezTo>
                    <a:pt x="259651" y="0"/>
                    <a:pt x="329542" y="32175"/>
                    <a:pt x="347817" y="75446"/>
                  </a:cubicBezTo>
                  <a:cubicBezTo>
                    <a:pt x="275166" y="92800"/>
                    <a:pt x="224966" y="135103"/>
                    <a:pt x="224966" y="185823"/>
                  </a:cubicBezTo>
                  <a:cubicBezTo>
                    <a:pt x="224966" y="187983"/>
                    <a:pt x="225115" y="190143"/>
                    <a:pt x="225264" y="192228"/>
                  </a:cubicBezTo>
                  <a:cubicBezTo>
                    <a:pt x="209749" y="194760"/>
                    <a:pt x="193265" y="196101"/>
                    <a:pt x="176258" y="196101"/>
                  </a:cubicBezTo>
                  <a:cubicBezTo>
                    <a:pt x="78917" y="196101"/>
                    <a:pt x="0" y="152159"/>
                    <a:pt x="0" y="98013"/>
                  </a:cubicBezTo>
                  <a:cubicBezTo>
                    <a:pt x="0" y="43868"/>
                    <a:pt x="78917" y="0"/>
                    <a:pt x="176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sz="1515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>
              <p:custDataLst>
                <p:tags r:id="rId37"/>
              </p:custDataLst>
            </p:nvPr>
          </p:nvPicPr>
          <p:blipFill>
            <a:blip r:embed="rId44"/>
            <a:stretch>
              <a:fillRect/>
            </a:stretch>
          </p:blipFill>
          <p:spPr>
            <a:xfrm>
              <a:off x="3064" y="4147"/>
              <a:ext cx="1270" cy="186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649605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用户调研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：是问卷的基本功能，但是不要问一些太基本的问题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13" name="文本框 112"/>
          <p:cNvSpPr txBox="1"/>
          <p:nvPr>
            <p:custDataLst>
              <p:tags r:id="rId1"/>
            </p:custDataLst>
          </p:nvPr>
        </p:nvSpPr>
        <p:spPr>
          <a:xfrm>
            <a:off x="862330" y="924560"/>
            <a:ext cx="3754120" cy="359410"/>
          </a:xfrm>
          <a:prstGeom prst="rect">
            <a:avLst/>
          </a:prstGeom>
        </p:spPr>
        <p:txBody>
          <a:bodyPr anchor="ctr" anchorCtr="1">
            <a:normAutofit fontScale="975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z="1850">
                <a:latin typeface="微软雅黑" panose="020B0503020204020204" charset="-122"/>
                <a:ea typeface="微软雅黑" panose="020B0503020204020204" charset="-122"/>
                <a:cs typeface="+mn-ea"/>
              </a:rPr>
              <a:t>太基础的问题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1870" y="1238250"/>
            <a:ext cx="3495040" cy="42506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61915" y="878840"/>
            <a:ext cx="3754120" cy="359410"/>
          </a:xfrm>
          <a:prstGeom prst="rect">
            <a:avLst/>
          </a:prstGeom>
        </p:spPr>
        <p:txBody>
          <a:bodyPr anchor="ctr" anchorCtr="1">
            <a:normAutofit fontScale="97500"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rgbClr val="0F6FC6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zh-CN" altLang="en-US" sz="1850">
                <a:latin typeface="微软雅黑" panose="020B0503020204020204" charset="-122"/>
                <a:ea typeface="微软雅黑" panose="020B0503020204020204" charset="-122"/>
                <a:cs typeface="+mn-ea"/>
              </a:rPr>
              <a:t>有商业价值的问题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775" y="1165860"/>
            <a:ext cx="3292475" cy="4403725"/>
          </a:xfrm>
          <a:prstGeom prst="rect">
            <a:avLst/>
          </a:prstGeom>
        </p:spPr>
      </p:pic>
      <p:pic>
        <p:nvPicPr>
          <p:cNvPr id="6" name="图片 5" descr="343435383133323b333635383838363bcdeab3c9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208520" y="4078605"/>
            <a:ext cx="1490980" cy="1490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999490" y="347345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用户调研的问题设计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588645" y="37592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65">
              <a:extLst>
                <a:ext uri="{96DAC541-7B7A-43D3-8B79-37D633B846F1}">
                  <asvg:svgBlip xmlns:asvg="http://schemas.microsoft.com/office/drawing/2016/SVG/main" r:embed="rId66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86" name="文本框 185"/>
          <p:cNvSpPr txBox="1"/>
          <p:nvPr>
            <p:custDataLst>
              <p:tags r:id="rId1"/>
            </p:custDataLst>
          </p:nvPr>
        </p:nvSpPr>
        <p:spPr>
          <a:xfrm>
            <a:off x="1936115" y="916940"/>
            <a:ext cx="6360795" cy="478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100" b="1"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可以用于指定用户运营策略的问题才是有价值的问题</a:t>
            </a:r>
          </a:p>
        </p:txBody>
      </p:sp>
      <p:sp>
        <p:nvSpPr>
          <p:cNvPr id="187" name="Oval 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17466" y="1604526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8" name="Freeform 22"/>
          <p:cNvSpPr/>
          <p:nvPr>
            <p:custDataLst>
              <p:tags r:id="rId3"/>
            </p:custDataLst>
          </p:nvPr>
        </p:nvSpPr>
        <p:spPr bwMode="auto">
          <a:xfrm>
            <a:off x="2802021" y="2871010"/>
            <a:ext cx="1063761" cy="401206"/>
          </a:xfrm>
          <a:custGeom>
            <a:avLst/>
            <a:gdLst>
              <a:gd name="T0" fmla="*/ 238 w 725"/>
              <a:gd name="T1" fmla="*/ 274 h 274"/>
              <a:gd name="T2" fmla="*/ 725 w 725"/>
              <a:gd name="T3" fmla="*/ 0 h 274"/>
              <a:gd name="T4" fmla="*/ 239 w 725"/>
              <a:gd name="T5" fmla="*/ 140 h 274"/>
              <a:gd name="T6" fmla="*/ 0 w 725"/>
              <a:gd name="T7" fmla="*/ 221 h 274"/>
              <a:gd name="T8" fmla="*/ 238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8" y="274"/>
                </a:moveTo>
                <a:cubicBezTo>
                  <a:pt x="444" y="274"/>
                  <a:pt x="625" y="164"/>
                  <a:pt x="725" y="0"/>
                </a:cubicBezTo>
                <a:cubicBezTo>
                  <a:pt x="715" y="7"/>
                  <a:pt x="560" y="163"/>
                  <a:pt x="239" y="140"/>
                </a:cubicBezTo>
                <a:cubicBezTo>
                  <a:pt x="76" y="129"/>
                  <a:pt x="19" y="174"/>
                  <a:pt x="0" y="221"/>
                </a:cubicBezTo>
                <a:cubicBezTo>
                  <a:pt x="72" y="255"/>
                  <a:pt x="153" y="274"/>
                  <a:pt x="238" y="274"/>
                </a:cubicBezTo>
                <a:close/>
              </a:path>
            </a:pathLst>
          </a:custGeom>
          <a:solidFill>
            <a:srgbClr val="00A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9" name="Freeform 23"/>
          <p:cNvSpPr/>
          <p:nvPr>
            <p:custDataLst>
              <p:tags r:id="rId4"/>
            </p:custDataLst>
          </p:nvPr>
        </p:nvSpPr>
        <p:spPr bwMode="auto">
          <a:xfrm>
            <a:off x="2326649" y="2558804"/>
            <a:ext cx="1547610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50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0" name="Freeform 25"/>
          <p:cNvSpPr/>
          <p:nvPr>
            <p:custDataLst>
              <p:tags r:id="rId5"/>
            </p:custDataLst>
          </p:nvPr>
        </p:nvSpPr>
        <p:spPr bwMode="auto">
          <a:xfrm>
            <a:off x="2332299" y="1552257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8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2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6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00A4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1" name="Oval 2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61553" y="3086447"/>
            <a:ext cx="9889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2" name="Oval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7942" y="3143660"/>
            <a:ext cx="8476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3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35521" y="3228422"/>
            <a:ext cx="9889" cy="9889"/>
          </a:xfrm>
          <a:prstGeom prst="ellipse">
            <a:avLst/>
          </a:prstGeom>
          <a:solidFill>
            <a:srgbClr val="005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4" name="文本框 193"/>
          <p:cNvSpPr txBox="1"/>
          <p:nvPr>
            <p:custDataLst>
              <p:tags r:id="rId9"/>
            </p:custDataLst>
          </p:nvPr>
        </p:nvSpPr>
        <p:spPr>
          <a:xfrm>
            <a:off x="2939570" y="2221438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购买频次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购买渠道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心理价位</a:t>
            </a:r>
          </a:p>
        </p:txBody>
      </p:sp>
      <p:sp>
        <p:nvSpPr>
          <p:cNvPr id="195" name="矩形 194"/>
          <p:cNvSpPr/>
          <p:nvPr>
            <p:custDataLst>
              <p:tags r:id="rId10"/>
            </p:custDataLst>
          </p:nvPr>
        </p:nvSpPr>
        <p:spPr>
          <a:xfrm>
            <a:off x="3037227" y="1973247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00A49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消费行为</a:t>
            </a:r>
          </a:p>
        </p:txBody>
      </p:sp>
      <p:sp>
        <p:nvSpPr>
          <p:cNvPr id="196" name="文本框 195"/>
          <p:cNvSpPr txBox="1"/>
          <p:nvPr>
            <p:custDataLst>
              <p:tags r:id="rId11"/>
            </p:custDataLst>
          </p:nvPr>
        </p:nvSpPr>
        <p:spPr>
          <a:xfrm>
            <a:off x="2413332" y="1760990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7" name="Oval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36308" y="3085090"/>
            <a:ext cx="9889" cy="10595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8" name="Oval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34594" y="3169852"/>
            <a:ext cx="9183" cy="9183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9" name="Oval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94944" y="1593281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0" name="Freeform 9"/>
          <p:cNvSpPr/>
          <p:nvPr>
            <p:custDataLst>
              <p:tags r:id="rId15"/>
            </p:custDataLst>
          </p:nvPr>
        </p:nvSpPr>
        <p:spPr bwMode="auto">
          <a:xfrm>
            <a:off x="4779499" y="2861178"/>
            <a:ext cx="1063761" cy="399793"/>
          </a:xfrm>
          <a:custGeom>
            <a:avLst/>
            <a:gdLst>
              <a:gd name="T0" fmla="*/ 238 w 725"/>
              <a:gd name="T1" fmla="*/ 273 h 273"/>
              <a:gd name="T2" fmla="*/ 725 w 725"/>
              <a:gd name="T3" fmla="*/ 0 h 273"/>
              <a:gd name="T4" fmla="*/ 239 w 725"/>
              <a:gd name="T5" fmla="*/ 139 h 273"/>
              <a:gd name="T6" fmla="*/ 0 w 725"/>
              <a:gd name="T7" fmla="*/ 220 h 273"/>
              <a:gd name="T8" fmla="*/ 238 w 725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3">
                <a:moveTo>
                  <a:pt x="238" y="273"/>
                </a:moveTo>
                <a:cubicBezTo>
                  <a:pt x="444" y="273"/>
                  <a:pt x="625" y="163"/>
                  <a:pt x="725" y="0"/>
                </a:cubicBezTo>
                <a:cubicBezTo>
                  <a:pt x="715" y="6"/>
                  <a:pt x="560" y="162"/>
                  <a:pt x="239" y="139"/>
                </a:cubicBezTo>
                <a:cubicBezTo>
                  <a:pt x="76" y="128"/>
                  <a:pt x="19" y="173"/>
                  <a:pt x="0" y="220"/>
                </a:cubicBezTo>
                <a:cubicBezTo>
                  <a:pt x="72" y="254"/>
                  <a:pt x="153" y="273"/>
                  <a:pt x="238" y="273"/>
                </a:cubicBezTo>
                <a:close/>
              </a:path>
            </a:pathLst>
          </a:custGeom>
          <a:solidFill>
            <a:srgbClr val="892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Freeform 10"/>
          <p:cNvSpPr/>
          <p:nvPr>
            <p:custDataLst>
              <p:tags r:id="rId16"/>
            </p:custDataLst>
          </p:nvPr>
        </p:nvSpPr>
        <p:spPr bwMode="auto">
          <a:xfrm>
            <a:off x="4304127" y="2547559"/>
            <a:ext cx="1547610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50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2" name="Freeform 11"/>
          <p:cNvSpPr/>
          <p:nvPr>
            <p:custDataLst>
              <p:tags r:id="rId17"/>
            </p:custDataLst>
          </p:nvPr>
        </p:nvSpPr>
        <p:spPr bwMode="auto">
          <a:xfrm>
            <a:off x="4304127" y="2547559"/>
            <a:ext cx="1547610" cy="525523"/>
          </a:xfrm>
          <a:custGeom>
            <a:avLst/>
            <a:gdLst>
              <a:gd name="T0" fmla="*/ 585 w 1055"/>
              <a:gd name="T1" fmla="*/ 352 h 359"/>
              <a:gd name="T2" fmla="*/ 100 w 1055"/>
              <a:gd name="T3" fmla="*/ 160 h 359"/>
              <a:gd name="T4" fmla="*/ 0 w 1055"/>
              <a:gd name="T5" fmla="*/ 0 h 359"/>
              <a:gd name="T6" fmla="*/ 2 w 1055"/>
              <a:gd name="T7" fmla="*/ 16 h 359"/>
              <a:gd name="T8" fmla="*/ 98 w 1055"/>
              <a:gd name="T9" fmla="*/ 162 h 359"/>
              <a:gd name="T10" fmla="*/ 278 w 1055"/>
              <a:gd name="T11" fmla="*/ 289 h 359"/>
              <a:gd name="T12" fmla="*/ 585 w 1055"/>
              <a:gd name="T13" fmla="*/ 355 h 359"/>
              <a:gd name="T14" fmla="*/ 620 w 1055"/>
              <a:gd name="T15" fmla="*/ 356 h 359"/>
              <a:gd name="T16" fmla="*/ 1050 w 1055"/>
              <a:gd name="T17" fmla="*/ 213 h 359"/>
              <a:gd name="T18" fmla="*/ 1055 w 1055"/>
              <a:gd name="T19" fmla="*/ 204 h 359"/>
              <a:gd name="T20" fmla="*/ 585 w 1055"/>
              <a:gd name="T21" fmla="*/ 352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5" h="359">
                <a:moveTo>
                  <a:pt x="585" y="352"/>
                </a:move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1" y="6"/>
                  <a:pt x="1" y="11"/>
                  <a:pt x="2" y="16"/>
                </a:cubicBezTo>
                <a:cubicBezTo>
                  <a:pt x="17" y="50"/>
                  <a:pt x="45" y="106"/>
                  <a:pt x="98" y="162"/>
                </a:cubicBezTo>
                <a:cubicBezTo>
                  <a:pt x="147" y="215"/>
                  <a:pt x="208" y="258"/>
                  <a:pt x="278" y="289"/>
                </a:cubicBezTo>
                <a:cubicBezTo>
                  <a:pt x="366" y="329"/>
                  <a:pt x="469" y="351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7" y="356"/>
                  <a:pt x="941" y="308"/>
                  <a:pt x="1050" y="213"/>
                </a:cubicBezTo>
                <a:cubicBezTo>
                  <a:pt x="1051" y="210"/>
                  <a:pt x="1053" y="207"/>
                  <a:pt x="1055" y="204"/>
                </a:cubicBezTo>
                <a:cubicBezTo>
                  <a:pt x="939" y="309"/>
                  <a:pt x="781" y="359"/>
                  <a:pt x="585" y="352"/>
                </a:cubicBezTo>
                <a:close/>
              </a:path>
            </a:pathLst>
          </a:custGeom>
          <a:solidFill>
            <a:srgbClr val="DC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3" name="Freeform 12"/>
          <p:cNvSpPr/>
          <p:nvPr>
            <p:custDataLst>
              <p:tags r:id="rId18"/>
            </p:custDataLst>
          </p:nvPr>
        </p:nvSpPr>
        <p:spPr bwMode="auto">
          <a:xfrm>
            <a:off x="4309777" y="1541012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3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9 h 1130"/>
              <a:gd name="T36" fmla="*/ 140 w 506"/>
              <a:gd name="T37" fmla="*/ 602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3"/>
                </a:cubicBezTo>
                <a:cubicBezTo>
                  <a:pt x="418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2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9"/>
                  <a:pt x="243" y="1079"/>
                  <a:pt x="243" y="1079"/>
                </a:cubicBezTo>
                <a:cubicBezTo>
                  <a:pt x="243" y="1079"/>
                  <a:pt x="65" y="1108"/>
                  <a:pt x="140" y="602"/>
                </a:cubicBezTo>
                <a:cubicBezTo>
                  <a:pt x="143" y="586"/>
                  <a:pt x="156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892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4" name="Oval 1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39031" y="3076614"/>
            <a:ext cx="9889" cy="8476"/>
          </a:xfrm>
          <a:prstGeom prst="ellipse">
            <a:avLst/>
          </a:prstGeom>
          <a:solidFill>
            <a:srgbClr val="4923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5" name="文本框 204"/>
          <p:cNvSpPr txBox="1"/>
          <p:nvPr>
            <p:custDataLst>
              <p:tags r:id="rId20"/>
            </p:custDataLst>
          </p:nvPr>
        </p:nvSpPr>
        <p:spPr>
          <a:xfrm>
            <a:off x="4366762" y="1769667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6" name="文本框 205"/>
          <p:cNvSpPr txBox="1"/>
          <p:nvPr>
            <p:custDataLst>
              <p:tags r:id="rId21"/>
            </p:custDataLst>
          </p:nvPr>
        </p:nvSpPr>
        <p:spPr>
          <a:xfrm>
            <a:off x="4998334" y="2159749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使用频次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使用周期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使用场景</a:t>
            </a:r>
          </a:p>
        </p:txBody>
      </p:sp>
      <p:sp>
        <p:nvSpPr>
          <p:cNvPr id="207" name="矩形 206"/>
          <p:cNvSpPr/>
          <p:nvPr>
            <p:custDataLst>
              <p:tags r:id="rId22"/>
            </p:custDataLst>
          </p:nvPr>
        </p:nvSpPr>
        <p:spPr>
          <a:xfrm>
            <a:off x="5051539" y="1911558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892C8C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使用习惯</a:t>
            </a:r>
          </a:p>
        </p:txBody>
      </p:sp>
      <p:sp>
        <p:nvSpPr>
          <p:cNvPr id="208" name="Oval 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810661" y="3169852"/>
            <a:ext cx="10595" cy="9183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9" name="Oval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72423" y="1593281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0" name="Freeform 15"/>
          <p:cNvSpPr/>
          <p:nvPr>
            <p:custDataLst>
              <p:tags r:id="rId25"/>
            </p:custDataLst>
          </p:nvPr>
        </p:nvSpPr>
        <p:spPr bwMode="auto">
          <a:xfrm>
            <a:off x="6756272" y="2861178"/>
            <a:ext cx="1063761" cy="399793"/>
          </a:xfrm>
          <a:custGeom>
            <a:avLst/>
            <a:gdLst>
              <a:gd name="T0" fmla="*/ 239 w 725"/>
              <a:gd name="T1" fmla="*/ 273 h 273"/>
              <a:gd name="T2" fmla="*/ 725 w 725"/>
              <a:gd name="T3" fmla="*/ 0 h 273"/>
              <a:gd name="T4" fmla="*/ 240 w 725"/>
              <a:gd name="T5" fmla="*/ 139 h 273"/>
              <a:gd name="T6" fmla="*/ 0 w 725"/>
              <a:gd name="T7" fmla="*/ 220 h 273"/>
              <a:gd name="T8" fmla="*/ 239 w 725"/>
              <a:gd name="T9" fmla="*/ 27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3">
                <a:moveTo>
                  <a:pt x="239" y="273"/>
                </a:moveTo>
                <a:cubicBezTo>
                  <a:pt x="445" y="273"/>
                  <a:pt x="625" y="163"/>
                  <a:pt x="725" y="0"/>
                </a:cubicBezTo>
                <a:cubicBezTo>
                  <a:pt x="716" y="6"/>
                  <a:pt x="560" y="162"/>
                  <a:pt x="240" y="139"/>
                </a:cubicBezTo>
                <a:cubicBezTo>
                  <a:pt x="77" y="128"/>
                  <a:pt x="19" y="173"/>
                  <a:pt x="0" y="220"/>
                </a:cubicBezTo>
                <a:cubicBezTo>
                  <a:pt x="73" y="254"/>
                  <a:pt x="154" y="273"/>
                  <a:pt x="239" y="273"/>
                </a:cubicBezTo>
                <a:close/>
              </a:path>
            </a:pathLst>
          </a:custGeom>
          <a:solidFill>
            <a:srgbClr val="D6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1" name="Freeform 16"/>
          <p:cNvSpPr/>
          <p:nvPr>
            <p:custDataLst>
              <p:tags r:id="rId26"/>
            </p:custDataLst>
          </p:nvPr>
        </p:nvSpPr>
        <p:spPr bwMode="auto">
          <a:xfrm>
            <a:off x="6280899" y="2547559"/>
            <a:ext cx="1548316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2" name="Freeform 18"/>
          <p:cNvSpPr/>
          <p:nvPr>
            <p:custDataLst>
              <p:tags r:id="rId27"/>
            </p:custDataLst>
          </p:nvPr>
        </p:nvSpPr>
        <p:spPr bwMode="auto">
          <a:xfrm>
            <a:off x="6287256" y="1541012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3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9 h 1130"/>
              <a:gd name="T36" fmla="*/ 140 w 506"/>
              <a:gd name="T37" fmla="*/ 602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3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9"/>
                  <a:pt x="243" y="1079"/>
                  <a:pt x="243" y="1079"/>
                </a:cubicBezTo>
                <a:cubicBezTo>
                  <a:pt x="243" y="1079"/>
                  <a:pt x="65" y="1108"/>
                  <a:pt x="140" y="602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D61A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3" name="Oval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115803" y="3076614"/>
            <a:ext cx="10595" cy="8476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4" name="Oval 2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992899" y="3131709"/>
            <a:ext cx="8476" cy="10595"/>
          </a:xfrm>
          <a:prstGeom prst="ellipse">
            <a:avLst/>
          </a:prstGeom>
          <a:solidFill>
            <a:srgbClr val="9019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5" name="文本框 214"/>
          <p:cNvSpPr txBox="1"/>
          <p:nvPr>
            <p:custDataLst>
              <p:tags r:id="rId30"/>
            </p:custDataLst>
          </p:nvPr>
        </p:nvSpPr>
        <p:spPr>
          <a:xfrm>
            <a:off x="6358665" y="1769667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6" name="文本框 215"/>
          <p:cNvSpPr txBox="1"/>
          <p:nvPr>
            <p:custDataLst>
              <p:tags r:id="rId31"/>
            </p:custDataLst>
          </p:nvPr>
        </p:nvSpPr>
        <p:spPr>
          <a:xfrm>
            <a:off x="6951899" y="2153110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购买原因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使用目的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功效痛点</a:t>
            </a:r>
          </a:p>
        </p:txBody>
      </p:sp>
      <p:sp>
        <p:nvSpPr>
          <p:cNvPr id="217" name="矩形 216"/>
          <p:cNvSpPr/>
          <p:nvPr>
            <p:custDataLst>
              <p:tags r:id="rId32"/>
            </p:custDataLst>
          </p:nvPr>
        </p:nvSpPr>
        <p:spPr>
          <a:xfrm>
            <a:off x="7005104" y="190491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D61A19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用户诉求</a:t>
            </a:r>
          </a:p>
        </p:txBody>
      </p:sp>
      <p:sp>
        <p:nvSpPr>
          <p:cNvPr id="218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317466" y="3549056"/>
            <a:ext cx="1669808" cy="1667690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9" name="Freeform 30"/>
          <p:cNvSpPr/>
          <p:nvPr>
            <p:custDataLst>
              <p:tags r:id="rId34"/>
            </p:custDataLst>
          </p:nvPr>
        </p:nvSpPr>
        <p:spPr bwMode="auto">
          <a:xfrm>
            <a:off x="2801315" y="4815540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F08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0" name="Freeform 31"/>
          <p:cNvSpPr/>
          <p:nvPr>
            <p:custDataLst>
              <p:tags r:id="rId35"/>
            </p:custDataLst>
          </p:nvPr>
        </p:nvSpPr>
        <p:spPr bwMode="auto">
          <a:xfrm>
            <a:off x="2325942" y="4503334"/>
            <a:ext cx="1548316" cy="679508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1" name="Freeform 33"/>
          <p:cNvSpPr/>
          <p:nvPr>
            <p:custDataLst>
              <p:tags r:id="rId36"/>
            </p:custDataLst>
          </p:nvPr>
        </p:nvSpPr>
        <p:spPr bwMode="auto">
          <a:xfrm>
            <a:off x="2332299" y="3496787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F084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2" name="Oval 3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160846" y="5030977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3" name="Oval 3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037942" y="5088190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4" name="Oval 3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934814" y="5172952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40"/>
            </p:custDataLst>
          </p:nvPr>
        </p:nvSpPr>
        <p:spPr>
          <a:xfrm>
            <a:off x="2413741" y="3725442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6" name="文本框 225"/>
          <p:cNvSpPr txBox="1"/>
          <p:nvPr>
            <p:custDataLst>
              <p:tags r:id="rId41"/>
            </p:custDataLst>
          </p:nvPr>
        </p:nvSpPr>
        <p:spPr>
          <a:xfrm>
            <a:off x="2992120" y="4109085"/>
            <a:ext cx="104076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产品满意度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使用效果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建议意见</a:t>
            </a:r>
          </a:p>
        </p:txBody>
      </p:sp>
      <p:sp>
        <p:nvSpPr>
          <p:cNvPr id="227" name="矩形 226"/>
          <p:cNvSpPr/>
          <p:nvPr>
            <p:custDataLst>
              <p:tags r:id="rId42"/>
            </p:custDataLst>
          </p:nvPr>
        </p:nvSpPr>
        <p:spPr>
          <a:xfrm>
            <a:off x="3045054" y="3860694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0840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用户反馈</a:t>
            </a:r>
          </a:p>
        </p:txBody>
      </p:sp>
      <p:sp>
        <p:nvSpPr>
          <p:cNvPr id="228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294944" y="3559025"/>
            <a:ext cx="1669808" cy="166768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9" name="Freeform 30"/>
          <p:cNvSpPr/>
          <p:nvPr>
            <p:custDataLst>
              <p:tags r:id="rId44"/>
            </p:custDataLst>
          </p:nvPr>
        </p:nvSpPr>
        <p:spPr bwMode="auto">
          <a:xfrm>
            <a:off x="4778793" y="4825508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0" name="Freeform 31"/>
          <p:cNvSpPr/>
          <p:nvPr>
            <p:custDataLst>
              <p:tags r:id="rId45"/>
            </p:custDataLst>
          </p:nvPr>
        </p:nvSpPr>
        <p:spPr bwMode="auto">
          <a:xfrm>
            <a:off x="4303420" y="4513302"/>
            <a:ext cx="1548316" cy="679507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1" name="Freeform 33"/>
          <p:cNvSpPr/>
          <p:nvPr>
            <p:custDataLst>
              <p:tags r:id="rId46"/>
            </p:custDataLst>
          </p:nvPr>
        </p:nvSpPr>
        <p:spPr bwMode="auto">
          <a:xfrm>
            <a:off x="4309777" y="3506755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2" name="Oval 3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5138324" y="5040944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3" name="Oval 35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015419" y="5098158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4" name="Oval 36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912292" y="5182921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5" name="文本框 234"/>
          <p:cNvSpPr txBox="1"/>
          <p:nvPr>
            <p:custDataLst>
              <p:tags r:id="rId50"/>
            </p:custDataLst>
          </p:nvPr>
        </p:nvSpPr>
        <p:spPr>
          <a:xfrm>
            <a:off x="4391219" y="3735410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6" name="文本框 235"/>
          <p:cNvSpPr txBox="1"/>
          <p:nvPr>
            <p:custDataLst>
              <p:tags r:id="rId51"/>
            </p:custDataLst>
          </p:nvPr>
        </p:nvSpPr>
        <p:spPr>
          <a:xfrm>
            <a:off x="4969327" y="4118853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业余爱好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关注资讯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兴趣话题</a:t>
            </a:r>
          </a:p>
        </p:txBody>
      </p:sp>
      <p:sp>
        <p:nvSpPr>
          <p:cNvPr id="237" name="矩形 236"/>
          <p:cNvSpPr/>
          <p:nvPr>
            <p:custDataLst>
              <p:tags r:id="rId52"/>
            </p:custDataLst>
          </p:nvPr>
        </p:nvSpPr>
        <p:spPr>
          <a:xfrm>
            <a:off x="5022531" y="3870662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5B9BD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用户爱好</a:t>
            </a:r>
          </a:p>
        </p:txBody>
      </p:sp>
      <p:sp>
        <p:nvSpPr>
          <p:cNvPr id="238" name="Oval 2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272423" y="3533870"/>
            <a:ext cx="1669808" cy="1667689"/>
          </a:xfrm>
          <a:prstGeom prst="ellipse">
            <a:avLst/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9" name="Freeform 30"/>
          <p:cNvSpPr/>
          <p:nvPr>
            <p:custDataLst>
              <p:tags r:id="rId54"/>
            </p:custDataLst>
          </p:nvPr>
        </p:nvSpPr>
        <p:spPr bwMode="auto">
          <a:xfrm>
            <a:off x="6756272" y="4800353"/>
            <a:ext cx="1063761" cy="401206"/>
          </a:xfrm>
          <a:custGeom>
            <a:avLst/>
            <a:gdLst>
              <a:gd name="T0" fmla="*/ 239 w 725"/>
              <a:gd name="T1" fmla="*/ 274 h 274"/>
              <a:gd name="T2" fmla="*/ 725 w 725"/>
              <a:gd name="T3" fmla="*/ 0 h 274"/>
              <a:gd name="T4" fmla="*/ 240 w 725"/>
              <a:gd name="T5" fmla="*/ 140 h 274"/>
              <a:gd name="T6" fmla="*/ 0 w 725"/>
              <a:gd name="T7" fmla="*/ 221 h 274"/>
              <a:gd name="T8" fmla="*/ 239 w 725"/>
              <a:gd name="T9" fmla="*/ 274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5" h="274">
                <a:moveTo>
                  <a:pt x="239" y="274"/>
                </a:moveTo>
                <a:cubicBezTo>
                  <a:pt x="445" y="274"/>
                  <a:pt x="625" y="164"/>
                  <a:pt x="725" y="0"/>
                </a:cubicBezTo>
                <a:cubicBezTo>
                  <a:pt x="716" y="7"/>
                  <a:pt x="560" y="163"/>
                  <a:pt x="240" y="140"/>
                </a:cubicBezTo>
                <a:cubicBezTo>
                  <a:pt x="77" y="129"/>
                  <a:pt x="19" y="174"/>
                  <a:pt x="0" y="221"/>
                </a:cubicBezTo>
                <a:cubicBezTo>
                  <a:pt x="73" y="255"/>
                  <a:pt x="154" y="274"/>
                  <a:pt x="239" y="274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0" name="Freeform 31"/>
          <p:cNvSpPr/>
          <p:nvPr>
            <p:custDataLst>
              <p:tags r:id="rId55"/>
            </p:custDataLst>
          </p:nvPr>
        </p:nvSpPr>
        <p:spPr bwMode="auto">
          <a:xfrm>
            <a:off x="6280899" y="4488147"/>
            <a:ext cx="1548316" cy="679507"/>
          </a:xfrm>
          <a:custGeom>
            <a:avLst/>
            <a:gdLst>
              <a:gd name="T0" fmla="*/ 1055 w 1055"/>
              <a:gd name="T1" fmla="*/ 204 h 464"/>
              <a:gd name="T2" fmla="*/ 585 w 1055"/>
              <a:gd name="T3" fmla="*/ 352 h 464"/>
              <a:gd name="T4" fmla="*/ 100 w 1055"/>
              <a:gd name="T5" fmla="*/ 160 h 464"/>
              <a:gd name="T6" fmla="*/ 0 w 1055"/>
              <a:gd name="T7" fmla="*/ 0 h 464"/>
              <a:gd name="T8" fmla="*/ 403 w 1055"/>
              <a:gd name="T9" fmla="*/ 464 h 464"/>
              <a:gd name="T10" fmla="*/ 585 w 1055"/>
              <a:gd name="T11" fmla="*/ 355 h 464"/>
              <a:gd name="T12" fmla="*/ 620 w 1055"/>
              <a:gd name="T13" fmla="*/ 356 h 464"/>
              <a:gd name="T14" fmla="*/ 1049 w 1055"/>
              <a:gd name="T15" fmla="*/ 213 h 464"/>
              <a:gd name="T16" fmla="*/ 1055 w 1055"/>
              <a:gd name="T17" fmla="*/ 204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55" h="464">
                <a:moveTo>
                  <a:pt x="1055" y="204"/>
                </a:moveTo>
                <a:cubicBezTo>
                  <a:pt x="939" y="309"/>
                  <a:pt x="781" y="359"/>
                  <a:pt x="585" y="352"/>
                </a:cubicBezTo>
                <a:cubicBezTo>
                  <a:pt x="325" y="343"/>
                  <a:pt x="178" y="242"/>
                  <a:pt x="100" y="160"/>
                </a:cubicBezTo>
                <a:cubicBezTo>
                  <a:pt x="43" y="99"/>
                  <a:pt x="13" y="35"/>
                  <a:pt x="0" y="0"/>
                </a:cubicBezTo>
                <a:cubicBezTo>
                  <a:pt x="32" y="222"/>
                  <a:pt x="192" y="402"/>
                  <a:pt x="403" y="464"/>
                </a:cubicBezTo>
                <a:cubicBezTo>
                  <a:pt x="457" y="418"/>
                  <a:pt x="516" y="353"/>
                  <a:pt x="585" y="355"/>
                </a:cubicBezTo>
                <a:cubicBezTo>
                  <a:pt x="597" y="356"/>
                  <a:pt x="609" y="356"/>
                  <a:pt x="620" y="356"/>
                </a:cubicBezTo>
                <a:cubicBezTo>
                  <a:pt x="796" y="356"/>
                  <a:pt x="941" y="308"/>
                  <a:pt x="1049" y="213"/>
                </a:cubicBezTo>
                <a:cubicBezTo>
                  <a:pt x="1051" y="210"/>
                  <a:pt x="1053" y="207"/>
                  <a:pt x="1055" y="204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1" name="Freeform 33"/>
          <p:cNvSpPr/>
          <p:nvPr>
            <p:custDataLst>
              <p:tags r:id="rId56"/>
            </p:custDataLst>
          </p:nvPr>
        </p:nvSpPr>
        <p:spPr bwMode="auto">
          <a:xfrm>
            <a:off x="6287256" y="3481600"/>
            <a:ext cx="742372" cy="1655681"/>
          </a:xfrm>
          <a:custGeom>
            <a:avLst/>
            <a:gdLst>
              <a:gd name="T0" fmla="*/ 358 w 506"/>
              <a:gd name="T1" fmla="*/ 75 h 1130"/>
              <a:gd name="T2" fmla="*/ 358 w 506"/>
              <a:gd name="T3" fmla="*/ 75 h 1130"/>
              <a:gd name="T4" fmla="*/ 338 w 506"/>
              <a:gd name="T5" fmla="*/ 52 h 1130"/>
              <a:gd name="T6" fmla="*/ 358 w 506"/>
              <a:gd name="T7" fmla="*/ 22 h 1130"/>
              <a:gd name="T8" fmla="*/ 454 w 506"/>
              <a:gd name="T9" fmla="*/ 45 h 1130"/>
              <a:gd name="T10" fmla="*/ 470 w 506"/>
              <a:gd name="T11" fmla="*/ 43 h 1130"/>
              <a:gd name="T12" fmla="*/ 370 w 506"/>
              <a:gd name="T13" fmla="*/ 5 h 1130"/>
              <a:gd name="T14" fmla="*/ 311 w 506"/>
              <a:gd name="T15" fmla="*/ 34 h 1130"/>
              <a:gd name="T16" fmla="*/ 266 w 506"/>
              <a:gd name="T17" fmla="*/ 52 h 1130"/>
              <a:gd name="T18" fmla="*/ 266 w 506"/>
              <a:gd name="T19" fmla="*/ 53 h 1130"/>
              <a:gd name="T20" fmla="*/ 253 w 506"/>
              <a:gd name="T21" fmla="*/ 52 h 1130"/>
              <a:gd name="T22" fmla="*/ 0 w 506"/>
              <a:gd name="T23" fmla="*/ 305 h 1130"/>
              <a:gd name="T24" fmla="*/ 71 w 506"/>
              <a:gd name="T25" fmla="*/ 481 h 1130"/>
              <a:gd name="T26" fmla="*/ 71 w 506"/>
              <a:gd name="T27" fmla="*/ 481 h 1130"/>
              <a:gd name="T28" fmla="*/ 105 w 506"/>
              <a:gd name="T29" fmla="*/ 561 h 1130"/>
              <a:gd name="T30" fmla="*/ 105 w 506"/>
              <a:gd name="T31" fmla="*/ 561 h 1130"/>
              <a:gd name="T32" fmla="*/ 249 w 506"/>
              <a:gd name="T33" fmla="*/ 1082 h 1130"/>
              <a:gd name="T34" fmla="*/ 243 w 506"/>
              <a:gd name="T35" fmla="*/ 1078 h 1130"/>
              <a:gd name="T36" fmla="*/ 140 w 506"/>
              <a:gd name="T37" fmla="*/ 601 h 1130"/>
              <a:gd name="T38" fmla="*/ 204 w 506"/>
              <a:gd name="T39" fmla="*/ 554 h 1130"/>
              <a:gd name="T40" fmla="*/ 207 w 506"/>
              <a:gd name="T41" fmla="*/ 554 h 1130"/>
              <a:gd name="T42" fmla="*/ 211 w 506"/>
              <a:gd name="T43" fmla="*/ 555 h 1130"/>
              <a:gd name="T44" fmla="*/ 222 w 506"/>
              <a:gd name="T45" fmla="*/ 556 h 1130"/>
              <a:gd name="T46" fmla="*/ 253 w 506"/>
              <a:gd name="T47" fmla="*/ 558 h 1130"/>
              <a:gd name="T48" fmla="*/ 506 w 506"/>
              <a:gd name="T49" fmla="*/ 305 h 1130"/>
              <a:gd name="T50" fmla="*/ 358 w 506"/>
              <a:gd name="T51" fmla="*/ 75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6" h="1130">
                <a:moveTo>
                  <a:pt x="358" y="75"/>
                </a:moveTo>
                <a:cubicBezTo>
                  <a:pt x="358" y="75"/>
                  <a:pt x="358" y="75"/>
                  <a:pt x="358" y="75"/>
                </a:cubicBezTo>
                <a:cubicBezTo>
                  <a:pt x="344" y="69"/>
                  <a:pt x="339" y="60"/>
                  <a:pt x="338" y="52"/>
                </a:cubicBezTo>
                <a:cubicBezTo>
                  <a:pt x="337" y="41"/>
                  <a:pt x="347" y="26"/>
                  <a:pt x="358" y="22"/>
                </a:cubicBezTo>
                <a:cubicBezTo>
                  <a:pt x="417" y="1"/>
                  <a:pt x="454" y="45"/>
                  <a:pt x="454" y="45"/>
                </a:cubicBezTo>
                <a:cubicBezTo>
                  <a:pt x="470" y="43"/>
                  <a:pt x="470" y="43"/>
                  <a:pt x="470" y="43"/>
                </a:cubicBezTo>
                <a:cubicBezTo>
                  <a:pt x="439" y="6"/>
                  <a:pt x="401" y="0"/>
                  <a:pt x="370" y="5"/>
                </a:cubicBezTo>
                <a:cubicBezTo>
                  <a:pt x="348" y="9"/>
                  <a:pt x="328" y="19"/>
                  <a:pt x="311" y="34"/>
                </a:cubicBezTo>
                <a:cubicBezTo>
                  <a:pt x="286" y="56"/>
                  <a:pt x="266" y="52"/>
                  <a:pt x="266" y="52"/>
                </a:cubicBezTo>
                <a:cubicBezTo>
                  <a:pt x="266" y="53"/>
                  <a:pt x="266" y="53"/>
                  <a:pt x="266" y="53"/>
                </a:cubicBezTo>
                <a:cubicBezTo>
                  <a:pt x="261" y="53"/>
                  <a:pt x="257" y="52"/>
                  <a:pt x="253" y="52"/>
                </a:cubicBezTo>
                <a:cubicBezTo>
                  <a:pt x="113" y="52"/>
                  <a:pt x="0" y="166"/>
                  <a:pt x="0" y="305"/>
                </a:cubicBezTo>
                <a:cubicBezTo>
                  <a:pt x="0" y="374"/>
                  <a:pt x="27" y="436"/>
                  <a:pt x="71" y="481"/>
                </a:cubicBezTo>
                <a:cubicBezTo>
                  <a:pt x="71" y="481"/>
                  <a:pt x="71" y="481"/>
                  <a:pt x="71" y="481"/>
                </a:cubicBezTo>
                <a:cubicBezTo>
                  <a:pt x="111" y="521"/>
                  <a:pt x="105" y="561"/>
                  <a:pt x="105" y="561"/>
                </a:cubicBezTo>
                <a:cubicBezTo>
                  <a:pt x="105" y="561"/>
                  <a:pt x="105" y="561"/>
                  <a:pt x="105" y="561"/>
                </a:cubicBezTo>
                <a:cubicBezTo>
                  <a:pt x="76" y="770"/>
                  <a:pt x="52" y="1130"/>
                  <a:pt x="249" y="1082"/>
                </a:cubicBezTo>
                <a:cubicBezTo>
                  <a:pt x="243" y="1078"/>
                  <a:pt x="243" y="1078"/>
                  <a:pt x="243" y="1078"/>
                </a:cubicBezTo>
                <a:cubicBezTo>
                  <a:pt x="243" y="1078"/>
                  <a:pt x="65" y="1108"/>
                  <a:pt x="140" y="601"/>
                </a:cubicBezTo>
                <a:cubicBezTo>
                  <a:pt x="143" y="586"/>
                  <a:pt x="155" y="546"/>
                  <a:pt x="204" y="554"/>
                </a:cubicBezTo>
                <a:cubicBezTo>
                  <a:pt x="205" y="554"/>
                  <a:pt x="206" y="554"/>
                  <a:pt x="207" y="554"/>
                </a:cubicBezTo>
                <a:cubicBezTo>
                  <a:pt x="209" y="554"/>
                  <a:pt x="210" y="555"/>
                  <a:pt x="211" y="555"/>
                </a:cubicBezTo>
                <a:cubicBezTo>
                  <a:pt x="215" y="556"/>
                  <a:pt x="219" y="556"/>
                  <a:pt x="222" y="556"/>
                </a:cubicBezTo>
                <a:cubicBezTo>
                  <a:pt x="232" y="558"/>
                  <a:pt x="242" y="558"/>
                  <a:pt x="253" y="558"/>
                </a:cubicBezTo>
                <a:cubicBezTo>
                  <a:pt x="392" y="558"/>
                  <a:pt x="506" y="445"/>
                  <a:pt x="506" y="305"/>
                </a:cubicBezTo>
                <a:cubicBezTo>
                  <a:pt x="506" y="203"/>
                  <a:pt x="445" y="115"/>
                  <a:pt x="358" y="75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2" name="Oval 3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115803" y="5015789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3" name="Oval 35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992898" y="5073003"/>
            <a:ext cx="8476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4" name="Oval 36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89771" y="5157766"/>
            <a:ext cx="10595" cy="9889"/>
          </a:xfrm>
          <a:prstGeom prst="ellipse">
            <a:avLst/>
          </a:prstGeom>
          <a:solidFill>
            <a:srgbClr val="A237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5" name="文本框 244"/>
          <p:cNvSpPr txBox="1"/>
          <p:nvPr>
            <p:custDataLst>
              <p:tags r:id="rId60"/>
            </p:custDataLst>
          </p:nvPr>
        </p:nvSpPr>
        <p:spPr>
          <a:xfrm>
            <a:off x="6368698" y="3710255"/>
            <a:ext cx="5684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06</a:t>
            </a:r>
            <a:endParaRPr lang="zh-CN" altLang="en-US" sz="2400" b="1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6" name="文本框 245"/>
          <p:cNvSpPr txBox="1"/>
          <p:nvPr>
            <p:custDataLst>
              <p:tags r:id="rId61"/>
            </p:custDataLst>
          </p:nvPr>
        </p:nvSpPr>
        <p:spPr>
          <a:xfrm>
            <a:off x="6946806" y="4093698"/>
            <a:ext cx="903606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家庭成员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职业</a:t>
            </a:r>
          </a:p>
          <a:p>
            <a:pPr>
              <a:lnSpc>
                <a:spcPct val="130000"/>
              </a:lnSpc>
            </a:pPr>
            <a:r>
              <a:rPr lang="zh-CN" altLang="en-US" sz="12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技能</a:t>
            </a:r>
          </a:p>
        </p:txBody>
      </p:sp>
      <p:sp>
        <p:nvSpPr>
          <p:cNvPr id="247" name="矩形 246"/>
          <p:cNvSpPr/>
          <p:nvPr>
            <p:custDataLst>
              <p:tags r:id="rId62"/>
            </p:custDataLst>
          </p:nvPr>
        </p:nvSpPr>
        <p:spPr>
          <a:xfrm>
            <a:off x="7000240" y="3856355"/>
            <a:ext cx="1062990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70AD47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个人信息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905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</a:t>
            </a:r>
            <a:r>
              <a:rPr lang="zh-CN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自动分层</a:t>
            </a:r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：不需要靠手动打标，让用户自己完成分层的过程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93" name="矩形 92"/>
          <p:cNvSpPr/>
          <p:nvPr>
            <p:custDataLst>
              <p:tags r:id="rId1"/>
            </p:custDataLst>
          </p:nvPr>
        </p:nvSpPr>
        <p:spPr>
          <a:xfrm>
            <a:off x="5128601" y="3449427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STEP3</a:t>
            </a:r>
            <a:r>
              <a:rPr lang="zh-CN" altLang="en-US" sz="1680" b="1" spc="300">
                <a:solidFill>
                  <a:srgbClr val="1AA3AA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：自动引导</a:t>
            </a:r>
          </a:p>
        </p:txBody>
      </p:sp>
      <p:sp>
        <p:nvSpPr>
          <p:cNvPr id="94" name="文本框 93"/>
          <p:cNvSpPr txBox="1"/>
          <p:nvPr>
            <p:custDataLst>
              <p:tags r:id="rId2"/>
            </p:custDataLst>
          </p:nvPr>
        </p:nvSpPr>
        <p:spPr>
          <a:xfrm>
            <a:off x="5128599" y="3870743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根据用户选择的答案引导他去到对应的路径</a:t>
            </a:r>
          </a:p>
        </p:txBody>
      </p:sp>
      <p:sp>
        <p:nvSpPr>
          <p:cNvPr id="3" name="椭圆 2"/>
          <p:cNvSpPr/>
          <p:nvPr>
            <p:custDataLst>
              <p:tags r:id="rId3"/>
            </p:custDataLst>
          </p:nvPr>
        </p:nvSpPr>
        <p:spPr bwMode="auto">
          <a:xfrm>
            <a:off x="4485996" y="3518243"/>
            <a:ext cx="642605" cy="642605"/>
          </a:xfrm>
          <a:prstGeom prst="ellipse">
            <a:avLst/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6" name="任意多边形 46"/>
          <p:cNvSpPr/>
          <p:nvPr>
            <p:custDataLst>
              <p:tags r:id="rId4"/>
            </p:custDataLst>
          </p:nvPr>
        </p:nvSpPr>
        <p:spPr bwMode="auto">
          <a:xfrm>
            <a:off x="4656646" y="3696360"/>
            <a:ext cx="301305" cy="286906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>
            <p:custDataLst>
              <p:tags r:id="rId5"/>
            </p:custDataLst>
          </p:nvPr>
        </p:nvSpPr>
        <p:spPr>
          <a:xfrm>
            <a:off x="5131267" y="2696966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STEP2</a:t>
            </a:r>
            <a:r>
              <a:rPr lang="zh-CN" altLang="en-US" sz="1680" b="1" spc="300">
                <a:solidFill>
                  <a:srgbClr val="3498DB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：用户填写问卷</a:t>
            </a:r>
          </a:p>
        </p:txBody>
      </p:sp>
      <p:sp>
        <p:nvSpPr>
          <p:cNvPr id="99" name="文本框 98"/>
          <p:cNvSpPr txBox="1"/>
          <p:nvPr>
            <p:custDataLst>
              <p:tags r:id="rId6"/>
            </p:custDataLst>
          </p:nvPr>
        </p:nvSpPr>
        <p:spPr>
          <a:xfrm>
            <a:off x="5131266" y="3117748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根据用户选择的答案完成人群识别</a:t>
            </a:r>
          </a:p>
        </p:txBody>
      </p:sp>
      <p:sp>
        <p:nvSpPr>
          <p:cNvPr id="100" name="椭圆 99"/>
          <p:cNvSpPr/>
          <p:nvPr>
            <p:custDataLst>
              <p:tags r:id="rId7"/>
            </p:custDataLst>
          </p:nvPr>
        </p:nvSpPr>
        <p:spPr bwMode="auto">
          <a:xfrm>
            <a:off x="4489195" y="2772181"/>
            <a:ext cx="642605" cy="642605"/>
          </a:xfrm>
          <a:prstGeom prst="ellipse">
            <a:avLst/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1" name="任意多边形 42"/>
          <p:cNvSpPr/>
          <p:nvPr>
            <p:custDataLst>
              <p:tags r:id="rId8"/>
            </p:custDataLst>
          </p:nvPr>
        </p:nvSpPr>
        <p:spPr bwMode="auto">
          <a:xfrm>
            <a:off x="4671045" y="2981761"/>
            <a:ext cx="278373" cy="22397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9"/>
            </p:custDataLst>
          </p:nvPr>
        </p:nvSpPr>
        <p:spPr>
          <a:xfrm>
            <a:off x="5131267" y="1950904"/>
            <a:ext cx="4554290" cy="389761"/>
          </a:xfrm>
          <a:prstGeom prst="rect">
            <a:avLst/>
          </a:prstGeom>
        </p:spPr>
        <p:txBody>
          <a:bodyPr wrap="none" lIns="75583" tIns="39303" rIns="75583" bIns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sz="168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STEP1</a:t>
            </a:r>
            <a:r>
              <a:rPr lang="zh-CN" altLang="en-US" sz="168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：自动欢迎语</a:t>
            </a: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5134999" y="2371686"/>
            <a:ext cx="4554290" cy="306104"/>
          </a:xfrm>
          <a:prstGeom prst="rect">
            <a:avLst/>
          </a:prstGeom>
          <a:noFill/>
        </p:spPr>
        <p:txBody>
          <a:bodyPr wrap="square" lIns="75583" tIns="0" rIns="75583" bIns="39303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spc="15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弹出问卷，引导用户填写</a:t>
            </a:r>
          </a:p>
        </p:txBody>
      </p:sp>
      <p:sp>
        <p:nvSpPr>
          <p:cNvPr id="6" name="椭圆 5"/>
          <p:cNvSpPr/>
          <p:nvPr>
            <p:custDataLst>
              <p:tags r:id="rId11"/>
            </p:custDataLst>
          </p:nvPr>
        </p:nvSpPr>
        <p:spPr bwMode="auto">
          <a:xfrm>
            <a:off x="4489195" y="2033585"/>
            <a:ext cx="642605" cy="642605"/>
          </a:xfrm>
          <a:prstGeom prst="ellipse">
            <a:avLst/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44"/>
          <p:cNvSpPr/>
          <p:nvPr>
            <p:custDataLst>
              <p:tags r:id="rId12"/>
            </p:custDataLst>
          </p:nvPr>
        </p:nvSpPr>
        <p:spPr bwMode="auto">
          <a:xfrm>
            <a:off x="4636381" y="2214368"/>
            <a:ext cx="347700" cy="279973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任意多边形 21"/>
          <p:cNvSpPr/>
          <p:nvPr>
            <p:custDataLst>
              <p:tags r:id="rId13"/>
            </p:custDataLst>
          </p:nvPr>
        </p:nvSpPr>
        <p:spPr bwMode="auto">
          <a:xfrm>
            <a:off x="1322031" y="1684807"/>
            <a:ext cx="2325645" cy="2937853"/>
          </a:xfrm>
          <a:custGeom>
            <a:avLst/>
            <a:gdLst>
              <a:gd name="T0" fmla="*/ 9 w 424"/>
              <a:gd name="T1" fmla="*/ 0 h 536"/>
              <a:gd name="T2" fmla="*/ 0 w 424"/>
              <a:gd name="T3" fmla="*/ 25 h 536"/>
              <a:gd name="T4" fmla="*/ 0 w 424"/>
              <a:gd name="T5" fmla="*/ 497 h 536"/>
              <a:gd name="T6" fmla="*/ 39 w 424"/>
              <a:gd name="T7" fmla="*/ 536 h 536"/>
              <a:gd name="T8" fmla="*/ 391 w 424"/>
              <a:gd name="T9" fmla="*/ 536 h 536"/>
              <a:gd name="T10" fmla="*/ 424 w 424"/>
              <a:gd name="T11" fmla="*/ 519 h 536"/>
              <a:gd name="T12" fmla="*/ 393 w 424"/>
              <a:gd name="T13" fmla="*/ 534 h 536"/>
              <a:gd name="T14" fmla="*/ 42 w 424"/>
              <a:gd name="T15" fmla="*/ 534 h 536"/>
              <a:gd name="T16" fmla="*/ 2 w 424"/>
              <a:gd name="T17" fmla="*/ 494 h 536"/>
              <a:gd name="T18" fmla="*/ 2 w 424"/>
              <a:gd name="T19" fmla="*/ 22 h 536"/>
              <a:gd name="T20" fmla="*/ 9 w 424"/>
              <a:gd name="T21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4" h="536">
                <a:moveTo>
                  <a:pt x="9" y="0"/>
                </a:moveTo>
                <a:cubicBezTo>
                  <a:pt x="3" y="6"/>
                  <a:pt x="0" y="15"/>
                  <a:pt x="0" y="25"/>
                </a:cubicBezTo>
                <a:cubicBezTo>
                  <a:pt x="0" y="497"/>
                  <a:pt x="0" y="497"/>
                  <a:pt x="0" y="497"/>
                </a:cubicBezTo>
                <a:cubicBezTo>
                  <a:pt x="0" y="519"/>
                  <a:pt x="18" y="536"/>
                  <a:pt x="39" y="536"/>
                </a:cubicBezTo>
                <a:cubicBezTo>
                  <a:pt x="391" y="536"/>
                  <a:pt x="391" y="536"/>
                  <a:pt x="391" y="536"/>
                </a:cubicBezTo>
                <a:cubicBezTo>
                  <a:pt x="405" y="536"/>
                  <a:pt x="416" y="530"/>
                  <a:pt x="424" y="519"/>
                </a:cubicBezTo>
                <a:cubicBezTo>
                  <a:pt x="416" y="528"/>
                  <a:pt x="405" y="534"/>
                  <a:pt x="393" y="534"/>
                </a:cubicBezTo>
                <a:cubicBezTo>
                  <a:pt x="42" y="534"/>
                  <a:pt x="42" y="534"/>
                  <a:pt x="42" y="534"/>
                </a:cubicBezTo>
                <a:cubicBezTo>
                  <a:pt x="20" y="534"/>
                  <a:pt x="2" y="516"/>
                  <a:pt x="2" y="494"/>
                </a:cubicBezTo>
                <a:cubicBezTo>
                  <a:pt x="2" y="22"/>
                  <a:pt x="2" y="22"/>
                  <a:pt x="2" y="22"/>
                </a:cubicBezTo>
                <a:cubicBezTo>
                  <a:pt x="2" y="14"/>
                  <a:pt x="5" y="6"/>
                  <a:pt x="9" y="0"/>
                </a:cubicBezTo>
              </a:path>
            </a:pathLst>
          </a:custGeom>
          <a:solidFill>
            <a:sysClr val="window" lastClr="FFFFFF">
              <a:lumMod val="65000"/>
            </a:sys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3" name="任意多边形 22"/>
          <p:cNvSpPr/>
          <p:nvPr>
            <p:custDataLst>
              <p:tags r:id="rId14"/>
            </p:custDataLst>
          </p:nvPr>
        </p:nvSpPr>
        <p:spPr bwMode="auto">
          <a:xfrm>
            <a:off x="1333230" y="1593082"/>
            <a:ext cx="2358708" cy="3018912"/>
          </a:xfrm>
          <a:custGeom>
            <a:avLst/>
            <a:gdLst>
              <a:gd name="T0" fmla="*/ 430 w 430"/>
              <a:gd name="T1" fmla="*/ 511 h 551"/>
              <a:gd name="T2" fmla="*/ 391 w 430"/>
              <a:gd name="T3" fmla="*/ 551 h 551"/>
              <a:gd name="T4" fmla="*/ 40 w 430"/>
              <a:gd name="T5" fmla="*/ 551 h 551"/>
              <a:gd name="T6" fmla="*/ 0 w 430"/>
              <a:gd name="T7" fmla="*/ 511 h 551"/>
              <a:gd name="T8" fmla="*/ 0 w 430"/>
              <a:gd name="T9" fmla="*/ 39 h 551"/>
              <a:gd name="T10" fmla="*/ 40 w 430"/>
              <a:gd name="T11" fmla="*/ 0 h 551"/>
              <a:gd name="T12" fmla="*/ 391 w 430"/>
              <a:gd name="T13" fmla="*/ 0 h 551"/>
              <a:gd name="T14" fmla="*/ 430 w 430"/>
              <a:gd name="T15" fmla="*/ 39 h 551"/>
              <a:gd name="T16" fmla="*/ 430 w 430"/>
              <a:gd name="T17" fmla="*/ 511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0" h="551">
                <a:moveTo>
                  <a:pt x="430" y="511"/>
                </a:moveTo>
                <a:cubicBezTo>
                  <a:pt x="430" y="533"/>
                  <a:pt x="413" y="551"/>
                  <a:pt x="391" y="551"/>
                </a:cubicBezTo>
                <a:cubicBezTo>
                  <a:pt x="40" y="551"/>
                  <a:pt x="40" y="551"/>
                  <a:pt x="40" y="551"/>
                </a:cubicBezTo>
                <a:cubicBezTo>
                  <a:pt x="18" y="551"/>
                  <a:pt x="0" y="533"/>
                  <a:pt x="0" y="511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7"/>
                  <a:pt x="18" y="0"/>
                  <a:pt x="40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13" y="0"/>
                  <a:pt x="430" y="17"/>
                  <a:pt x="430" y="39"/>
                </a:cubicBezTo>
                <a:cubicBezTo>
                  <a:pt x="430" y="511"/>
                  <a:pt x="430" y="511"/>
                  <a:pt x="430" y="511"/>
                </a:cubicBezTo>
              </a:path>
            </a:pathLst>
          </a:custGeom>
          <a:solidFill>
            <a:srgbClr val="4D576B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23"/>
          <p:cNvSpPr/>
          <p:nvPr>
            <p:custDataLst>
              <p:tags r:id="rId15"/>
            </p:custDataLst>
          </p:nvPr>
        </p:nvSpPr>
        <p:spPr bwMode="auto">
          <a:xfrm>
            <a:off x="1443086" y="1767465"/>
            <a:ext cx="2127797" cy="2712274"/>
          </a:xfrm>
          <a:custGeom>
            <a:avLst/>
            <a:gdLst>
              <a:gd name="T0" fmla="*/ 1549 w 1549"/>
              <a:gd name="T1" fmla="*/ 0 h 1974"/>
              <a:gd name="T2" fmla="*/ 1541 w 1549"/>
              <a:gd name="T3" fmla="*/ 0 h 1974"/>
              <a:gd name="T4" fmla="*/ 1541 w 1549"/>
              <a:gd name="T5" fmla="*/ 1962 h 1974"/>
              <a:gd name="T6" fmla="*/ 355 w 1549"/>
              <a:gd name="T7" fmla="*/ 1962 h 1974"/>
              <a:gd name="T8" fmla="*/ 0 w 1549"/>
              <a:gd name="T9" fmla="*/ 1619 h 1974"/>
              <a:gd name="T10" fmla="*/ 0 w 1549"/>
              <a:gd name="T11" fmla="*/ 1619 h 1974"/>
              <a:gd name="T12" fmla="*/ 363 w 1549"/>
              <a:gd name="T13" fmla="*/ 1974 h 1974"/>
              <a:gd name="T14" fmla="*/ 1549 w 1549"/>
              <a:gd name="T15" fmla="*/ 1974 h 1974"/>
              <a:gd name="T16" fmla="*/ 1549 w 1549"/>
              <a:gd name="T17" fmla="*/ 0 h 1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9" h="1974">
                <a:moveTo>
                  <a:pt x="1549" y="0"/>
                </a:moveTo>
                <a:lnTo>
                  <a:pt x="1541" y="0"/>
                </a:lnTo>
                <a:lnTo>
                  <a:pt x="1541" y="1962"/>
                </a:lnTo>
                <a:lnTo>
                  <a:pt x="355" y="1962"/>
                </a:lnTo>
                <a:lnTo>
                  <a:pt x="0" y="1619"/>
                </a:lnTo>
                <a:lnTo>
                  <a:pt x="0" y="1619"/>
                </a:lnTo>
                <a:lnTo>
                  <a:pt x="363" y="1974"/>
                </a:lnTo>
                <a:lnTo>
                  <a:pt x="1549" y="1974"/>
                </a:lnTo>
                <a:lnTo>
                  <a:pt x="1549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任意多边形 24"/>
          <p:cNvSpPr/>
          <p:nvPr>
            <p:custDataLst>
              <p:tags r:id="rId16"/>
            </p:custDataLst>
          </p:nvPr>
        </p:nvSpPr>
        <p:spPr bwMode="auto">
          <a:xfrm>
            <a:off x="1426555" y="175626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任意多边形 25"/>
          <p:cNvSpPr/>
          <p:nvPr>
            <p:custDataLst>
              <p:tags r:id="rId17"/>
            </p:custDataLst>
          </p:nvPr>
        </p:nvSpPr>
        <p:spPr bwMode="auto">
          <a:xfrm>
            <a:off x="1426555" y="1756267"/>
            <a:ext cx="2133663" cy="2706942"/>
          </a:xfrm>
          <a:custGeom>
            <a:avLst/>
            <a:gdLst>
              <a:gd name="T0" fmla="*/ 367 w 1553"/>
              <a:gd name="T1" fmla="*/ 1970 h 1970"/>
              <a:gd name="T2" fmla="*/ 1553 w 1553"/>
              <a:gd name="T3" fmla="*/ 1970 h 1970"/>
              <a:gd name="T4" fmla="*/ 1553 w 1553"/>
              <a:gd name="T5" fmla="*/ 0 h 1970"/>
              <a:gd name="T6" fmla="*/ 0 w 1553"/>
              <a:gd name="T7" fmla="*/ 0 h 1970"/>
              <a:gd name="T8" fmla="*/ 0 w 1553"/>
              <a:gd name="T9" fmla="*/ 1619 h 1970"/>
              <a:gd name="T10" fmla="*/ 367 w 1553"/>
              <a:gd name="T11" fmla="*/ 1970 h 1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3" h="1970">
                <a:moveTo>
                  <a:pt x="367" y="1970"/>
                </a:moveTo>
                <a:lnTo>
                  <a:pt x="1553" y="1970"/>
                </a:lnTo>
                <a:lnTo>
                  <a:pt x="1553" y="0"/>
                </a:lnTo>
                <a:lnTo>
                  <a:pt x="0" y="0"/>
                </a:lnTo>
                <a:lnTo>
                  <a:pt x="0" y="1619"/>
                </a:lnTo>
                <a:lnTo>
                  <a:pt x="367" y="197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矩形 46"/>
          <p:cNvSpPr/>
          <p:nvPr>
            <p:custDataLst>
              <p:tags r:id="rId18"/>
            </p:custDataLst>
          </p:nvPr>
        </p:nvSpPr>
        <p:spPr bwMode="auto">
          <a:xfrm>
            <a:off x="2562446" y="4107509"/>
            <a:ext cx="751395" cy="93324"/>
          </a:xfrm>
          <a:prstGeom prst="rect">
            <a:avLst/>
          </a:pr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/>
          <p:nvPr>
            <p:custDataLst>
              <p:tags r:id="rId19"/>
            </p:custDataLst>
          </p:nvPr>
        </p:nvSpPr>
        <p:spPr bwMode="auto">
          <a:xfrm>
            <a:off x="1684663" y="2431402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>
            <p:custDataLst>
              <p:tags r:id="rId20"/>
            </p:custDataLst>
          </p:nvPr>
        </p:nvSpPr>
        <p:spPr bwMode="auto">
          <a:xfrm>
            <a:off x="1684663" y="2599919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>
            <p:custDataLst>
              <p:tags r:id="rId21"/>
            </p:custDataLst>
          </p:nvPr>
        </p:nvSpPr>
        <p:spPr bwMode="auto">
          <a:xfrm>
            <a:off x="1684663" y="27759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>
            <p:custDataLst>
              <p:tags r:id="rId22"/>
            </p:custDataLst>
          </p:nvPr>
        </p:nvSpPr>
        <p:spPr bwMode="auto">
          <a:xfrm>
            <a:off x="1684663" y="2946553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>
            <p:custDataLst>
              <p:tags r:id="rId23"/>
            </p:custDataLst>
          </p:nvPr>
        </p:nvSpPr>
        <p:spPr bwMode="auto">
          <a:xfrm>
            <a:off x="1684663" y="3120936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矩形 52"/>
          <p:cNvSpPr/>
          <p:nvPr>
            <p:custDataLst>
              <p:tags r:id="rId24"/>
            </p:custDataLst>
          </p:nvPr>
        </p:nvSpPr>
        <p:spPr bwMode="auto">
          <a:xfrm>
            <a:off x="1684663" y="3296919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>
            <p:custDataLst>
              <p:tags r:id="rId25"/>
            </p:custDataLst>
          </p:nvPr>
        </p:nvSpPr>
        <p:spPr bwMode="auto">
          <a:xfrm>
            <a:off x="1684663" y="3465970"/>
            <a:ext cx="1629178" cy="49595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>
            <p:custDataLst>
              <p:tags r:id="rId26"/>
            </p:custDataLst>
          </p:nvPr>
        </p:nvSpPr>
        <p:spPr bwMode="auto">
          <a:xfrm>
            <a:off x="1684663" y="364195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27"/>
            </p:custDataLst>
          </p:nvPr>
        </p:nvSpPr>
        <p:spPr bwMode="auto">
          <a:xfrm>
            <a:off x="1684663" y="3817403"/>
            <a:ext cx="1629178" cy="43729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>
            <p:custDataLst>
              <p:tags r:id="rId28"/>
            </p:custDataLst>
          </p:nvPr>
        </p:nvSpPr>
        <p:spPr bwMode="auto">
          <a:xfrm>
            <a:off x="1941705" y="2069837"/>
            <a:ext cx="1147090" cy="92258"/>
          </a:xfrm>
          <a:prstGeom prst="rect">
            <a:avLst/>
          </a:pr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任意多边形 37"/>
          <p:cNvSpPr/>
          <p:nvPr>
            <p:custDataLst>
              <p:tags r:id="rId29"/>
            </p:custDataLst>
          </p:nvPr>
        </p:nvSpPr>
        <p:spPr bwMode="auto">
          <a:xfrm>
            <a:off x="1426555" y="398112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任意多边形 38"/>
          <p:cNvSpPr/>
          <p:nvPr>
            <p:custDataLst>
              <p:tags r:id="rId30"/>
            </p:custDataLst>
          </p:nvPr>
        </p:nvSpPr>
        <p:spPr bwMode="auto">
          <a:xfrm>
            <a:off x="1426555" y="3981121"/>
            <a:ext cx="515151" cy="482087"/>
          </a:xfrm>
          <a:custGeom>
            <a:avLst/>
            <a:gdLst>
              <a:gd name="T0" fmla="*/ 375 w 375"/>
              <a:gd name="T1" fmla="*/ 0 h 351"/>
              <a:gd name="T2" fmla="*/ 0 w 375"/>
              <a:gd name="T3" fmla="*/ 0 h 351"/>
              <a:gd name="T4" fmla="*/ 367 w 375"/>
              <a:gd name="T5" fmla="*/ 351 h 351"/>
              <a:gd name="T6" fmla="*/ 375 w 375"/>
              <a:gd name="T7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5" h="351">
                <a:moveTo>
                  <a:pt x="375" y="0"/>
                </a:moveTo>
                <a:lnTo>
                  <a:pt x="0" y="0"/>
                </a:lnTo>
                <a:lnTo>
                  <a:pt x="367" y="351"/>
                </a:lnTo>
                <a:lnTo>
                  <a:pt x="375" y="0"/>
                </a:lnTo>
              </a:path>
            </a:pathLst>
          </a:cu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任意多边形 39"/>
          <p:cNvSpPr/>
          <p:nvPr>
            <p:custDataLst>
              <p:tags r:id="rId31"/>
            </p:custDataLst>
          </p:nvPr>
        </p:nvSpPr>
        <p:spPr bwMode="auto">
          <a:xfrm>
            <a:off x="1426555" y="3981121"/>
            <a:ext cx="503952" cy="482087"/>
          </a:xfrm>
          <a:custGeom>
            <a:avLst/>
            <a:gdLst>
              <a:gd name="T0" fmla="*/ 351 w 367"/>
              <a:gd name="T1" fmla="*/ 20 h 351"/>
              <a:gd name="T2" fmla="*/ 0 w 367"/>
              <a:gd name="T3" fmla="*/ 0 h 351"/>
              <a:gd name="T4" fmla="*/ 367 w 367"/>
              <a:gd name="T5" fmla="*/ 351 h 351"/>
              <a:gd name="T6" fmla="*/ 351 w 367"/>
              <a:gd name="T7" fmla="*/ 2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7" h="351">
                <a:moveTo>
                  <a:pt x="351" y="20"/>
                </a:moveTo>
                <a:lnTo>
                  <a:pt x="0" y="0"/>
                </a:lnTo>
                <a:lnTo>
                  <a:pt x="367" y="351"/>
                </a:lnTo>
                <a:lnTo>
                  <a:pt x="351" y="20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矩形 60"/>
          <p:cNvSpPr/>
          <p:nvPr>
            <p:custDataLst>
              <p:tags r:id="rId32"/>
            </p:custDataLst>
          </p:nvPr>
        </p:nvSpPr>
        <p:spPr bwMode="auto">
          <a:xfrm>
            <a:off x="2089958" y="1515756"/>
            <a:ext cx="817522" cy="251709"/>
          </a:xfrm>
          <a:prstGeom prst="rect">
            <a:avLst/>
          </a:prstGeom>
          <a:solidFill>
            <a:srgbClr val="1F74AD">
              <a:lumMod val="5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任意多边形 19"/>
          <p:cNvSpPr/>
          <p:nvPr>
            <p:custDataLst>
              <p:tags r:id="rId33"/>
            </p:custDataLst>
          </p:nvPr>
        </p:nvSpPr>
        <p:spPr bwMode="auto">
          <a:xfrm>
            <a:off x="2077159" y="1297644"/>
            <a:ext cx="831387" cy="450090"/>
          </a:xfrm>
          <a:custGeom>
            <a:avLst/>
            <a:gdLst>
              <a:gd name="T0" fmla="*/ 115 w 167"/>
              <a:gd name="T1" fmla="*/ 42 h 88"/>
              <a:gd name="T2" fmla="*/ 117 w 167"/>
              <a:gd name="T3" fmla="*/ 33 h 88"/>
              <a:gd name="T4" fmla="*/ 83 w 167"/>
              <a:gd name="T5" fmla="*/ 0 h 88"/>
              <a:gd name="T6" fmla="*/ 50 w 167"/>
              <a:gd name="T7" fmla="*/ 33 h 88"/>
              <a:gd name="T8" fmla="*/ 51 w 167"/>
              <a:gd name="T9" fmla="*/ 42 h 88"/>
              <a:gd name="T10" fmla="*/ 0 w 167"/>
              <a:gd name="T11" fmla="*/ 42 h 88"/>
              <a:gd name="T12" fmla="*/ 0 w 167"/>
              <a:gd name="T13" fmla="*/ 88 h 88"/>
              <a:gd name="T14" fmla="*/ 167 w 167"/>
              <a:gd name="T15" fmla="*/ 88 h 88"/>
              <a:gd name="T16" fmla="*/ 167 w 167"/>
              <a:gd name="T17" fmla="*/ 42 h 88"/>
              <a:gd name="T18" fmla="*/ 115 w 167"/>
              <a:gd name="T19" fmla="*/ 42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7" h="88">
                <a:moveTo>
                  <a:pt x="115" y="42"/>
                </a:moveTo>
                <a:cubicBezTo>
                  <a:pt x="116" y="39"/>
                  <a:pt x="117" y="36"/>
                  <a:pt x="117" y="33"/>
                </a:cubicBezTo>
                <a:cubicBezTo>
                  <a:pt x="117" y="15"/>
                  <a:pt x="102" y="0"/>
                  <a:pt x="83" y="0"/>
                </a:cubicBezTo>
                <a:cubicBezTo>
                  <a:pt x="65" y="0"/>
                  <a:pt x="50" y="15"/>
                  <a:pt x="50" y="33"/>
                </a:cubicBezTo>
                <a:cubicBezTo>
                  <a:pt x="50" y="36"/>
                  <a:pt x="51" y="39"/>
                  <a:pt x="5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88"/>
                  <a:pt x="0" y="88"/>
                  <a:pt x="0" y="88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67" y="42"/>
                  <a:pt x="167" y="42"/>
                  <a:pt x="167" y="42"/>
                </a:cubicBezTo>
                <a:lnTo>
                  <a:pt x="115" y="42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任意多边形 13"/>
          <p:cNvSpPr/>
          <p:nvPr>
            <p:custDataLst>
              <p:tags r:id="rId34"/>
            </p:custDataLst>
          </p:nvPr>
        </p:nvSpPr>
        <p:spPr bwMode="auto">
          <a:xfrm rot="1080935">
            <a:off x="2004633" y="2820165"/>
            <a:ext cx="477821" cy="293305"/>
          </a:xfrm>
          <a:custGeom>
            <a:avLst/>
            <a:gdLst>
              <a:gd name="T0" fmla="*/ 6 w 117"/>
              <a:gd name="T1" fmla="*/ 29 h 71"/>
              <a:gd name="T2" fmla="*/ 0 w 117"/>
              <a:gd name="T3" fmla="*/ 58 h 71"/>
              <a:gd name="T4" fmla="*/ 63 w 117"/>
              <a:gd name="T5" fmla="*/ 71 h 71"/>
              <a:gd name="T6" fmla="*/ 115 w 117"/>
              <a:gd name="T7" fmla="*/ 55 h 71"/>
              <a:gd name="T8" fmla="*/ 115 w 117"/>
              <a:gd name="T9" fmla="*/ 55 h 71"/>
              <a:gd name="T10" fmla="*/ 115 w 117"/>
              <a:gd name="T11" fmla="*/ 53 h 71"/>
              <a:gd name="T12" fmla="*/ 68 w 117"/>
              <a:gd name="T13" fmla="*/ 43 h 71"/>
              <a:gd name="T14" fmla="*/ 62 w 117"/>
              <a:gd name="T15" fmla="*/ 46 h 71"/>
              <a:gd name="T16" fmla="*/ 57 w 117"/>
              <a:gd name="T17" fmla="*/ 39 h 71"/>
              <a:gd name="T18" fmla="*/ 64 w 117"/>
              <a:gd name="T19" fmla="*/ 35 h 71"/>
              <a:gd name="T20" fmla="*/ 68 w 117"/>
              <a:gd name="T21" fmla="*/ 40 h 71"/>
              <a:gd name="T22" fmla="*/ 116 w 117"/>
              <a:gd name="T23" fmla="*/ 50 h 71"/>
              <a:gd name="T24" fmla="*/ 117 w 117"/>
              <a:gd name="T25" fmla="*/ 48 h 71"/>
              <a:gd name="T26" fmla="*/ 117 w 117"/>
              <a:gd name="T27" fmla="*/ 48 h 71"/>
              <a:gd name="T28" fmla="*/ 75 w 117"/>
              <a:gd name="T29" fmla="*/ 13 h 71"/>
              <a:gd name="T30" fmla="*/ 12 w 117"/>
              <a:gd name="T31" fmla="*/ 0 h 71"/>
              <a:gd name="T32" fmla="*/ 6 w 117"/>
              <a:gd name="T33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7" h="71">
                <a:moveTo>
                  <a:pt x="6" y="29"/>
                </a:moveTo>
                <a:cubicBezTo>
                  <a:pt x="0" y="58"/>
                  <a:pt x="0" y="58"/>
                  <a:pt x="0" y="58"/>
                </a:cubicBezTo>
                <a:cubicBezTo>
                  <a:pt x="63" y="71"/>
                  <a:pt x="63" y="71"/>
                  <a:pt x="63" y="71"/>
                </a:cubicBezTo>
                <a:cubicBezTo>
                  <a:pt x="76" y="58"/>
                  <a:pt x="95" y="51"/>
                  <a:pt x="115" y="55"/>
                </a:cubicBezTo>
                <a:cubicBezTo>
                  <a:pt x="115" y="55"/>
                  <a:pt x="115" y="55"/>
                  <a:pt x="115" y="55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68" y="43"/>
                  <a:pt x="68" y="43"/>
                  <a:pt x="68" y="43"/>
                </a:cubicBezTo>
                <a:cubicBezTo>
                  <a:pt x="67" y="45"/>
                  <a:pt x="64" y="47"/>
                  <a:pt x="62" y="46"/>
                </a:cubicBezTo>
                <a:cubicBezTo>
                  <a:pt x="59" y="45"/>
                  <a:pt x="57" y="42"/>
                  <a:pt x="57" y="39"/>
                </a:cubicBezTo>
                <a:cubicBezTo>
                  <a:pt x="58" y="36"/>
                  <a:pt x="61" y="34"/>
                  <a:pt x="64" y="35"/>
                </a:cubicBezTo>
                <a:cubicBezTo>
                  <a:pt x="67" y="36"/>
                  <a:pt x="68" y="38"/>
                  <a:pt x="68" y="4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97" y="44"/>
                  <a:pt x="82" y="30"/>
                  <a:pt x="75" y="13"/>
                </a:cubicBezTo>
                <a:cubicBezTo>
                  <a:pt x="12" y="0"/>
                  <a:pt x="12" y="0"/>
                  <a:pt x="12" y="0"/>
                </a:cubicBezTo>
                <a:lnTo>
                  <a:pt x="6" y="29"/>
                </a:lnTo>
                <a:close/>
              </a:path>
            </a:pathLst>
          </a:custGeom>
          <a:solidFill>
            <a:srgbClr val="1F74AD">
              <a:lumMod val="60000"/>
              <a:lumOff val="4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2" name="任意多边形 14"/>
          <p:cNvSpPr/>
          <p:nvPr>
            <p:custDataLst>
              <p:tags r:id="rId35"/>
            </p:custDataLst>
          </p:nvPr>
        </p:nvSpPr>
        <p:spPr bwMode="auto">
          <a:xfrm rot="1080935">
            <a:off x="790882" y="2279417"/>
            <a:ext cx="1428664" cy="569546"/>
          </a:xfrm>
          <a:custGeom>
            <a:avLst/>
            <a:gdLst>
              <a:gd name="T0" fmla="*/ 2111 w 2111"/>
              <a:gd name="T1" fmla="*/ 420 h 841"/>
              <a:gd name="T2" fmla="*/ 2027 w 2111"/>
              <a:gd name="T3" fmla="*/ 841 h 841"/>
              <a:gd name="T4" fmla="*/ 0 w 2111"/>
              <a:gd name="T5" fmla="*/ 426 h 841"/>
              <a:gd name="T6" fmla="*/ 84 w 2111"/>
              <a:gd name="T7" fmla="*/ 0 h 841"/>
              <a:gd name="T8" fmla="*/ 2111 w 2111"/>
              <a:gd name="T9" fmla="*/ 420 h 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1" h="841">
                <a:moveTo>
                  <a:pt x="2111" y="420"/>
                </a:moveTo>
                <a:lnTo>
                  <a:pt x="2027" y="841"/>
                </a:lnTo>
                <a:lnTo>
                  <a:pt x="0" y="426"/>
                </a:lnTo>
                <a:lnTo>
                  <a:pt x="84" y="0"/>
                </a:lnTo>
                <a:lnTo>
                  <a:pt x="2111" y="420"/>
                </a:ln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任意多边形 15"/>
          <p:cNvSpPr/>
          <p:nvPr>
            <p:custDataLst>
              <p:tags r:id="rId36"/>
            </p:custDataLst>
          </p:nvPr>
        </p:nvSpPr>
        <p:spPr bwMode="auto">
          <a:xfrm rot="1080935">
            <a:off x="739154" y="2249553"/>
            <a:ext cx="1429197" cy="573279"/>
          </a:xfrm>
          <a:custGeom>
            <a:avLst/>
            <a:gdLst>
              <a:gd name="T0" fmla="*/ 2112 w 2112"/>
              <a:gd name="T1" fmla="*/ 421 h 847"/>
              <a:gd name="T2" fmla="*/ 2027 w 2112"/>
              <a:gd name="T3" fmla="*/ 847 h 847"/>
              <a:gd name="T4" fmla="*/ 0 w 2112"/>
              <a:gd name="T5" fmla="*/ 427 h 847"/>
              <a:gd name="T6" fmla="*/ 85 w 2112"/>
              <a:gd name="T7" fmla="*/ 0 h 847"/>
              <a:gd name="T8" fmla="*/ 2112 w 2112"/>
              <a:gd name="T9" fmla="*/ 421 h 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2" h="847">
                <a:moveTo>
                  <a:pt x="2112" y="421"/>
                </a:moveTo>
                <a:lnTo>
                  <a:pt x="2027" y="847"/>
                </a:lnTo>
                <a:lnTo>
                  <a:pt x="0" y="427"/>
                </a:lnTo>
                <a:lnTo>
                  <a:pt x="85" y="0"/>
                </a:lnTo>
                <a:lnTo>
                  <a:pt x="2112" y="421"/>
                </a:ln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16"/>
          <p:cNvSpPr/>
          <p:nvPr>
            <p:custDataLst>
              <p:tags r:id="rId37"/>
            </p:custDataLst>
          </p:nvPr>
        </p:nvSpPr>
        <p:spPr bwMode="auto">
          <a:xfrm rot="1080935">
            <a:off x="453314" y="1856524"/>
            <a:ext cx="228778" cy="367432"/>
          </a:xfrm>
          <a:custGeom>
            <a:avLst/>
            <a:gdLst>
              <a:gd name="T0" fmla="*/ 37 w 56"/>
              <a:gd name="T1" fmla="*/ 88 h 89"/>
              <a:gd name="T2" fmla="*/ 39 w 56"/>
              <a:gd name="T3" fmla="*/ 89 h 89"/>
              <a:gd name="T4" fmla="*/ 56 w 56"/>
              <a:gd name="T5" fmla="*/ 5 h 89"/>
              <a:gd name="T6" fmla="*/ 54 w 56"/>
              <a:gd name="T7" fmla="*/ 4 h 89"/>
              <a:gd name="T8" fmla="*/ 5 w 56"/>
              <a:gd name="T9" fmla="*/ 38 h 89"/>
              <a:gd name="T10" fmla="*/ 37 w 56"/>
              <a:gd name="T11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89">
                <a:moveTo>
                  <a:pt x="37" y="88"/>
                </a:moveTo>
                <a:cubicBezTo>
                  <a:pt x="39" y="89"/>
                  <a:pt x="39" y="89"/>
                  <a:pt x="39" y="89"/>
                </a:cubicBezTo>
                <a:cubicBezTo>
                  <a:pt x="56" y="5"/>
                  <a:pt x="56" y="5"/>
                  <a:pt x="56" y="5"/>
                </a:cubicBezTo>
                <a:cubicBezTo>
                  <a:pt x="54" y="4"/>
                  <a:pt x="54" y="4"/>
                  <a:pt x="54" y="4"/>
                </a:cubicBezTo>
                <a:cubicBezTo>
                  <a:pt x="32" y="0"/>
                  <a:pt x="10" y="15"/>
                  <a:pt x="5" y="38"/>
                </a:cubicBezTo>
                <a:cubicBezTo>
                  <a:pt x="0" y="61"/>
                  <a:pt x="15" y="83"/>
                  <a:pt x="37" y="88"/>
                </a:cubicBezTo>
                <a:close/>
              </a:path>
            </a:pathLst>
          </a:custGeom>
          <a:solidFill>
            <a:srgbClr val="1F74AD">
              <a:lumMod val="20000"/>
              <a:lumOff val="8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任意多边形 17"/>
          <p:cNvSpPr/>
          <p:nvPr>
            <p:custDataLst>
              <p:tags r:id="rId38"/>
            </p:custDataLst>
          </p:nvPr>
        </p:nvSpPr>
        <p:spPr bwMode="auto">
          <a:xfrm rot="1080935">
            <a:off x="586635" y="1904519"/>
            <a:ext cx="890048" cy="585544"/>
          </a:xfrm>
          <a:custGeom>
            <a:avLst/>
            <a:gdLst>
              <a:gd name="T0" fmla="*/ 17 w 218"/>
              <a:gd name="T1" fmla="*/ 30 h 142"/>
              <a:gd name="T2" fmla="*/ 0 w 218"/>
              <a:gd name="T3" fmla="*/ 114 h 142"/>
              <a:gd name="T4" fmla="*/ 137 w 218"/>
              <a:gd name="T5" fmla="*/ 142 h 142"/>
              <a:gd name="T6" fmla="*/ 145 w 218"/>
              <a:gd name="T7" fmla="*/ 136 h 142"/>
              <a:gd name="T8" fmla="*/ 159 w 218"/>
              <a:gd name="T9" fmla="*/ 65 h 142"/>
              <a:gd name="T10" fmla="*/ 154 w 218"/>
              <a:gd name="T11" fmla="*/ 58 h 142"/>
              <a:gd name="T12" fmla="*/ 31 w 218"/>
              <a:gd name="T13" fmla="*/ 32 h 142"/>
              <a:gd name="T14" fmla="*/ 54 w 218"/>
              <a:gd name="T15" fmla="*/ 18 h 142"/>
              <a:gd name="T16" fmla="*/ 206 w 218"/>
              <a:gd name="T17" fmla="*/ 49 h 142"/>
              <a:gd name="T18" fmla="*/ 206 w 218"/>
              <a:gd name="T19" fmla="*/ 49 h 142"/>
              <a:gd name="T20" fmla="*/ 216 w 218"/>
              <a:gd name="T21" fmla="*/ 44 h 142"/>
              <a:gd name="T22" fmla="*/ 216 w 218"/>
              <a:gd name="T23" fmla="*/ 44 h 142"/>
              <a:gd name="T24" fmla="*/ 218 w 218"/>
              <a:gd name="T25" fmla="*/ 36 h 142"/>
              <a:gd name="T26" fmla="*/ 57 w 218"/>
              <a:gd name="T27" fmla="*/ 3 h 142"/>
              <a:gd name="T28" fmla="*/ 17 w 218"/>
              <a:gd name="T29" fmla="*/ 3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8" h="142">
                <a:moveTo>
                  <a:pt x="17" y="30"/>
                </a:moveTo>
                <a:cubicBezTo>
                  <a:pt x="0" y="114"/>
                  <a:pt x="0" y="114"/>
                  <a:pt x="0" y="114"/>
                </a:cubicBezTo>
                <a:cubicBezTo>
                  <a:pt x="137" y="142"/>
                  <a:pt x="137" y="142"/>
                  <a:pt x="137" y="142"/>
                </a:cubicBezTo>
                <a:cubicBezTo>
                  <a:pt x="140" y="142"/>
                  <a:pt x="144" y="140"/>
                  <a:pt x="145" y="136"/>
                </a:cubicBezTo>
                <a:cubicBezTo>
                  <a:pt x="159" y="65"/>
                  <a:pt x="159" y="65"/>
                  <a:pt x="159" y="65"/>
                </a:cubicBezTo>
                <a:cubicBezTo>
                  <a:pt x="160" y="62"/>
                  <a:pt x="158" y="58"/>
                  <a:pt x="154" y="58"/>
                </a:cubicBezTo>
                <a:cubicBezTo>
                  <a:pt x="31" y="32"/>
                  <a:pt x="31" y="32"/>
                  <a:pt x="31" y="32"/>
                </a:cubicBezTo>
                <a:cubicBezTo>
                  <a:pt x="33" y="22"/>
                  <a:pt x="44" y="15"/>
                  <a:pt x="54" y="18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06" y="49"/>
                  <a:pt x="206" y="49"/>
                  <a:pt x="206" y="49"/>
                </a:cubicBezTo>
                <a:cubicBezTo>
                  <a:pt x="210" y="49"/>
                  <a:pt x="215" y="47"/>
                  <a:pt x="216" y="44"/>
                </a:cubicBezTo>
                <a:cubicBezTo>
                  <a:pt x="216" y="44"/>
                  <a:pt x="216" y="44"/>
                  <a:pt x="216" y="44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57" y="3"/>
                  <a:pt x="57" y="3"/>
                  <a:pt x="57" y="3"/>
                </a:cubicBezTo>
                <a:cubicBezTo>
                  <a:pt x="39" y="0"/>
                  <a:pt x="21" y="11"/>
                  <a:pt x="17" y="30"/>
                </a:cubicBezTo>
                <a:close/>
              </a:path>
            </a:pathLst>
          </a:custGeom>
          <a:solidFill>
            <a:srgbClr val="1F74AD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任意多边形 18"/>
          <p:cNvSpPr/>
          <p:nvPr>
            <p:custDataLst>
              <p:tags r:id="rId39"/>
            </p:custDataLst>
          </p:nvPr>
        </p:nvSpPr>
        <p:spPr bwMode="auto">
          <a:xfrm rot="1080935">
            <a:off x="653295" y="1938649"/>
            <a:ext cx="146653" cy="362632"/>
          </a:xfrm>
          <a:custGeom>
            <a:avLst/>
            <a:gdLst>
              <a:gd name="T0" fmla="*/ 114 w 217"/>
              <a:gd name="T1" fmla="*/ 536 h 536"/>
              <a:gd name="T2" fmla="*/ 217 w 217"/>
              <a:gd name="T3" fmla="*/ 24 h 536"/>
              <a:gd name="T4" fmla="*/ 102 w 217"/>
              <a:gd name="T5" fmla="*/ 0 h 536"/>
              <a:gd name="T6" fmla="*/ 0 w 217"/>
              <a:gd name="T7" fmla="*/ 512 h 536"/>
              <a:gd name="T8" fmla="*/ 114 w 217"/>
              <a:gd name="T9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536">
                <a:moveTo>
                  <a:pt x="114" y="536"/>
                </a:moveTo>
                <a:lnTo>
                  <a:pt x="217" y="24"/>
                </a:lnTo>
                <a:lnTo>
                  <a:pt x="102" y="0"/>
                </a:lnTo>
                <a:lnTo>
                  <a:pt x="0" y="512"/>
                </a:lnTo>
                <a:lnTo>
                  <a:pt x="114" y="536"/>
                </a:lnTo>
                <a:close/>
              </a:path>
            </a:pathLst>
          </a:custGeom>
          <a:solidFill>
            <a:srgbClr val="1F74AD">
              <a:lumMod val="40000"/>
              <a:lumOff val="60000"/>
            </a:srgbClr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30000"/>
              </a:lnSpc>
            </a:pPr>
            <a:endParaRPr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举个栗子：京东新加粉用户自动识别潜在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KOC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并引导去对应的同城跑团群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7300" y="1240155"/>
            <a:ext cx="2353310" cy="2614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9985" y="1240155"/>
            <a:ext cx="2391410" cy="3286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775" y="1496060"/>
            <a:ext cx="2105660" cy="18205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430" y="1496060"/>
            <a:ext cx="2051050" cy="13239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8775" y="3437890"/>
            <a:ext cx="4244340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如果用户选择有兴趣成为</a:t>
            </a:r>
            <a:r>
              <a:rPr lang="en-US" altLang="zh-CN"/>
              <a:t>KOC</a:t>
            </a:r>
            <a:r>
              <a:rPr lang="zh-CN" altLang="en-US"/>
              <a:t>或者想先了解一下情况，就邀请他留个联系电话</a:t>
            </a:r>
          </a:p>
          <a:p>
            <a:pPr algn="ctr"/>
            <a:r>
              <a:rPr lang="zh-CN" altLang="en-US"/>
              <a:t>后续由客服跟进详谈</a:t>
            </a:r>
          </a:p>
        </p:txBody>
      </p:sp>
      <p:sp>
        <p:nvSpPr>
          <p:cNvPr id="9" name="矩形 8"/>
          <p:cNvSpPr/>
          <p:nvPr/>
        </p:nvSpPr>
        <p:spPr>
          <a:xfrm>
            <a:off x="5154930" y="4575175"/>
            <a:ext cx="4736465" cy="975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如果用户选择了想加入的城市群，就弹出对应的进群二维码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、自动绑号打标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：目前已经广泛用于点燃服务的项目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906780"/>
            <a:ext cx="2419350" cy="455358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3506470" y="906780"/>
            <a:ext cx="4055745" cy="802005"/>
          </a:xfrm>
          <a:prstGeom prst="wedgeRoundRectCallout">
            <a:avLst>
              <a:gd name="adj1" fmla="val -55526"/>
              <a:gd name="adj2" fmla="val 60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只要填了手机号就可以完成自动绑号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506470" y="2203450"/>
            <a:ext cx="4055745" cy="802005"/>
          </a:xfrm>
          <a:prstGeom prst="wedgeRoundRectCallout">
            <a:avLst>
              <a:gd name="adj1" fmla="val -55526"/>
              <a:gd name="adj2" fmla="val 600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每个选项都可以设置一个对应的标签，用户选择哪个答案就自动打上哪个标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470" y="3215640"/>
            <a:ext cx="6019800" cy="2295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、自动绑号打标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：高阶用法</a:t>
            </a:r>
            <a:endParaRPr lang="en-US" altLang="zh-CN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870585"/>
            <a:ext cx="8025765" cy="1900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295" y="2868930"/>
            <a:ext cx="2962275" cy="19792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00475" y="2896870"/>
            <a:ext cx="5897880" cy="17424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9295" y="4847590"/>
            <a:ext cx="8989060" cy="702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先上传订单，再设置打标规则，用户填写问卷时，</a:t>
            </a:r>
          </a:p>
          <a:p>
            <a:pPr algn="ctr"/>
            <a:r>
              <a:rPr lang="zh-CN" altLang="en-US"/>
              <a:t>只要填了手机号，就会自动打上订单规则匹配的标签</a:t>
            </a:r>
          </a:p>
        </p:txBody>
      </p:sp>
      <p:sp>
        <p:nvSpPr>
          <p:cNvPr id="6" name="矩形 5"/>
          <p:cNvSpPr/>
          <p:nvPr/>
        </p:nvSpPr>
        <p:spPr>
          <a:xfrm>
            <a:off x="878840" y="3239770"/>
            <a:ext cx="1097280" cy="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66025" y="3583305"/>
            <a:ext cx="1097280" cy="2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stCxn id="7" idx="1"/>
            <a:endCxn id="6" idx="3"/>
          </p:cNvCxnSpPr>
          <p:nvPr/>
        </p:nvCxnSpPr>
        <p:spPr>
          <a:xfrm flipH="1" flipV="1">
            <a:off x="1976120" y="3380740"/>
            <a:ext cx="5589905" cy="343535"/>
          </a:xfrm>
          <a:prstGeom prst="line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50800" dir="5400000" sx="5000" sy="5000" algn="ct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、自动绑号打标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：一个小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TIPS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094740" y="4278630"/>
            <a:ext cx="8616950" cy="1015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/>
              <a:t>当奖品不是很有吸引力或者需要付邮费领取时：</a:t>
            </a:r>
          </a:p>
          <a:p>
            <a:pPr algn="l"/>
            <a:r>
              <a:rPr lang="zh-CN"/>
              <a:t>先让用户填写问卷，再告诉他兑奖的详细规则，会有意想不到的效果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" y="887095"/>
            <a:ext cx="2909570" cy="3276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2265" y="908685"/>
            <a:ext cx="3019425" cy="314579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004310" y="887095"/>
            <a:ext cx="1256030" cy="7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绑号率</a:t>
            </a:r>
            <a:r>
              <a:rPr lang="en-US" altLang="zh-CN" sz="2400"/>
              <a:t>&lt;40%</a:t>
            </a:r>
          </a:p>
        </p:txBody>
      </p:sp>
      <p:sp>
        <p:nvSpPr>
          <p:cNvPr id="7" name="矩形 6"/>
          <p:cNvSpPr/>
          <p:nvPr/>
        </p:nvSpPr>
        <p:spPr>
          <a:xfrm>
            <a:off x="5436235" y="887095"/>
            <a:ext cx="1256030" cy="70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绑号率</a:t>
            </a:r>
            <a:r>
              <a:rPr lang="en-US" altLang="zh-CN" sz="2400"/>
              <a:t>&gt;90%</a:t>
            </a:r>
          </a:p>
        </p:txBody>
      </p:sp>
      <p:pic>
        <p:nvPicPr>
          <p:cNvPr id="8" name="图片 7" descr="303b343132373834343bd5fdc8b7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07050" y="1708785"/>
            <a:ext cx="914400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8787_6*l_h_i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8787_6*l_h_a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81214_6*l_h_f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81214_6*l_h_a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9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725_3*l_h_a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725_3*l_h_f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725_3*l_h_i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5*1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725_3*l_h_x*1_3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725_3*l_h_a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7725_3*l_h_f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725_3*l_h_i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4*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725_3*l_h_x*1_2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68787_6*l_h_f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725_3*l_h_a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725_3*l_h_f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725_3*l_h_i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93*1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725_3*l_h_x*1_1_1"/>
  <p:tag name="KSO_WM_TEMPLATE_CATEGORY" val="diagram"/>
  <p:tag name="KSO_WM_TEMPLATE_INDEX" val="2018772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1"/>
  <p:tag name="KSO_WM_UNIT_ID" val="diagram20187725_3*i*2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87725_3*i*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2"/>
  <p:tag name="KSO_WM_UNIT_ID" val="diagram20187725_3*i*1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2"/>
  <p:tag name="KSO_WM_UNIT_ID" val="diagram20187725_3*i*2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3"/>
  <p:tag name="KSO_WM_UNIT_ID" val="diagram20187725_3*i*2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4"/>
  <p:tag name="KSO_WM_UNIT_ID" val="diagram20187725_3*i*2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68787_6*l_h_i*1_2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5"/>
  <p:tag name="KSO_WM_UNIT_ID" val="diagram20187725_3*i*2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6"/>
  <p:tag name="KSO_WM_UNIT_ID" val="diagram20187725_3*i*2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7"/>
  <p:tag name="KSO_WM_UNIT_ID" val="diagram20187725_3*i*2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8"/>
  <p:tag name="KSO_WM_UNIT_ID" val="diagram20187725_3*i*2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diagram20187725_3*i*2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diagram20187725_3*i*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diagram20187725_3*i*4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5"/>
  <p:tag name="KSO_WM_UNIT_ID" val="diagram20187725_3*i*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6"/>
  <p:tag name="KSO_WM_UNIT_ID" val="diagram20187725_3*i*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7"/>
  <p:tag name="KSO_WM_UNIT_ID" val="diagram20187725_3*i*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68787_6*l_h_i*1_2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8"/>
  <p:tag name="KSO_WM_UNIT_ID" val="diagram20187725_3*i*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9"/>
  <p:tag name="KSO_WM_UNIT_ID" val="diagram20187725_3*i*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0"/>
  <p:tag name="KSO_WM_UNIT_ID" val="diagram20187725_3*i*1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1"/>
  <p:tag name="KSO_WM_UNIT_ID" val="diagram20187725_3*i*11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3"/>
  <p:tag name="KSO_WM_UNIT_ID" val="diagram20187725_3*i*13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5"/>
  <p:tag name="KSO_WM_UNIT_ID" val="diagram20187725_3*i*15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6"/>
  <p:tag name="KSO_WM_UNIT_ID" val="diagram20187725_3*i*16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7"/>
  <p:tag name="KSO_WM_UNIT_ID" val="diagram20187725_3*i*17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8"/>
  <p:tag name="KSO_WM_UNIT_ID" val="diagram20187725_3*i*18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9"/>
  <p:tag name="KSO_WM_UNIT_ID" val="diagram20187725_3*i*19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8787_6*l_h_a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0"/>
  <p:tag name="KSO_WM_UNIT_ID" val="diagram20187725_3*i*20"/>
  <p:tag name="KSO_WM_TEMPLATE_CATEGORY" val="diagram"/>
  <p:tag name="KSO_WM_TEMPLATE_INDEX" val="2018772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请在这里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81214_6*a*1"/>
  <p:tag name="KSO_WM_TEMPLATE_CATEGORY" val="diagram"/>
  <p:tag name="KSO_WM_TEMPLATE_INDEX" val="20181214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1_1"/>
  <p:tag name="KSO_WM_UNIT_ID" val="diagram20174799_1*l_h_i*1_1_1"/>
  <p:tag name="KSO_WM_UNIT_LAYERLEVEL" val="1_1_1"/>
  <p:tag name="KSO_WM_DIAGRAM_GROUP_CODE" val="l1-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1_2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ID" val="diagram20174799_1*l_h_f*1_1_2"/>
  <p:tag name="KSO_WM_UNIT_PRESET_TEXT" val="72%"/>
  <p:tag name="KSO_WM_UNIT_TEXT_FILL_FORE_SCHEMECOLOR_INDEX" val="13"/>
  <p:tag name="KSO_WM_UNIT_TEXT_FILL_TYPE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1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4799_1*l_h_f*1_1_1"/>
  <p:tag name="KSO_WM_UNIT_TEXT_FILL_FORE_SCHEMECOLOR_INDEX" val="13"/>
  <p:tag name="KSO_WM_UNIT_TEXT_FILL_TYPE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a"/>
  <p:tag name="KSO_WM_UNIT_INDEX" val="1_1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4799_1*l_h_a*1_1_1"/>
  <p:tag name="KSO_WM_UNIT_TEXT_FILL_FORE_SCHEMECOLOR_INDEX" val="13"/>
  <p:tag name="KSO_WM_UNIT_TEXT_FILL_TYPE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1_2"/>
  <p:tag name="KSO_WM_UNIT_ID" val="diagram20174799_1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2_1"/>
  <p:tag name="KSO_WM_UNIT_ID" val="diagram20174799_1*l_h_i*1_2_1"/>
  <p:tag name="KSO_WM_UNIT_LAYERLEVEL" val="1_1_1"/>
  <p:tag name="KSO_WM_DIAGRAM_GROUP_CODE" val="l1-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2_2"/>
  <p:tag name="KSO_WM_UNIT_LAYERLEVEL" val="1_1_1"/>
  <p:tag name="KSO_WM_UNIT_VALUE" val="2"/>
  <p:tag name="KSO_WM_UNIT_HIGHLIGHT" val="0"/>
  <p:tag name="KSO_WM_UNIT_COMPATIBLE" val="0"/>
  <p:tag name="KSO_WM_UNIT_CLEAR" val="0"/>
  <p:tag name="KSO_WM_DIAGRAM_GROUP_CODE" val="l1-1"/>
  <p:tag name="KSO_WM_UNIT_ID" val="diagram20174799_1*l_h_f*1_2_2"/>
  <p:tag name="KSO_WM_UNIT_PRESET_TEXT" val="60%"/>
  <p:tag name="KSO_WM_UNIT_TEXT_FILL_FORE_SCHEMECOLOR_INDEX" val="13"/>
  <p:tag name="KSO_WM_UNIT_TEXT_FILL_TYPE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a"/>
  <p:tag name="KSO_WM_UNIT_INDEX" val="1_2_1"/>
  <p:tag name="KSO_WM_UNIT_LAYERLEVEL" val="1_1_1"/>
  <p:tag name="KSO_WM_UNIT_VALUE" val="7"/>
  <p:tag name="KSO_WM_UNIT_HIGHLIGHT" val="0"/>
  <p:tag name="KSO_WM_UNIT_COMPATIBLE" val="0"/>
  <p:tag name="KSO_WM_UNIT_CLEAR" val="0"/>
  <p:tag name="KSO_WM_UNIT_PRESET_TEXT_INDEX" val="3"/>
  <p:tag name="KSO_WM_UNIT_PRESET_TEXT_LEN" val="5"/>
  <p:tag name="KSO_WM_DIAGRAM_GROUP_CODE" val="l1-1"/>
  <p:tag name="KSO_WM_UNIT_ID" val="diagram20174799_1*l_h_a*1_2_1"/>
  <p:tag name="KSO_WM_UNIT_TEXT_FILL_FORE_SCHEMECOLOR_INDEX" val="13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68787_6*l_h_f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f"/>
  <p:tag name="KSO_WM_UNIT_INDEX" val="1_2_1"/>
  <p:tag name="KSO_WM_UNIT_LAYERLEVEL" val="1_1_1"/>
  <p:tag name="KSO_WM_UNIT_VALUE" val="40"/>
  <p:tag name="KSO_WM_UNIT_HIGHLIGHT" val="0"/>
  <p:tag name="KSO_WM_UNIT_COMPATIBLE" val="0"/>
  <p:tag name="KSO_WM_UNIT_CLEAR" val="0"/>
  <p:tag name="KSO_WM_UNIT_PRESET_TEXT_INDEX" val="4"/>
  <p:tag name="KSO_WM_UNIT_PRESET_TEXT_LEN" val="57"/>
  <p:tag name="KSO_WM_DIAGRAM_GROUP_CODE" val="l1-1"/>
  <p:tag name="KSO_WM_UNIT_ID" val="diagram20174799_1*l_h_f*1_2_1"/>
  <p:tag name="KSO_WM_UNIT_TEXT_FILL_FORE_SCHEMECOLOR_INDEX" val="13"/>
  <p:tag name="KSO_WM_UNIT_TEXT_FILL_TYP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74799"/>
  <p:tag name="KSO_WM_UNIT_TYPE" val="l_h_i"/>
  <p:tag name="KSO_WM_UNIT_INDEX" val="1_2_2"/>
  <p:tag name="KSO_WM_UNIT_ID" val="diagram20174799_1*l_h_i*1_2_2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68787_6*l_h_i*1_3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68787_6*l_h_i*1_3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8787_6*l_h_a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68787_6*l_h_f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8787_6*l_h_i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68787_6*l_h_i*1_4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68787_6*l_h_i*1_4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8787_6*l_h_a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68787_6*l_h_f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68787_6*l_h_i*1_5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68787_6*l_h_i*1_5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68787_6*l_h_a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68787_6*l_h_f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68787_6*l_h_i*1_6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68787_6*l_h_i*1_6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68787_6*l_h_i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68787_6*l_h_a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14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68787_6*l_h_f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68787_6*l_h_x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9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68787_6*l_h_x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9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5_1"/>
  <p:tag name="KSO_WM_UNIT_ID" val="diagram20168787_6*l_h_x*1_5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6_1"/>
  <p:tag name="KSO_WM_UNIT_ID" val="diagram20168787_6*l_h_x*1_6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10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68787_6*l_h_x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68787_6*l_i*1_1"/>
  <p:tag name="KSO_WM_TEMPLATE_CATEGORY" val="diagram"/>
  <p:tag name="KSO_WM_TEMPLATE_INDEX" val="20168787"/>
  <p:tag name="KSO_WM_UNIT_LAYERLEVEL" val="1_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23"/>
  <p:tag name="KSO_WM_UNIT_TYPE" val="a"/>
  <p:tag name="KSO_WM_UNIT_INDEX" val="1"/>
  <p:tag name="KSO_WM_UNIT_ID" val="diagram160823_3*a*1"/>
  <p:tag name="KSO_WM_UNIT_LAYERLEVEL" val="1"/>
  <p:tag name="KSO_WM_UNIT_VALUE" val="1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823"/>
  <p:tag name="KSO_WM_UNIT_TYPE" val="a"/>
  <p:tag name="KSO_WM_UNIT_INDEX" val="1"/>
  <p:tag name="KSO_WM_UNIT_ID" val="diagram160823_3*a*1"/>
  <p:tag name="KSO_WM_UNIT_LAYERLEVEL" val="1"/>
  <p:tag name="KSO_WM_UNIT_VALUE" val="117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LOREM IPSUM DOL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8787_6*l_h_i*1_1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请在这里输入您的标题内容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81214_6*a*1"/>
  <p:tag name="KSO_WM_TEMPLATE_CATEGORY" val="diagram"/>
  <p:tag name="KSO_WM_TEMPLATE_INDEX" val="20181214"/>
  <p:tag name="KSO_WM_UNIT_LAYERLEVEL" val="1"/>
  <p:tag name="KSO_WM_TAG_VERSION" val="1.0"/>
  <p:tag name="KSO_WM_BEAUTIFY_FLAG" val="#wm#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1214_6*l_h_i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1214_6*l_h_i*1_1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1214_6*l_h_i*1_1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1214_6*l_h_i*1_1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181214_6*l_h_i*1_1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6"/>
  <p:tag name="KSO_WM_UNIT_ID" val="diagram20181214_6*l_h_i*1_1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7"/>
  <p:tag name="KSO_WM_UNIT_ID" val="diagram20181214_6*l_h_i*1_1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1214_6*l_h_f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1214_6*l_h_a*1_1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5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8787_6*l_h_i*1_3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8"/>
  <p:tag name="KSO_WM_UNIT_ID" val="diagram20181214_6*l_h_i*1_1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1214_6*l_h_i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1214_6*l_h_i*1_2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1214_6*l_h_i*1_2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1214_6*l_h_i*1_2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20181214_6*l_h_i*1_2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6"/>
  <p:tag name="KSO_WM_UNIT_ID" val="diagram20181214_6*l_h_i*1_2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7"/>
  <p:tag name="KSO_WM_UNIT_ID" val="diagram20181214_6*l_h_i*1_2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8"/>
  <p:tag name="KSO_WM_UNIT_ID" val="diagram20181214_6*l_h_i*1_2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9"/>
  <p:tag name="KSO_WM_UNIT_ID" val="diagram20181214_6*l_h_i*1_2_9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8787_6*l_h_i*1_2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81214_6*l_h_f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1214_6*l_h_a*1_2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6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1214_6*l_h_i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1214_6*l_h_i*1_3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1214_6*l_h_i*1_3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1214_6*l_h_i*1_3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181214_6*l_h_i*1_3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6"/>
  <p:tag name="KSO_WM_UNIT_ID" val="diagram20181214_6*l_h_i*1_3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7"/>
  <p:tag name="KSO_WM_UNIT_ID" val="diagram20181214_6*l_h_i*1_3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8"/>
  <p:tag name="KSO_WM_UNIT_ID" val="diagram20181214_6*l_h_i*1_3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07*8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4_1"/>
  <p:tag name="KSO_WM_UNIT_ID" val="diagram20168787_6*l_h_x*1_4_1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1214_6*l_h_f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1214_6*l_h_a*1_3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7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1214_6*l_h_i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1214_6*l_h_i*1_4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1214_6*l_h_i*1_4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1214_6*l_h_i*1_4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20181214_6*l_h_i*1_4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6"/>
  <p:tag name="KSO_WM_UNIT_ID" val="diagram20181214_6*l_h_i*1_4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7"/>
  <p:tag name="KSO_WM_UNIT_ID" val="diagram20181214_6*l_h_i*1_4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8"/>
  <p:tag name="KSO_WM_UNIT_ID" val="diagram20181214_6*l_h_i*1_4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68787_6*l_h_i*1_1_3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1214_6*l_h_f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1214_6*l_h_a*1_4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8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1214_6*l_h_i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1214_6*l_h_i*1_5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1214_6*l_h_i*1_5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181214_6*l_h_i*1_5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5"/>
  <p:tag name="KSO_WM_UNIT_ID" val="diagram20181214_6*l_h_i*1_5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6"/>
  <p:tag name="KSO_WM_UNIT_ID" val="diagram20181214_6*l_h_i*1_5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7"/>
  <p:tag name="KSO_WM_UNIT_ID" val="diagram20181214_6*l_h_i*1_5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8"/>
  <p:tag name="KSO_WM_UNIT_ID" val="diagram20181214_6*l_h_i*1_5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68787_6*l_h_i*1_1_2"/>
  <p:tag name="KSO_WM_TEMPLATE_CATEGORY" val="diagram"/>
  <p:tag name="KSO_WM_TEMPLATE_INDEX" val="201687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请在这里输入您的内容文字请在这里输入您的内容文字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5_1"/>
  <p:tag name="KSO_WM_UNIT_ID" val="diagram20181214_6*l_h_f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内容文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1214_6*l_h_a*1_5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0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81214_6*l_h_i*1_6_1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81214_6*l_h_i*1_6_2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81214_6*l_h_i*1_6_3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16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4"/>
  <p:tag name="KSO_WM_UNIT_ID" val="diagram20181214_6*l_h_i*1_6_4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5"/>
  <p:tag name="KSO_WM_UNIT_ID" val="diagram20181214_6*l_h_i*1_6_5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6"/>
  <p:tag name="KSO_WM_UNIT_ID" val="diagram20181214_6*l_h_i*1_6_6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7"/>
  <p:tag name="KSO_WM_UNIT_ID" val="diagram20181214_6*l_h_i*1_6_7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8"/>
  <p:tag name="KSO_WM_UNIT_ID" val="diagram20181214_6*l_h_i*1_6_8"/>
  <p:tag name="KSO_WM_TEMPLATE_CATEGORY" val="diagram"/>
  <p:tag name="KSO_WM_TEMPLATE_INDEX" val="20181214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877</Words>
  <Application>Microsoft Office PowerPoint</Application>
  <PresentationFormat>自定义</PresentationFormat>
  <Paragraphs>131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957</cp:revision>
  <dcterms:created xsi:type="dcterms:W3CDTF">2021-05-24T10:31:00Z</dcterms:created>
  <dcterms:modified xsi:type="dcterms:W3CDTF">2022-02-21T08:23:29Z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767554563F27434E9566FAC0412464B4</vt:lpwstr>
  </property>
</Properties>
</file>