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283" r:id="rId2"/>
    <p:sldId id="2635" r:id="rId3"/>
    <p:sldId id="2644" r:id="rId4"/>
    <p:sldId id="2646" r:id="rId5"/>
    <p:sldId id="2729" r:id="rId6"/>
    <p:sldId id="2699" r:id="rId7"/>
    <p:sldId id="2700" r:id="rId8"/>
    <p:sldId id="2728" r:id="rId9"/>
    <p:sldId id="2716" r:id="rId10"/>
    <p:sldId id="2660" r:id="rId11"/>
    <p:sldId id="2647" r:id="rId12"/>
    <p:sldId id="2730" r:id="rId13"/>
    <p:sldId id="2689" r:id="rId14"/>
    <p:sldId id="2634" r:id="rId15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7D31"/>
    <a:srgbClr val="FEA900"/>
    <a:srgbClr val="E93252"/>
    <a:srgbClr val="6DF5ED"/>
    <a:srgbClr val="FFFFFF"/>
    <a:srgbClr val="F8F8F8"/>
    <a:srgbClr val="120C16"/>
    <a:srgbClr val="0358B2"/>
    <a:srgbClr val="035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9T00:31:24.238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案例目标及背景</a:t>
          </a:r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 dirty="0"/>
            <a:t>案例关键词</a:t>
          </a:r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1BED5-9553-415C-8C99-038CA5701B65}" type="doc">
      <dgm:prSet loTypeId="urn:microsoft.com/office/officeart/2005/8/layout/arrow2#1" loCatId="process" qsTypeId="urn:microsoft.com/office/officeart/2005/8/quickstyle/simple3#1" qsCatId="simple" csTypeId="urn:microsoft.com/office/officeart/2005/8/colors/accent2_1#1" csCatId="accent1" phldr="1"/>
      <dgm:spPr/>
    </dgm:pt>
    <dgm:pt modelId="{A3D2BF83-E471-4B54-A76D-9B5A789D714A}" type="pres">
      <dgm:prSet presAssocID="{5871BED5-9553-415C-8C99-038CA5701B65}" presName="arrowDiagram" presStyleCnt="0">
        <dgm:presLayoutVars>
          <dgm:chMax val="5"/>
          <dgm:dir val="rev"/>
          <dgm:resizeHandles val="exact"/>
        </dgm:presLayoutVars>
      </dgm:prSet>
      <dgm:spPr/>
    </dgm:pt>
  </dgm:ptLst>
  <dgm:cxnLst>
    <dgm:cxn modelId="{A6F84D70-15FB-4815-BBC4-51CBB75E6C5F}" type="presOf" srcId="{5871BED5-9553-415C-8C99-038CA5701B65}" destId="{A3D2BF83-E471-4B54-A76D-9B5A789D714A}" srcOrd="0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案例目标及背景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案例关键词</a:t>
          </a:r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diagramData" Target="../diagrams/data2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2.xml"/><Relationship Id="rId5" Type="http://schemas.openxmlformats.org/officeDocument/2006/relationships/image" Target="../media/image6.svg"/><Relationship Id="rId15" Type="http://schemas.openxmlformats.org/officeDocument/2006/relationships/image" Target="../media/image11.sv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sv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27.svg"/><Relationship Id="rId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openxmlformats.org/officeDocument/2006/relationships/image" Target="../media/image4.sv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50856" y="1539182"/>
            <a:ext cx="411226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一次满足三个需求</a:t>
            </a:r>
            <a:endParaRPr sz="3600" b="1" dirty="0"/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部门：软件运维</a:t>
            </a:r>
            <a:endParaRPr lang="en-US" altLang="zh-CN" sz="3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姓名：黄嘉晖</a:t>
            </a:r>
            <a:endParaRPr lang="en-US" altLang="zh-CN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花名：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黄金</a:t>
            </a:r>
            <a:endParaRPr lang="en-US" altLang="zh-CN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262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案例中待优化点及改善方向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32535" y="1398270"/>
            <a:ext cx="2814955" cy="20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待优化点</a:t>
            </a:r>
            <a:r>
              <a:rPr lang="en-US" altLang="zh-CN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</a:p>
          <a:p>
            <a:pPr algn="l"/>
            <a:r>
              <a:rPr lang="en-US" altLang="zh-CN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</a:p>
          <a:p>
            <a:pPr algn="l"/>
            <a:r>
              <a:rPr lang="en-US" altLang="zh-CN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1.</a:t>
            </a:r>
            <a:r>
              <a:rPr lang="zh-CN" altLang="en-US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操作新添</a:t>
            </a:r>
            <a:r>
              <a:rPr lang="en-US" altLang="zh-CN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取消标星</a:t>
            </a:r>
            <a:r>
              <a:rPr lang="en-US" altLang="zh-CN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置顶</a:t>
            </a:r>
            <a:r>
              <a:rPr lang="en-US" altLang="zh-CN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</a:t>
            </a:r>
            <a:r>
              <a:rPr lang="en-US" altLang="zh-CN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,</a:t>
            </a:r>
            <a:r>
              <a:rPr lang="zh-CN" altLang="en-US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会强制刷新</a:t>
            </a:r>
            <a:r>
              <a:rPr lang="en-US" altLang="zh-CN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对话框重找</a:t>
            </a:r>
            <a:r>
              <a:rPr lang="en-US" altLang="zh-CN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).</a:t>
            </a:r>
          </a:p>
          <a:p>
            <a:pPr algn="l"/>
            <a:r>
              <a:rPr lang="en-US" altLang="zh-CN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</a:p>
          <a:p>
            <a:pPr algn="l"/>
            <a:r>
              <a:rPr lang="en-US" altLang="zh-CN" sz="1600" b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2.</a:t>
            </a:r>
            <a:r>
              <a:rPr lang="zh-CN" altLang="en-US" sz="1600" b="1" dirty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聊天列表</a:t>
            </a:r>
            <a:r>
              <a:rPr lang="en-US" altLang="zh-CN" sz="1600" b="1" dirty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1600" b="1" dirty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只显示标星</a:t>
            </a:r>
            <a:r>
              <a:rPr lang="en-US" altLang="zh-CN" sz="1600" b="1" dirty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600" b="1" dirty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缺少标识文字</a:t>
            </a:r>
            <a:r>
              <a:rPr lang="en-US" altLang="zh-CN" sz="1600" b="1" dirty="0"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61050" y="3529965"/>
            <a:ext cx="3134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改善方向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</a:p>
          <a:p>
            <a:pPr algn="l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</a:p>
          <a:p>
            <a:pPr algn="l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1.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局部静态更新状况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</a:p>
          <a:p>
            <a:pPr algn="l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2.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技术调整系统前端显示方式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 rot="19743805">
            <a:off x="2261235" y="145752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 rot="19743805">
            <a:off x="2562587" y="145752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3"/>
          <p:cNvSpPr/>
          <p:nvPr>
            <p:custDataLst>
              <p:tags r:id="rId3"/>
            </p:custDataLst>
          </p:nvPr>
        </p:nvSpPr>
        <p:spPr>
          <a:xfrm>
            <a:off x="2890799" y="1324845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spc="15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销售和服务分层</a:t>
            </a:r>
          </a:p>
        </p:txBody>
      </p:sp>
      <p:sp>
        <p:nvSpPr>
          <p:cNvPr id="16" name="任意多边形 15"/>
          <p:cNvSpPr/>
          <p:nvPr>
            <p:custDataLst>
              <p:tags r:id="rId4"/>
            </p:custDataLst>
          </p:nvPr>
        </p:nvSpPr>
        <p:spPr>
          <a:xfrm rot="19743805">
            <a:off x="2570842" y="145816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任意多边形 4"/>
          <p:cNvSpPr/>
          <p:nvPr>
            <p:custDataLst>
              <p:tags r:id="rId5"/>
            </p:custDataLst>
          </p:nvPr>
        </p:nvSpPr>
        <p:spPr>
          <a:xfrm rot="19743805">
            <a:off x="2485197" y="2765728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任意多边形 6"/>
          <p:cNvSpPr/>
          <p:nvPr>
            <p:custDataLst>
              <p:tags r:id="rId6"/>
            </p:custDataLst>
          </p:nvPr>
        </p:nvSpPr>
        <p:spPr>
          <a:xfrm rot="19743805">
            <a:off x="2786549" y="2765728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矩形3"/>
          <p:cNvSpPr/>
          <p:nvPr>
            <p:custDataLst>
              <p:tags r:id="rId7"/>
            </p:custDataLst>
          </p:nvPr>
        </p:nvSpPr>
        <p:spPr>
          <a:xfrm>
            <a:off x="3114761" y="2633047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数据分折数据</a:t>
            </a:r>
            <a:endParaRPr lang="zh-CN" altLang="en-US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任意多边形 15"/>
          <p:cNvSpPr/>
          <p:nvPr>
            <p:custDataLst>
              <p:tags r:id="rId8"/>
            </p:custDataLst>
          </p:nvPr>
        </p:nvSpPr>
        <p:spPr>
          <a:xfrm rot="19743805">
            <a:off x="2794804" y="2766363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14675" y="2727960"/>
            <a:ext cx="37719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接待客服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提供线索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sz="1400"/>
          </a:p>
          <a:p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销售顾问:进行深聊,开单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2" y="464453"/>
            <a:ext cx="2011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dk1"/>
                </a:solidFill>
                <a:sym typeface="+mn-ea"/>
              </a:rPr>
              <a:t>针对案例的延伸思考</a:t>
            </a:r>
            <a:endParaRPr sz="1600">
              <a:solidFill>
                <a:schemeClr val="dk1"/>
              </a:solidFill>
            </a:endParaRPr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67539" y="1363593"/>
            <a:ext cx="67303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标星颜色根据时间自动化变化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浅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锁客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”?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 dirty="0"/>
          </a:p>
          <a:p>
            <a:pPr indent="0">
              <a:buFont typeface="Wingdings" panose="05000000000000000000" charset="0"/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508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768825" y="464453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评分表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62111F5-73AC-4F58-A974-8CCE30171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21" y="1987274"/>
            <a:ext cx="2489170" cy="23251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示 6"/>
          <p:cNvGraphicFramePr/>
          <p:nvPr/>
        </p:nvGraphicFramePr>
        <p:xfrm>
          <a:off x="991870" y="2047875"/>
          <a:ext cx="4338320" cy="243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3188335" y="1971040"/>
            <a:ext cx="3712845" cy="2254885"/>
            <a:chOff x="5021" y="3104"/>
            <a:chExt cx="5847" cy="3551"/>
          </a:xfrm>
        </p:grpSpPr>
        <p:sp>
          <p:nvSpPr>
            <p:cNvPr id="10" name="文本框 9"/>
            <p:cNvSpPr txBox="1"/>
            <p:nvPr/>
          </p:nvSpPr>
          <p:spPr>
            <a:xfrm>
              <a:off x="7219" y="6075"/>
              <a:ext cx="2511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”</a:t>
              </a:r>
              <a:r>
                <a:rPr lang="zh-CN" altLang="en-US"/>
                <a:t>置顶</a:t>
              </a:r>
              <a:r>
                <a:rPr lang="en-US" altLang="zh-CN"/>
                <a:t>”+”</a:t>
              </a:r>
              <a:r>
                <a:rPr lang="zh-CN" altLang="en-US"/>
                <a:t>标星</a:t>
              </a:r>
              <a:r>
                <a:rPr lang="en-US" altLang="zh-CN"/>
                <a:t>”</a:t>
              </a:r>
            </a:p>
          </p:txBody>
        </p:sp>
        <p:pic>
          <p:nvPicPr>
            <p:cNvPr id="8" name="图片 7" descr="303b32313538323432393bd0c7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428" y="4037"/>
              <a:ext cx="1440" cy="1440"/>
            </a:xfrm>
            <a:prstGeom prst="rect">
              <a:avLst/>
            </a:prstGeom>
          </p:spPr>
        </p:pic>
        <p:pic>
          <p:nvPicPr>
            <p:cNvPr id="9" name="图片 8" descr="32313536343131323b32313536343039393bb9a4d7f7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021" y="3104"/>
              <a:ext cx="2438" cy="2438"/>
            </a:xfrm>
            <a:prstGeom prst="rect">
              <a:avLst/>
            </a:prstGeom>
          </p:spPr>
        </p:pic>
        <p:sp>
          <p:nvSpPr>
            <p:cNvPr id="11" name="左右箭头 10"/>
            <p:cNvSpPr/>
            <p:nvPr/>
          </p:nvSpPr>
          <p:spPr>
            <a:xfrm>
              <a:off x="7986" y="4838"/>
              <a:ext cx="1009" cy="37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326286" y="46445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31520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2136140" y="986155"/>
            <a:ext cx="6617970" cy="4367530"/>
            <a:chOff x="3831" y="1575"/>
            <a:chExt cx="10422" cy="6878"/>
          </a:xfrm>
        </p:grpSpPr>
        <p:pic>
          <p:nvPicPr>
            <p:cNvPr id="15" name="图片 14" descr="微信图片_202201201058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81" y="1575"/>
              <a:ext cx="7472" cy="6878"/>
            </a:xfrm>
            <a:prstGeom prst="rect">
              <a:avLst/>
            </a:prstGeom>
          </p:spPr>
        </p:pic>
        <p:pic>
          <p:nvPicPr>
            <p:cNvPr id="16" name="图片 15" descr="333437323739383b333530353031373bb7d1d3c3b9dcc0ed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31" y="3273"/>
              <a:ext cx="1440" cy="1440"/>
            </a:xfrm>
            <a:prstGeom prst="rect">
              <a:avLst/>
            </a:prstGeom>
          </p:spPr>
        </p:pic>
        <p:pic>
          <p:nvPicPr>
            <p:cNvPr id="18" name="图片 17" descr="31393935333136353b31393937373439383bbcfdcdb7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20" y="5317"/>
              <a:ext cx="1440" cy="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326286" y="46445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169670" y="744855"/>
            <a:ext cx="8209915" cy="4606290"/>
            <a:chOff x="1842" y="1173"/>
            <a:chExt cx="12929" cy="7254"/>
          </a:xfrm>
        </p:grpSpPr>
        <p:pic>
          <p:nvPicPr>
            <p:cNvPr id="5" name="图片 4" descr="QQ浏览器截图2022012011435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31" y="1173"/>
              <a:ext cx="6940" cy="725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842" y="3124"/>
              <a:ext cx="3177" cy="2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/>
                <a:t>1.</a:t>
              </a:r>
              <a:r>
                <a:rPr lang="zh-CN" altLang="en-US"/>
                <a:t>会话类型</a:t>
              </a:r>
              <a:r>
                <a:rPr lang="en-US" altLang="zh-CN"/>
                <a:t>:</a:t>
              </a:r>
              <a:r>
                <a:rPr lang="zh-CN" altLang="en-US"/>
                <a:t>难区分</a:t>
              </a:r>
              <a:endParaRPr lang="en-US" altLang="zh-CN"/>
            </a:p>
            <a:p>
              <a:pPr algn="l"/>
              <a:endParaRPr lang="en-US" altLang="zh-CN"/>
            </a:p>
            <a:p>
              <a:pPr algn="l"/>
              <a:r>
                <a:rPr lang="en-US" altLang="zh-CN"/>
                <a:t>2.</a:t>
              </a:r>
              <a:r>
                <a:rPr lang="zh-CN" altLang="en-US"/>
                <a:t>回复状态</a:t>
              </a:r>
              <a:r>
                <a:rPr lang="en-US" altLang="zh-CN"/>
                <a:t>:</a:t>
              </a:r>
              <a:r>
                <a:rPr lang="zh-CN" altLang="en-US"/>
                <a:t>混乱</a:t>
              </a:r>
            </a:p>
            <a:p>
              <a:pPr algn="l"/>
              <a:endParaRPr lang="en-US" altLang="zh-CN"/>
            </a:p>
            <a:p>
              <a:pPr algn="l"/>
              <a:r>
                <a:rPr lang="zh-CN" altLang="en-US"/>
                <a:t>共性</a:t>
              </a:r>
              <a:r>
                <a:rPr lang="en-US" altLang="zh-CN"/>
                <a:t>:</a:t>
              </a:r>
              <a:r>
                <a:rPr lang="zh-CN" altLang="en-US"/>
                <a:t>乱</a:t>
              </a:r>
              <a:endParaRPr lang="en-US" altLang="zh-CN"/>
            </a:p>
          </p:txBody>
        </p:sp>
        <p:pic>
          <p:nvPicPr>
            <p:cNvPr id="38" name="图片 37" descr="32303236373535333b32303238383936383bbba5b4ab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05" y="3500"/>
              <a:ext cx="1440" cy="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553085" y="45021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1154201" y="519698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</a:p>
        </p:txBody>
      </p:sp>
      <p:pic>
        <p:nvPicPr>
          <p:cNvPr id="7" name="图片 6" descr="QQ浏览器截图202201201442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6125" y="856615"/>
            <a:ext cx="3182620" cy="4587875"/>
          </a:xfrm>
          <a:prstGeom prst="rect">
            <a:avLst/>
          </a:prstGeom>
        </p:spPr>
      </p:pic>
      <p:pic>
        <p:nvPicPr>
          <p:cNvPr id="8" name="图片 7" descr="343435383137333b333633323336303bc8cb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83935" y="1289685"/>
            <a:ext cx="1561465" cy="15614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30595" y="3713480"/>
            <a:ext cx="16681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低人效</a:t>
            </a:r>
            <a:r>
              <a:rPr lang="en-US" altLang="zh-CN"/>
              <a:t>+</a:t>
            </a:r>
            <a:r>
              <a:rPr lang="zh-CN" altLang="en-US"/>
              <a:t>漏回复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73886" y="46418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971550" y="1052830"/>
            <a:ext cx="8317230" cy="4287520"/>
            <a:chOff x="1530" y="1658"/>
            <a:chExt cx="13098" cy="6752"/>
          </a:xfrm>
        </p:grpSpPr>
        <p:pic>
          <p:nvPicPr>
            <p:cNvPr id="7" name="图片 6" descr="QQ浏览器截图202201201451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30" y="2571"/>
              <a:ext cx="13098" cy="583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928" y="1658"/>
              <a:ext cx="4424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/>
                <a:t>标星</a:t>
              </a:r>
              <a:r>
                <a:rPr lang="en-US" altLang="zh-CN"/>
                <a:t>(</a:t>
              </a:r>
              <a:r>
                <a:rPr lang="zh-CN" altLang="en-US"/>
                <a:t>颜色</a:t>
              </a:r>
              <a:r>
                <a:rPr lang="en-US" altLang="zh-CN"/>
                <a:t>/</a:t>
              </a:r>
              <a:r>
                <a:rPr lang="zh-CN" altLang="en-US"/>
                <a:t>标识</a:t>
              </a:r>
              <a:r>
                <a:rPr lang="en-US" altLang="zh-CN"/>
                <a:t>)+</a:t>
              </a:r>
              <a:r>
                <a:rPr lang="zh-CN" altLang="en-US"/>
                <a:t>置顶帐号</a:t>
              </a:r>
              <a:endParaRPr lang="en-US" altLang="zh-CN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38505" y="375920"/>
            <a:ext cx="8871585" cy="5020945"/>
            <a:chOff x="1185" y="592"/>
            <a:chExt cx="13971" cy="7907"/>
          </a:xfrm>
        </p:grpSpPr>
        <p:grpSp>
          <p:nvGrpSpPr>
            <p:cNvPr id="36" name="组合 35"/>
            <p:cNvGrpSpPr/>
            <p:nvPr/>
          </p:nvGrpSpPr>
          <p:grpSpPr>
            <a:xfrm>
              <a:off x="1185" y="731"/>
              <a:ext cx="538" cy="441"/>
              <a:chOff x="4729" y="1585"/>
              <a:chExt cx="842" cy="708"/>
            </a:xfrm>
          </p:grpSpPr>
          <p:pic>
            <p:nvPicPr>
              <p:cNvPr id="33" name="图片 32" descr="resource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4" name="图片 33" descr="resource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35" name="图片 34" descr="resource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grpSp>
          <p:nvGrpSpPr>
            <p:cNvPr id="2" name="组合 1"/>
            <p:cNvGrpSpPr/>
            <p:nvPr/>
          </p:nvGrpSpPr>
          <p:grpSpPr>
            <a:xfrm>
              <a:off x="14166" y="592"/>
              <a:ext cx="990" cy="420"/>
              <a:chOff x="12515" y="1472"/>
              <a:chExt cx="990" cy="420"/>
            </a:xfrm>
          </p:grpSpPr>
          <p:sp>
            <p:nvSpPr>
              <p:cNvPr id="4" name="对角圆角矩形 3"/>
              <p:cNvSpPr/>
              <p:nvPr/>
            </p:nvSpPr>
            <p:spPr>
              <a:xfrm>
                <a:off x="12515" y="1472"/>
                <a:ext cx="990" cy="420"/>
              </a:xfrm>
              <a:prstGeom prst="round2DiagRect">
                <a:avLst>
                  <a:gd name="adj1" fmla="val 27380"/>
                  <a:gd name="adj2" fmla="val 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" name="图片 5" descr="黑色ROI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70" y="1476"/>
                <a:ext cx="680" cy="411"/>
              </a:xfrm>
              <a:prstGeom prst="rect">
                <a:avLst/>
              </a:prstGeom>
            </p:spPr>
          </p:pic>
        </p:grpSp>
        <p:sp>
          <p:nvSpPr>
            <p:cNvPr id="22" name="文本框 21"/>
            <p:cNvSpPr txBox="1"/>
            <p:nvPr/>
          </p:nvSpPr>
          <p:spPr>
            <a:xfrm>
              <a:off x="1918" y="731"/>
              <a:ext cx="254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ym typeface="+mn-ea"/>
                </a:rPr>
                <a:t>步骤及</a:t>
              </a:r>
              <a:r>
                <a:rPr lang="zh-CN" altLang="en-US" sz="1600" b="1">
                  <a:solidFill>
                    <a:schemeClr val="dk1"/>
                  </a:solidFill>
                  <a:sym typeface="+mn-ea"/>
                </a:rPr>
                <a:t>运作流程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554" y="1173"/>
              <a:ext cx="13447" cy="7326"/>
              <a:chOff x="1400" y="1173"/>
              <a:chExt cx="13447" cy="7326"/>
            </a:xfrm>
          </p:grpSpPr>
          <p:pic>
            <p:nvPicPr>
              <p:cNvPr id="9" name="图片 8" descr="微信图片_2022012015130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5" y="1173"/>
                <a:ext cx="7752" cy="7326"/>
              </a:xfrm>
              <a:prstGeom prst="rect">
                <a:avLst/>
              </a:prstGeom>
            </p:spPr>
          </p:pic>
          <p:pic>
            <p:nvPicPr>
              <p:cNvPr id="5" name="图片 4" descr="QQ浏览器截图2022012015084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0" y="2411"/>
                <a:ext cx="5829" cy="6088"/>
              </a:xfrm>
              <a:prstGeom prst="rect">
                <a:avLst/>
              </a:prstGeom>
            </p:spPr>
          </p:pic>
        </p:grpSp>
        <p:pic>
          <p:nvPicPr>
            <p:cNvPr id="10" name="图片 9" descr="303b32313538323432363bcafdd7d6d3cecfb7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81" y="971"/>
              <a:ext cx="1440" cy="1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85495" y="378460"/>
            <a:ext cx="182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步骤及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运作流程</a:t>
            </a:r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46100" y="378460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QQ浏览器截图202201201538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" y="1097915"/>
            <a:ext cx="8359140" cy="40582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25875" y="2666365"/>
            <a:ext cx="115506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千人千标</a:t>
            </a:r>
          </a:p>
          <a:p>
            <a:r>
              <a:rPr lang="en-US" altLang="zh-CN"/>
              <a:t>        +</a:t>
            </a:r>
            <a:endParaRPr lang="zh-CN" altLang="en-US"/>
          </a:p>
          <a:p>
            <a:r>
              <a:rPr lang="zh-CN" altLang="en-US"/>
              <a:t>置顶对话</a:t>
            </a:r>
            <a:r>
              <a:rPr lang="en-US" altLang="zh-CN"/>
              <a:t>.</a:t>
            </a:r>
          </a:p>
        </p:txBody>
      </p:sp>
      <p:pic>
        <p:nvPicPr>
          <p:cNvPr id="12" name="图片 11" descr="343435383038393b343533303030313bcdc5b6d3b1eac7a9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1720" y="2004060"/>
            <a:ext cx="914400" cy="914400"/>
          </a:xfrm>
          <a:prstGeom prst="rect">
            <a:avLst/>
          </a:prstGeom>
        </p:spPr>
      </p:pic>
      <p:pic>
        <p:nvPicPr>
          <p:cNvPr id="16" name="图片 15" descr="32313538313835393b32313538313835343bcad3c6b5b6d4bbb0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58440" y="336296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126_3*l_h_i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126_3*l_h_f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126_3*l_h_i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126_3*l_h_f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自定义</PresentationFormat>
  <Paragraphs>63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微软雅黑</vt:lpstr>
      <vt:lpstr>Arial</vt:lpstr>
      <vt:lpstr>Calibri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461</cp:revision>
  <dcterms:created xsi:type="dcterms:W3CDTF">2019-12-22T05:53:00Z</dcterms:created>
  <dcterms:modified xsi:type="dcterms:W3CDTF">2022-01-21T06:34:49Z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4E7B3326CC6D45AB9111C2F86B5DAE5F</vt:lpwstr>
  </property>
</Properties>
</file>