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64" r:id="rId2"/>
    <p:sldId id="3185" r:id="rId3"/>
    <p:sldId id="3183" r:id="rId4"/>
    <p:sldId id="3184" r:id="rId5"/>
    <p:sldId id="3181" r:id="rId6"/>
    <p:sldId id="3186" r:id="rId7"/>
    <p:sldId id="3187" r:id="rId8"/>
    <p:sldId id="3182" r:id="rId9"/>
    <p:sldId id="3189" r:id="rId10"/>
    <p:sldId id="3222" r:id="rId11"/>
    <p:sldId id="3227" r:id="rId12"/>
    <p:sldId id="3225" r:id="rId13"/>
    <p:sldId id="3223" r:id="rId14"/>
    <p:sldId id="3226" r:id="rId15"/>
    <p:sldId id="3224" r:id="rId16"/>
    <p:sldId id="3221" r:id="rId17"/>
    <p:sldId id="3188" r:id="rId18"/>
    <p:sldId id="3228" r:id="rId19"/>
    <p:sldId id="3080" r:id="rId20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  <a:srgbClr val="F2AB3C"/>
    <a:srgbClr val="FEA900"/>
    <a:srgbClr val="030061"/>
    <a:srgbClr val="4472C4"/>
    <a:srgbClr val="BA986F"/>
    <a:srgbClr val="B9976F"/>
    <a:srgbClr val="3C82BD"/>
    <a:srgbClr val="FFC000"/>
    <a:srgbClr val="5A0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3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7940\Desktop\&#27599;&#26085;&#40657;&#24039;&#27599;&#26085;&#25968;&#25454;&#26126;&#32454;&#34920;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857;&#29123;\Documents\WeChat%20Files\wxid_a1adn9nsbfm822\FileStorage\File\2021-11\&#35746;&#21333;&#32500;&#24230;&#32467;&#31639;&#25253;&#34920;_20211102105258-0(1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4-46B4-9928-B90F3525FB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4-46B4-9928-B90F3525FB4C}"/>
              </c:ext>
            </c:extLst>
          </c:dPt>
          <c:dLbls>
            <c:dLbl>
              <c:idx val="0"/>
              <c:layout>
                <c:manualLayout>
                  <c:x val="-0.21750362745966001"/>
                  <c:y val="-8.7221220252496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4-46B4-9928-B90F3525FB4C}"/>
                </c:ext>
              </c:extLst>
            </c:dLbl>
            <c:dLbl>
              <c:idx val="1"/>
              <c:layout>
                <c:manualLayout>
                  <c:x val="0.205348169570508"/>
                  <c:y val="5.2521912865054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34-46B4-9928-B90F3525FB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问卷打标</c:v>
                </c:pt>
                <c:pt idx="1">
                  <c:v>未填问卷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2063</c:v>
                </c:pt>
                <c:pt idx="1">
                  <c:v>1520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34-46B4-9928-B90F3525FB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Sheet2!$H$21</c:f>
              <c:strCache>
                <c:ptCount val="1"/>
                <c:pt idx="0">
                  <c:v>活动价格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Sheet2!$F$22:$F$25</c:f>
              <c:strCache>
                <c:ptCount val="4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  <c:pt idx="3">
                  <c:v>第四周</c:v>
                </c:pt>
              </c:strCache>
            </c:strRef>
          </c:cat>
          <c:val>
            <c:numRef>
              <c:f>Sheet2!$H$22:$H$25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99.9</c:v>
                </c:pt>
                <c:pt idx="2">
                  <c:v>79.900000000000006</c:v>
                </c:pt>
                <c:pt idx="3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C-4B3B-BAA9-25856DC304B5}"/>
            </c:ext>
          </c:extLst>
        </c:ser>
        <c:ser>
          <c:idx val="4"/>
          <c:order val="3"/>
          <c:tx>
            <c:strRef>
              <c:f>Sheet2!$K$21</c:f>
              <c:strCache>
                <c:ptCount val="1"/>
                <c:pt idx="0">
                  <c:v>客单价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Sheet2!$F$22:$F$25</c:f>
              <c:strCache>
                <c:ptCount val="4"/>
                <c:pt idx="0">
                  <c:v>第一周</c:v>
                </c:pt>
                <c:pt idx="1">
                  <c:v>第二周</c:v>
                </c:pt>
                <c:pt idx="2">
                  <c:v>第三周</c:v>
                </c:pt>
                <c:pt idx="3">
                  <c:v>第四周</c:v>
                </c:pt>
              </c:strCache>
            </c:strRef>
          </c:cat>
          <c:val>
            <c:numRef>
              <c:f>Sheet2!$K$22:$K$25</c:f>
              <c:numCache>
                <c:formatCode>General</c:formatCode>
                <c:ptCount val="4"/>
                <c:pt idx="0">
                  <c:v>85.98</c:v>
                </c:pt>
                <c:pt idx="1">
                  <c:v>104.2</c:v>
                </c:pt>
                <c:pt idx="2">
                  <c:v>68.489999999999995</c:v>
                </c:pt>
                <c:pt idx="3">
                  <c:v>51.82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C-4B3B-BAA9-25856DC30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17538256"/>
        <c:axId val="15175286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Sheet2!$G$21</c15:sqref>
                        </c15:formulaRef>
                      </c:ext>
                    </c:extLst>
                    <c:strCache>
                      <c:ptCount val="1"/>
                      <c:pt idx="0">
                        <c:v>选品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Sheet2!$F$22:$F$25</c15:sqref>
                        </c15:formulaRef>
                      </c:ext>
                    </c:extLst>
                    <c:strCache>
                      <c:ptCount val="4"/>
                      <c:pt idx="0">
                        <c:v>第一周</c:v>
                      </c:pt>
                      <c:pt idx="1">
                        <c:v>第二周</c:v>
                      </c:pt>
                      <c:pt idx="2">
                        <c:v>第三周</c:v>
                      </c:pt>
                      <c:pt idx="3">
                        <c:v>第四周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Sheet2!$G$22:$G$25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76C-4B3B-BAA9-25856DC304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Sheet2!$I$21</c15:sqref>
                        </c15:formulaRef>
                      </c:ext>
                    </c:extLst>
                    <c:strCache>
                      <c:ptCount val="1"/>
                      <c:pt idx="0">
                        <c:v>原价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Sheet2!$F$22:$F$25</c15:sqref>
                        </c15:formulaRef>
                      </c:ext>
                    </c:extLst>
                    <c:strCache>
                      <c:ptCount val="4"/>
                      <c:pt idx="0">
                        <c:v>第一周</c:v>
                      </c:pt>
                      <c:pt idx="1">
                        <c:v>第二周</c:v>
                      </c:pt>
                      <c:pt idx="2">
                        <c:v>第三周</c:v>
                      </c:pt>
                      <c:pt idx="3">
                        <c:v>第四周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Sheet2!$I$22:$I$25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51.9</c:v>
                      </c:pt>
                      <c:pt idx="1">
                        <c:v>77.900000000000006</c:v>
                      </c:pt>
                      <c:pt idx="2">
                        <c:v>67.900000000000006</c:v>
                      </c:pt>
                      <c:pt idx="3">
                        <c:v>39.9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76C-4B3B-BAA9-25856DC304B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4"/>
          <c:tx>
            <c:strRef>
              <c:f>Sheet2!$L$21</c:f>
              <c:strCache>
                <c:ptCount val="1"/>
                <c:pt idx="0">
                  <c:v>销售量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22222222222E-2"/>
                  <c:y val="-2.6620370370370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6C-4B3B-BAA9-25856DC304B5}"/>
                </c:ext>
              </c:extLst>
            </c:dLbl>
            <c:dLbl>
              <c:idx val="2"/>
              <c:layout>
                <c:manualLayout>
                  <c:x val="-8.5138888888888903E-2"/>
                  <c:y val="1.159079218106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6C-4B3B-BAA9-25856DC30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Sheet2!$F$22:$F$25</c:f>
            </c:multiLvlStrRef>
          </c:cat>
          <c:val>
            <c:numRef>
              <c:f>Sheet2!$L$22:$L$25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6C-4B3B-BAA9-25856DC304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018466"/>
        <c:axId val="954290672"/>
      </c:lineChart>
      <c:catAx>
        <c:axId val="151753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7528688"/>
        <c:crosses val="autoZero"/>
        <c:auto val="1"/>
        <c:lblAlgn val="ctr"/>
        <c:lblOffset val="100"/>
        <c:noMultiLvlLbl val="0"/>
      </c:catAx>
      <c:valAx>
        <c:axId val="151752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7538256"/>
        <c:crosses val="autoZero"/>
        <c:crossBetween val="between"/>
      </c:valAx>
      <c:catAx>
        <c:axId val="38018466"/>
        <c:scaling>
          <c:orientation val="minMax"/>
        </c:scaling>
        <c:delete val="1"/>
        <c:axPos val="b"/>
        <c:majorTickMark val="none"/>
        <c:minorTickMark val="none"/>
        <c:tickLblPos val="nextTo"/>
        <c:crossAx val="954290672"/>
        <c:crosses val="autoZero"/>
        <c:auto val="1"/>
        <c:lblAlgn val="ctr"/>
        <c:lblOffset val="100"/>
        <c:noMultiLvlLbl val="0"/>
      </c:catAx>
      <c:valAx>
        <c:axId val="9542906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01846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55555555556"/>
          <c:y val="0.19525462962963"/>
          <c:w val="0.80205555555555497"/>
          <c:h val="0.623125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'[订单维度结算报表_20211102105258-0(1).xls]Sheet1'!$F$3</c:f>
              <c:strCache>
                <c:ptCount val="1"/>
                <c:pt idx="0">
                  <c:v>活动价格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'[订单维度结算报表_20211102105258-0(1).xls]Sheet1'!$E$4:$E$6</c:f>
              <c:strCache>
                <c:ptCount val="3"/>
                <c:pt idx="0">
                  <c:v> A</c:v>
                </c:pt>
                <c:pt idx="1">
                  <c:v> B</c:v>
                </c:pt>
                <c:pt idx="2">
                  <c:v> C </c:v>
                </c:pt>
              </c:strCache>
            </c:strRef>
          </c:cat>
          <c:val>
            <c:numRef>
              <c:f>'[订单维度结算报表_20211102105258-0(1).xls]Sheet1'!$F$4:$F$6</c:f>
              <c:numCache>
                <c:formatCode>General</c:formatCode>
                <c:ptCount val="3"/>
                <c:pt idx="0">
                  <c:v>169</c:v>
                </c:pt>
                <c:pt idx="1">
                  <c:v>125.8</c:v>
                </c:pt>
                <c:pt idx="2">
                  <c:v>113.8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3-40CD-8367-20EB09D24717}"/>
            </c:ext>
          </c:extLst>
        </c:ser>
        <c:ser>
          <c:idx val="1"/>
          <c:order val="1"/>
          <c:tx>
            <c:strRef>
              <c:f>'[订单维度结算报表_20211102105258-0(1).xls]Sheet1'!$G$3</c:f>
              <c:strCache>
                <c:ptCount val="1"/>
                <c:pt idx="0">
                  <c:v>客单价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'[订单维度结算报表_20211102105258-0(1).xls]Sheet1'!$E$4:$E$6</c:f>
              <c:strCache>
                <c:ptCount val="3"/>
                <c:pt idx="0">
                  <c:v> A</c:v>
                </c:pt>
                <c:pt idx="1">
                  <c:v> B</c:v>
                </c:pt>
                <c:pt idx="2">
                  <c:v> C </c:v>
                </c:pt>
              </c:strCache>
            </c:strRef>
          </c:cat>
          <c:val>
            <c:numRef>
              <c:f>'[订单维度结算报表_20211102105258-0(1).xls]Sheet1'!$G$4:$G$6</c:f>
              <c:numCache>
                <c:formatCode>General</c:formatCode>
                <c:ptCount val="3"/>
                <c:pt idx="0">
                  <c:v>169</c:v>
                </c:pt>
                <c:pt idx="1">
                  <c:v>128</c:v>
                </c:pt>
                <c:pt idx="2">
                  <c:v>113.8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3-40CD-8367-20EB09D247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244927"/>
        <c:axId val="788582928"/>
      </c:barChart>
      <c:lineChart>
        <c:grouping val="standard"/>
        <c:varyColors val="0"/>
        <c:ser>
          <c:idx val="2"/>
          <c:order val="2"/>
          <c:tx>
            <c:strRef>
              <c:f>'[订单维度结算报表_20211102105258-0(1).xls]Sheet1'!$H$3</c:f>
              <c:strCache>
                <c:ptCount val="1"/>
                <c:pt idx="0">
                  <c:v>销售量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2500000000000003E-2"/>
                  <c:y val="9.0277777777777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A3-40CD-8367-20EB09D24717}"/>
                </c:ext>
              </c:extLst>
            </c:dLbl>
            <c:dLbl>
              <c:idx val="1"/>
              <c:layout>
                <c:manualLayout>
                  <c:x val="4.5138888888888902E-2"/>
                  <c:y val="-4.62962962962963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3-40CD-8367-20EB09D24717}"/>
                </c:ext>
              </c:extLst>
            </c:dLbl>
            <c:dLbl>
              <c:idx val="2"/>
              <c:layout>
                <c:manualLayout>
                  <c:x val="3.19444444444444E-2"/>
                  <c:y val="-6.20370370370370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66666666666697E-2"/>
                      <c:h val="9.4212962962962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4A3-40CD-8367-20EB09D24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'[订单维度结算报表_20211102105258-0(1).xls]Sheet1'!$E$4:$E$6</c:f>
              <c:strCache>
                <c:ptCount val="3"/>
                <c:pt idx="0">
                  <c:v> A</c:v>
                </c:pt>
                <c:pt idx="1">
                  <c:v> B</c:v>
                </c:pt>
                <c:pt idx="2">
                  <c:v> C </c:v>
                </c:pt>
              </c:strCache>
            </c:strRef>
          </c:cat>
          <c:val>
            <c:numRef>
              <c:f>'[订单维度结算报表_20211102105258-0(1).xls]Sheet1'!$H$4:$H$6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A3-40CD-8367-20EB09D247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2084236"/>
        <c:axId val="656144327"/>
      </c:lineChart>
      <c:catAx>
        <c:axId val="14624492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8582928"/>
        <c:crosses val="autoZero"/>
        <c:auto val="1"/>
        <c:lblAlgn val="ctr"/>
        <c:lblOffset val="100"/>
        <c:noMultiLvlLbl val="0"/>
      </c:catAx>
      <c:valAx>
        <c:axId val="78858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6244927"/>
        <c:crosses val="autoZero"/>
        <c:crossBetween val="between"/>
      </c:valAx>
      <c:catAx>
        <c:axId val="6220842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6144327"/>
        <c:crosses val="autoZero"/>
        <c:auto val="1"/>
        <c:lblAlgn val="ctr"/>
        <c:lblOffset val="100"/>
        <c:noMultiLvlLbl val="0"/>
      </c:catAx>
      <c:valAx>
        <c:axId val="656144327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2208423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4.9861111111111397E-2"/>
          <c:y val="6.9444444444444397E-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4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121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1408684" y="-1"/>
            <a:ext cx="8851330" cy="5219040"/>
          </a:xfrm>
          <a:prstGeom prst="rect">
            <a:avLst/>
          </a:prstGeom>
        </p:spPr>
        <p:txBody>
          <a:bodyPr lIns="95051" rIns="95051"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33817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9950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6519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0">
        <p:pull/>
      </p:transition>
    </mc:Choice>
    <mc:Fallback xmlns="">
      <p:transition spd="slow" advTm="11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07425" y="167640"/>
            <a:ext cx="1358900" cy="520065"/>
            <a:chOff x="13503" y="400"/>
            <a:chExt cx="2140" cy="819"/>
          </a:xfrm>
        </p:grpSpPr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503" y="400"/>
              <a:ext cx="768" cy="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" name="组合 9"/>
            <p:cNvGrpSpPr/>
            <p:nvPr/>
          </p:nvGrpSpPr>
          <p:grpSpPr>
            <a:xfrm>
              <a:off x="13945" y="507"/>
              <a:ext cx="1698" cy="713"/>
              <a:chOff x="13273" y="518"/>
              <a:chExt cx="1698" cy="71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3273" y="919"/>
                <a:ext cx="1698" cy="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700" b="1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START-UP  PRIVATE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278" y="518"/>
                <a:ext cx="168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点燃私域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/>
          <p:nvPr/>
        </p:nvSpPr>
        <p:spPr>
          <a:xfrm>
            <a:off x="2663612" y="1851515"/>
            <a:ext cx="6535420" cy="675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3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每日黑巧精细化营销分享</a:t>
            </a:r>
          </a:p>
        </p:txBody>
      </p:sp>
      <p:sp>
        <p:nvSpPr>
          <p:cNvPr id="3" name="文本框 4"/>
          <p:cNvSpPr txBox="1"/>
          <p:nvPr/>
        </p:nvSpPr>
        <p:spPr>
          <a:xfrm>
            <a:off x="2872604" y="2938440"/>
            <a:ext cx="61620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项目二部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彩虹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2926458" y="2715972"/>
            <a:ext cx="60837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884930" y="375920"/>
            <a:ext cx="306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日常精细化营销</a:t>
            </a:r>
          </a:p>
        </p:txBody>
      </p:sp>
      <p:sp>
        <p:nvSpPr>
          <p:cNvPr id="3" name="iṥḷïdê"/>
          <p:cNvSpPr txBox="1"/>
          <p:nvPr/>
        </p:nvSpPr>
        <p:spPr bwMode="auto">
          <a:xfrm>
            <a:off x="2457450" y="4622165"/>
            <a:ext cx="1475740" cy="297180"/>
          </a:xfrm>
          <a:prstGeom prst="rect">
            <a:avLst/>
          </a:prstGeom>
          <a:noFill/>
          <a:ln>
            <a:noFill/>
          </a:ln>
        </p:spPr>
        <p:txBody>
          <a:bodyPr wrap="square" lIns="76792" tIns="38396" rIns="76792" bIns="38396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没领取二次引导</a:t>
            </a:r>
          </a:p>
        </p:txBody>
      </p:sp>
      <p:sp>
        <p:nvSpPr>
          <p:cNvPr id="4" name="iṥḷïdê"/>
          <p:cNvSpPr txBox="1"/>
          <p:nvPr/>
        </p:nvSpPr>
        <p:spPr bwMode="auto">
          <a:xfrm>
            <a:off x="6781800" y="4622165"/>
            <a:ext cx="1254760" cy="297180"/>
          </a:xfrm>
          <a:prstGeom prst="rect">
            <a:avLst/>
          </a:prstGeom>
          <a:noFill/>
          <a:ln>
            <a:noFill/>
          </a:ln>
        </p:spPr>
        <p:txBody>
          <a:bodyPr wrap="square" lIns="76792" tIns="38396" rIns="76792" bIns="38396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领取提醒使用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48865" y="1464310"/>
            <a:ext cx="1692910" cy="2972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850" y="1469390"/>
            <a:ext cx="1445260" cy="29673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580" y="1469390"/>
            <a:ext cx="1727835" cy="2967355"/>
          </a:xfrm>
          <a:prstGeom prst="rect">
            <a:avLst/>
          </a:prstGeom>
        </p:spPr>
      </p:pic>
      <p:sp>
        <p:nvSpPr>
          <p:cNvPr id="8" name="iṥḷïdê"/>
          <p:cNvSpPr txBox="1"/>
          <p:nvPr/>
        </p:nvSpPr>
        <p:spPr bwMode="auto">
          <a:xfrm>
            <a:off x="4735195" y="4622165"/>
            <a:ext cx="1288415" cy="297180"/>
          </a:xfrm>
          <a:prstGeom prst="rect">
            <a:avLst/>
          </a:prstGeom>
          <a:noFill/>
          <a:ln>
            <a:noFill/>
          </a:ln>
        </p:spPr>
        <p:txBody>
          <a:bodyPr wrap="square" lIns="76792" tIns="38396" rIns="76792" bIns="38396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领取功率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884930" y="375920"/>
            <a:ext cx="306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日常精细化营销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79090" y="1804670"/>
            <a:ext cx="5314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三种不同层级活动固化私域营销活动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09800" y="2959735"/>
            <a:ext cx="1484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A900"/>
                </a:solidFill>
              </a:rPr>
              <a:t>周主推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94250" y="2959735"/>
            <a:ext cx="1484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A900"/>
                </a:solidFill>
              </a:rPr>
              <a:t>周四秒杀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13295" y="2959735"/>
            <a:ext cx="1484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A900"/>
                </a:solidFill>
              </a:rPr>
              <a:t>会员日</a:t>
            </a:r>
          </a:p>
        </p:txBody>
      </p:sp>
      <p:cxnSp>
        <p:nvCxnSpPr>
          <p:cNvPr id="8" name="肘形连接符 7"/>
          <p:cNvCxnSpPr>
            <a:stCxn id="2" idx="2"/>
            <a:endCxn id="5" idx="0"/>
          </p:cNvCxnSpPr>
          <p:nvPr/>
        </p:nvCxnSpPr>
        <p:spPr>
          <a:xfrm rot="5400000">
            <a:off x="3896995" y="1320165"/>
            <a:ext cx="694690" cy="258445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6" idx="0"/>
          </p:cNvCxnSpPr>
          <p:nvPr/>
        </p:nvCxnSpPr>
        <p:spPr>
          <a:xfrm flipH="1">
            <a:off x="5536565" y="2273935"/>
            <a:ext cx="381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>
            <a:off x="5540375" y="2620645"/>
            <a:ext cx="2506980" cy="339090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991360" y="3637280"/>
            <a:ext cx="1845310" cy="7372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中高客单，折扣不高，重点通过场景种草，产品种草引导销售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15815" y="3637280"/>
            <a:ext cx="1845310" cy="7372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低客单，折扣吸引，针对定期消耗用户复购，养成周消费习惯；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66280" y="3637280"/>
            <a:ext cx="1845310" cy="7372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客单全覆盖，折扣全月最低，本月未复购或准备复购客户；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56852" y="289243"/>
            <a:ext cx="471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秒杀活动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1042" y="1642745"/>
            <a:ext cx="168815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重阳黑巧暖情惊喜</a:t>
            </a:r>
            <a:endParaRPr lang="en-US" altLang="zh-CN" sz="12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可可面膜套装</a:t>
            </a:r>
            <a:endParaRPr lang="en-US" altLang="zh-CN" sz="1200" b="0" i="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1200" b="0" i="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5536565" y="1645920"/>
            <a:ext cx="16881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黑巧心愿礼</a:t>
            </a:r>
            <a:endParaRPr lang="en-US" altLang="zh-CN" sz="1200" dirty="0">
              <a:solidFill>
                <a:schemeClr val="bg1"/>
              </a:solidFill>
              <a:highlight>
                <a:srgbClr val="FFFF00"/>
              </a:highlight>
              <a:latin typeface="微软雅黑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醇萃小方</a:t>
            </a:r>
            <a:r>
              <a:rPr lang="en-US" altLang="zh-CN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盒装</a:t>
            </a:r>
            <a:endParaRPr lang="zh-CN" altLang="en-US" sz="12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08265" y="1642745"/>
            <a:ext cx="1844052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万圣周惊喜</a:t>
            </a:r>
            <a:endParaRPr lang="en-US" altLang="zh-CN" sz="12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吃豆人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1241101" y="1155065"/>
            <a:ext cx="1369695" cy="359410"/>
          </a:xfrm>
          <a:custGeom>
            <a:avLst/>
            <a:gdLst>
              <a:gd name="connsiteX0" fmla="*/ 0 w 4647346"/>
              <a:gd name="connsiteY0" fmla="*/ 0 h 548640"/>
              <a:gd name="connsiteX1" fmla="*/ 4338867 w 4647346"/>
              <a:gd name="connsiteY1" fmla="*/ 0 h 548640"/>
              <a:gd name="connsiteX2" fmla="*/ 4647346 w 4647346"/>
              <a:gd name="connsiteY2" fmla="*/ 506286 h 548640"/>
              <a:gd name="connsiteX3" fmla="*/ 4647346 w 4647346"/>
              <a:gd name="connsiteY3" fmla="*/ 548640 h 548640"/>
              <a:gd name="connsiteX4" fmla="*/ 0 w 4647346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346" h="548640">
                <a:moveTo>
                  <a:pt x="0" y="0"/>
                </a:moveTo>
                <a:lnTo>
                  <a:pt x="4338867" y="0"/>
                </a:lnTo>
                <a:lnTo>
                  <a:pt x="4647346" y="506286"/>
                </a:lnTo>
                <a:lnTo>
                  <a:pt x="4647346" y="548640"/>
                </a:lnTo>
                <a:lnTo>
                  <a:pt x="0" y="548640"/>
                </a:lnTo>
                <a:close/>
              </a:path>
            </a:pathLst>
          </a:custGeom>
          <a:solidFill>
            <a:srgbClr val="F0AA0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22"/>
          <p:cNvSpPr>
            <a:spLocks noChangeArrowheads="1"/>
          </p:cNvSpPr>
          <p:nvPr/>
        </p:nvSpPr>
        <p:spPr bwMode="auto">
          <a:xfrm>
            <a:off x="1336351" y="1174750"/>
            <a:ext cx="1157605" cy="3371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</a:p>
        </p:txBody>
      </p:sp>
      <p:sp>
        <p:nvSpPr>
          <p:cNvPr id="18" name="任意多边形 17"/>
          <p:cNvSpPr/>
          <p:nvPr/>
        </p:nvSpPr>
        <p:spPr bwMode="auto">
          <a:xfrm>
            <a:off x="3428365" y="1184275"/>
            <a:ext cx="1464945" cy="359410"/>
          </a:xfrm>
          <a:custGeom>
            <a:avLst/>
            <a:gdLst>
              <a:gd name="connsiteX0" fmla="*/ 0 w 4647346"/>
              <a:gd name="connsiteY0" fmla="*/ 0 h 548640"/>
              <a:gd name="connsiteX1" fmla="*/ 4338867 w 4647346"/>
              <a:gd name="connsiteY1" fmla="*/ 0 h 548640"/>
              <a:gd name="connsiteX2" fmla="*/ 4647346 w 4647346"/>
              <a:gd name="connsiteY2" fmla="*/ 506286 h 548640"/>
              <a:gd name="connsiteX3" fmla="*/ 4647346 w 4647346"/>
              <a:gd name="connsiteY3" fmla="*/ 548640 h 548640"/>
              <a:gd name="connsiteX4" fmla="*/ 0 w 4647346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346" h="548640">
                <a:moveTo>
                  <a:pt x="0" y="0"/>
                </a:moveTo>
                <a:lnTo>
                  <a:pt x="4338867" y="0"/>
                </a:lnTo>
                <a:lnTo>
                  <a:pt x="4647346" y="506286"/>
                </a:lnTo>
                <a:lnTo>
                  <a:pt x="4647346" y="548640"/>
                </a:lnTo>
                <a:lnTo>
                  <a:pt x="0" y="548640"/>
                </a:lnTo>
                <a:close/>
              </a:path>
            </a:pathLst>
          </a:custGeom>
          <a:solidFill>
            <a:srgbClr val="F0AA0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22"/>
          <p:cNvSpPr>
            <a:spLocks noChangeArrowheads="1"/>
          </p:cNvSpPr>
          <p:nvPr/>
        </p:nvSpPr>
        <p:spPr bwMode="auto">
          <a:xfrm>
            <a:off x="3510915" y="1184275"/>
            <a:ext cx="155130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5651585" y="1173162"/>
            <a:ext cx="1484630" cy="359410"/>
          </a:xfrm>
          <a:custGeom>
            <a:avLst/>
            <a:gdLst>
              <a:gd name="connsiteX0" fmla="*/ 0 w 4647346"/>
              <a:gd name="connsiteY0" fmla="*/ 0 h 548640"/>
              <a:gd name="connsiteX1" fmla="*/ 4338867 w 4647346"/>
              <a:gd name="connsiteY1" fmla="*/ 0 h 548640"/>
              <a:gd name="connsiteX2" fmla="*/ 4647346 w 4647346"/>
              <a:gd name="connsiteY2" fmla="*/ 506286 h 548640"/>
              <a:gd name="connsiteX3" fmla="*/ 4647346 w 4647346"/>
              <a:gd name="connsiteY3" fmla="*/ 548640 h 548640"/>
              <a:gd name="connsiteX4" fmla="*/ 0 w 4647346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346" h="548640">
                <a:moveTo>
                  <a:pt x="0" y="0"/>
                </a:moveTo>
                <a:lnTo>
                  <a:pt x="4338867" y="0"/>
                </a:lnTo>
                <a:lnTo>
                  <a:pt x="4647346" y="506286"/>
                </a:lnTo>
                <a:lnTo>
                  <a:pt x="4647346" y="548640"/>
                </a:lnTo>
                <a:lnTo>
                  <a:pt x="0" y="548640"/>
                </a:lnTo>
                <a:close/>
              </a:path>
            </a:pathLst>
          </a:custGeom>
          <a:solidFill>
            <a:srgbClr val="F0AA0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>
            <a:off x="7903799" y="1162050"/>
            <a:ext cx="1484630" cy="359410"/>
          </a:xfrm>
          <a:custGeom>
            <a:avLst/>
            <a:gdLst>
              <a:gd name="connsiteX0" fmla="*/ 0 w 4647346"/>
              <a:gd name="connsiteY0" fmla="*/ 0 h 548640"/>
              <a:gd name="connsiteX1" fmla="*/ 4338867 w 4647346"/>
              <a:gd name="connsiteY1" fmla="*/ 0 h 548640"/>
              <a:gd name="connsiteX2" fmla="*/ 4647346 w 4647346"/>
              <a:gd name="connsiteY2" fmla="*/ 506286 h 548640"/>
              <a:gd name="connsiteX3" fmla="*/ 4647346 w 4647346"/>
              <a:gd name="connsiteY3" fmla="*/ 548640 h 548640"/>
              <a:gd name="connsiteX4" fmla="*/ 0 w 4647346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346" h="548640">
                <a:moveTo>
                  <a:pt x="0" y="0"/>
                </a:moveTo>
                <a:lnTo>
                  <a:pt x="4338867" y="0"/>
                </a:lnTo>
                <a:lnTo>
                  <a:pt x="4647346" y="506286"/>
                </a:lnTo>
                <a:lnTo>
                  <a:pt x="4647346" y="548640"/>
                </a:lnTo>
                <a:lnTo>
                  <a:pt x="0" y="548640"/>
                </a:lnTo>
                <a:close/>
              </a:path>
            </a:pathLst>
          </a:custGeom>
          <a:solidFill>
            <a:srgbClr val="F0AA0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2"/>
          <p:cNvSpPr>
            <a:spLocks noChangeArrowheads="1"/>
          </p:cNvSpPr>
          <p:nvPr/>
        </p:nvSpPr>
        <p:spPr bwMode="auto">
          <a:xfrm>
            <a:off x="5725880" y="1177290"/>
            <a:ext cx="193357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004764" y="1172845"/>
            <a:ext cx="12382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28</a:t>
            </a: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957325" y="1645920"/>
            <a:ext cx="1954219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上班能量补充站</a:t>
            </a:r>
            <a:endParaRPr lang="en-US" altLang="zh-CN" sz="1200" b="0" i="0" dirty="0">
              <a:solidFill>
                <a:schemeClr val="bg1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200" b="0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Lucky Dark 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黑巧克力礼盒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45" y="2433955"/>
            <a:ext cx="1911985" cy="274256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dist="1905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075" y="2440940"/>
            <a:ext cx="1928495" cy="27355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dist="1905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815" y="2434590"/>
            <a:ext cx="1938020" cy="27419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dist="1905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615" y="2434590"/>
            <a:ext cx="1917700" cy="274574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dist="190500" dir="2700000" algn="t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62091" y="349879"/>
            <a:ext cx="471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秒杀活动数据分析</a:t>
            </a:r>
          </a:p>
        </p:txBody>
      </p:sp>
      <p:graphicFrame>
        <p:nvGraphicFramePr>
          <p:cNvPr id="18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97281" y="1114197"/>
          <a:ext cx="8616982" cy="153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选品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原价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活动价格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折扣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销售量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客单价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销售额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第一周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Lucky Dark 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黑巧克力礼盒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66.6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51.9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7.8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折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85.98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860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第二周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可可面膜套装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99.9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77.9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7.8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折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104.2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625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第三周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醇萃小方</a:t>
                      </a:r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盒装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79.9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67.9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8.5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折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17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68.49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1164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第四周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吃豆人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49.9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39.9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折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17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51.82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881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5243161" y="2879725"/>
            <a:ext cx="452695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分析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本月周秒杀活动的营销额为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3530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元。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当产品属于新品、非爆品时，秒杀活动价格优惠对销量有直接影响。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销量与推品是否客户喜欢有直接关系，第三周是用户心愿单产品，符合用户的购买意愿，所以折扣不高但销量仍然不错。</a:t>
            </a:r>
          </a:p>
        </p:txBody>
      </p:sp>
      <p:graphicFrame>
        <p:nvGraphicFramePr>
          <p:cNvPr id="20" name="图表 19"/>
          <p:cNvGraphicFramePr/>
          <p:nvPr/>
        </p:nvGraphicFramePr>
        <p:xfrm>
          <a:off x="726922" y="2824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62091" y="310509"/>
            <a:ext cx="471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周主推活动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4264552" y="1603722"/>
            <a:ext cx="163957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主推波波慕斯礼盒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3914" y="1610133"/>
            <a:ext cx="2334886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200" b="0" i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Lucky 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Dark</a:t>
            </a:r>
            <a:r>
              <a:rPr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礼盒+黑牛奶组合</a:t>
            </a:r>
            <a:endParaRPr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828874" y="1219491"/>
            <a:ext cx="1979930" cy="359410"/>
          </a:xfrm>
          <a:custGeom>
            <a:avLst/>
            <a:gdLst>
              <a:gd name="connsiteX0" fmla="*/ 0 w 4647346"/>
              <a:gd name="connsiteY0" fmla="*/ 0 h 548640"/>
              <a:gd name="connsiteX1" fmla="*/ 4338867 w 4647346"/>
              <a:gd name="connsiteY1" fmla="*/ 0 h 548640"/>
              <a:gd name="connsiteX2" fmla="*/ 4647346 w 4647346"/>
              <a:gd name="connsiteY2" fmla="*/ 506286 h 548640"/>
              <a:gd name="connsiteX3" fmla="*/ 4647346 w 4647346"/>
              <a:gd name="connsiteY3" fmla="*/ 548640 h 548640"/>
              <a:gd name="connsiteX4" fmla="*/ 0 w 4647346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346" h="548640">
                <a:moveTo>
                  <a:pt x="0" y="0"/>
                </a:moveTo>
                <a:lnTo>
                  <a:pt x="4338867" y="0"/>
                </a:lnTo>
                <a:lnTo>
                  <a:pt x="4647346" y="506286"/>
                </a:lnTo>
                <a:lnTo>
                  <a:pt x="4647346" y="548640"/>
                </a:lnTo>
                <a:lnTo>
                  <a:pt x="0" y="548640"/>
                </a:lnTo>
                <a:close/>
              </a:path>
            </a:pathLst>
          </a:custGeom>
          <a:solidFill>
            <a:srgbClr val="F0AA0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22"/>
          <p:cNvSpPr>
            <a:spLocks noChangeArrowheads="1"/>
          </p:cNvSpPr>
          <p:nvPr/>
        </p:nvSpPr>
        <p:spPr bwMode="auto">
          <a:xfrm>
            <a:off x="924124" y="1239176"/>
            <a:ext cx="1850390" cy="3371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4068445" y="1219491"/>
            <a:ext cx="2066290" cy="359410"/>
          </a:xfrm>
          <a:custGeom>
            <a:avLst/>
            <a:gdLst>
              <a:gd name="connsiteX0" fmla="*/ 0 w 4647346"/>
              <a:gd name="connsiteY0" fmla="*/ 0 h 548640"/>
              <a:gd name="connsiteX1" fmla="*/ 4338867 w 4647346"/>
              <a:gd name="connsiteY1" fmla="*/ 0 h 548640"/>
              <a:gd name="connsiteX2" fmla="*/ 4647346 w 4647346"/>
              <a:gd name="connsiteY2" fmla="*/ 506286 h 548640"/>
              <a:gd name="connsiteX3" fmla="*/ 4647346 w 4647346"/>
              <a:gd name="connsiteY3" fmla="*/ 548640 h 548640"/>
              <a:gd name="connsiteX4" fmla="*/ 0 w 4647346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346" h="548640">
                <a:moveTo>
                  <a:pt x="0" y="0"/>
                </a:moveTo>
                <a:lnTo>
                  <a:pt x="4338867" y="0"/>
                </a:lnTo>
                <a:lnTo>
                  <a:pt x="4647346" y="506286"/>
                </a:lnTo>
                <a:lnTo>
                  <a:pt x="4647346" y="548640"/>
                </a:lnTo>
                <a:lnTo>
                  <a:pt x="0" y="548640"/>
                </a:lnTo>
                <a:close/>
              </a:path>
            </a:pathLst>
          </a:custGeom>
          <a:solidFill>
            <a:srgbClr val="F0AA0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7101715" y="1221396"/>
            <a:ext cx="2037080" cy="359410"/>
          </a:xfrm>
          <a:custGeom>
            <a:avLst/>
            <a:gdLst>
              <a:gd name="connsiteX0" fmla="*/ 0 w 4647346"/>
              <a:gd name="connsiteY0" fmla="*/ 0 h 548640"/>
              <a:gd name="connsiteX1" fmla="*/ 4338867 w 4647346"/>
              <a:gd name="connsiteY1" fmla="*/ 0 h 548640"/>
              <a:gd name="connsiteX2" fmla="*/ 4647346 w 4647346"/>
              <a:gd name="connsiteY2" fmla="*/ 506286 h 548640"/>
              <a:gd name="connsiteX3" fmla="*/ 4647346 w 4647346"/>
              <a:gd name="connsiteY3" fmla="*/ 548640 h 548640"/>
              <a:gd name="connsiteX4" fmla="*/ 0 w 4647346"/>
              <a:gd name="connsiteY4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346" h="548640">
                <a:moveTo>
                  <a:pt x="0" y="0"/>
                </a:moveTo>
                <a:lnTo>
                  <a:pt x="4338867" y="0"/>
                </a:lnTo>
                <a:lnTo>
                  <a:pt x="4647346" y="506286"/>
                </a:lnTo>
                <a:lnTo>
                  <a:pt x="4647346" y="548640"/>
                </a:lnTo>
                <a:lnTo>
                  <a:pt x="0" y="548640"/>
                </a:lnTo>
                <a:close/>
              </a:path>
            </a:pathLst>
          </a:custGeom>
          <a:solidFill>
            <a:srgbClr val="F0AA0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22"/>
          <p:cNvSpPr>
            <a:spLocks noChangeArrowheads="1"/>
          </p:cNvSpPr>
          <p:nvPr/>
        </p:nvSpPr>
        <p:spPr bwMode="auto">
          <a:xfrm>
            <a:off x="4130675" y="1221105"/>
            <a:ext cx="200406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-17</a:t>
            </a:r>
            <a:r>
              <a:rPr 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5" name="矩形 22"/>
          <p:cNvSpPr>
            <a:spLocks noChangeArrowheads="1"/>
          </p:cNvSpPr>
          <p:nvPr/>
        </p:nvSpPr>
        <p:spPr bwMode="auto">
          <a:xfrm>
            <a:off x="7285230" y="1232191"/>
            <a:ext cx="185356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-31</a:t>
            </a:r>
            <a:r>
              <a:rPr 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898011" y="1598295"/>
            <a:ext cx="177673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主推燕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麦奶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+</a:t>
            </a:r>
            <a:r>
              <a:rPr lang="zh-CN" altLang="en-US" sz="12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醇萃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小方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" y="2112010"/>
            <a:ext cx="1850390" cy="29959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dist="1905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666" y="2112010"/>
            <a:ext cx="1765300" cy="303911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dist="1905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487" y="2142490"/>
            <a:ext cx="1923415" cy="29972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54000" dist="190500" dir="2700000" algn="t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45911" y="332734"/>
            <a:ext cx="471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周主推数据分析</a:t>
            </a:r>
          </a:p>
        </p:txBody>
      </p:sp>
      <p:graphicFrame>
        <p:nvGraphicFramePr>
          <p:cNvPr id="6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24256" y="1162457"/>
          <a:ext cx="8689968" cy="123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选品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原价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活动价格</a:t>
                      </a:r>
                      <a:endParaRPr lang="zh-CN" altLang="en-US" sz="12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折扣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销售量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客单价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销售额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A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10.1-8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燕麦奶</a:t>
                      </a: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醇萃</a:t>
                      </a: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小方组合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178.7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169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95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折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1352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B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10.11-17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波波慕斯（第二件半价）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139.8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125.8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折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128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1664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C :10.25-31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666</a:t>
                      </a: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礼盒</a:t>
                      </a: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黑牛奶</a:t>
                      </a: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片混合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126.5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113.8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折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113.8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569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5243161" y="2879725"/>
            <a:ext cx="45269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分析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月周主推的总销售额为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3585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元。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主推单品比组合更受青睐，客户不用考虑两个品是否都喜欢，减少选择顾虑。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销量与折扣力度的关联性强于商品售价，意味用户对价格变化更为敏感。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797877" y="26663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869055" y="537210"/>
            <a:ext cx="306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日常精细化营销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36240" y="1443355"/>
            <a:ext cx="5421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目前实施还有哪些困难，全叔帮到我？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428240" y="2343150"/>
            <a:ext cx="2611120" cy="2664460"/>
            <a:chOff x="3164" y="3334"/>
            <a:chExt cx="4112" cy="4196"/>
          </a:xfrm>
        </p:grpSpPr>
        <p:grpSp>
          <p:nvGrpSpPr>
            <p:cNvPr id="15" name="组合 14"/>
            <p:cNvGrpSpPr/>
            <p:nvPr/>
          </p:nvGrpSpPr>
          <p:grpSpPr>
            <a:xfrm>
              <a:off x="3164" y="3606"/>
              <a:ext cx="4112" cy="3924"/>
              <a:chOff x="2019" y="3354"/>
              <a:chExt cx="5250" cy="19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019" y="3354"/>
                <a:ext cx="5250" cy="1944"/>
              </a:xfrm>
              <a:prstGeom prst="rect">
                <a:avLst/>
              </a:prstGeom>
              <a:noFill/>
              <a:ln w="15875">
                <a:solidFill>
                  <a:srgbClr val="FFA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019" y="3651"/>
                <a:ext cx="5249" cy="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200" dirty="0" err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无法实现订单标签及时更新，在精细化营销过程中，无法及时跟进客户购买动态进行触达，会导致频繁及错误触达的情况，影响用户体验及转化；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103" y="3334"/>
              <a:ext cx="2318" cy="445"/>
              <a:chOff x="3659" y="3082"/>
              <a:chExt cx="2318" cy="44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3659" y="3082"/>
                <a:ext cx="2235" cy="445"/>
              </a:xfrm>
              <a:prstGeom prst="roundRect">
                <a:avLst>
                  <a:gd name="adj" fmla="val 7640"/>
                </a:avLst>
              </a:prstGeom>
              <a:solidFill>
                <a:srgbClr val="FFA9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59" y="3082"/>
                <a:ext cx="2318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订单标签自动化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674360" y="2343150"/>
            <a:ext cx="2611120" cy="2664460"/>
            <a:chOff x="3164" y="3334"/>
            <a:chExt cx="4112" cy="419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64" y="3606"/>
              <a:ext cx="4112" cy="3924"/>
              <a:chOff x="2019" y="3354"/>
              <a:chExt cx="5250" cy="194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019" y="3354"/>
                <a:ext cx="5250" cy="1944"/>
              </a:xfrm>
              <a:prstGeom prst="rect">
                <a:avLst/>
              </a:prstGeom>
              <a:noFill/>
              <a:ln w="15875">
                <a:solidFill>
                  <a:srgbClr val="FFA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019" y="3651"/>
                <a:ext cx="5249" cy="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80000"/>
                  </a:lnSpc>
                </a:pPr>
                <a:r>
                  <a:rPr lang="zh-CN" altLang="en-US" sz="1200" dirty="0" err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无法跟进用户最近的查看行为，加购行为等预测客户需要的产品，进行精准推送或者精准提供优惠；导致日后营销策略都是大众化执行；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061" y="3334"/>
              <a:ext cx="2406" cy="445"/>
              <a:chOff x="3617" y="3082"/>
              <a:chExt cx="2406" cy="445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659" y="3082"/>
                <a:ext cx="2235" cy="445"/>
              </a:xfrm>
              <a:prstGeom prst="roundRect">
                <a:avLst>
                  <a:gd name="adj" fmla="val 7640"/>
                </a:avLst>
              </a:prstGeom>
              <a:solidFill>
                <a:srgbClr val="FFA9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617" y="3084"/>
                <a:ext cx="2406" cy="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行为标签自动化</a:t>
                </a: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382520" y="930910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日常精细化营销思考？</a:t>
            </a:r>
            <a:endParaRPr lang="zh-CN" altLang="zh-CN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848610" y="2152015"/>
            <a:ext cx="4798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未来一个客户身上标签越来越多，能否实现过期、冲突标签自动删除？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-1257382" y="329176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评分表</a:t>
            </a:r>
            <a:endParaRPr lang="zh-CN" altLang="zh-CN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0C000CE8-EA27-496A-AFB7-0D4F94DCD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38" y="1783517"/>
            <a:ext cx="2096135" cy="19796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5A9AF2B-5E30-4636-AB71-1408EA1E6973}"/>
              </a:ext>
            </a:extLst>
          </p:cNvPr>
          <p:cNvSpPr txBox="1"/>
          <p:nvPr/>
        </p:nvSpPr>
        <p:spPr>
          <a:xfrm>
            <a:off x="4698962" y="426943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请打分</a:t>
            </a:r>
            <a:r>
              <a:rPr lang="en-US" altLang="zh-CN" b="1" dirty="0">
                <a:solidFill>
                  <a:schemeClr val="bg1"/>
                </a:solidFill>
              </a:rPr>
              <a:t>~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800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99635" y="4074795"/>
            <a:ext cx="756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3504883" y="643890"/>
            <a:ext cx="34239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</a:p>
        </p:txBody>
      </p:sp>
      <p:sp>
        <p:nvSpPr>
          <p:cNvPr id="2" name="文本框 4"/>
          <p:cNvSpPr txBox="1"/>
          <p:nvPr/>
        </p:nvSpPr>
        <p:spPr>
          <a:xfrm>
            <a:off x="2035175" y="2207260"/>
            <a:ext cx="63633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最专业的团队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帮你管理最有价值的用户资产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19320" y="4093210"/>
            <a:ext cx="720000" cy="720000"/>
            <a:chOff x="6602" y="7573"/>
            <a:chExt cx="1162" cy="1180"/>
          </a:xfrm>
        </p:grpSpPr>
        <p:pic>
          <p:nvPicPr>
            <p:cNvPr id="7" name="图片 6" descr="015d8b6baa35987936daeba60c0d12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resourc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1255" y="4191953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1884045" y="4739005"/>
            <a:ext cx="1586865" cy="3894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某某某</a:t>
            </a:r>
            <a:endParaRPr lang="en-US" altLang="zh-CN" sz="9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+86   188  0000  0000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27825" y="4890770"/>
            <a:ext cx="146748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123456789@qq.com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51375" y="4890770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5" name="图片 14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3920" y="4314190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600450" y="447675"/>
            <a:ext cx="3493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辨别粉丝承接逻辑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15333" y="2813415"/>
            <a:ext cx="831215" cy="460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粉丝筛选</a:t>
            </a:r>
          </a:p>
          <a:p>
            <a:pPr algn="ctr"/>
            <a:r>
              <a:rPr lang="zh-CN" altLang="en-US" sz="1200">
                <a:solidFill>
                  <a:schemeClr val="tx1"/>
                </a:solidFill>
              </a:rPr>
              <a:t>人工打标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69235" y="2156318"/>
            <a:ext cx="831215" cy="2755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明星粉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69235" y="3608332"/>
            <a:ext cx="831215" cy="2755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品牌粉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55253" y="1735773"/>
            <a:ext cx="1756971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明星素材朋友圈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55253" y="2017114"/>
            <a:ext cx="175997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日常营销朋友圈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5253" y="4021716"/>
            <a:ext cx="831215" cy="460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日常营销朋友圈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79868" y="4021717"/>
            <a:ext cx="831215" cy="460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品牌宣发朋友圈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58617" y="2717590"/>
            <a:ext cx="1753607" cy="2755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1V1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56395" y="2431908"/>
            <a:ext cx="1758832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明星相关产品活动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58617" y="2993180"/>
            <a:ext cx="1753607" cy="460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针对粉丝购买记录精准推荐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55253" y="3608332"/>
            <a:ext cx="1755830" cy="2755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社群营销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78934" y="2768013"/>
            <a:ext cx="920750" cy="2755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问卷打标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83379" y="3043603"/>
            <a:ext cx="916305" cy="2755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/>
                </a:solidFill>
              </a:rPr>
              <a:t>订单打标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38611" y="2431908"/>
            <a:ext cx="1001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bg1"/>
                </a:solidFill>
              </a:rPr>
              <a:t> </a:t>
            </a:r>
            <a:r>
              <a:rPr lang="zh-CN" altLang="en-US" sz="1200" b="1">
                <a:solidFill>
                  <a:schemeClr val="bg1"/>
                </a:solidFill>
              </a:rPr>
              <a:t>绑定手机号</a:t>
            </a:r>
          </a:p>
        </p:txBody>
      </p:sp>
      <p:cxnSp>
        <p:nvCxnSpPr>
          <p:cNvPr id="7" name="连接符: 肘形 6"/>
          <p:cNvCxnSpPr>
            <a:stCxn id="4" idx="3"/>
            <a:endCxn id="23" idx="1"/>
          </p:cNvCxnSpPr>
          <p:nvPr/>
        </p:nvCxnSpPr>
        <p:spPr>
          <a:xfrm>
            <a:off x="3600450" y="2294255"/>
            <a:ext cx="678180" cy="61150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/>
          <p:cNvCxnSpPr>
            <a:stCxn id="5" idx="3"/>
            <a:endCxn id="24" idx="1"/>
          </p:cNvCxnSpPr>
          <p:nvPr/>
        </p:nvCxnSpPr>
        <p:spPr>
          <a:xfrm flipV="1">
            <a:off x="3600450" y="3181350"/>
            <a:ext cx="682625" cy="564515"/>
          </a:xfrm>
          <a:prstGeom prst="bentConnector3">
            <a:avLst>
              <a:gd name="adj1" fmla="val 50047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29"/>
          <p:cNvCxnSpPr>
            <a:stCxn id="3" idx="3"/>
            <a:endCxn id="4" idx="1"/>
          </p:cNvCxnSpPr>
          <p:nvPr/>
        </p:nvCxnSpPr>
        <p:spPr>
          <a:xfrm flipV="1">
            <a:off x="2246630" y="2294255"/>
            <a:ext cx="522605" cy="749935"/>
          </a:xfrm>
          <a:prstGeom prst="bentConnector3">
            <a:avLst>
              <a:gd name="adj1" fmla="val 50061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/>
          <p:cNvCxnSpPr>
            <a:stCxn id="3" idx="3"/>
            <a:endCxn id="5" idx="1"/>
          </p:cNvCxnSpPr>
          <p:nvPr/>
        </p:nvCxnSpPr>
        <p:spPr>
          <a:xfrm>
            <a:off x="2246630" y="3044190"/>
            <a:ext cx="522605" cy="701675"/>
          </a:xfrm>
          <a:prstGeom prst="bentConnector3">
            <a:avLst>
              <a:gd name="adj1" fmla="val 50061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/>
          <p:cNvCxnSpPr>
            <a:stCxn id="23" idx="3"/>
          </p:cNvCxnSpPr>
          <p:nvPr/>
        </p:nvCxnSpPr>
        <p:spPr>
          <a:xfrm flipV="1">
            <a:off x="5199684" y="2012772"/>
            <a:ext cx="955569" cy="893036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肘形 37"/>
          <p:cNvCxnSpPr>
            <a:stCxn id="24" idx="3"/>
            <a:endCxn id="10" idx="1"/>
          </p:cNvCxnSpPr>
          <p:nvPr/>
        </p:nvCxnSpPr>
        <p:spPr>
          <a:xfrm>
            <a:off x="5199380" y="3181350"/>
            <a:ext cx="955675" cy="1070610"/>
          </a:xfrm>
          <a:prstGeom prst="bentConnector3">
            <a:avLst>
              <a:gd name="adj1" fmla="val 50033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肘形 39"/>
          <p:cNvCxnSpPr>
            <a:stCxn id="24" idx="3"/>
            <a:endCxn id="16" idx="1"/>
          </p:cNvCxnSpPr>
          <p:nvPr/>
        </p:nvCxnSpPr>
        <p:spPr>
          <a:xfrm>
            <a:off x="5199380" y="3181350"/>
            <a:ext cx="955675" cy="564515"/>
          </a:xfrm>
          <a:prstGeom prst="bentConnector3">
            <a:avLst>
              <a:gd name="adj1" fmla="val 50033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肘形 41"/>
          <p:cNvCxnSpPr/>
          <p:nvPr/>
        </p:nvCxnSpPr>
        <p:spPr>
          <a:xfrm flipV="1">
            <a:off x="5199380" y="2943225"/>
            <a:ext cx="959485" cy="50165"/>
          </a:xfrm>
          <a:prstGeom prst="bentConnector3">
            <a:avLst>
              <a:gd name="adj1" fmla="val 46657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53795" y="1951990"/>
            <a:ext cx="2611120" cy="2668905"/>
            <a:chOff x="3164" y="3327"/>
            <a:chExt cx="4112" cy="4203"/>
          </a:xfrm>
        </p:grpSpPr>
        <p:grpSp>
          <p:nvGrpSpPr>
            <p:cNvPr id="15" name="组合 14"/>
            <p:cNvGrpSpPr/>
            <p:nvPr/>
          </p:nvGrpSpPr>
          <p:grpSpPr>
            <a:xfrm>
              <a:off x="3164" y="3606"/>
              <a:ext cx="4112" cy="3924"/>
              <a:chOff x="2019" y="3354"/>
              <a:chExt cx="5250" cy="194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019" y="3354"/>
                <a:ext cx="5250" cy="1944"/>
              </a:xfrm>
              <a:prstGeom prst="rect">
                <a:avLst/>
              </a:prstGeom>
              <a:noFill/>
              <a:ln w="15875">
                <a:solidFill>
                  <a:srgbClr val="FFA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020" y="3670"/>
                <a:ext cx="5249" cy="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dirty="0" err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客服通过微信昵称、头像、关键词人工辨别判断是否明星粉，甚至判断是唯粉、</a:t>
                </a:r>
                <a:r>
                  <a:rPr lang="en-US" altLang="zh-CN" sz="1600" dirty="0" err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1600" dirty="0" err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粉、黑粉；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020" y="3327"/>
              <a:ext cx="2318" cy="452"/>
              <a:chOff x="3576" y="3075"/>
              <a:chExt cx="2318" cy="45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3659" y="3082"/>
                <a:ext cx="2235" cy="445"/>
              </a:xfrm>
              <a:prstGeom prst="roundRect">
                <a:avLst>
                  <a:gd name="adj" fmla="val 7640"/>
                </a:avLst>
              </a:prstGeom>
              <a:solidFill>
                <a:srgbClr val="FFA9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576" y="3075"/>
                <a:ext cx="2318" cy="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人工审核</a:t>
                </a: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2495550" y="662940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  <a:sym typeface="+mn-ea"/>
              </a:rPr>
              <a:t>明星粉丝分类逻辑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70" y="2705735"/>
            <a:ext cx="1991360" cy="9067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70" y="2705735"/>
            <a:ext cx="3679825" cy="9067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334260" y="614680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  <a:sym typeface="+mn-ea"/>
              </a:rPr>
              <a:t>明星粉丝分类逻辑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78560" y="1509395"/>
          <a:ext cx="3112770" cy="10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唯粉昵称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摩托姐姐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耶啵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耶啵加油XX爱你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小摩托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XX--YIBO</a:t>
                      </a:r>
                      <a:endParaRPr lang="en-US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酷盖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王一宝冲鸭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王八都起开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MTJJ</a:t>
                      </a:r>
                      <a:endParaRPr lang="en-US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/>
          <p:cNvPicPr/>
          <p:nvPr/>
        </p:nvPicPr>
        <p:blipFill>
          <a:blip r:embed="rId5"/>
          <a:stretch>
            <a:fillRect/>
          </a:stretch>
        </p:blipFill>
        <p:spPr>
          <a:xfrm>
            <a:off x="1178560" y="3546475"/>
            <a:ext cx="1155700" cy="1219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6"/>
          <a:stretch>
            <a:fillRect/>
          </a:stretch>
        </p:blipFill>
        <p:spPr>
          <a:xfrm>
            <a:off x="2247265" y="3547110"/>
            <a:ext cx="11557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7"/>
          <a:stretch>
            <a:fillRect/>
          </a:stretch>
        </p:blipFill>
        <p:spPr>
          <a:xfrm>
            <a:off x="3328670" y="3529965"/>
            <a:ext cx="1148080" cy="123571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4752340" y="1509395"/>
          <a:ext cx="4267200" cy="182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3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CP粉昵称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博君一肖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博肖星球的XX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美帝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Bxg</a:t>
                      </a:r>
                      <a:endParaRPr lang="en-US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小土匪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战山为王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狗崽崽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果子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土匪女孩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百香果XX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博君一笑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余生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土匪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五字弟弟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哥哥弟弟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果果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来日方长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CP</a:t>
                      </a:r>
                      <a:endParaRPr lang="en-US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并肩雪山之巅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玑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极光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抄手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光点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王肖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家人们大守护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肖战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bjyx</a:t>
                      </a:r>
                      <a:endParaRPr lang="en-US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战哥</a:t>
                      </a:r>
                      <a:endParaRPr lang="zh-CN" altLang="en-US" sz="11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5207635" y="3572510"/>
          <a:ext cx="3457575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8"/>
          <a:stretch>
            <a:fillRect/>
          </a:stretch>
        </p:blipFill>
        <p:spPr>
          <a:xfrm>
            <a:off x="5166995" y="3572510"/>
            <a:ext cx="1193165" cy="1193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9"/>
          <a:stretch>
            <a:fillRect/>
          </a:stretch>
        </p:blipFill>
        <p:spPr>
          <a:xfrm>
            <a:off x="6360160" y="3572510"/>
            <a:ext cx="1152525" cy="1194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7512685" y="3572510"/>
            <a:ext cx="1086485" cy="1193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00175" y="1877695"/>
            <a:ext cx="2611120" cy="2669540"/>
            <a:chOff x="3164" y="3326"/>
            <a:chExt cx="4112" cy="4204"/>
          </a:xfrm>
        </p:grpSpPr>
        <p:sp>
          <p:nvSpPr>
            <p:cNvPr id="5" name="矩形 4"/>
            <p:cNvSpPr/>
            <p:nvPr/>
          </p:nvSpPr>
          <p:spPr>
            <a:xfrm>
              <a:off x="3164" y="3606"/>
              <a:ext cx="4112" cy="3924"/>
            </a:xfrm>
            <a:prstGeom prst="rect">
              <a:avLst/>
            </a:prstGeom>
            <a:noFill/>
            <a:ln w="15875">
              <a:solidFill>
                <a:srgbClr val="FF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061" y="3326"/>
              <a:ext cx="2318" cy="453"/>
              <a:chOff x="3617" y="3074"/>
              <a:chExt cx="2318" cy="453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3659" y="3082"/>
                <a:ext cx="2235" cy="445"/>
              </a:xfrm>
              <a:prstGeom prst="roundRect">
                <a:avLst>
                  <a:gd name="adj" fmla="val 7640"/>
                </a:avLst>
              </a:prstGeom>
              <a:solidFill>
                <a:srgbClr val="FFA9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617" y="3074"/>
                <a:ext cx="2318" cy="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+mn-ea"/>
                  </a:rPr>
                  <a:t>问卷审核</a:t>
                </a: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2366010" y="628015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  <a:sym typeface="+mn-ea"/>
              </a:rPr>
              <a:t>明星粉丝分类逻辑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883410"/>
            <a:ext cx="1581785" cy="27336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0" y="1882775"/>
            <a:ext cx="1604010" cy="273431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400810" y="2516505"/>
            <a:ext cx="2690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通过微伴问卷打标功能，并提供招呼语引导新粉自动填写问卷，了解粉丝属性；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330" y="2884170"/>
            <a:ext cx="1594485" cy="1111885"/>
          </a:xfrm>
          <a:prstGeom prst="roundRect">
            <a:avLst/>
          </a:prstGeom>
          <a:ln w="19050">
            <a:solidFill>
              <a:srgbClr val="FFA900"/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127223" y="463903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问卷参与率与手机获取率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84695" y="1487805"/>
            <a:ext cx="26860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通过触达打开问卷的用户比率为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68.5%</a:t>
            </a: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添加的用户参与问卷答题率为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58%</a:t>
            </a:r>
          </a:p>
          <a:p>
            <a:pPr indent="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4471035" y="1260475"/>
          <a:ext cx="3203575" cy="239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017770" y="3737610"/>
          <a:ext cx="4550410" cy="94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触达问卷粉丝总数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问卷打标数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进入表格未填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添加未提交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5133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0" y="1539875"/>
            <a:ext cx="1538605" cy="3138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530" y="1539875"/>
            <a:ext cx="1567180" cy="3138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971773" y="634083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明星粉筛选比例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39240" y="3869055"/>
          <a:ext cx="71805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明星粉总数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问卷识别明星粉数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客服人工筛选明星粉数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明星粉占比</a:t>
                      </a:r>
                    </a:p>
                  </a:txBody>
                  <a:tcPr>
                    <a:solidFill>
                      <a:srgbClr val="FFA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1032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18.8%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90980" y="1877060"/>
            <a:ext cx="7277735" cy="937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人工筛选可更精准辨识到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粉与唯粉，但识别方式仅为昵称与头像</a:t>
            </a: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问卷识别可更大范围识别明星粉，识别数量为人工识别的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746928" y="2181225"/>
            <a:ext cx="1826895" cy="629285"/>
            <a:chOff x="3617" y="3082"/>
            <a:chExt cx="2318" cy="445"/>
          </a:xfrm>
        </p:grpSpPr>
        <p:sp>
          <p:nvSpPr>
            <p:cNvPr id="19" name="圆角矩形 18"/>
            <p:cNvSpPr/>
            <p:nvPr/>
          </p:nvSpPr>
          <p:spPr>
            <a:xfrm>
              <a:off x="3659" y="3082"/>
              <a:ext cx="2235" cy="445"/>
            </a:xfrm>
            <a:prstGeom prst="roundRect">
              <a:avLst>
                <a:gd name="adj" fmla="val 7640"/>
              </a:avLst>
            </a:prstGeom>
            <a:solidFill>
              <a:srgbClr val="FFA9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17" y="3174"/>
              <a:ext cx="2318" cy="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朋友圈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67166" y="2181225"/>
            <a:ext cx="1826895" cy="629118"/>
            <a:chOff x="3576" y="3082"/>
            <a:chExt cx="2318" cy="445"/>
          </a:xfrm>
        </p:grpSpPr>
        <p:sp>
          <p:nvSpPr>
            <p:cNvPr id="9" name="圆角矩形 8"/>
            <p:cNvSpPr/>
            <p:nvPr/>
          </p:nvSpPr>
          <p:spPr>
            <a:xfrm>
              <a:off x="3659" y="3082"/>
              <a:ext cx="2235" cy="445"/>
            </a:xfrm>
            <a:prstGeom prst="roundRect">
              <a:avLst>
                <a:gd name="adj" fmla="val 7640"/>
              </a:avLst>
            </a:prstGeom>
            <a:solidFill>
              <a:srgbClr val="FFA9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76" y="3174"/>
              <a:ext cx="2318" cy="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点对点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382520" y="930910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  <a:sym typeface="+mn-ea"/>
              </a:rPr>
              <a:t>如何做明星粉丝运营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加号 24"/>
          <p:cNvSpPr/>
          <p:nvPr/>
        </p:nvSpPr>
        <p:spPr>
          <a:xfrm>
            <a:off x="4968240" y="2181225"/>
            <a:ext cx="604520" cy="596900"/>
          </a:xfrm>
          <a:prstGeom prst="mathPlus">
            <a:avLst/>
          </a:prstGeom>
          <a:solidFill>
            <a:srgbClr val="FFA900"/>
          </a:solidFill>
          <a:ln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457450" y="3679190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+mn-ea"/>
                <a:sym typeface="+mn-ea"/>
              </a:rPr>
              <a:t>敬请期待下一期复盘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7119650" y="1993731"/>
            <a:ext cx="2312806" cy="1339365"/>
            <a:chOff x="3468144" y="2594799"/>
            <a:chExt cx="2753947" cy="1594834"/>
          </a:xfrm>
        </p:grpSpPr>
        <p:sp>
          <p:nvSpPr>
            <p:cNvPr id="61" name="任意多边形: 形状 27"/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endParaRPr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5" name="íṣļide"/>
            <p:cNvSpPr/>
            <p:nvPr/>
          </p:nvSpPr>
          <p:spPr bwMode="auto">
            <a:xfrm>
              <a:off x="4253752" y="2966053"/>
              <a:ext cx="1498628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第四次触达</a:t>
              </a:r>
            </a:p>
          </p:txBody>
        </p:sp>
        <p:sp>
          <p:nvSpPr>
            <p:cNvPr id="66" name="iṥḷïdê"/>
            <p:cNvSpPr txBox="1"/>
            <p:nvPr/>
          </p:nvSpPr>
          <p:spPr bwMode="auto">
            <a:xfrm>
              <a:off x="4034477" y="2594799"/>
              <a:ext cx="1475944" cy="353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会员日点对点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884930" y="375920"/>
            <a:ext cx="306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日常精细化营销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9552" y="1999446"/>
            <a:ext cx="4687372" cy="2022085"/>
            <a:chOff x="839418" y="2601604"/>
            <a:chExt cx="5581435" cy="2407775"/>
          </a:xfrm>
        </p:grpSpPr>
        <p:sp>
          <p:nvSpPr>
            <p:cNvPr id="28" name="任意多边形: 形状 27"/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endParaRPr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 rot="5400000">
              <a:off x="1887691" y="2483091"/>
              <a:ext cx="658269" cy="2754815"/>
            </a:xfrm>
            <a:custGeom>
              <a:avLst/>
              <a:gdLst>
                <a:gd name="connsiteX0" fmla="*/ 0 w 658269"/>
                <a:gd name="connsiteY0" fmla="*/ 2754815 h 2754815"/>
                <a:gd name="connsiteX1" fmla="*/ 0 w 658269"/>
                <a:gd name="connsiteY1" fmla="*/ 126088 h 2754815"/>
                <a:gd name="connsiteX2" fmla="*/ 243481 w 658269"/>
                <a:gd name="connsiteY2" fmla="*/ 126088 h 2754815"/>
                <a:gd name="connsiteX3" fmla="*/ 335656 w 658269"/>
                <a:gd name="connsiteY3" fmla="*/ 0 h 2754815"/>
                <a:gd name="connsiteX4" fmla="*/ 427823 w 658269"/>
                <a:gd name="connsiteY4" fmla="*/ 126088 h 2754815"/>
                <a:gd name="connsiteX5" fmla="*/ 658269 w 658269"/>
                <a:gd name="connsiteY5" fmla="*/ 126088 h 2754815"/>
                <a:gd name="connsiteX6" fmla="*/ 658269 w 658269"/>
                <a:gd name="connsiteY6" fmla="*/ 2754815 h 27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4815">
                  <a:moveTo>
                    <a:pt x="0" y="2754815"/>
                  </a:moveTo>
                  <a:lnTo>
                    <a:pt x="0" y="126088"/>
                  </a:lnTo>
                  <a:lnTo>
                    <a:pt x="243481" y="126088"/>
                  </a:lnTo>
                  <a:lnTo>
                    <a:pt x="335656" y="0"/>
                  </a:lnTo>
                  <a:lnTo>
                    <a:pt x="427823" y="126088"/>
                  </a:lnTo>
                  <a:lnTo>
                    <a:pt x="658269" y="126088"/>
                  </a:lnTo>
                  <a:lnTo>
                    <a:pt x="658269" y="27548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2028</a:t>
              </a:r>
            </a:p>
          </p:txBody>
        </p:sp>
        <p:sp>
          <p:nvSpPr>
            <p:cNvPr id="18" name="íṣļide"/>
            <p:cNvSpPr/>
            <p:nvPr/>
          </p:nvSpPr>
          <p:spPr bwMode="auto">
            <a:xfrm>
              <a:off x="1539555" y="4681223"/>
              <a:ext cx="2628294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第一次触达</a:t>
              </a:r>
            </a:p>
          </p:txBody>
        </p:sp>
        <p:sp>
          <p:nvSpPr>
            <p:cNvPr id="31" name="iṥḷïdê"/>
            <p:cNvSpPr txBox="1"/>
            <p:nvPr/>
          </p:nvSpPr>
          <p:spPr bwMode="auto">
            <a:xfrm>
              <a:off x="1539555" y="4303867"/>
              <a:ext cx="1468361" cy="354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入会首购攻略</a:t>
              </a:r>
            </a:p>
          </p:txBody>
        </p:sp>
        <p:sp>
          <p:nvSpPr>
            <p:cNvPr id="19" name="íṣļide"/>
            <p:cNvSpPr/>
            <p:nvPr/>
          </p:nvSpPr>
          <p:spPr bwMode="auto">
            <a:xfrm>
              <a:off x="3792559" y="2965981"/>
              <a:ext cx="2628294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天，第二次触达</a:t>
              </a:r>
            </a:p>
          </p:txBody>
        </p:sp>
        <p:sp>
          <p:nvSpPr>
            <p:cNvPr id="37" name="iṥḷïdê"/>
            <p:cNvSpPr txBox="1"/>
            <p:nvPr/>
          </p:nvSpPr>
          <p:spPr bwMode="auto">
            <a:xfrm>
              <a:off x="3792819" y="2601604"/>
              <a:ext cx="1965909" cy="353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优惠券倒计时提醒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15218" y="2044009"/>
            <a:ext cx="2310615" cy="1682450"/>
            <a:chOff x="6085415" y="2654667"/>
            <a:chExt cx="2751339" cy="2003359"/>
          </a:xfrm>
        </p:grpSpPr>
        <p:sp>
          <p:nvSpPr>
            <p:cNvPr id="27" name="任意多边形: 形状 26"/>
            <p:cNvSpPr/>
            <p:nvPr/>
          </p:nvSpPr>
          <p:spPr bwMode="auto">
            <a:xfrm rot="5400000">
              <a:off x="7131949" y="2484829"/>
              <a:ext cx="658271" cy="2751339"/>
            </a:xfrm>
            <a:custGeom>
              <a:avLst/>
              <a:gdLst>
                <a:gd name="connsiteX0" fmla="*/ 0 w 658270"/>
                <a:gd name="connsiteY0" fmla="*/ 2751339 h 2751339"/>
                <a:gd name="connsiteX1" fmla="*/ 0 w 658270"/>
                <a:gd name="connsiteY1" fmla="*/ 123482 h 2751339"/>
                <a:gd name="connsiteX2" fmla="*/ 245389 w 658270"/>
                <a:gd name="connsiteY2" fmla="*/ 123482 h 2751339"/>
                <a:gd name="connsiteX3" fmla="*/ 335657 w 658270"/>
                <a:gd name="connsiteY3" fmla="*/ 0 h 2751339"/>
                <a:gd name="connsiteX4" fmla="*/ 425917 w 658270"/>
                <a:gd name="connsiteY4" fmla="*/ 123482 h 2751339"/>
                <a:gd name="connsiteX5" fmla="*/ 658270 w 658270"/>
                <a:gd name="connsiteY5" fmla="*/ 123482 h 2751339"/>
                <a:gd name="connsiteX6" fmla="*/ 658270 w 658270"/>
                <a:gd name="connsiteY6" fmla="*/ 2751339 h 27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70" h="2751339">
                  <a:moveTo>
                    <a:pt x="0" y="2751339"/>
                  </a:moveTo>
                  <a:lnTo>
                    <a:pt x="0" y="123482"/>
                  </a:lnTo>
                  <a:lnTo>
                    <a:pt x="245389" y="123482"/>
                  </a:lnTo>
                  <a:lnTo>
                    <a:pt x="335657" y="0"/>
                  </a:lnTo>
                  <a:lnTo>
                    <a:pt x="425917" y="123482"/>
                  </a:lnTo>
                  <a:lnTo>
                    <a:pt x="658270" y="123482"/>
                  </a:lnTo>
                  <a:lnTo>
                    <a:pt x="658270" y="2751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2020</a:t>
              </a:r>
            </a:p>
          </p:txBody>
        </p:sp>
        <p:sp>
          <p:nvSpPr>
            <p:cNvPr id="33" name="íṣļide"/>
            <p:cNvSpPr/>
            <p:nvPr/>
          </p:nvSpPr>
          <p:spPr bwMode="auto">
            <a:xfrm>
              <a:off x="6147326" y="2654667"/>
              <a:ext cx="2627442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喜欢产品标签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+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购买产品标签</a:t>
              </a:r>
            </a:p>
          </p:txBody>
        </p:sp>
        <p:sp>
          <p:nvSpPr>
            <p:cNvPr id="34" name="iṥḷïdê"/>
            <p:cNvSpPr txBox="1"/>
            <p:nvPr/>
          </p:nvSpPr>
          <p:spPr bwMode="auto">
            <a:xfrm>
              <a:off x="6799011" y="4303867"/>
              <a:ext cx="1468360" cy="354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秒杀点对点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823210" y="2903220"/>
            <a:ext cx="1978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根据产品消耗时间推算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989580" y="3829685"/>
            <a:ext cx="164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加粉时间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问卷标签</a:t>
            </a:r>
          </a:p>
        </p:txBody>
      </p:sp>
      <p:sp>
        <p:nvSpPr>
          <p:cNvPr id="45" name="燕尾形 44"/>
          <p:cNvSpPr/>
          <p:nvPr/>
        </p:nvSpPr>
        <p:spPr>
          <a:xfrm rot="16200000">
            <a:off x="3642995" y="3497580"/>
            <a:ext cx="338455" cy="201295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燕尾形 49"/>
          <p:cNvSpPr/>
          <p:nvPr/>
        </p:nvSpPr>
        <p:spPr>
          <a:xfrm rot="5400000">
            <a:off x="5840730" y="2437765"/>
            <a:ext cx="338455" cy="201295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020310" y="2914650"/>
            <a:ext cx="1978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根据产品标签精准触达</a:t>
            </a:r>
          </a:p>
        </p:txBody>
      </p:sp>
      <p:sp>
        <p:nvSpPr>
          <p:cNvPr id="52" name="íṣļide"/>
          <p:cNvSpPr/>
          <p:nvPr/>
        </p:nvSpPr>
        <p:spPr bwMode="auto">
          <a:xfrm>
            <a:off x="5514597" y="3822140"/>
            <a:ext cx="2207280" cy="2755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hangingPunct="1"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第三次触达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79780" y="2903220"/>
            <a:ext cx="1648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发送首购优惠指南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101090" y="2011680"/>
            <a:ext cx="1130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图文并茂指引</a:t>
            </a:r>
          </a:p>
        </p:txBody>
      </p:sp>
      <p:sp>
        <p:nvSpPr>
          <p:cNvPr id="56" name="燕尾形 55"/>
          <p:cNvSpPr/>
          <p:nvPr/>
        </p:nvSpPr>
        <p:spPr>
          <a:xfrm rot="5400000">
            <a:off x="1434465" y="2414270"/>
            <a:ext cx="338455" cy="201295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7225665" y="2903220"/>
            <a:ext cx="1978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根据复购次数推算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452995" y="3822065"/>
            <a:ext cx="164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购买次数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产品标签</a:t>
            </a:r>
          </a:p>
        </p:txBody>
      </p:sp>
      <p:sp>
        <p:nvSpPr>
          <p:cNvPr id="69" name="燕尾形 68"/>
          <p:cNvSpPr/>
          <p:nvPr/>
        </p:nvSpPr>
        <p:spPr>
          <a:xfrm rot="16200000">
            <a:off x="8045450" y="3497580"/>
            <a:ext cx="338455" cy="201295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d97cbb2-429d-41ba-8080-925aeaca9887}"/>
  <p:tag name="TABLE_ENDDRAG_ORIGIN_RECT" val="245*68"/>
  <p:tag name="TABLE_ENDDRAG_RECT" val="60*120*245*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381c28-7e73-4670-ba8e-dc4c0dd52c68}"/>
  <p:tag name="TABLE_ENDDRAG_ORIGIN_RECT" val="335*143"/>
  <p:tag name="TABLE_ENDDRAG_RECT" val="341*120*335*1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0dfd0f-1900-4103-a691-be80acb747cb}"/>
  <p:tag name="TABLE_ENDDRAG_ORIGIN_RECT" val="358*74"/>
  <p:tag name="TABLE_ENDDRAG_RECT" val="395*294*358*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1fc07bb-0d20-478b-be4d-a961f1979d2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70,&quot;width&quot;:486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d7db3a-1405-4adb-9138-e90d929f44b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b3d4458-72ba-4358-beb9-dd74d7bd331c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Microsoft Office PowerPoint</Application>
  <PresentationFormat>自定义</PresentationFormat>
  <Paragraphs>246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 Unicode MS</vt:lpstr>
      <vt:lpstr>宋体</vt:lpstr>
      <vt:lpstr>微软雅黑</vt:lpstr>
      <vt:lpstr>微软雅黑 Light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468</cp:revision>
  <dcterms:created xsi:type="dcterms:W3CDTF">2021-06-09T07:08:00Z</dcterms:created>
  <dcterms:modified xsi:type="dcterms:W3CDTF">2021-12-03T06:16:29Z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5C161A50F29444EA8FA2B6D6463CF057</vt:lpwstr>
  </property>
</Properties>
</file>