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283" r:id="rId2"/>
    <p:sldId id="2635" r:id="rId3"/>
    <p:sldId id="2644" r:id="rId4"/>
    <p:sldId id="2651" r:id="rId5"/>
    <p:sldId id="2646" r:id="rId6"/>
    <p:sldId id="2653" r:id="rId7"/>
    <p:sldId id="2652" r:id="rId8"/>
    <p:sldId id="2654" r:id="rId9"/>
    <p:sldId id="2647" r:id="rId10"/>
    <p:sldId id="2648" r:id="rId11"/>
    <p:sldId id="4003" r:id="rId12"/>
    <p:sldId id="2634" r:id="rId13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BF9000"/>
    <a:srgbClr val="FEA900"/>
    <a:srgbClr val="F8F8F8"/>
    <a:srgbClr val="120C16"/>
    <a:srgbClr val="6DF5ED"/>
    <a:srgbClr val="E93252"/>
    <a:srgbClr val="0358B2"/>
    <a:srgbClr val="035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svg"/><Relationship Id="rId7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sv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0856" y="1567122"/>
            <a:ext cx="658368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关于澳贝新好友运营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90295" y="2253615"/>
            <a:ext cx="7955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包裹卡加好友以后链路太长，不利于展开首单活动，没有侧重于进群的利益点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21" name="对角圆角矩形 20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文本框 22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60F1A44-7BF6-4774-8C18-41D689FFE90F}"/>
              </a:ext>
            </a:extLst>
          </p:cNvPr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7" name="图片 16" descr="resource">
              <a:extLst>
                <a:ext uri="{FF2B5EF4-FFF2-40B4-BE49-F238E27FC236}">
                  <a16:creationId xmlns:a16="http://schemas.microsoft.com/office/drawing/2014/main" id="{C1B24F8E-01D1-4F68-BF3D-435475074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8" name="图片 17" descr="resource">
              <a:extLst>
                <a:ext uri="{FF2B5EF4-FFF2-40B4-BE49-F238E27FC236}">
                  <a16:creationId xmlns:a16="http://schemas.microsoft.com/office/drawing/2014/main" id="{4A191917-AAD9-4393-9C9B-405B66E94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9" name="图片 18" descr="resource">
              <a:extLst>
                <a:ext uri="{FF2B5EF4-FFF2-40B4-BE49-F238E27FC236}">
                  <a16:creationId xmlns:a16="http://schemas.microsoft.com/office/drawing/2014/main" id="{55E0D448-13F1-45CB-BF41-5629E0F67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D92A0EB9-A3B9-4FF1-8D7C-E2BA2B2E608F}"/>
              </a:ext>
            </a:extLst>
          </p:cNvPr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8" name="ExtraShape1">
            <a:extLst>
              <a:ext uri="{FF2B5EF4-FFF2-40B4-BE49-F238E27FC236}">
                <a16:creationId xmlns:a16="http://schemas.microsoft.com/office/drawing/2014/main" id="{795787AE-B4A3-45AA-816F-40CD8C188F81}"/>
              </a:ext>
            </a:extLst>
          </p:cNvPr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</a:p>
        </p:txBody>
      </p:sp>
      <p:cxnSp>
        <p:nvCxnSpPr>
          <p:cNvPr id="29" name="ExtraShape1">
            <a:extLst>
              <a:ext uri="{FF2B5EF4-FFF2-40B4-BE49-F238E27FC236}">
                <a16:creationId xmlns:a16="http://schemas.microsoft.com/office/drawing/2014/main" id="{CB4F6420-F331-4717-B54C-D868AAF45619}"/>
              </a:ext>
            </a:extLst>
          </p:cNvPr>
          <p:cNvCxnSpPr>
            <a:cxnSpLocks/>
          </p:cNvCxnSpPr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traShape2">
            <a:extLst>
              <a:ext uri="{FF2B5EF4-FFF2-40B4-BE49-F238E27FC236}">
                <a16:creationId xmlns:a16="http://schemas.microsoft.com/office/drawing/2014/main" id="{F35F2524-B1D0-40BF-9234-ADA750BE40CF}"/>
              </a:ext>
            </a:extLst>
          </p:cNvPr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</a:p>
        </p:txBody>
      </p:sp>
      <p:cxnSp>
        <p:nvCxnSpPr>
          <p:cNvPr id="31" name="ExtraShape2">
            <a:extLst>
              <a:ext uri="{FF2B5EF4-FFF2-40B4-BE49-F238E27FC236}">
                <a16:creationId xmlns:a16="http://schemas.microsoft.com/office/drawing/2014/main" id="{26D787D2-A083-4901-8BEF-D2BE8E9F9DD1}"/>
              </a:ext>
            </a:extLst>
          </p:cNvPr>
          <p:cNvCxnSpPr>
            <a:cxnSpLocks/>
          </p:cNvCxnSpPr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traShape3">
            <a:extLst>
              <a:ext uri="{FF2B5EF4-FFF2-40B4-BE49-F238E27FC236}">
                <a16:creationId xmlns:a16="http://schemas.microsoft.com/office/drawing/2014/main" id="{19110BD8-2381-4864-95ED-B9EF6920BD3B}"/>
              </a:ext>
            </a:extLst>
          </p:cNvPr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</a:p>
        </p:txBody>
      </p:sp>
      <p:cxnSp>
        <p:nvCxnSpPr>
          <p:cNvPr id="37" name="ExtraShape3">
            <a:extLst>
              <a:ext uri="{FF2B5EF4-FFF2-40B4-BE49-F238E27FC236}">
                <a16:creationId xmlns:a16="http://schemas.microsoft.com/office/drawing/2014/main" id="{CE308CD6-2246-4DEF-92A0-F54BE62CDA8E}"/>
              </a:ext>
            </a:extLst>
          </p:cNvPr>
          <p:cNvCxnSpPr>
            <a:cxnSpLocks/>
          </p:cNvCxnSpPr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traShape4">
            <a:extLst>
              <a:ext uri="{FF2B5EF4-FFF2-40B4-BE49-F238E27FC236}">
                <a16:creationId xmlns:a16="http://schemas.microsoft.com/office/drawing/2014/main" id="{9C333F6A-251F-48D7-8BBA-3A86E032DE35}"/>
              </a:ext>
            </a:extLst>
          </p:cNvPr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D2F45CEC-3B39-41B7-AC8E-E38039AB561F}"/>
              </a:ext>
            </a:extLst>
          </p:cNvPr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</a:p>
        </p:txBody>
      </p:sp>
      <p:sp>
        <p:nvSpPr>
          <p:cNvPr id="40" name="ValueText4">
            <a:extLst>
              <a:ext uri="{FF2B5EF4-FFF2-40B4-BE49-F238E27FC236}">
                <a16:creationId xmlns:a16="http://schemas.microsoft.com/office/drawing/2014/main" id="{CFB6B903-5816-402B-B4E9-C2BD516A1D63}"/>
              </a:ext>
            </a:extLst>
          </p:cNvPr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1" name="ValueText1">
            <a:extLst>
              <a:ext uri="{FF2B5EF4-FFF2-40B4-BE49-F238E27FC236}">
                <a16:creationId xmlns:a16="http://schemas.microsoft.com/office/drawing/2014/main" id="{20C8AA09-2A8F-448B-A2A4-7DD4486D4864}"/>
              </a:ext>
            </a:extLst>
          </p:cNvPr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2" name="ValueText2">
            <a:extLst>
              <a:ext uri="{FF2B5EF4-FFF2-40B4-BE49-F238E27FC236}">
                <a16:creationId xmlns:a16="http://schemas.microsoft.com/office/drawing/2014/main" id="{DC732422-2CA4-4207-AD64-C044AC298DFB}"/>
              </a:ext>
            </a:extLst>
          </p:cNvPr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3" name="ValueText3">
            <a:extLst>
              <a:ext uri="{FF2B5EF4-FFF2-40B4-BE49-F238E27FC236}">
                <a16:creationId xmlns:a16="http://schemas.microsoft.com/office/drawing/2014/main" id="{1ECBFA68-CD83-40DC-BB5D-4A63BFEA2247}"/>
              </a:ext>
            </a:extLst>
          </p:cNvPr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97600C05-C4E2-4639-B11C-3ED88AE165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6495" y="1973240"/>
            <a:ext cx="2094798" cy="20216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00743" y="1981559"/>
            <a:ext cx="536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对于新好友持续运营，提高粉丝留存率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22320" y="2536190"/>
            <a:ext cx="34601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71320" y="1190625"/>
            <a:ext cx="2329180" cy="29044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806190" y="2206625"/>
            <a:ext cx="2329180" cy="290449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15025" y="1190625"/>
            <a:ext cx="2329180" cy="29044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4345940" y="1670050"/>
            <a:ext cx="1141095" cy="0"/>
          </a:xfrm>
          <a:prstGeom prst="straightConnector1">
            <a:avLst/>
          </a:prstGeom>
          <a:ln w="63500">
            <a:solidFill>
              <a:srgbClr val="FFBA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2084070" y="4612640"/>
            <a:ext cx="1141095" cy="0"/>
          </a:xfrm>
          <a:prstGeom prst="straightConnector1">
            <a:avLst/>
          </a:prstGeom>
          <a:ln w="63500">
            <a:solidFill>
              <a:srgbClr val="BF9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575425" y="4631690"/>
            <a:ext cx="1141095" cy="0"/>
          </a:xfrm>
          <a:prstGeom prst="straightConnector1">
            <a:avLst/>
          </a:prstGeom>
          <a:ln w="63500">
            <a:solidFill>
              <a:srgbClr val="FFD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489969" y="2803729"/>
            <a:ext cx="917239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Who</a:t>
            </a:r>
          </a:p>
          <a:p>
            <a:pPr algn="ctr"/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人群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47217" y="1706448"/>
            <a:ext cx="1202702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Where</a:t>
            </a:r>
          </a:p>
          <a:p>
            <a:pPr algn="ctr"/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场景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281692" y="2869884"/>
            <a:ext cx="110799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定类型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433154" y="3999645"/>
            <a:ext cx="110799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定风格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526196" y="2870499"/>
            <a:ext cx="110799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定排版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4566285" y="3816985"/>
            <a:ext cx="756920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6689090" y="2703830"/>
            <a:ext cx="756920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671955" y="1190625"/>
            <a:ext cx="2329180" cy="29044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806190" y="2206625"/>
            <a:ext cx="2329180" cy="290449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915660" y="1190625"/>
            <a:ext cx="2329180" cy="29044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130462" y="2175102"/>
            <a:ext cx="3230880" cy="8299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包裹卡</a:t>
            </a:r>
          </a:p>
          <a:p>
            <a:pPr algn="ctr"/>
            <a:r>
              <a:rPr kumimoji="1"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（天猫订单好评截图）</a:t>
            </a:r>
            <a:endParaRPr kumimoji="1"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77640" y="3347720"/>
            <a:ext cx="2011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>
                <a:latin typeface="微软雅黑" panose="020B0503020204020204" charset="-122"/>
                <a:ea typeface="微软雅黑" panose="020B0503020204020204" charset="-122"/>
              </a:rPr>
              <a:t>领取小程序优惠券</a:t>
            </a:r>
          </a:p>
          <a:p>
            <a:r>
              <a:rPr lang="zh-CN" altLang="en-US" b="1"/>
              <a:t>  （</a:t>
            </a:r>
            <a:r>
              <a:rPr lang="en-US" altLang="zh-CN" b="1"/>
              <a:t>9.9</a:t>
            </a:r>
            <a:r>
              <a:rPr lang="zh-CN" altLang="en-US" b="1"/>
              <a:t>元湿纸巾）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989320" y="2206625"/>
            <a:ext cx="22402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b="1" dirty="0">
                <a:latin typeface="微软雅黑" panose="020B0503020204020204" charset="-122"/>
                <a:ea typeface="微软雅黑" panose="020B0503020204020204" charset="-122"/>
              </a:rPr>
              <a:t>小程序订单确认收货</a:t>
            </a:r>
          </a:p>
          <a:p>
            <a:r>
              <a:rPr lang="en-US" altLang="zh-CN" b="1"/>
              <a:t>+</a:t>
            </a:r>
            <a:r>
              <a:rPr lang="zh-CN" altLang="en-US" b="1"/>
              <a:t>好评截图</a:t>
            </a:r>
          </a:p>
          <a:p>
            <a:r>
              <a:rPr lang="zh-CN" altLang="en-US" b="1"/>
              <a:t>       （</a:t>
            </a:r>
            <a:r>
              <a:rPr lang="zh-CN" b="1"/>
              <a:t>返现</a:t>
            </a:r>
            <a:r>
              <a:rPr lang="en-US" altLang="zh-CN" b="1"/>
              <a:t>9.9</a:t>
            </a:r>
            <a:r>
              <a:rPr lang="zh-CN" altLang="en-US" b="1"/>
              <a:t>元）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75" y="953135"/>
            <a:ext cx="4514850" cy="4201160"/>
          </a:xfrm>
          <a:prstGeom prst="rect">
            <a:avLst/>
          </a:prstGeom>
        </p:spPr>
      </p:pic>
      <p:pic>
        <p:nvPicPr>
          <p:cNvPr id="13" name="图片 12" descr="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24500" y="953135"/>
            <a:ext cx="4136390" cy="4201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3100" y="1524635"/>
            <a:ext cx="5140960" cy="2548890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3653155" y="1229360"/>
            <a:ext cx="0" cy="3186430"/>
          </a:xfrm>
          <a:prstGeom prst="line">
            <a:avLst/>
          </a:prstGeom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991870" y="2268855"/>
            <a:ext cx="2185035" cy="21469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1509395" y="1473835"/>
            <a:ext cx="1130935" cy="1111250"/>
          </a:xfrm>
          <a:prstGeom prst="roundRect">
            <a:avLst/>
          </a:prstGeom>
          <a:solidFill>
            <a:srgbClr val="FFA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825625" y="2345690"/>
            <a:ext cx="498475" cy="498475"/>
          </a:xfrm>
          <a:prstGeom prst="ellipse">
            <a:avLst/>
          </a:prstGeom>
          <a:solidFill>
            <a:srgbClr val="FFA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183005" y="2964815"/>
            <a:ext cx="1783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二次触达，获取</a:t>
            </a:r>
          </a:p>
          <a:p>
            <a:r>
              <a:rPr lang="zh-CN" altLang="en-US"/>
              <a:t>有效标签信息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425" y="2047875"/>
            <a:ext cx="6610350" cy="3150870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983865" y="961390"/>
            <a:ext cx="4582795" cy="664210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041015" y="1109345"/>
            <a:ext cx="452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新增好友三天内至少有一次点对点信息触达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2790190" y="969645"/>
            <a:ext cx="5494020" cy="664210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873375" y="1117600"/>
            <a:ext cx="53276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购买湿巾后，</a:t>
            </a:r>
            <a:r>
              <a:rPr lang="en-US" altLang="zh-CN"/>
              <a:t>7</a:t>
            </a:r>
            <a:r>
              <a:rPr lang="zh-CN" altLang="en-US"/>
              <a:t>天内发生一次确认收货好评返款提醒</a:t>
            </a:r>
          </a:p>
        </p:txBody>
      </p:sp>
      <p:pic>
        <p:nvPicPr>
          <p:cNvPr id="5" name="图片 4" descr="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3375" y="1788795"/>
            <a:ext cx="4942840" cy="3676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072005" y="1791970"/>
            <a:ext cx="561340" cy="5613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rot="5400000">
            <a:off x="2226310" y="1953895"/>
            <a:ext cx="331470" cy="222250"/>
          </a:xfrm>
          <a:custGeom>
            <a:avLst/>
            <a:gdLst>
              <a:gd name="adj" fmla="val 50000"/>
              <a:gd name="a" fmla="pin 0 adj 100000"/>
              <a:gd name="x1" fmla="*/ w a 200000"/>
              <a:gd name="x2" fmla="*/ w a 100000"/>
              <a:gd name="x3" fmla="+- x1 wd2 0"/>
            </a:gdLst>
            <a:ahLst/>
            <a:cxnLst>
              <a:cxn ang="3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l" t="t" r="r" b="b"/>
            <a:pathLst>
              <a:path w="1069" h="717">
                <a:moveTo>
                  <a:pt x="535" y="0"/>
                </a:moveTo>
                <a:lnTo>
                  <a:pt x="1069" y="717"/>
                </a:lnTo>
                <a:lnTo>
                  <a:pt x="932" y="717"/>
                </a:lnTo>
                <a:lnTo>
                  <a:pt x="549" y="203"/>
                </a:lnTo>
                <a:lnTo>
                  <a:pt x="165" y="717"/>
                </a:lnTo>
                <a:lnTo>
                  <a:pt x="0" y="717"/>
                </a:lnTo>
                <a:lnTo>
                  <a:pt x="5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023870" y="1899285"/>
            <a:ext cx="3727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新好友点对点触达以及</a:t>
            </a:r>
            <a:r>
              <a:rPr lang="en-US" altLang="zh-CN"/>
              <a:t>7</a:t>
            </a:r>
            <a:r>
              <a:rPr lang="zh-CN" altLang="en-US"/>
              <a:t>天签到流程</a:t>
            </a:r>
          </a:p>
        </p:txBody>
      </p:sp>
      <p:sp>
        <p:nvSpPr>
          <p:cNvPr id="9" name="椭圆 8"/>
          <p:cNvSpPr/>
          <p:nvPr/>
        </p:nvSpPr>
        <p:spPr>
          <a:xfrm>
            <a:off x="2063750" y="2888615"/>
            <a:ext cx="561340" cy="5613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5400000">
            <a:off x="2218055" y="3050540"/>
            <a:ext cx="331470" cy="222250"/>
          </a:xfrm>
          <a:custGeom>
            <a:avLst/>
            <a:gdLst>
              <a:gd name="adj" fmla="val 50000"/>
              <a:gd name="a" fmla="pin 0 adj 100000"/>
              <a:gd name="x1" fmla="*/ w a 200000"/>
              <a:gd name="x2" fmla="*/ w a 100000"/>
              <a:gd name="x3" fmla="+- x1 wd2 0"/>
            </a:gdLst>
            <a:ahLst/>
            <a:cxnLst>
              <a:cxn ang="3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l" t="t" r="r" b="b"/>
            <a:pathLst>
              <a:path w="1069" h="717">
                <a:moveTo>
                  <a:pt x="535" y="0"/>
                </a:moveTo>
                <a:lnTo>
                  <a:pt x="1069" y="717"/>
                </a:lnTo>
                <a:lnTo>
                  <a:pt x="932" y="717"/>
                </a:lnTo>
                <a:lnTo>
                  <a:pt x="549" y="203"/>
                </a:lnTo>
                <a:lnTo>
                  <a:pt x="165" y="717"/>
                </a:lnTo>
                <a:lnTo>
                  <a:pt x="0" y="717"/>
                </a:lnTo>
                <a:lnTo>
                  <a:pt x="5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030855" y="2995930"/>
            <a:ext cx="3840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提醒注意时间确认收货以及好评返款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自定义</PresentationFormat>
  <Paragraphs>64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Calibri</vt:lpstr>
      <vt:lpstr>Impact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410</cp:revision>
  <dcterms:created xsi:type="dcterms:W3CDTF">2019-12-22T05:53:00Z</dcterms:created>
  <dcterms:modified xsi:type="dcterms:W3CDTF">2021-09-04T07:20:26Z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