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300" r:id="rId2"/>
    <p:sldId id="3871" r:id="rId3"/>
    <p:sldId id="3872" r:id="rId4"/>
    <p:sldId id="3889" r:id="rId5"/>
    <p:sldId id="3890" r:id="rId6"/>
    <p:sldId id="3888" r:id="rId7"/>
    <p:sldId id="3887" r:id="rId8"/>
    <p:sldId id="3891" r:id="rId9"/>
    <p:sldId id="3892" r:id="rId10"/>
    <p:sldId id="3893" r:id="rId11"/>
    <p:sldId id="3895" r:id="rId12"/>
    <p:sldId id="3879" r:id="rId13"/>
    <p:sldId id="3896" r:id="rId14"/>
    <p:sldId id="3840" r:id="rId15"/>
  </p:sldIdLst>
  <p:sldSz cx="10260013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同学" initials="刘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95959"/>
    <a:srgbClr val="EBF1FF"/>
    <a:srgbClr val="4C58D2"/>
    <a:srgbClr val="4D5BD3"/>
    <a:srgbClr val="F8F9FE"/>
    <a:srgbClr val="78C165"/>
    <a:srgbClr val="FFB806"/>
    <a:srgbClr val="EE6461"/>
    <a:srgbClr val="A86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3EDFB1-2C56-4EFB-B7DF-1B12237007F0}" styleName="{e5eda556-8a59-42d5-a7c6-6a4fd53f2b29}">
    <a:wholeTbl>
      <a:tcTxStyle>
        <a:fontRef idx="none">
          <a:prstClr val="black"/>
        </a:fontRef>
      </a:tcTxStyle>
      <a:tcStyle>
        <a:tcBdr>
          <a:bottom>
            <a:ln w="12700" cmpd="sng">
              <a:solidFill>
                <a:srgbClr val="7E72CA"/>
              </a:solidFill>
            </a:ln>
          </a:bottom>
          <a:insideH>
            <a:ln w="12700" cmpd="sng">
              <a:solidFill>
                <a:srgbClr val="7E72CA"/>
              </a:solidFill>
            </a:ln>
          </a:insideH>
        </a:tcBdr>
        <a:fill>
          <a:solidFill>
            <a:srgbClr val="FFFFFF"/>
          </a:solidFill>
        </a:fill>
      </a:tcStyle>
    </a:wholeTbl>
    <a:firstRow>
      <a:tcTxStyle>
        <a:fontRef idx="none">
          <a:prstClr val="black"/>
        </a:fontRef>
      </a:tcTxStyle>
      <a:tcStyle>
        <a:tcBdr/>
        <a:fill>
          <a:solidFill>
            <a:srgbClr val="7E72CA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44" autoAdjust="0"/>
    <p:restoredTop sz="94660"/>
  </p:normalViewPr>
  <p:slideViewPr>
    <p:cSldViewPr snapToGrid="0">
      <p:cViewPr varScale="1">
        <p:scale>
          <a:sx n="81" d="100"/>
          <a:sy n="81" d="100"/>
        </p:scale>
        <p:origin x="66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294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5360" y="494665"/>
            <a:ext cx="1459865" cy="431800"/>
            <a:chOff x="1226" y="779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226" y="779"/>
              <a:ext cx="680" cy="68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97" y="850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911" y="827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885825" y="1293495"/>
            <a:ext cx="7556500" cy="2630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关于私域中的对错问题的复盘</a:t>
            </a:r>
          </a:p>
          <a:p>
            <a:pPr algn="l">
              <a:lnSpc>
                <a:spcPct val="12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九宫</a:t>
            </a:r>
          </a:p>
          <a:p>
            <a:pPr algn="l">
              <a:lnSpc>
                <a:spcPct val="12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2022/2/17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2" name="图片 51" descr="微信图片_202112251658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9825" y="1236980"/>
            <a:ext cx="4535805" cy="36385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735330" y="567055"/>
            <a:ext cx="5525135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对错场景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工作问题解决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问题拆解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——MECE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：完全穷尽，相互独立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5330" y="567055"/>
            <a:ext cx="7560310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对错场景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工作问题解决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——KOC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发文率提升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35330" y="4673600"/>
            <a:ext cx="37357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rgbClr val="FF0000"/>
                </a:solidFill>
              </a:rPr>
              <a:t>策略</a:t>
            </a:r>
            <a:r>
              <a:rPr lang="en-US" altLang="zh-CN" sz="1400" b="1">
                <a:solidFill>
                  <a:srgbClr val="FF0000"/>
                </a:solidFill>
              </a:rPr>
              <a:t>5</a:t>
            </a:r>
          </a:p>
          <a:p>
            <a:r>
              <a:rPr lang="zh-CN" altLang="en-US" sz="1400" b="1"/>
              <a:t>群内接龙，文章占位</a:t>
            </a:r>
          </a:p>
          <a:p>
            <a:r>
              <a:rPr lang="zh-CN" altLang="en-US" sz="1200"/>
              <a:t>强调时间、份数、排队人数制造氛围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6960" y="1466850"/>
            <a:ext cx="1582420" cy="3232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405" y="1466850"/>
            <a:ext cx="1583055" cy="32327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2800" y="1415415"/>
            <a:ext cx="1593850" cy="32581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4635" y="1464945"/>
            <a:ext cx="1588135" cy="32448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7315" y="1415415"/>
            <a:ext cx="1573530" cy="321500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119880" y="4673600"/>
            <a:ext cx="40081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>
                <a:solidFill>
                  <a:srgbClr val="FF0000"/>
                </a:solidFill>
                <a:sym typeface="+mn-ea"/>
              </a:rPr>
              <a:t>策略</a:t>
            </a:r>
            <a:r>
              <a:rPr lang="en-US" altLang="zh-CN" sz="1400" b="1">
                <a:solidFill>
                  <a:srgbClr val="FF0000"/>
                </a:solidFill>
                <a:sym typeface="+mn-ea"/>
              </a:rPr>
              <a:t>6</a:t>
            </a:r>
            <a:endParaRPr lang="en-US" altLang="zh-CN" sz="1400" b="1">
              <a:solidFill>
                <a:srgbClr val="FF0000"/>
              </a:solidFill>
            </a:endParaRPr>
          </a:p>
          <a:p>
            <a:r>
              <a:rPr lang="zh-CN" altLang="en-US" sz="1400" b="1">
                <a:sym typeface="+mn-ea"/>
              </a:rPr>
              <a:t>压缩时间，放大效果</a:t>
            </a:r>
            <a:endParaRPr lang="zh-CN" altLang="en-US" sz="1400" b="1"/>
          </a:p>
          <a:p>
            <a:r>
              <a:rPr lang="en-US" altLang="zh-CN" sz="1200">
                <a:sym typeface="+mn-ea"/>
              </a:rPr>
              <a:t>1</a:t>
            </a:r>
            <a:r>
              <a:rPr lang="zh-CN" altLang="en-US" sz="1200">
                <a:sym typeface="+mn-ea"/>
              </a:rPr>
              <a:t>、审核延时，规则前置滚动</a:t>
            </a:r>
            <a:r>
              <a:rPr lang="en-US" altLang="zh-CN" sz="1200">
                <a:sym typeface="+mn-ea"/>
              </a:rPr>
              <a:t> 2</a:t>
            </a:r>
            <a:r>
              <a:rPr lang="zh-CN" altLang="en-US" sz="1200">
                <a:sym typeface="+mn-ea"/>
              </a:rPr>
              <a:t>、私聊一律群内回复</a:t>
            </a:r>
            <a:endParaRPr lang="zh-CN" altLang="en-US"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735330" y="567055"/>
            <a:ext cx="5525135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对错场景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工作问题解决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问题拆解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——MECE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：完全穷尽，相互独立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5330" y="567055"/>
            <a:ext cx="7560310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对错场景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工作问题解决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——KOC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发文率提升</a:t>
            </a: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238885" y="2219325"/>
          <a:ext cx="3656330" cy="3206115"/>
        </p:xfrm>
        <a:graphic>
          <a:graphicData uri="http://schemas.openxmlformats.org/drawingml/2006/table">
            <a:tbl>
              <a:tblPr firstRow="1" bandRow="1">
                <a:tableStyleId>{1E3EDFB1-2C56-4EFB-B7DF-1B12237007F0}</a:tableStyleId>
              </a:tblPr>
              <a:tblGrid>
                <a:gridCol w="126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0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545"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/>
                        <a:t>粉丝留存统计</a:t>
                      </a:r>
                      <a:endParaRPr lang="zh-CN" altLang="en-US" sz="1200"/>
                    </a:p>
                  </a:txBody>
                  <a:tcPr marL="12700" marR="12700" marT="1270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/>
                        <a:t>月份</a:t>
                      </a: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/>
                        <a:t>7月</a:t>
                      </a:r>
                      <a:endParaRPr lang="zh-CN" altLang="en-US" sz="1200"/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/>
                        <a:t>8月</a:t>
                      </a:r>
                      <a:endParaRPr lang="zh-CN" altLang="en-US" sz="1200"/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/>
                        <a:t>KOC</a:t>
                      </a:r>
                      <a:r>
                        <a:rPr lang="zh-CN" altLang="en-US" sz="1200"/>
                        <a:t>招募率</a:t>
                      </a: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/>
                        <a:t>1.05%</a:t>
                      </a:r>
                      <a:endParaRPr lang="en-US" altLang="en-US" sz="1200" b="1"/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/>
                        <a:t>1.36%</a:t>
                      </a:r>
                      <a:endParaRPr lang="en-US" altLang="en-US" sz="1200" b="1"/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5393690" y="2033270"/>
            <a:ext cx="208153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rgbClr val="FF0000"/>
                </a:solidFill>
              </a:rPr>
              <a:t>策略</a:t>
            </a:r>
            <a:r>
              <a:rPr lang="en-US" altLang="zh-CN" sz="1600" b="1">
                <a:solidFill>
                  <a:srgbClr val="FF0000"/>
                </a:solidFill>
              </a:rPr>
              <a:t>7</a:t>
            </a:r>
          </a:p>
          <a:p>
            <a:r>
              <a:rPr lang="zh-CN" altLang="en-US" sz="1600"/>
              <a:t>中台输出图文素材</a:t>
            </a:r>
          </a:p>
          <a:p>
            <a:endParaRPr lang="zh-CN" altLang="en-US"/>
          </a:p>
          <a:p>
            <a:endParaRPr lang="zh-CN" altLang="en-US" sz="1600"/>
          </a:p>
          <a:p>
            <a:r>
              <a:rPr lang="zh-CN" altLang="en-US" sz="1600"/>
              <a:t>图片来源：宜家</a:t>
            </a:r>
            <a:endParaRPr lang="en-US" altLang="zh-CN" sz="1600"/>
          </a:p>
          <a:p>
            <a:r>
              <a:rPr lang="zh-CN" altLang="en-US" sz="1600"/>
              <a:t>最终上升至</a:t>
            </a:r>
            <a:r>
              <a:rPr lang="en-US" altLang="zh-CN" sz="1600">
                <a:solidFill>
                  <a:srgbClr val="FF0000"/>
                </a:solidFill>
              </a:rPr>
              <a:t>2%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735330" y="567055"/>
            <a:ext cx="3961130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非对错场景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客户情绪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打卡课程返钱客诉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865245" y="4888230"/>
            <a:ext cx="54127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出示证据激化矛盾</a:t>
            </a:r>
            <a:r>
              <a:rPr lang="en-US" altLang="zh-CN" sz="1000"/>
              <a:t>——</a:t>
            </a:r>
            <a:r>
              <a:rPr lang="zh-CN" altLang="en-US" sz="1000"/>
              <a:t>给台阶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20" y="1519555"/>
            <a:ext cx="1553845" cy="3368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0735" y="1513840"/>
            <a:ext cx="1539240" cy="33356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5245" y="1519555"/>
            <a:ext cx="1536700" cy="33299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8330" y="1513840"/>
            <a:ext cx="1529080" cy="33147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3465" y="1519555"/>
            <a:ext cx="1525905" cy="33083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310FF64C-3368-4CF9-92A3-895FFDE1B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45" y="1404615"/>
            <a:ext cx="3022175" cy="295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81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5360" y="494665"/>
            <a:ext cx="1459865" cy="431800"/>
            <a:chOff x="1226" y="779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226" y="779"/>
              <a:ext cx="680" cy="68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7" y="850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911" y="827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202055" y="2825115"/>
            <a:ext cx="2656205" cy="848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感谢观看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1261745" y="3650615"/>
            <a:ext cx="2458720" cy="663575"/>
            <a:chOff x="1594" y="6497"/>
            <a:chExt cx="3872" cy="1045"/>
          </a:xfrm>
        </p:grpSpPr>
        <p:grpSp>
          <p:nvGrpSpPr>
            <p:cNvPr id="42" name="组合 41"/>
            <p:cNvGrpSpPr/>
            <p:nvPr/>
          </p:nvGrpSpPr>
          <p:grpSpPr>
            <a:xfrm>
              <a:off x="1594" y="7166"/>
              <a:ext cx="3873" cy="376"/>
              <a:chOff x="1594" y="7166"/>
              <a:chExt cx="3873" cy="376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1594" y="7166"/>
                <a:ext cx="709" cy="3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zh-CN" sz="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团队</a:t>
                </a: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2649" y="7166"/>
                <a:ext cx="709" cy="3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zh-CN" sz="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运营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3704" y="7166"/>
                <a:ext cx="709" cy="3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zh-CN" sz="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成绩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4759" y="7166"/>
                <a:ext cx="709" cy="3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zh-CN" sz="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案例</a:t>
                </a: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705" y="6497"/>
              <a:ext cx="682" cy="680"/>
              <a:chOff x="3705" y="6497"/>
              <a:chExt cx="682" cy="680"/>
            </a:xfrm>
          </p:grpSpPr>
          <p:sp>
            <p:nvSpPr>
              <p:cNvPr id="14" name="圆角矩形 13"/>
              <p:cNvSpPr>
                <a:spLocks noChangeAspect="1"/>
              </p:cNvSpPr>
              <p:nvPr/>
            </p:nvSpPr>
            <p:spPr>
              <a:xfrm>
                <a:off x="3705" y="6497"/>
                <a:ext cx="682" cy="680"/>
              </a:xfrm>
              <a:prstGeom prst="roundRect">
                <a:avLst>
                  <a:gd name="adj" fmla="val 29982"/>
                </a:avLst>
              </a:prstGeom>
              <a:solidFill>
                <a:srgbClr val="FFB806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3" name="图片 32" descr="453043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62" y="6530"/>
                <a:ext cx="567" cy="567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1594" y="6497"/>
              <a:ext cx="682" cy="680"/>
              <a:chOff x="1594" y="6497"/>
              <a:chExt cx="682" cy="680"/>
            </a:xfrm>
          </p:grpSpPr>
          <p:sp>
            <p:nvSpPr>
              <p:cNvPr id="9" name="圆角矩形 8"/>
              <p:cNvSpPr>
                <a:spLocks noChangeAspect="1"/>
              </p:cNvSpPr>
              <p:nvPr/>
            </p:nvSpPr>
            <p:spPr>
              <a:xfrm>
                <a:off x="1594" y="6497"/>
                <a:ext cx="683" cy="680"/>
              </a:xfrm>
              <a:prstGeom prst="roundRect">
                <a:avLst>
                  <a:gd name="adj" fmla="val 29982"/>
                </a:avLst>
              </a:prstGeom>
              <a:solidFill>
                <a:srgbClr val="78C16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26" name="图片 125" descr="32313533373738383b32313533373731383bcdc5b6d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98" y="6610"/>
                <a:ext cx="495" cy="454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2650" y="6497"/>
              <a:ext cx="682" cy="680"/>
              <a:chOff x="2650" y="6497"/>
              <a:chExt cx="682" cy="680"/>
            </a:xfrm>
          </p:grpSpPr>
          <p:sp>
            <p:nvSpPr>
              <p:cNvPr id="13" name="圆角矩形 12"/>
              <p:cNvSpPr>
                <a:spLocks noChangeAspect="1"/>
              </p:cNvSpPr>
              <p:nvPr/>
            </p:nvSpPr>
            <p:spPr>
              <a:xfrm>
                <a:off x="2650" y="6497"/>
                <a:ext cx="682" cy="680"/>
              </a:xfrm>
              <a:prstGeom prst="roundRect">
                <a:avLst>
                  <a:gd name="adj" fmla="val 29982"/>
                </a:avLst>
              </a:prstGeom>
              <a:solidFill>
                <a:srgbClr val="EE646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8" name="图片 27" descr="368105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66" y="6610"/>
                <a:ext cx="451" cy="397"/>
              </a:xfrm>
              <a:prstGeom prst="rect">
                <a:avLst/>
              </a:prstGeom>
            </p:spPr>
          </p:pic>
        </p:grpSp>
        <p:grpSp>
          <p:nvGrpSpPr>
            <p:cNvPr id="40" name="组合 39"/>
            <p:cNvGrpSpPr/>
            <p:nvPr/>
          </p:nvGrpSpPr>
          <p:grpSpPr>
            <a:xfrm>
              <a:off x="4760" y="6497"/>
              <a:ext cx="682" cy="680"/>
              <a:chOff x="4760" y="6497"/>
              <a:chExt cx="682" cy="680"/>
            </a:xfrm>
          </p:grpSpPr>
          <p:sp>
            <p:nvSpPr>
              <p:cNvPr id="15" name="圆角矩形 14"/>
              <p:cNvSpPr>
                <a:spLocks noChangeAspect="1"/>
              </p:cNvSpPr>
              <p:nvPr/>
            </p:nvSpPr>
            <p:spPr>
              <a:xfrm>
                <a:off x="4760" y="6497"/>
                <a:ext cx="682" cy="680"/>
              </a:xfrm>
              <a:prstGeom prst="roundRect">
                <a:avLst>
                  <a:gd name="adj" fmla="val 29982"/>
                </a:avLst>
              </a:prstGeom>
              <a:solidFill>
                <a:srgbClr val="A868FC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5" name="图片 34" descr="343435383038393b343532323232333bc6f3d2b5cec4bba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15" y="6618"/>
                <a:ext cx="400" cy="454"/>
              </a:xfrm>
              <a:prstGeom prst="rect">
                <a:avLst/>
              </a:prstGeom>
            </p:spPr>
          </p:pic>
        </p:grpSp>
      </p:grpSp>
      <p:pic>
        <p:nvPicPr>
          <p:cNvPr id="52" name="图片 51" descr="微信图片_202112251658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4285" y="1047750"/>
            <a:ext cx="4852035" cy="389191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994535" y="1716405"/>
            <a:ext cx="1080000" cy="1080000"/>
            <a:chOff x="7401" y="6417"/>
            <a:chExt cx="1190" cy="1190"/>
          </a:xfrm>
        </p:grpSpPr>
        <p:sp>
          <p:nvSpPr>
            <p:cNvPr id="16" name="矩形 15"/>
            <p:cNvSpPr/>
            <p:nvPr/>
          </p:nvSpPr>
          <p:spPr>
            <a:xfrm>
              <a:off x="7401" y="6417"/>
              <a:ext cx="1191" cy="1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7432" y="6446"/>
              <a:ext cx="1134" cy="1134"/>
              <a:chOff x="6602" y="7573"/>
              <a:chExt cx="1162" cy="1180"/>
            </a:xfrm>
          </p:grpSpPr>
          <p:pic>
            <p:nvPicPr>
              <p:cNvPr id="7" name="图片 6" descr="015d8b6baa35987936daeba60c0d12a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14" y="7591"/>
                <a:ext cx="1139" cy="1144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33" y="8016"/>
                <a:ext cx="300" cy="295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6602" y="7573"/>
                <a:ext cx="1162" cy="1180"/>
              </a:xfrm>
              <a:prstGeom prst="rect">
                <a:avLst/>
              </a:prstGeom>
              <a:noFill/>
              <a:ln w="12700" cmpd="sng">
                <a:solidFill>
                  <a:srgbClr val="120C16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35330" y="567055"/>
            <a:ext cx="3211195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5330" y="754380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什么场景需要论对错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821180" y="1524635"/>
            <a:ext cx="6254750" cy="2922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论对错场景</a:t>
            </a:r>
            <a:r>
              <a:rPr lang="en-US" altLang="zh-CN"/>
              <a:t>——</a:t>
            </a:r>
            <a:r>
              <a:rPr lang="zh-CN" altLang="en-US"/>
              <a:t>目标相同、共识、开放。</a:t>
            </a: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数据</a:t>
            </a: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工作问题解决</a:t>
            </a:r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不论对错场景</a:t>
            </a:r>
            <a:r>
              <a:rPr lang="en-US" altLang="zh-CN"/>
              <a:t>——</a:t>
            </a:r>
            <a:r>
              <a:rPr lang="zh-CN" altLang="en-US"/>
              <a:t>关系是目标、以试错为目标</a:t>
            </a:r>
            <a:endParaRPr lang="en-US" altLang="zh-CN"/>
          </a:p>
          <a:p>
            <a:r>
              <a:rPr lang="zh-CN" altLang="en-US" sz="1200"/>
              <a:t>处理客诉</a:t>
            </a:r>
          </a:p>
          <a:p>
            <a:r>
              <a:rPr lang="zh-CN" altLang="en-US" sz="1200"/>
              <a:t>投入产出</a:t>
            </a:r>
          </a:p>
          <a:p>
            <a:r>
              <a:rPr lang="zh-CN" altLang="en-US" sz="1200"/>
              <a:t>恋爱、家庭</a:t>
            </a:r>
          </a:p>
          <a:p>
            <a:endParaRPr lang="zh-CN" altLang="en-US" sz="1200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35330" y="567055"/>
            <a:ext cx="3961130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对错场景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数据异常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数据敏感性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对数据的规律、异常敏锐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61695" y="1416050"/>
            <a:ext cx="551307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规律如：样本数量增大，转化率降低</a:t>
            </a:r>
          </a:p>
          <a:p>
            <a:endParaRPr lang="en-US" altLang="zh-CN"/>
          </a:p>
          <a:p>
            <a:r>
              <a:rPr lang="zh-CN" altLang="en-US"/>
              <a:t>公众号</a:t>
            </a:r>
          </a:p>
          <a:p>
            <a:r>
              <a:rPr lang="en-US" altLang="zh-CN"/>
              <a:t>200</a:t>
            </a:r>
            <a:r>
              <a:rPr lang="zh-CN" altLang="en-US"/>
              <a:t>加粉</a:t>
            </a:r>
            <a:r>
              <a:rPr lang="en-US" altLang="zh-CN"/>
              <a:t>——15%</a:t>
            </a:r>
            <a:r>
              <a:rPr lang="zh-CN" altLang="en-US"/>
              <a:t>转粉率</a:t>
            </a:r>
            <a:endParaRPr lang="en-US" altLang="zh-CN"/>
          </a:p>
          <a:p>
            <a:r>
              <a:rPr lang="en-US" altLang="zh-CN"/>
              <a:t>10000</a:t>
            </a:r>
            <a:r>
              <a:rPr lang="zh-CN" altLang="en-US"/>
              <a:t>加粉</a:t>
            </a:r>
            <a:r>
              <a:rPr lang="en-US" altLang="zh-CN"/>
              <a:t>——5%</a:t>
            </a:r>
            <a:r>
              <a:rPr lang="zh-CN" altLang="en-US"/>
              <a:t>转粉率</a:t>
            </a:r>
          </a:p>
          <a:p>
            <a:endParaRPr lang="zh-CN" altLang="en-US"/>
          </a:p>
          <a:p>
            <a:r>
              <a:rPr lang="zh-CN" altLang="en-US"/>
              <a:t>手机号加粉</a:t>
            </a:r>
          </a:p>
          <a:p>
            <a:r>
              <a:rPr lang="en-US" altLang="zh-CN"/>
              <a:t>200</a:t>
            </a:r>
            <a:r>
              <a:rPr lang="zh-CN" altLang="en-US"/>
              <a:t>申请</a:t>
            </a:r>
            <a:r>
              <a:rPr lang="en-US" altLang="zh-CN"/>
              <a:t>——10%</a:t>
            </a:r>
            <a:r>
              <a:rPr lang="zh-CN" altLang="en-US"/>
              <a:t>转粉率</a:t>
            </a:r>
          </a:p>
          <a:p>
            <a:r>
              <a:rPr lang="en-US" altLang="zh-CN"/>
              <a:t>10000</a:t>
            </a:r>
            <a:r>
              <a:rPr lang="zh-CN" altLang="en-US"/>
              <a:t>申请</a:t>
            </a:r>
            <a:r>
              <a:rPr lang="en-US" altLang="zh-CN"/>
              <a:t>——3%</a:t>
            </a:r>
            <a:r>
              <a:rPr lang="zh-CN" altLang="en-US"/>
              <a:t>转粉率</a:t>
            </a:r>
          </a:p>
          <a:p>
            <a:endParaRPr lang="zh-CN" altLang="en-US"/>
          </a:p>
          <a:p>
            <a:r>
              <a:rPr lang="zh-CN" altLang="en-US"/>
              <a:t>基础数据好，放大以后会有所下降</a:t>
            </a:r>
          </a:p>
          <a:p>
            <a:r>
              <a:rPr lang="zh-CN" altLang="en-US"/>
              <a:t>基础数据不好，放大以后肯定更不好</a:t>
            </a:r>
            <a:r>
              <a:rPr lang="en-US" altLang="zh-CN"/>
              <a:t>——</a:t>
            </a:r>
            <a:r>
              <a:rPr lang="zh-CN" altLang="en-US"/>
              <a:t>淘汰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descr="蓝河抽卡版刮奖逻辑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95" y="1115695"/>
            <a:ext cx="700405" cy="3507740"/>
          </a:xfrm>
          <a:prstGeom prst="rect">
            <a:avLst/>
          </a:prstGeom>
        </p:spPr>
      </p:pic>
      <p:pic>
        <p:nvPicPr>
          <p:cNvPr id="2" name="图片 1" descr="蓝河抽卡版直接利益点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8305" y="1115060"/>
            <a:ext cx="701040" cy="3508375"/>
          </a:xfrm>
          <a:prstGeom prst="rect">
            <a:avLst/>
          </a:prstGeom>
        </p:spPr>
      </p:pic>
      <p:pic>
        <p:nvPicPr>
          <p:cNvPr id="6" name="图片 5" descr="蓝河包裹卡刮奖式背面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0805" y="2084070"/>
            <a:ext cx="873125" cy="647700"/>
          </a:xfrm>
          <a:prstGeom prst="rect">
            <a:avLst/>
          </a:prstGeom>
        </p:spPr>
      </p:pic>
      <p:pic>
        <p:nvPicPr>
          <p:cNvPr id="7" name="图片 6" descr="蓝河包裹卡刮奖式正面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6200" y="1346835"/>
            <a:ext cx="868045" cy="643890"/>
          </a:xfrm>
          <a:prstGeom prst="rect">
            <a:avLst/>
          </a:prstGeom>
        </p:spPr>
      </p:pic>
      <p:pic>
        <p:nvPicPr>
          <p:cNvPr id="14" name="图片 13" descr="蓝河包裹卡直接利益点背面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9850" y="3155315"/>
            <a:ext cx="891540" cy="661670"/>
          </a:xfrm>
          <a:prstGeom prst="rect">
            <a:avLst/>
          </a:prstGeom>
        </p:spPr>
      </p:pic>
      <p:pic>
        <p:nvPicPr>
          <p:cNvPr id="15" name="图片 14" descr="蓝河包裹卡直接利益点正面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9850" y="3938905"/>
            <a:ext cx="895985" cy="66484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558290" y="4653915"/>
            <a:ext cx="13817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7</a:t>
            </a:r>
            <a:r>
              <a:rPr lang="zh-CN" altLang="en-US" sz="1400"/>
              <a:t>字型抽奖</a:t>
            </a:r>
            <a:endParaRPr lang="en-US" altLang="zh-CN" sz="1400"/>
          </a:p>
        </p:txBody>
      </p:sp>
      <p:sp>
        <p:nvSpPr>
          <p:cNvPr id="19" name="文本框 18"/>
          <p:cNvSpPr txBox="1"/>
          <p:nvPr/>
        </p:nvSpPr>
        <p:spPr>
          <a:xfrm>
            <a:off x="675640" y="4653915"/>
            <a:ext cx="14947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7</a:t>
            </a:r>
            <a:r>
              <a:rPr lang="zh-CN" altLang="en-US" sz="1400"/>
              <a:t>字型包邮</a:t>
            </a:r>
            <a:endParaRPr lang="en-US" altLang="zh-CN" sz="1400"/>
          </a:p>
        </p:txBody>
      </p:sp>
      <p:sp>
        <p:nvSpPr>
          <p:cNvPr id="20" name="文本框 19"/>
          <p:cNvSpPr txBox="1"/>
          <p:nvPr/>
        </p:nvSpPr>
        <p:spPr>
          <a:xfrm>
            <a:off x="2507615" y="2790190"/>
            <a:ext cx="19983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卡片式抽奖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2507615" y="4653915"/>
            <a:ext cx="19983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卡片式包邮送</a:t>
            </a:r>
          </a:p>
        </p:txBody>
      </p:sp>
      <p:graphicFrame>
        <p:nvGraphicFramePr>
          <p:cNvPr id="27" name="表格 26"/>
          <p:cNvGraphicFramePr/>
          <p:nvPr>
            <p:custDataLst>
              <p:tags r:id="rId1"/>
            </p:custDataLst>
          </p:nvPr>
        </p:nvGraphicFramePr>
        <p:xfrm>
          <a:off x="6857365" y="1195705"/>
          <a:ext cx="2303780" cy="169989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51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31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各样式加粉数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7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7</a:t>
                      </a:r>
                      <a:r>
                        <a:rPr lang="zh-CN" altLang="en-US"/>
                        <a:t>字型包邮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7</a:t>
                      </a:r>
                      <a:r>
                        <a:rPr lang="zh-CN" altLang="en-US"/>
                        <a:t>字形抽奖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585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卡片式包邮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1454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1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卡片式抽奖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" name="文本框 27"/>
          <p:cNvSpPr txBox="1"/>
          <p:nvPr/>
        </p:nvSpPr>
        <p:spPr>
          <a:xfrm>
            <a:off x="3800475" y="1416050"/>
            <a:ext cx="39192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派样印刷</a:t>
            </a:r>
            <a:r>
              <a:rPr lang="en-US" altLang="zh-CN"/>
              <a:t>3</a:t>
            </a:r>
            <a:r>
              <a:rPr lang="zh-CN" altLang="en-US"/>
              <a:t>万份（实发未知）</a:t>
            </a:r>
          </a:p>
          <a:p>
            <a:r>
              <a:rPr lang="zh-CN" altLang="en-US" sz="1200"/>
              <a:t>加粉</a:t>
            </a:r>
            <a:r>
              <a:rPr lang="en-US" altLang="zh-CN" sz="1200"/>
              <a:t>4428</a:t>
            </a:r>
          </a:p>
          <a:p>
            <a:r>
              <a:rPr lang="zh-CN" altLang="en-US" sz="1200"/>
              <a:t>预估加粉率</a:t>
            </a:r>
            <a:r>
              <a:rPr lang="en-US" altLang="zh-CN" sz="1200"/>
              <a:t>20-30%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12"/>
          <a:srcRect b="71530"/>
          <a:stretch>
            <a:fillRect/>
          </a:stretch>
        </p:blipFill>
        <p:spPr>
          <a:xfrm>
            <a:off x="3817620" y="3470275"/>
            <a:ext cx="5343525" cy="1133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735330" y="567055"/>
            <a:ext cx="3961130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对错场景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数据异常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先绑号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再公布中了什么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070" y="1397000"/>
            <a:ext cx="1763395" cy="38271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1375" y="1415415"/>
            <a:ext cx="1756410" cy="38087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5330" y="567055"/>
            <a:ext cx="3961130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对错场景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数据异常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35330" y="567055"/>
            <a:ext cx="5525135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对错场景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工作问题解决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问题拆解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——MECE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：完全穷尽，相互独立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773170" y="4754880"/>
            <a:ext cx="29762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完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45" y="1415415"/>
            <a:ext cx="8895080" cy="38239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773170" y="4754880"/>
            <a:ext cx="29762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完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430" y="1382395"/>
            <a:ext cx="6608445" cy="39046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35330" y="567055"/>
            <a:ext cx="7560310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对错场景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工作问题解决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——KOC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发文率提升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问题拆解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——MECE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：完全穷尽，相互独立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735330" y="567055"/>
            <a:ext cx="5525135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对错场景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工作问题解决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问题拆解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——MECE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：完全穷尽，相互独立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5330" y="567055"/>
            <a:ext cx="7560310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对错场景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工作问题解决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——KOC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发文率提升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075" y="1570355"/>
            <a:ext cx="1588770" cy="3244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510" y="1570355"/>
            <a:ext cx="1601470" cy="32702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996055" y="1415415"/>
            <a:ext cx="5074920" cy="4338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策略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1</a:t>
            </a:r>
            <a:endParaRPr lang="en-US" altLang="zh-CN" sz="1600" b="1">
              <a:solidFill>
                <a:srgbClr val="FF0000"/>
              </a:solidFill>
            </a:endParaRPr>
          </a:p>
          <a:p>
            <a:r>
              <a:rPr lang="zh-CN" altLang="en-US" sz="1400" b="1">
                <a:sym typeface="+mn-ea"/>
              </a:rPr>
              <a:t>新粉第三天</a:t>
            </a:r>
            <a:r>
              <a:rPr lang="en-US" altLang="zh-CN" sz="1400" b="1">
                <a:sym typeface="+mn-ea"/>
              </a:rPr>
              <a:t>KOC</a:t>
            </a:r>
            <a:r>
              <a:rPr lang="zh-CN" altLang="en-US" sz="1400" b="1">
                <a:sym typeface="+mn-ea"/>
              </a:rPr>
              <a:t>招募由海报改为手动拉群触达</a:t>
            </a:r>
          </a:p>
          <a:p>
            <a:endParaRPr lang="zh-CN" altLang="en-US" sz="1200"/>
          </a:p>
          <a:p>
            <a:r>
              <a:rPr lang="zh-CN" altLang="en-US" sz="1200" b="1">
                <a:sym typeface="+mn-ea"/>
              </a:rPr>
              <a:t>手动拉群问题</a:t>
            </a:r>
            <a:endParaRPr lang="zh-CN" altLang="en-US" sz="1200">
              <a:solidFill>
                <a:srgbClr val="7030A0"/>
              </a:solidFill>
            </a:endParaRPr>
          </a:p>
          <a:p>
            <a:r>
              <a:rPr lang="zh-CN" altLang="en-US" sz="1200">
                <a:solidFill>
                  <a:srgbClr val="7030A0"/>
                </a:solidFill>
                <a:sym typeface="+mn-ea"/>
              </a:rPr>
              <a:t>耗时长（系统操作需要先打标签，并且会遇到限制）</a:t>
            </a:r>
            <a:endParaRPr lang="zh-CN" altLang="en-US" sz="1200">
              <a:solidFill>
                <a:srgbClr val="7030A0"/>
              </a:solidFill>
            </a:endParaRPr>
          </a:p>
          <a:p>
            <a:r>
              <a:rPr lang="zh-CN" altLang="en-US" sz="1200">
                <a:sym typeface="+mn-ea"/>
              </a:rPr>
              <a:t>海报拉群只需要</a:t>
            </a:r>
            <a:r>
              <a:rPr lang="en-US" altLang="zh-CN" sz="1200">
                <a:sym typeface="+mn-ea"/>
              </a:rPr>
              <a:t>1</a:t>
            </a:r>
            <a:r>
              <a:rPr lang="zh-CN" altLang="en-US" sz="1200">
                <a:sym typeface="+mn-ea"/>
              </a:rPr>
              <a:t>、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天可以全量</a:t>
            </a:r>
            <a:endParaRPr lang="zh-CN" altLang="en-US" sz="1200"/>
          </a:p>
          <a:p>
            <a:r>
              <a:rPr lang="zh-CN" altLang="en-US" sz="1200">
                <a:sym typeface="+mn-ea"/>
              </a:rPr>
              <a:t>手动拉群一个人半天只可以点</a:t>
            </a:r>
            <a:r>
              <a:rPr lang="en-US" altLang="zh-CN" sz="1200">
                <a:sym typeface="+mn-ea"/>
              </a:rPr>
              <a:t>2000-3000</a:t>
            </a:r>
            <a:r>
              <a:rPr lang="zh-CN" altLang="en-US" sz="1200">
                <a:sym typeface="+mn-ea"/>
              </a:rPr>
              <a:t>人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 b="1">
                <a:sym typeface="+mn-ea"/>
              </a:rPr>
              <a:t>手动拉群优势</a:t>
            </a:r>
            <a:endParaRPr lang="zh-CN" altLang="en-US" sz="1200">
              <a:solidFill>
                <a:srgbClr val="7030A0"/>
              </a:solidFill>
              <a:sym typeface="+mn-ea"/>
            </a:endParaRPr>
          </a:p>
          <a:p>
            <a:r>
              <a:rPr lang="zh-CN" altLang="en-US" sz="1200">
                <a:solidFill>
                  <a:srgbClr val="7030A0"/>
                </a:solidFill>
                <a:sym typeface="+mn-ea"/>
              </a:rPr>
              <a:t>进群率高、流失率低</a:t>
            </a:r>
          </a:p>
          <a:p>
            <a:r>
              <a:rPr lang="zh-CN" altLang="en-US" sz="1200">
                <a:sym typeface="+mn-ea"/>
              </a:rPr>
              <a:t>手动拉群老粉进群率</a:t>
            </a:r>
            <a:r>
              <a:rPr lang="en-US" altLang="zh-CN" sz="1200">
                <a:sym typeface="+mn-ea"/>
              </a:rPr>
              <a:t>7%</a:t>
            </a:r>
            <a:endParaRPr lang="en-US" altLang="zh-CN" sz="1200"/>
          </a:p>
          <a:p>
            <a:r>
              <a:rPr lang="zh-CN" altLang="en-US" sz="1200">
                <a:sym typeface="+mn-ea"/>
              </a:rPr>
              <a:t>海报拉群老粉进群率</a:t>
            </a:r>
            <a:r>
              <a:rPr lang="en-US" altLang="zh-CN" sz="1200">
                <a:sym typeface="+mn-ea"/>
              </a:rPr>
              <a:t>1%</a:t>
            </a:r>
            <a:endParaRPr lang="en-US" altLang="zh-CN" sz="1200"/>
          </a:p>
          <a:p>
            <a:endParaRPr lang="zh-CN" altLang="en-US" sz="1200"/>
          </a:p>
          <a:p>
            <a:r>
              <a:rPr lang="zh-CN" altLang="en-US" sz="1200">
                <a:sym typeface="+mn-ea"/>
              </a:rPr>
              <a:t>手动邀请比海报拉群整体删粉率低</a:t>
            </a:r>
          </a:p>
          <a:p>
            <a:endParaRPr lang="zh-CN" altLang="en-US" sz="12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策略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2</a:t>
            </a:r>
            <a:endParaRPr lang="en-US" altLang="zh-CN" sz="1600" b="1"/>
          </a:p>
          <a:p>
            <a:r>
              <a:rPr lang="zh-CN" altLang="en-US" sz="1400" b="1">
                <a:sym typeface="+mn-ea"/>
              </a:rPr>
              <a:t>低门槛诱饵：</a:t>
            </a:r>
            <a:r>
              <a:rPr lang="en-US" altLang="zh-CN" sz="1400" b="1">
                <a:sym typeface="+mn-ea"/>
              </a:rPr>
              <a:t>1</a:t>
            </a:r>
            <a:r>
              <a:rPr lang="zh-CN" altLang="en-US" sz="1400" b="1">
                <a:sym typeface="+mn-ea"/>
              </a:rPr>
              <a:t>积分兑换</a:t>
            </a:r>
            <a:endParaRPr lang="zh-CN" altLang="en-US" sz="1400" b="1"/>
          </a:p>
          <a:p>
            <a:endParaRPr lang="zh-CN" altLang="en-US" sz="1200"/>
          </a:p>
          <a:p>
            <a:r>
              <a:rPr lang="en-US" altLang="zh-CN" sz="1200">
                <a:sym typeface="+mn-ea"/>
              </a:rPr>
              <a:t>1</a:t>
            </a:r>
            <a:r>
              <a:rPr lang="zh-CN" altLang="en-US" sz="1200">
                <a:sym typeface="+mn-ea"/>
              </a:rPr>
              <a:t>、提前补偿，先易后难</a:t>
            </a:r>
            <a:endParaRPr lang="zh-CN" altLang="en-US" sz="1200"/>
          </a:p>
          <a:p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、先</a:t>
            </a:r>
            <a:r>
              <a:rPr lang="en-US" altLang="zh-CN" sz="1200">
                <a:sym typeface="+mn-ea"/>
              </a:rPr>
              <a:t>“</a:t>
            </a:r>
            <a:r>
              <a:rPr lang="zh-CN" altLang="en-US" sz="1200">
                <a:sym typeface="+mn-ea"/>
              </a:rPr>
              <a:t>得到</a:t>
            </a:r>
            <a:r>
              <a:rPr lang="en-US" altLang="zh-CN" sz="1200">
                <a:sym typeface="+mn-ea"/>
              </a:rPr>
              <a:t>”</a:t>
            </a:r>
            <a:r>
              <a:rPr lang="zh-CN" altLang="en-US" sz="1200">
                <a:sym typeface="+mn-ea"/>
              </a:rPr>
              <a:t>，再续发文</a:t>
            </a:r>
            <a:endParaRPr lang="zh-CN" altLang="en-US" sz="1200"/>
          </a:p>
          <a:p>
            <a:endParaRPr lang="zh-CN" altLang="en-US" sz="1200"/>
          </a:p>
          <a:p>
            <a:endParaRPr lang="zh-CN" altLang="en-US" sz="1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735330" y="567055"/>
            <a:ext cx="5525135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对错场景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工作问题解决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问题拆解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——MECE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：完全穷尽，相互独立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5330" y="567055"/>
            <a:ext cx="7560310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对错场景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工作问题解决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——KOC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发文率提升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985" y="1415415"/>
            <a:ext cx="1913255" cy="34950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25" y="1415415"/>
            <a:ext cx="1938020" cy="35090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512685" y="1542415"/>
            <a:ext cx="254000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sym typeface="+mn-ea"/>
              </a:rPr>
              <a:t>策略</a:t>
            </a:r>
            <a:r>
              <a:rPr lang="en-US" altLang="zh-CN" sz="1400">
                <a:sym typeface="+mn-ea"/>
              </a:rPr>
              <a:t>3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>
                <a:sym typeface="+mn-ea"/>
              </a:rPr>
              <a:t>更新招募利益点和海报再次全量招募</a:t>
            </a:r>
          </a:p>
          <a:p>
            <a:endParaRPr lang="zh-CN" altLang="en-US" sz="1400"/>
          </a:p>
          <a:p>
            <a:r>
              <a:rPr lang="zh-CN" altLang="en-US" sz="1400">
                <a:sym typeface="+mn-ea"/>
              </a:rPr>
              <a:t>策略</a:t>
            </a:r>
            <a:r>
              <a:rPr lang="en-US" altLang="zh-CN" sz="1400">
                <a:sym typeface="+mn-ea"/>
              </a:rPr>
              <a:t>4</a:t>
            </a:r>
            <a:endParaRPr lang="en-US" altLang="zh-CN" sz="1400"/>
          </a:p>
          <a:p>
            <a:endParaRPr lang="en-US" altLang="zh-CN" sz="1400"/>
          </a:p>
          <a:p>
            <a:r>
              <a:rPr lang="zh-CN" altLang="en-US" sz="1400">
                <a:sym typeface="+mn-ea"/>
              </a:rPr>
              <a:t>最后</a:t>
            </a:r>
            <a:r>
              <a:rPr lang="en-US" altLang="zh-CN" sz="1400">
                <a:sym typeface="+mn-ea"/>
              </a:rPr>
              <a:t>6</a:t>
            </a:r>
            <a:r>
              <a:rPr lang="zh-CN" altLang="en-US" sz="1400">
                <a:sym typeface="+mn-ea"/>
              </a:rPr>
              <a:t>小时普通群数量倒计时再招募</a:t>
            </a:r>
            <a:endParaRPr lang="zh-CN" altLang="en-US" sz="1400"/>
          </a:p>
          <a:p>
            <a:endParaRPr lang="zh-CN" altLang="en-US" sz="1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5280" y="1475105"/>
            <a:ext cx="1680845" cy="3434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2165" y="1475105"/>
            <a:ext cx="1680845" cy="343408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1ed4776-839c-4e45-bd8a-822b79ecf82f}"/>
  <p:tag name="TABLE_ENDDRAG_ORIGIN_RECT" val="181*154"/>
  <p:tag name="TABLE_ENDDRAG_RECT" val="545*89*181*1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558030e-9e24-4453-aa5b-4d305e36441b}"/>
  <p:tag name="TABLE_ENDDRAG_ORIGIN_RECT" val="287*220"/>
  <p:tag name="TABLE_ENDDRAG_RECT" val="85*207*287*220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665</Words>
  <Application>Microsoft Office PowerPoint</Application>
  <PresentationFormat>自定义</PresentationFormat>
  <Paragraphs>133</Paragraphs>
  <Slides>14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9" baseType="lpstr">
      <vt:lpstr>思源黑体 CN Regular</vt:lpstr>
      <vt:lpstr>微软雅黑</vt:lpstr>
      <vt:lpstr>Arial</vt:lpstr>
      <vt:lpstr>Calibri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Liang</cp:lastModifiedBy>
  <cp:revision>528</cp:revision>
  <dcterms:created xsi:type="dcterms:W3CDTF">2021-12-13T01:52:00Z</dcterms:created>
  <dcterms:modified xsi:type="dcterms:W3CDTF">2022-03-09T08:29:42Z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E02CA85A1D0E46EBB88AA576F9F26766</vt:lpwstr>
  </property>
</Properties>
</file>