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2725" r:id="rId5"/>
    <p:sldId id="2714" r:id="rId6"/>
    <p:sldId id="2726" r:id="rId7"/>
    <p:sldId id="2635" r:id="rId8"/>
    <p:sldId id="2727" r:id="rId9"/>
    <p:sldId id="2728" r:id="rId10"/>
    <p:sldId id="2729" r:id="rId11"/>
    <p:sldId id="2730" r:id="rId12"/>
    <p:sldId id="2715" r:id="rId13"/>
    <p:sldId id="2716" r:id="rId14"/>
    <p:sldId id="2644" r:id="rId15"/>
    <p:sldId id="2645" r:id="rId16"/>
    <p:sldId id="2732" r:id="rId17"/>
    <p:sldId id="2646" r:id="rId18"/>
    <p:sldId id="2731" r:id="rId19"/>
    <p:sldId id="2649" r:id="rId20"/>
    <p:sldId id="2745" r:id="rId21"/>
    <p:sldId id="2746" r:id="rId22"/>
    <p:sldId id="2744" r:id="rId23"/>
    <p:sldId id="2733" r:id="rId24"/>
    <p:sldId id="2634" r:id="rId25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C16"/>
    <a:srgbClr val="FEA900"/>
    <a:srgbClr val="F8F8F8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403715" y="11303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tags" Target="../tags/tag1.xml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6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17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emf"/><Relationship Id="rId8" Type="http://schemas.openxmlformats.org/officeDocument/2006/relationships/oleObject" Target="../embeddings/oleObject1.bin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1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6" Type="http://schemas.openxmlformats.org/officeDocument/2006/relationships/image" Target="../media/image55.png"/><Relationship Id="rId5" Type="http://schemas.openxmlformats.org/officeDocument/2006/relationships/image" Target="../media/image4.sv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01700" y="1401445"/>
            <a:ext cx="743331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sz="3600" b="1" dirty="0">
                <a:solidFill>
                  <a:schemeClr val="tx1"/>
                </a:solidFill>
              </a:rPr>
              <a:t>从同行看点燃九大模块的价值再造</a:t>
            </a:r>
            <a:endParaRPr lang="zh-CN" sz="3600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r>
              <a:rPr lang="zh-CN" altLang="en-US" b="1" dirty="0"/>
              <a:t>部门：运营一部</a:t>
            </a: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姓名：戴喜新</a:t>
            </a:r>
            <a:endParaRPr lang="zh-CN" altLang="en-US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花名：青桐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 dirty="0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694779" y="183515"/>
            <a:ext cx="272224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招募：朋友圈</a:t>
            </a:r>
            <a:r>
              <a:rPr lang="en-US" altLang="zh-CN" sz="1600" b="1" dirty="0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种子用户裂变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83845" y="18351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82240" y="661035"/>
            <a:ext cx="2092960" cy="4531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695" y="661035"/>
            <a:ext cx="1812290" cy="4445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40" y="661035"/>
            <a:ext cx="1911350" cy="41389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78560" y="420370"/>
            <a:ext cx="7448550" cy="368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algn="l"/>
            <a:r>
              <a:rPr lang="zh-CN" altLang="en-US"/>
              <a:t>关系确认：矩阵化人设</a:t>
            </a:r>
            <a:r>
              <a:rPr lang="en-US" altLang="zh-CN"/>
              <a:t>+</a:t>
            </a:r>
            <a:r>
              <a:rPr lang="zh-CN" altLang="en-US"/>
              <a:t>改群昵称</a:t>
            </a:r>
            <a:r>
              <a:rPr lang="en-US" altLang="zh-CN"/>
              <a:t>+</a:t>
            </a:r>
            <a:r>
              <a:rPr lang="zh-CN" altLang="en-US"/>
              <a:t>可视化进度呈现</a:t>
            </a:r>
            <a:r>
              <a:rPr lang="en-US" altLang="zh-CN"/>
              <a:t>+</a:t>
            </a:r>
            <a:r>
              <a:rPr lang="zh-CN" altLang="en-US"/>
              <a:t>工作汇报的收获感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5" y="996950"/>
            <a:ext cx="1697990" cy="36772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290" y="1019175"/>
            <a:ext cx="1678305" cy="36334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420" y="996950"/>
            <a:ext cx="1715135" cy="3712845"/>
          </a:xfrm>
          <a:prstGeom prst="rect">
            <a:avLst/>
          </a:prstGeom>
        </p:spPr>
      </p:pic>
      <p:pic>
        <p:nvPicPr>
          <p:cNvPr id="13" name="图片 12" descr="C:/Users/qingtong/AppData/Local/Temp/picturecompress_20211118115001/output_1.pngoutput_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96380" y="892810"/>
            <a:ext cx="1709420" cy="46507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6576" y="375920"/>
            <a:ext cx="42456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数据呈现：设计师大赛投稿数</a:t>
            </a:r>
            <a:r>
              <a:rPr lang="en-US" altLang="zh-CN" sz="1600" b="1" dirty="0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票数</a:t>
            </a:r>
            <a:r>
              <a:rPr lang="en-US" altLang="zh-CN" sz="1600" b="1" dirty="0"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裂变人数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95960" y="407670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85" y="1014095"/>
            <a:ext cx="2058035" cy="44557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180" y="945515"/>
            <a:ext cx="2120265" cy="45929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4145" y="1155065"/>
            <a:ext cx="1927860" cy="41732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76289" y="438150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结果呈现：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30" y="868680"/>
            <a:ext cx="2854960" cy="4571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8465" y="978535"/>
            <a:ext cx="2115820" cy="4401185"/>
          </a:xfrm>
          <a:prstGeom prst="rect">
            <a:avLst/>
          </a:prstGeom>
        </p:spPr>
      </p:pic>
      <p:pic>
        <p:nvPicPr>
          <p:cNvPr id="10" name="图片 9" descr="C:/Users/qingtong/AppData/Local/Temp/picturecompress_20211118113833/output_1.pngoutput_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00" y="378460"/>
            <a:ext cx="368935" cy="5165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2090" y="438150"/>
            <a:ext cx="1043940" cy="46348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53262" y="176798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其他价值：投票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83845" y="23304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35" y="796290"/>
            <a:ext cx="2134235" cy="41668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835" y="885825"/>
            <a:ext cx="2059940" cy="4006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0840" y="182880"/>
            <a:ext cx="2687955" cy="54629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43394" y="464453"/>
            <a:ext cx="272224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其他价值：多平台导流</a:t>
            </a:r>
            <a:r>
              <a:rPr lang="en-US" altLang="zh-CN" sz="1600" b="1" dirty="0">
                <a:sym typeface="+mn-ea"/>
              </a:rPr>
              <a:t>+</a:t>
            </a:r>
            <a:r>
              <a:rPr lang="zh-CN" altLang="en-US" sz="1600" b="1" dirty="0">
                <a:sym typeface="+mn-ea"/>
              </a:rPr>
              <a:t>裂变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65" y="900430"/>
            <a:ext cx="1684655" cy="36506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4390" y="861060"/>
            <a:ext cx="1703705" cy="36893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965" y="917575"/>
            <a:ext cx="1677035" cy="36328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4870" y="917575"/>
            <a:ext cx="1686560" cy="3651250"/>
          </a:xfrm>
          <a:prstGeom prst="rect">
            <a:avLst/>
          </a:prstGeom>
        </p:spPr>
      </p:pic>
      <p:pic>
        <p:nvPicPr>
          <p:cNvPr id="8" name="图片 7" descr="C:/Users/qingtong/AppData/Local/Temp/picturecompress_20211127104733/output_1.pngoutput_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1450" y="917575"/>
            <a:ext cx="1677670" cy="36334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598259" y="276493"/>
            <a:ext cx="30753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基于</a:t>
            </a:r>
            <a:r>
              <a:rPr lang="en-US" altLang="zh-CN" sz="1600" b="1" dirty="0">
                <a:sym typeface="+mn-ea"/>
              </a:rPr>
              <a:t>KOC</a:t>
            </a:r>
            <a:r>
              <a:rPr lang="zh-CN" altLang="en-US" sz="1600" b="1" dirty="0">
                <a:sym typeface="+mn-ea"/>
              </a:rPr>
              <a:t>的裂变：</a:t>
            </a:r>
            <a:r>
              <a:rPr lang="en-US" altLang="zh-CN" sz="1600" b="1" dirty="0">
                <a:sym typeface="+mn-ea"/>
              </a:rPr>
              <a:t>4</a:t>
            </a:r>
            <a:r>
              <a:rPr lang="zh-CN" altLang="en-US" sz="1600" b="1" dirty="0">
                <a:sym typeface="+mn-ea"/>
              </a:rPr>
              <a:t>天裂变</a:t>
            </a:r>
            <a:r>
              <a:rPr lang="en-US" altLang="zh-CN" sz="1600" b="1" dirty="0">
                <a:sym typeface="+mn-ea"/>
              </a:rPr>
              <a:t>3000</a:t>
            </a:r>
            <a:r>
              <a:rPr lang="zh-CN" altLang="en-US" sz="1600" b="1" dirty="0">
                <a:sym typeface="+mn-ea"/>
              </a:rPr>
              <a:t>人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55905" y="27622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735" y="904240"/>
            <a:ext cx="1875155" cy="406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775" y="904240"/>
            <a:ext cx="1774825" cy="4067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435" y="904240"/>
            <a:ext cx="1877060" cy="40633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770" y="873760"/>
            <a:ext cx="1976120" cy="40944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640149" y="234485"/>
            <a:ext cx="40424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给用户的福利：荣誉感</a:t>
            </a:r>
            <a:r>
              <a:rPr lang="en-US" altLang="zh-CN" sz="1600" b="1" dirty="0">
                <a:solidFill>
                  <a:schemeClr val="tx1"/>
                </a:solidFill>
              </a:rPr>
              <a:t>+</a:t>
            </a:r>
            <a:r>
              <a:rPr lang="zh-CN" altLang="en-US" sz="1600" b="1" dirty="0">
                <a:solidFill>
                  <a:schemeClr val="tx1"/>
                </a:solidFill>
              </a:rPr>
              <a:t>物质奖励</a:t>
            </a:r>
            <a:r>
              <a:rPr lang="en-US" altLang="zh-CN" sz="1600" b="1" dirty="0">
                <a:solidFill>
                  <a:schemeClr val="tx1"/>
                </a:solidFill>
              </a:rPr>
              <a:t>+</a:t>
            </a:r>
            <a:r>
              <a:rPr lang="zh-CN" altLang="en-US" sz="1600" b="1" dirty="0">
                <a:solidFill>
                  <a:schemeClr val="tx1"/>
                </a:solidFill>
              </a:rPr>
              <a:t>专属福利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97815" y="290830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725170"/>
            <a:ext cx="1871980" cy="4053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445" y="725170"/>
            <a:ext cx="1861820" cy="40309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740" y="725170"/>
            <a:ext cx="2566670" cy="38779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885" y="1066165"/>
            <a:ext cx="2843530" cy="22758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78205" y="262890"/>
            <a:ext cx="3856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600" b="1" dirty="0">
                <a:solidFill>
                  <a:schemeClr val="tx1"/>
                </a:solidFill>
              </a:rPr>
              <a:t>矩阵式</a:t>
            </a:r>
            <a:r>
              <a:rPr lang="en-US" altLang="zh-CN" sz="1600" b="1" dirty="0">
                <a:solidFill>
                  <a:schemeClr val="tx1"/>
                </a:solidFill>
              </a:rPr>
              <a:t>IP</a:t>
            </a:r>
            <a:r>
              <a:rPr lang="zh-CN" altLang="en-US" sz="1600" b="1" dirty="0">
                <a:solidFill>
                  <a:schemeClr val="tx1"/>
                </a:solidFill>
              </a:rPr>
              <a:t>：</a:t>
            </a:r>
            <a:r>
              <a:rPr lang="en-US" altLang="zh-CN" sz="1600" b="1" dirty="0">
                <a:sym typeface="+mn-ea"/>
              </a:rPr>
              <a:t>铁哥、汪妹、潮小汪</a:t>
            </a:r>
            <a:endParaRPr lang="en-US" altLang="zh-CN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97815" y="290830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" y="706120"/>
            <a:ext cx="2080895" cy="4505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190" y="719455"/>
            <a:ext cx="2064385" cy="44697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790" y="719455"/>
            <a:ext cx="2079625" cy="45021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268210" y="2015490"/>
            <a:ext cx="2759075" cy="14763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铁哥：技术老大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潮小汪：技术新人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汪妹：萌妹子，助理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461" y="407840"/>
            <a:ext cx="2824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鲜活的内容，现场感和参与感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5" y="1048385"/>
            <a:ext cx="1833245" cy="3967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310" y="1042035"/>
            <a:ext cx="1838325" cy="3980180"/>
          </a:xfrm>
          <a:prstGeom prst="rect">
            <a:avLst/>
          </a:prstGeom>
        </p:spPr>
      </p:pic>
      <p:graphicFrame>
        <p:nvGraphicFramePr>
          <p:cNvPr id="8" name="对象 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852285" y="1291590"/>
          <a:ext cx="3179445" cy="57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8" imgW="3008630" imgH="560705" progId="Package">
                  <p:embed/>
                </p:oleObj>
              </mc:Choice>
              <mc:Fallback>
                <p:oleObj name="" r:id="rId8" imgW="3008630" imgH="560705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52285" y="1291590"/>
                        <a:ext cx="3179445" cy="57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7062470" y="2522855"/>
            <a:ext cx="2759075" cy="230695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还是要真人化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真善美是前提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有保留的</a:t>
            </a:r>
            <a:r>
              <a:rPr lang="en-US" altLang="zh-CN"/>
              <a:t>“</a:t>
            </a:r>
            <a:r>
              <a:rPr lang="zh-CN" altLang="en-US"/>
              <a:t>真</a:t>
            </a:r>
            <a:r>
              <a:rPr lang="en-US" altLang="zh-CN"/>
              <a:t>”</a:t>
            </a:r>
            <a:endParaRPr lang="en-US" altLang="zh-CN"/>
          </a:p>
          <a:p>
            <a:pPr algn="ctr"/>
            <a:endParaRPr lang="en-US" altLang="zh-CN"/>
          </a:p>
          <a:p>
            <a:pPr algn="ctr"/>
            <a:r>
              <a:rPr lang="zh-CN" altLang="en-US"/>
              <a:t>跟大</a:t>
            </a:r>
            <a:r>
              <a:rPr lang="en-US" altLang="zh-CN"/>
              <a:t>IP</a:t>
            </a:r>
            <a:r>
              <a:rPr lang="zh-CN" altLang="en-US"/>
              <a:t>契合的</a:t>
            </a:r>
            <a:endParaRPr lang="en-US" altLang="zh-CN"/>
          </a:p>
          <a:p>
            <a:pPr algn="ctr"/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4885" y="1042035"/>
            <a:ext cx="1835150" cy="39744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10495" y="219179"/>
            <a:ext cx="930578" cy="526883"/>
          </a:xfrm>
          <a:prstGeom prst="rect">
            <a:avLst/>
          </a:prstGeom>
          <a:solidFill>
            <a:srgbClr val="F8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7" name="文本框 6"/>
          <p:cNvSpPr txBox="1"/>
          <p:nvPr/>
        </p:nvSpPr>
        <p:spPr>
          <a:xfrm>
            <a:off x="1074857" y="284397"/>
            <a:ext cx="51685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点燃的九大模块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t="11371"/>
          <a:stretch>
            <a:fillRect/>
          </a:stretch>
        </p:blipFill>
        <p:spPr>
          <a:xfrm>
            <a:off x="847093" y="858102"/>
            <a:ext cx="8383728" cy="40434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84910" y="4871085"/>
            <a:ext cx="7982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哪些被认为是结果，哪些被认为是过程？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0429" y="453560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案例中亮点及可复用的点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28876" y="1091566"/>
            <a:ext cx="8602143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</a:t>
            </a:r>
            <a:r>
              <a:rPr lang="zh-CN" altLang="en-US" b="1" dirty="0">
                <a:solidFill>
                  <a:srgbClr val="FF0000"/>
                </a:solidFill>
              </a:rPr>
              <a:t>、项目</a:t>
            </a:r>
            <a:r>
              <a:rPr lang="zh-CN" b="1" dirty="0">
                <a:solidFill>
                  <a:srgbClr val="FF0000"/>
                </a:solidFill>
              </a:rPr>
              <a:t>单点价值最大化</a:t>
            </a:r>
            <a:endParaRPr lang="zh-CN" b="1" dirty="0">
              <a:solidFill>
                <a:srgbClr val="FF0000"/>
              </a:solidFill>
            </a:endParaRPr>
          </a:p>
          <a:p>
            <a:endParaRPr lang="zh-CN" altLang="en-US" dirty="0">
              <a:solidFill>
                <a:srgbClr val="FF0000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 dirty="0"/>
              <a:t>整个项目就只把KOC为唯一要务</a:t>
            </a:r>
            <a:endParaRPr lang="zh-CN" altLang="en-US" dirty="0"/>
          </a:p>
          <a:p>
            <a:r>
              <a:rPr lang="zh-CN" altLang="en-US" dirty="0">
                <a:solidFill>
                  <a:schemeClr val="tx1"/>
                </a:solidFill>
              </a:rPr>
              <a:t>避免大而全，但没有核心亮点</a:t>
            </a:r>
            <a:endParaRPr lang="zh-CN" altLang="en-US" dirty="0">
              <a:solidFill>
                <a:schemeClr val="tx1"/>
              </a:solidFill>
            </a:endParaRPr>
          </a:p>
          <a:p>
            <a:endParaRPr lang="zh-CN" dirty="0">
              <a:solidFill>
                <a:schemeClr val="tx1"/>
              </a:solidFill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的数据化及延展性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dirty="0"/>
              <a:t>数据化：有效人数、投稿数（篇数）、拉票数（点赞数）、裂变人数</a:t>
            </a:r>
            <a:endParaRPr lang="zh-CN" altLang="en-US" dirty="0"/>
          </a:p>
          <a:p>
            <a:r>
              <a:rPr lang="zh-CN" altLang="en-US" dirty="0"/>
              <a:t>渠道多元化：抖音、线下、小程序，朋友圈</a:t>
            </a:r>
            <a:r>
              <a:rPr lang="en-US" altLang="zh-CN" dirty="0"/>
              <a:t>...</a:t>
            </a:r>
            <a:endParaRPr lang="en-US" altLang="zh-CN" dirty="0"/>
          </a:p>
          <a:p>
            <a:r>
              <a:rPr lang="zh-CN" altLang="en-US" dirty="0"/>
              <a:t>延展性：对</a:t>
            </a:r>
            <a:r>
              <a:rPr lang="en-US" altLang="zh-CN" dirty="0"/>
              <a:t>KOC</a:t>
            </a:r>
            <a:r>
              <a:rPr lang="zh-CN" altLang="en-US" dirty="0"/>
              <a:t>的应用有延展（买东西、发声、裂变）</a:t>
            </a:r>
            <a:endParaRPr lang="zh-CN" altLang="en-US" dirty="0"/>
          </a:p>
          <a:p>
            <a:endParaRPr lang="zh-CN" altLang="en-US" dirty="0">
              <a:solidFill>
                <a:srgbClr val="FF0000"/>
              </a:solidFill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运营中的荣誉感和参与感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dirty="0"/>
              <a:t>IP</a:t>
            </a:r>
            <a:r>
              <a:rPr lang="zh-CN" altLang="en-US" dirty="0"/>
              <a:t>矩阵：铁哥、汪妹、潮小汪</a:t>
            </a:r>
            <a:endParaRPr lang="zh-CN" altLang="en-US" dirty="0"/>
          </a:p>
          <a:p>
            <a:r>
              <a:rPr lang="zh-CN" altLang="en-US" dirty="0"/>
              <a:t>勋章、周报、高管参与、车展直播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10495" y="219179"/>
            <a:ext cx="930578" cy="526883"/>
          </a:xfrm>
          <a:prstGeom prst="rect">
            <a:avLst/>
          </a:prstGeom>
          <a:solidFill>
            <a:srgbClr val="F8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7" name="文本框 6"/>
          <p:cNvSpPr txBox="1"/>
          <p:nvPr/>
        </p:nvSpPr>
        <p:spPr>
          <a:xfrm>
            <a:off x="1074857" y="284397"/>
            <a:ext cx="51685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点燃的九大模块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t="11371"/>
          <a:stretch>
            <a:fillRect/>
          </a:stretch>
        </p:blipFill>
        <p:spPr>
          <a:xfrm>
            <a:off x="847093" y="858102"/>
            <a:ext cx="8383728" cy="40434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84910" y="4871085"/>
            <a:ext cx="7982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做到极致，都是价值！但要深耕！死抠流程、细节</a:t>
            </a:r>
            <a:r>
              <a:rPr lang="en-US" altLang="zh-CN" b="1">
                <a:solidFill>
                  <a:srgbClr val="FF0000"/>
                </a:solidFill>
              </a:rPr>
              <a:t>+</a:t>
            </a:r>
            <a:r>
              <a:rPr lang="zh-CN" altLang="en-US" b="1">
                <a:solidFill>
                  <a:srgbClr val="FF0000"/>
                </a:solidFill>
              </a:rPr>
              <a:t>呈现！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16443" y="435610"/>
            <a:ext cx="190944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先看个同行的案例</a:t>
            </a:r>
            <a:r>
              <a:rPr lang="en-US" altLang="zh-CN" sz="1600" b="1" dirty="0">
                <a:solidFill>
                  <a:schemeClr val="tx1"/>
                </a:solidFill>
                <a:sym typeface="+mn-ea"/>
              </a:rPr>
              <a:t>~</a:t>
            </a:r>
            <a:endParaRPr lang="en-US" altLang="zh-CN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" y="942975"/>
            <a:ext cx="3452495" cy="26536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590" y="942340"/>
            <a:ext cx="3599815" cy="27476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22910" y="3794760"/>
            <a:ext cx="81407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品牌方的老板对我说：为了实现产品的销量目标，团队人员配置很齐全，并且专业能力都不差，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还高薪外聘了数据分析师团队，帮他们分析各大平台的数据，搭建公司的数字化营销体系。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可是3年过去了，换了5家MCN机构，2家策划公司，仅站外的广告费就花了将近400万，主打产品的总销量才刚过1万笔，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总销售额不到600万。现在公司上下都很迷茫，为什么这么好的产品就是卖不出去呢？</a:t>
            </a:r>
            <a:endParaRPr lang="zh-CN" altLang="en-US" sz="120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511" y="407670"/>
            <a:ext cx="423545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1600" b="1" dirty="0">
                <a:solidFill>
                  <a:schemeClr val="tx1"/>
                </a:solidFill>
                <a:sym typeface="+mn-ea"/>
              </a:rPr>
              <a:t>我们的同行做了什么？</a:t>
            </a:r>
            <a:r>
              <a:rPr lang="en-US" altLang="zh-CN" sz="1600" b="1" dirty="0">
                <a:solidFill>
                  <a:schemeClr val="tx1"/>
                </a:solidFill>
                <a:sym typeface="+mn-ea"/>
              </a:rPr>
              <a:t>---2</a:t>
            </a:r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次访谈，</a:t>
            </a:r>
            <a:r>
              <a:rPr lang="en-US" altLang="zh-CN" sz="1600" b="1" dirty="0">
                <a:solidFill>
                  <a:schemeClr val="tx1"/>
                </a:solidFill>
                <a:sym typeface="+mn-ea"/>
              </a:rPr>
              <a:t>200</a:t>
            </a:r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个用户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2420" y="898525"/>
            <a:ext cx="2746375" cy="1383665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 altLang="en-US" sz="1200"/>
              <a:t>产品卖的不咋地，但复购率还可以？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带着这个疑问，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我们对100名复购用户做了深度访谈，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把她们复购产品的事实与真相找出来。</a:t>
            </a:r>
            <a:endParaRPr lang="zh-CN" altLang="en-US"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425" y="898525"/>
            <a:ext cx="2792095" cy="1571625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350" y="898525"/>
            <a:ext cx="3133725" cy="3152775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5425" y="2825115"/>
            <a:ext cx="2792730" cy="1866265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72745" y="4351020"/>
            <a:ext cx="47129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得出了结论：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、有底盘的花盆经常要换水，重，麻烦。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、底盘不好看，影响颜值。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432" y="464482"/>
            <a:ext cx="3230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这个用户洞察的报告给商家的价值</a:t>
            </a:r>
            <a:endParaRPr lang="zh-CN" altLang="en-US" sz="16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" y="866775"/>
            <a:ext cx="5591175" cy="42767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550" y="948055"/>
            <a:ext cx="3448050" cy="32289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485890" y="2229485"/>
            <a:ext cx="1198245" cy="3175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85890" y="1086485"/>
            <a:ext cx="1397635" cy="3175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432550" y="3104515"/>
            <a:ext cx="1397635" cy="3175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2" name="对角圆角矩形 2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文本框 2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797331" y="305435"/>
            <a:ext cx="3637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对私域的启发：对用户深度洞察的价值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86715" y="30543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86715" y="642620"/>
            <a:ext cx="440880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消费者在表达自己的体验或感受时，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会用最真实的情绪，最朴实的语言，</a:t>
            </a:r>
            <a:endParaRPr lang="zh-CN" altLang="en-US" sz="1200"/>
          </a:p>
          <a:p>
            <a:endParaRPr lang="zh-CN" altLang="en-US"/>
          </a:p>
          <a:p>
            <a:r>
              <a:rPr lang="zh-CN" altLang="en-US" sz="1200"/>
              <a:t>把场景中发生的事情描绘的很生动很具体。</a:t>
            </a:r>
            <a:endParaRPr lang="zh-CN" altLang="en-US" sz="1200"/>
          </a:p>
          <a:p>
            <a:endParaRPr lang="zh-CN" altLang="en-US" sz="1200"/>
          </a:p>
          <a:p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用思维导图把关键节点梳理出来，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用文字把消费者的语言记录下来，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拼凑在一起，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就可以把“使用场景”还整的还原出来，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一份消费者场景洞察报告就出来了，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它能治好企业在内容营销过程中遇到的所有疑难杂症</a:t>
            </a:r>
            <a:endParaRPr lang="zh-CN" altLang="en-US" sz="1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990" y="642620"/>
            <a:ext cx="3352800" cy="38481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9585" y="4490720"/>
            <a:ext cx="9068435" cy="64516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 altLang="en-US" sz="1200"/>
              <a:t>问卷、数据分析都很容易，公域的人都比我们拥有更多的资源，更好的方法和技术去搞这些。</a:t>
            </a:r>
            <a:endParaRPr lang="zh-CN" altLang="en-US" sz="1200"/>
          </a:p>
          <a:p>
            <a:endParaRPr lang="zh-CN" altLang="en-US" sz="1200"/>
          </a:p>
          <a:p>
            <a:r>
              <a:rPr lang="zh-CN" altLang="en-US" sz="1200">
                <a:solidFill>
                  <a:srgbClr val="FF0000"/>
                </a:solidFill>
              </a:rPr>
              <a:t>数据体现事情的结果，但很难揭示原因和过程。用户的场景也无法从公域数据得到还原</a:t>
            </a:r>
            <a:endParaRPr lang="zh-CN" altLang="en-US" sz="1200">
              <a:solidFill>
                <a:srgbClr val="FF0000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30381" y="746062"/>
            <a:ext cx="8362634" cy="172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3695" dirty="0">
                <a:latin typeface="等线 Light" panose="02010600030101010101" charset="-122"/>
                <a:ea typeface="等线 Light" panose="02010600030101010101" charset="-122"/>
              </a:rPr>
              <a:t>消费者洞察：</a:t>
            </a:r>
            <a:endParaRPr lang="en-US" altLang="zh-CN" sz="3695" dirty="0">
              <a:latin typeface="等线 Light" panose="02010600030101010101" charset="-122"/>
              <a:ea typeface="等线 Light" panose="02010600030101010101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4030" b="1" dirty="0"/>
              <a:t>消费者需求洞察的动态方法</a:t>
            </a:r>
            <a:endParaRPr lang="en-US" altLang="zh-CN" sz="403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030381" y="2475259"/>
            <a:ext cx="6784025" cy="1483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510" dirty="0"/>
              <a:t>从“用户痛点”和“麻烦”入手。</a:t>
            </a:r>
            <a:endParaRPr lang="en-US" altLang="zh-CN" sz="1510" dirty="0"/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510" dirty="0"/>
              <a:t>了解用户不消费、不使用产品（品牌）的原因。</a:t>
            </a:r>
            <a:endParaRPr lang="en-US" altLang="zh-CN" sz="1510" dirty="0"/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510" dirty="0"/>
              <a:t>关注用户的“非正常产品使用行为”。</a:t>
            </a:r>
            <a:endParaRPr lang="en-US" altLang="zh-CN" sz="1510" dirty="0"/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510" dirty="0"/>
              <a:t>洞察用户的情感与意识形态需求。</a:t>
            </a:r>
            <a:endParaRPr lang="zh-CN" altLang="en-US" sz="1510" dirty="0"/>
          </a:p>
        </p:txBody>
      </p:sp>
      <p:sp>
        <p:nvSpPr>
          <p:cNvPr id="6" name="文本框 5"/>
          <p:cNvSpPr txBox="1"/>
          <p:nvPr/>
        </p:nvSpPr>
        <p:spPr>
          <a:xfrm>
            <a:off x="1030381" y="4204456"/>
            <a:ext cx="8362634" cy="787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10" b="1" dirty="0">
                <a:latin typeface="楷体" panose="02010609060101010101" pitchFamily="49" charset="-122"/>
                <a:ea typeface="楷体" panose="02010609060101010101" pitchFamily="49" charset="-122"/>
              </a:rPr>
              <a:t>消费通常并不知道自己想要什么，但是他们却很会提出问题和用描述性的语言来讲场景。</a:t>
            </a:r>
            <a:endParaRPr lang="en-US" altLang="zh-CN" sz="151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1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洞察的最高标准是用户的情感和意识形态的需求。</a:t>
            </a:r>
            <a:endParaRPr lang="zh-CN" altLang="en-US" sz="151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84480" y="2355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940914" y="678963"/>
            <a:ext cx="8362634" cy="172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3695" dirty="0">
                <a:latin typeface="等线 Light" panose="02010600030101010101" charset="-122"/>
                <a:ea typeface="等线 Light" panose="02010600030101010101" charset="-122"/>
              </a:rPr>
              <a:t>应用和实践：</a:t>
            </a:r>
            <a:endParaRPr lang="en-US" altLang="zh-CN" sz="3695" dirty="0">
              <a:latin typeface="等线 Light" panose="02010600030101010101" charset="-122"/>
              <a:ea typeface="等线 Light" panose="02010600030101010101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4030" b="1" dirty="0"/>
              <a:t>品牌洞察在私域运营中的应用</a:t>
            </a:r>
            <a:endParaRPr lang="en-US" altLang="zh-CN" sz="4030" b="1" dirty="0"/>
          </a:p>
        </p:txBody>
      </p:sp>
      <p:grpSp>
        <p:nvGrpSpPr>
          <p:cNvPr id="7" name="组合 6"/>
          <p:cNvGrpSpPr/>
          <p:nvPr/>
        </p:nvGrpSpPr>
        <p:grpSpPr>
          <a:xfrm>
            <a:off x="4320148" y="2867943"/>
            <a:ext cx="2264580" cy="2189407"/>
            <a:chOff x="4379598" y="1925497"/>
            <a:chExt cx="2696523" cy="2607012"/>
          </a:xfrm>
          <a:solidFill>
            <a:schemeClr val="bg1">
              <a:lumMod val="95000"/>
            </a:schemeClr>
          </a:solidFill>
        </p:grpSpPr>
        <p:grpSp>
          <p:nvGrpSpPr>
            <p:cNvPr id="8" name="组合 7"/>
            <p:cNvGrpSpPr/>
            <p:nvPr/>
          </p:nvGrpSpPr>
          <p:grpSpPr>
            <a:xfrm>
              <a:off x="4379598" y="1925497"/>
              <a:ext cx="2696523" cy="2607012"/>
              <a:chOff x="3106504" y="588646"/>
              <a:chExt cx="3223965" cy="3223963"/>
            </a:xfrm>
            <a:grpFill/>
          </p:grpSpPr>
          <p:sp>
            <p:nvSpPr>
              <p:cNvPr id="10" name="Oval 10"/>
              <p:cNvSpPr/>
              <p:nvPr/>
            </p:nvSpPr>
            <p:spPr>
              <a:xfrm flipV="1">
                <a:off x="3106504" y="588646"/>
                <a:ext cx="3223965" cy="3223963"/>
              </a:xfrm>
              <a:prstGeom prst="ellipse">
                <a:avLst/>
              </a:prstGeom>
              <a:grp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51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3"/>
              <p:cNvGrpSpPr/>
              <p:nvPr/>
            </p:nvGrpSpPr>
            <p:grpSpPr>
              <a:xfrm>
                <a:off x="3525069" y="1091379"/>
                <a:ext cx="2279406" cy="1453402"/>
                <a:chOff x="3553644" y="1102327"/>
                <a:chExt cx="2279406" cy="1453402"/>
              </a:xfrm>
              <a:grpFill/>
            </p:grpSpPr>
            <p:sp>
              <p:nvSpPr>
                <p:cNvPr id="12" name="TextBox 14"/>
                <p:cNvSpPr txBox="1"/>
                <p:nvPr/>
              </p:nvSpPr>
              <p:spPr>
                <a:xfrm>
                  <a:off x="3553644" y="1964774"/>
                  <a:ext cx="2279406" cy="59095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15" b="1" dirty="0">
                      <a:solidFill>
                        <a:srgbClr val="FF0000"/>
                      </a:solidFill>
                      <a:latin typeface="Calibri" panose="020F0502020204030204" charset="0"/>
                    </a:rPr>
                    <a:t>利润中心</a:t>
                  </a:r>
                  <a:endParaRPr lang="en-US" altLang="ko-KR" sz="2015" b="1" dirty="0">
                    <a:solidFill>
                      <a:srgbClr val="FF0000"/>
                    </a:solidFill>
                    <a:latin typeface="Calibri" panose="020F0502020204030204" charset="0"/>
                  </a:endParaRPr>
                </a:p>
              </p:txBody>
            </p:sp>
            <p:sp>
              <p:nvSpPr>
                <p:cNvPr id="15" name="TextBox 18"/>
                <p:cNvSpPr txBox="1"/>
                <p:nvPr/>
              </p:nvSpPr>
              <p:spPr>
                <a:xfrm>
                  <a:off x="3611109" y="1102327"/>
                  <a:ext cx="2164474" cy="67791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zh-CN" altLang="en-US" sz="1175" dirty="0">
                      <a:latin typeface="Calibri" panose="020F0502020204030204" charset="0"/>
                    </a:rPr>
                    <a:t>扩展会员、提升会员价值驱动销售</a:t>
                  </a:r>
                  <a:endParaRPr lang="en-US" altLang="ko-KR" sz="1175" dirty="0">
                    <a:latin typeface="Calibri" panose="020F0502020204030204" charset="0"/>
                  </a:endParaRPr>
                </a:p>
              </p:txBody>
            </p:sp>
          </p:grpSp>
        </p:grpSp>
        <p:sp>
          <p:nvSpPr>
            <p:cNvPr id="9" name="TextBox 18"/>
            <p:cNvSpPr txBox="1"/>
            <p:nvPr/>
          </p:nvSpPr>
          <p:spPr>
            <a:xfrm>
              <a:off x="4939993" y="3540667"/>
              <a:ext cx="1571412" cy="5406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75" dirty="0">
                  <a:latin typeface="Calibri" panose="020F0502020204030204" charset="0"/>
                </a:rPr>
                <a:t>客单价、复购率</a:t>
              </a:r>
              <a:endParaRPr lang="en-US" altLang="zh-CN" sz="1175" dirty="0">
                <a:latin typeface="Calibri" panose="020F0502020204030204" charset="0"/>
              </a:endParaRPr>
            </a:p>
            <a:p>
              <a:pPr algn="ctr"/>
              <a:r>
                <a:rPr lang="zh-CN" altLang="en-US" sz="1175" dirty="0">
                  <a:latin typeface="Calibri" panose="020F0502020204030204" charset="0"/>
                </a:rPr>
                <a:t>转化率、贡献度</a:t>
              </a:r>
              <a:endParaRPr lang="en-US" altLang="ko-KR" sz="1175" dirty="0">
                <a:latin typeface="Calibri" panose="020F05020202040302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896395" y="2871688"/>
            <a:ext cx="2264580" cy="2189407"/>
            <a:chOff x="3157590" y="3782935"/>
            <a:chExt cx="2696523" cy="2607012"/>
          </a:xfrm>
          <a:solidFill>
            <a:schemeClr val="bg1">
              <a:lumMod val="95000"/>
            </a:schemeClr>
          </a:solidFill>
        </p:grpSpPr>
        <p:grpSp>
          <p:nvGrpSpPr>
            <p:cNvPr id="19" name="组合 18"/>
            <p:cNvGrpSpPr/>
            <p:nvPr/>
          </p:nvGrpSpPr>
          <p:grpSpPr>
            <a:xfrm>
              <a:off x="3157590" y="3782935"/>
              <a:ext cx="2696523" cy="2607012"/>
              <a:chOff x="4484017" y="3045391"/>
              <a:chExt cx="3223965" cy="3223963"/>
            </a:xfrm>
            <a:grpFill/>
          </p:grpSpPr>
          <p:sp>
            <p:nvSpPr>
              <p:cNvPr id="23" name="Oval 9"/>
              <p:cNvSpPr/>
              <p:nvPr/>
            </p:nvSpPr>
            <p:spPr>
              <a:xfrm flipV="1">
                <a:off x="4484017" y="3045391"/>
                <a:ext cx="3223965" cy="3223963"/>
              </a:xfrm>
              <a:prstGeom prst="ellipse">
                <a:avLst/>
              </a:prstGeom>
              <a:grp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51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4" name="Group 29"/>
              <p:cNvGrpSpPr/>
              <p:nvPr/>
            </p:nvGrpSpPr>
            <p:grpSpPr>
              <a:xfrm>
                <a:off x="4956294" y="3542609"/>
                <a:ext cx="2279406" cy="1449753"/>
                <a:chOff x="3578781" y="825004"/>
                <a:chExt cx="2279406" cy="1449753"/>
              </a:xfrm>
              <a:grpFill/>
            </p:grpSpPr>
            <p:sp>
              <p:nvSpPr>
                <p:cNvPr id="25" name="TextBox 30"/>
                <p:cNvSpPr txBox="1"/>
                <p:nvPr/>
              </p:nvSpPr>
              <p:spPr>
                <a:xfrm>
                  <a:off x="3578781" y="1683802"/>
                  <a:ext cx="2279406" cy="59095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15" b="1" dirty="0">
                      <a:solidFill>
                        <a:srgbClr val="FF0000"/>
                      </a:solidFill>
                      <a:latin typeface="Calibri" panose="020F0502020204030204" charset="0"/>
                    </a:rPr>
                    <a:t>数据中心</a:t>
                  </a:r>
                  <a:endParaRPr lang="en-US" altLang="ko-KR" sz="2015" b="1" dirty="0">
                    <a:solidFill>
                      <a:srgbClr val="FF0000"/>
                    </a:solidFill>
                    <a:latin typeface="Calibri" panose="020F0502020204030204" charset="0"/>
                  </a:endParaRPr>
                </a:p>
              </p:txBody>
            </p:sp>
            <p:sp>
              <p:nvSpPr>
                <p:cNvPr id="28" name="TextBox 34"/>
                <p:cNvSpPr txBox="1"/>
                <p:nvPr/>
              </p:nvSpPr>
              <p:spPr>
                <a:xfrm>
                  <a:off x="3636248" y="825004"/>
                  <a:ext cx="2164474" cy="67793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zh-CN" altLang="en-US" sz="1175" dirty="0">
                      <a:latin typeface="Calibri" panose="020F0502020204030204" charset="0"/>
                    </a:rPr>
                    <a:t>对会员人群标签消费数据深入研究</a:t>
                  </a:r>
                  <a:endParaRPr lang="en-US" altLang="ko-KR" sz="1175" dirty="0">
                    <a:latin typeface="Calibri" panose="020F0502020204030204" charset="0"/>
                  </a:endParaRPr>
                </a:p>
              </p:txBody>
            </p:sp>
          </p:grpSp>
        </p:grpSp>
        <p:sp>
          <p:nvSpPr>
            <p:cNvPr id="21" name="TextBox 18"/>
            <p:cNvSpPr txBox="1"/>
            <p:nvPr/>
          </p:nvSpPr>
          <p:spPr>
            <a:xfrm>
              <a:off x="3609740" y="5393594"/>
              <a:ext cx="1810365" cy="7568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75" dirty="0">
                  <a:latin typeface="Calibri" panose="020F0502020204030204" charset="0"/>
                </a:rPr>
                <a:t>产品偏好、价格活动敏感度、用户行为</a:t>
              </a:r>
              <a:endParaRPr lang="en-US" altLang="ko-KR" sz="1175" dirty="0">
                <a:latin typeface="Calibri" panose="020F050202020403020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693930" y="2852196"/>
            <a:ext cx="2264580" cy="2189407"/>
            <a:chOff x="5459097" y="4008386"/>
            <a:chExt cx="2696523" cy="2607012"/>
          </a:xfrm>
          <a:solidFill>
            <a:schemeClr val="bg1">
              <a:lumMod val="95000"/>
            </a:schemeClr>
          </a:solidFill>
        </p:grpSpPr>
        <p:grpSp>
          <p:nvGrpSpPr>
            <p:cNvPr id="32" name="组合 31"/>
            <p:cNvGrpSpPr/>
            <p:nvPr/>
          </p:nvGrpSpPr>
          <p:grpSpPr>
            <a:xfrm>
              <a:off x="5459097" y="4008386"/>
              <a:ext cx="2696523" cy="2607012"/>
              <a:chOff x="5861530" y="588646"/>
              <a:chExt cx="3223965" cy="3223963"/>
            </a:xfrm>
            <a:grpFill/>
          </p:grpSpPr>
          <p:sp>
            <p:nvSpPr>
              <p:cNvPr id="34" name="Oval 11"/>
              <p:cNvSpPr/>
              <p:nvPr/>
            </p:nvSpPr>
            <p:spPr>
              <a:xfrm flipV="1">
                <a:off x="5861530" y="588646"/>
                <a:ext cx="3223965" cy="3223963"/>
              </a:xfrm>
              <a:prstGeom prst="ellipse">
                <a:avLst/>
              </a:prstGeom>
              <a:grp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51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up 21"/>
              <p:cNvGrpSpPr/>
              <p:nvPr/>
            </p:nvGrpSpPr>
            <p:grpSpPr>
              <a:xfrm>
                <a:off x="6242411" y="1114566"/>
                <a:ext cx="2427509" cy="1444191"/>
                <a:chOff x="3458810" y="1125514"/>
                <a:chExt cx="2427509" cy="1444191"/>
              </a:xfrm>
              <a:grpFill/>
            </p:grpSpPr>
            <p:sp>
              <p:nvSpPr>
                <p:cNvPr id="36" name="TextBox 22"/>
                <p:cNvSpPr txBox="1"/>
                <p:nvPr/>
              </p:nvSpPr>
              <p:spPr>
                <a:xfrm>
                  <a:off x="3606913" y="1978750"/>
                  <a:ext cx="2279406" cy="59095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015" b="1" dirty="0">
                      <a:solidFill>
                        <a:srgbClr val="FF0000"/>
                      </a:solidFill>
                      <a:latin typeface="Calibri" panose="020F0502020204030204" charset="0"/>
                    </a:rPr>
                    <a:t>社交中心</a:t>
                  </a:r>
                  <a:endParaRPr lang="en-US" altLang="ko-KR" sz="2015" b="1" dirty="0">
                    <a:solidFill>
                      <a:srgbClr val="FF0000"/>
                    </a:solidFill>
                    <a:latin typeface="Calibri" panose="020F0502020204030204" charset="0"/>
                  </a:endParaRPr>
                </a:p>
              </p:txBody>
            </p:sp>
            <p:sp>
              <p:nvSpPr>
                <p:cNvPr id="39" name="TextBox 26"/>
                <p:cNvSpPr txBox="1"/>
                <p:nvPr/>
              </p:nvSpPr>
              <p:spPr>
                <a:xfrm>
                  <a:off x="3458810" y="1125514"/>
                  <a:ext cx="2408072" cy="6779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zh-CN" altLang="en-US" sz="1175" dirty="0">
                      <a:latin typeface="Calibri" panose="020F0502020204030204" charset="0"/>
                    </a:rPr>
                    <a:t>增设互动手段活跃会员，实现品牌传播</a:t>
                  </a:r>
                  <a:endParaRPr lang="en-US" altLang="ko-KR" sz="1175" dirty="0">
                    <a:latin typeface="Calibri" panose="020F0502020204030204" charset="0"/>
                  </a:endParaRPr>
                </a:p>
              </p:txBody>
            </p:sp>
          </p:grpSp>
        </p:grpSp>
        <p:sp>
          <p:nvSpPr>
            <p:cNvPr id="33" name="TextBox 18"/>
            <p:cNvSpPr txBox="1"/>
            <p:nvPr/>
          </p:nvSpPr>
          <p:spPr>
            <a:xfrm>
              <a:off x="5777665" y="5729940"/>
              <a:ext cx="2014109" cy="3243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75" dirty="0">
                  <a:latin typeface="Calibri" panose="020F0502020204030204" charset="0"/>
                </a:rPr>
                <a:t>活跃度、传播力、</a:t>
              </a:r>
              <a:r>
                <a:rPr lang="en-US" altLang="zh-CN" sz="1175" dirty="0">
                  <a:latin typeface="Calibri" panose="020F0502020204030204" charset="0"/>
                </a:rPr>
                <a:t>KOC</a:t>
              </a:r>
              <a:endParaRPr lang="en-US" altLang="ko-KR" sz="1175" dirty="0">
                <a:latin typeface="Calibri" panose="020F050202020403020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30021" y="679023"/>
            <a:ext cx="930578" cy="36519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0"/>
          </a:p>
        </p:txBody>
      </p:sp>
      <p:grpSp>
        <p:nvGrpSpPr>
          <p:cNvPr id="2" name="组合 1"/>
          <p:cNvGrpSpPr/>
          <p:nvPr/>
        </p:nvGrpSpPr>
        <p:grpSpPr>
          <a:xfrm>
            <a:off x="284480" y="235585"/>
            <a:ext cx="341630" cy="280035"/>
            <a:chOff x="4729" y="1585"/>
            <a:chExt cx="842" cy="708"/>
          </a:xfrm>
        </p:grpSpPr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947899" y="1640353"/>
            <a:ext cx="8362634" cy="172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3695" dirty="0">
                <a:latin typeface="等线 Light" panose="02010600030101010101" charset="-122"/>
                <a:ea typeface="等线 Light" panose="02010600030101010101" charset="-122"/>
              </a:rPr>
              <a:t>另外</a:t>
            </a:r>
            <a:r>
              <a:rPr lang="en-US" altLang="zh-CN" sz="3695" dirty="0">
                <a:latin typeface="等线 Light" panose="02010600030101010101" charset="-122"/>
                <a:ea typeface="等线 Light" panose="02010600030101010101" charset="-122"/>
              </a:rPr>
              <a:t>1</a:t>
            </a:r>
            <a:r>
              <a:rPr lang="zh-CN" altLang="en-US" sz="3695" dirty="0">
                <a:latin typeface="等线 Light" panose="02010600030101010101" charset="-122"/>
                <a:ea typeface="等线 Light" panose="02010600030101010101" charset="-122"/>
              </a:rPr>
              <a:t>个优秀案例：</a:t>
            </a:r>
            <a:endParaRPr lang="zh-CN" altLang="en-US" sz="3695" dirty="0">
              <a:latin typeface="等线 Light" panose="02010600030101010101" charset="-122"/>
              <a:ea typeface="等线 Light" panose="02010600030101010101" charset="-122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sz="4030" b="1" dirty="0"/>
              <a:t>哈弗汽车的</a:t>
            </a:r>
            <a:r>
              <a:rPr lang="en-US" altLang="zh-CN" sz="4030" b="1" dirty="0"/>
              <a:t>KOC </a:t>
            </a:r>
            <a:endParaRPr lang="en-US" altLang="zh-CN" sz="4030" b="1" dirty="0"/>
          </a:p>
        </p:txBody>
      </p:sp>
      <p:sp>
        <p:nvSpPr>
          <p:cNvPr id="27" name="矩形 26"/>
          <p:cNvSpPr/>
          <p:nvPr/>
        </p:nvSpPr>
        <p:spPr>
          <a:xfrm>
            <a:off x="30021" y="679023"/>
            <a:ext cx="930578" cy="365191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0"/>
          </a:p>
        </p:txBody>
      </p:sp>
      <p:grpSp>
        <p:nvGrpSpPr>
          <p:cNvPr id="2" name="组合 1"/>
          <p:cNvGrpSpPr/>
          <p:nvPr/>
        </p:nvGrpSpPr>
        <p:grpSpPr>
          <a:xfrm>
            <a:off x="284480" y="235585"/>
            <a:ext cx="341630" cy="280035"/>
            <a:chOff x="4729" y="1585"/>
            <a:chExt cx="842" cy="708"/>
          </a:xfrm>
        </p:grpSpPr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475865" y="3515995"/>
            <a:ext cx="5170170" cy="120142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万的私域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26880,&quot;width&quot;:12420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1489</Words>
  <Application>WPS 演示</Application>
  <PresentationFormat>自定义</PresentationFormat>
  <Paragraphs>187</Paragraphs>
  <Slides>22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等线 Light</vt:lpstr>
      <vt:lpstr>楷体</vt:lpstr>
      <vt:lpstr>Calibri</vt:lpstr>
      <vt:lpstr>Arial Unicode MS</vt:lpstr>
      <vt:lpstr>Malgun Gothic</vt:lpstr>
      <vt:lpstr>1_Office 主题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青桐</cp:lastModifiedBy>
  <cp:revision>465</cp:revision>
  <dcterms:created xsi:type="dcterms:W3CDTF">2019-12-22T05:53:00Z</dcterms:created>
  <dcterms:modified xsi:type="dcterms:W3CDTF">2021-11-27T03:10:35Z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B5E1A63066C54D6AB64F585BB04C9428</vt:lpwstr>
  </property>
</Properties>
</file>