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media/image1.svg" ContentType="image/svg+xml"/>
  <Override PartName="/ppt/media/image2.svg" ContentType="image/svg+xml"/>
  <Override PartName="/ppt/media/image3.svg" ContentType="image/svg+xml"/>
  <Override PartName="/ppt/media/image4.svg" ContentType="image/svg+xml"/>
  <Override PartName="/ppt/media/image5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283" r:id="rId3"/>
    <p:sldId id="2635" r:id="rId5"/>
    <p:sldId id="2660" r:id="rId6"/>
    <p:sldId id="2661" r:id="rId7"/>
    <p:sldId id="2654" r:id="rId8"/>
    <p:sldId id="2679" r:id="rId9"/>
    <p:sldId id="2689" r:id="rId10"/>
    <p:sldId id="2684" r:id="rId11"/>
    <p:sldId id="2686" r:id="rId12"/>
    <p:sldId id="2634" r:id="rId13"/>
  </p:sldIdLst>
  <p:sldSz cx="10259695" cy="575945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o jun" initials="c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900"/>
    <a:srgbClr val="F8F8F8"/>
    <a:srgbClr val="120C16"/>
    <a:srgbClr val="6DF5ED"/>
    <a:srgbClr val="E93252"/>
    <a:srgbClr val="0358B2"/>
    <a:srgbClr val="0358B1"/>
    <a:srgbClr val="035898"/>
    <a:srgbClr val="F1F1F1"/>
    <a:srgbClr val="0264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4660"/>
  </p:normalViewPr>
  <p:slideViewPr>
    <p:cSldViewPr snapToGrid="0">
      <p:cViewPr varScale="1">
        <p:scale>
          <a:sx n="80" d="100"/>
          <a:sy n="80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796176-FFEA-4453-B3C5-86FCA4C88052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7E2548B-AC32-4B01-BBFA-02F40C0F4EC3}">
      <dgm:prSet phldrT="[文本]" custT="1"/>
      <dgm:spPr/>
      <dgm:t>
        <a:bodyPr/>
        <a:lstStyle/>
        <a:p>
          <a:r>
            <a:rPr lang="zh-CN" altLang="en-US" sz="1600"/>
            <a:t>案例目标</a:t>
          </a:r>
          <a:endParaRPr lang="zh-CN" altLang="en-US" sz="1600" dirty="0"/>
        </a:p>
      </dgm:t>
    </dgm:pt>
    <dgm:pt modelId="{E4D0092D-1226-4D08-9799-2812B1B3A205}" cxnId="{6DA28C3E-4066-4121-A777-396E8AC56E95}" type="parTrans">
      <dgm:prSet/>
      <dgm:spPr/>
      <dgm:t>
        <a:bodyPr/>
        <a:lstStyle/>
        <a:p>
          <a:endParaRPr lang="zh-CN" altLang="en-US" sz="1600"/>
        </a:p>
      </dgm:t>
    </dgm:pt>
    <dgm:pt modelId="{28DDF60F-4746-4323-950A-660C2ED12F4C}" cxnId="{6DA28C3E-4066-4121-A777-396E8AC56E95}" type="sibTrans">
      <dgm:prSet/>
      <dgm:spPr/>
      <dgm:t>
        <a:bodyPr/>
        <a:lstStyle/>
        <a:p>
          <a:endParaRPr lang="zh-CN" altLang="en-US" sz="1600"/>
        </a:p>
      </dgm:t>
    </dgm:pt>
    <dgm:pt modelId="{6229A896-BA79-4F93-B4A4-52AF8D0E63B7}">
      <dgm:prSet phldrT="[文本]" custT="1"/>
      <dgm:spPr/>
      <dgm:t>
        <a:bodyPr/>
        <a:lstStyle/>
        <a:p>
          <a:r>
            <a:rPr lang="zh-CN" altLang="en-US" sz="1600"/>
            <a:t>案例关键词</a:t>
          </a:r>
          <a:endParaRPr lang="zh-CN" altLang="en-US" sz="1600" dirty="0"/>
        </a:p>
      </dgm:t>
    </dgm:pt>
    <dgm:pt modelId="{EDE61E28-8052-4A4A-BF9B-F66B384DF533}" cxnId="{540F4AF6-C377-45C5-A590-7CA2DAF93499}" type="parTrans">
      <dgm:prSet/>
      <dgm:spPr/>
      <dgm:t>
        <a:bodyPr/>
        <a:lstStyle/>
        <a:p>
          <a:endParaRPr lang="zh-CN" altLang="en-US" sz="1600"/>
        </a:p>
      </dgm:t>
    </dgm:pt>
    <dgm:pt modelId="{7165FF18-8236-4A4E-8431-4608C1BAE295}" cxnId="{540F4AF6-C377-45C5-A590-7CA2DAF93499}" type="sibTrans">
      <dgm:prSet/>
      <dgm:spPr/>
      <dgm:t>
        <a:bodyPr/>
        <a:lstStyle/>
        <a:p>
          <a:endParaRPr lang="zh-CN" altLang="en-US" sz="1600"/>
        </a:p>
      </dgm:t>
    </dgm:pt>
    <dgm:pt modelId="{ACC21E35-BE52-4B64-9CE3-EAFB2C2B911E}">
      <dgm:prSet phldrT="[文本]" custT="1"/>
      <dgm:spPr/>
      <dgm:t>
        <a:bodyPr/>
        <a:lstStyle/>
        <a:p>
          <a:r>
            <a:rPr lang="zh-CN" altLang="en-US" sz="1600" dirty="0"/>
            <a:t>案例中亮点及可复用的点</a:t>
          </a:r>
        </a:p>
      </dgm:t>
    </dgm:pt>
    <dgm:pt modelId="{5C958575-B741-4319-9217-20F3E98CD28B}" cxnId="{A98C5DC5-964A-4B38-9CEA-B18325772BEA}" type="parTrans">
      <dgm:prSet/>
      <dgm:spPr/>
      <dgm:t>
        <a:bodyPr/>
        <a:lstStyle/>
        <a:p>
          <a:endParaRPr lang="zh-CN" altLang="en-US" sz="1600"/>
        </a:p>
      </dgm:t>
    </dgm:pt>
    <dgm:pt modelId="{ED660174-D282-4491-8B21-ACACA759DF36}" cxnId="{A98C5DC5-964A-4B38-9CEA-B18325772BEA}" type="sibTrans">
      <dgm:prSet/>
      <dgm:spPr/>
      <dgm:t>
        <a:bodyPr/>
        <a:lstStyle/>
        <a:p>
          <a:endParaRPr lang="zh-CN" altLang="en-US" sz="1600"/>
        </a:p>
      </dgm:t>
    </dgm:pt>
    <dgm:pt modelId="{5BA5075A-9611-40EC-B66E-1C50AF866171}">
      <dgm:prSet phldrT="[文本]" custT="1"/>
      <dgm:spPr/>
      <dgm:t>
        <a:bodyPr/>
        <a:lstStyle/>
        <a:p>
          <a:r>
            <a:rPr lang="zh-CN" altLang="en-US" sz="1600" dirty="0"/>
            <a:t>针对案例的延伸思考</a:t>
          </a:r>
        </a:p>
      </dgm:t>
    </dgm:pt>
    <dgm:pt modelId="{752AA41A-2BAD-4D16-954A-DD9664E56ECB}" cxnId="{6812FF8E-3082-4F64-839F-77BEEBDD451D}" type="parTrans">
      <dgm:prSet/>
      <dgm:spPr/>
      <dgm:t>
        <a:bodyPr/>
        <a:lstStyle/>
        <a:p>
          <a:endParaRPr lang="zh-CN" altLang="en-US" sz="1600"/>
        </a:p>
      </dgm:t>
    </dgm:pt>
    <dgm:pt modelId="{A41368AE-CFFF-41C3-A83B-7C82DA837351}" cxnId="{6812FF8E-3082-4F64-839F-77BEEBDD451D}" type="sibTrans">
      <dgm:prSet/>
      <dgm:spPr/>
      <dgm:t>
        <a:bodyPr/>
        <a:lstStyle/>
        <a:p>
          <a:endParaRPr lang="zh-CN" altLang="en-US" sz="1600"/>
        </a:p>
      </dgm:t>
    </dgm:pt>
    <dgm:pt modelId="{0FABB1E1-B967-41CD-8BD9-01EE970157FC}">
      <dgm:prSet phldrT="[文本]" custT="1"/>
      <dgm:spPr/>
      <dgm:t>
        <a:bodyPr/>
        <a:lstStyle/>
        <a:p>
          <a:r>
            <a:rPr lang="zh-CN" altLang="en-US" sz="1600"/>
            <a:t>案例中待优化点及改善方案</a:t>
          </a:r>
          <a:endParaRPr lang="zh-CN" altLang="en-US" sz="1600" dirty="0"/>
        </a:p>
      </dgm:t>
    </dgm:pt>
    <dgm:pt modelId="{C7B9EA86-F8CF-4931-9277-55EE61494FC9}" cxnId="{74F191C9-5108-49CC-A7FB-DE006B0A1E5B}" type="parTrans">
      <dgm:prSet/>
      <dgm:spPr/>
      <dgm:t>
        <a:bodyPr/>
        <a:lstStyle/>
        <a:p>
          <a:endParaRPr lang="zh-CN" altLang="en-US" sz="1600"/>
        </a:p>
      </dgm:t>
    </dgm:pt>
    <dgm:pt modelId="{3CA35860-4109-4C87-9304-98F472AD5542}" cxnId="{74F191C9-5108-49CC-A7FB-DE006B0A1E5B}" type="sibTrans">
      <dgm:prSet/>
      <dgm:spPr/>
      <dgm:t>
        <a:bodyPr/>
        <a:lstStyle/>
        <a:p>
          <a:endParaRPr lang="zh-CN" altLang="en-US" sz="1600"/>
        </a:p>
      </dgm:t>
    </dgm:pt>
    <dgm:pt modelId="{730938A3-D819-41F7-BE39-9DDAA446A19F}">
      <dgm:prSet phldrT="[文本]" custT="1"/>
      <dgm:spPr/>
      <dgm:t>
        <a:bodyPr/>
        <a:lstStyle/>
        <a:p>
          <a:r>
            <a:rPr lang="zh-CN" altLang="en-US" sz="1600"/>
            <a:t>案例概述（或运作流程）</a:t>
          </a:r>
          <a:endParaRPr lang="zh-CN" altLang="en-US" sz="1600" dirty="0"/>
        </a:p>
      </dgm:t>
    </dgm:pt>
    <dgm:pt modelId="{EE78992F-1051-4CC8-911D-A5A310796546}" cxnId="{5B67546E-5008-497C-A4CC-7BC7374777BD}" type="parTrans">
      <dgm:prSet/>
      <dgm:spPr/>
      <dgm:t>
        <a:bodyPr/>
        <a:lstStyle/>
        <a:p>
          <a:endParaRPr lang="zh-CN" altLang="en-US" sz="1600"/>
        </a:p>
      </dgm:t>
    </dgm:pt>
    <dgm:pt modelId="{F1FDF1A8-948A-4D3C-AA2E-BCB9DB7C421F}" cxnId="{5B67546E-5008-497C-A4CC-7BC7374777BD}" type="sibTrans">
      <dgm:prSet/>
      <dgm:spPr/>
      <dgm:t>
        <a:bodyPr/>
        <a:lstStyle/>
        <a:p>
          <a:endParaRPr lang="zh-CN" altLang="en-US" sz="1600"/>
        </a:p>
      </dgm:t>
    </dgm:pt>
    <dgm:pt modelId="{5CB4522F-075B-43D2-9CCA-FF96AAAB0675}" type="pres">
      <dgm:prSet presAssocID="{AA796176-FFEA-4453-B3C5-86FCA4C88052}" presName="linear" presStyleCnt="0">
        <dgm:presLayoutVars>
          <dgm:dir/>
          <dgm:animLvl val="lvl"/>
          <dgm:resizeHandles val="exact"/>
        </dgm:presLayoutVars>
      </dgm:prSet>
      <dgm:spPr/>
    </dgm:pt>
    <dgm:pt modelId="{792D5933-AD40-45AE-8480-2968FCA8CAA1}" type="pres">
      <dgm:prSet presAssocID="{A7E2548B-AC32-4B01-BBFA-02F40C0F4EC3}" presName="parentLin" presStyleCnt="0"/>
      <dgm:spPr/>
    </dgm:pt>
    <dgm:pt modelId="{E4755B94-5E72-4C9F-A91A-56B0FCDA28F1}" type="pres">
      <dgm:prSet presAssocID="{A7E2548B-AC32-4B01-BBFA-02F40C0F4EC3}" presName="parentLeftMargin" presStyleLbl="node1" presStyleIdx="0" presStyleCnt="6"/>
      <dgm:spPr/>
    </dgm:pt>
    <dgm:pt modelId="{C385AF22-AC18-4DC8-9B28-602D0C637594}" type="pres">
      <dgm:prSet presAssocID="{A7E2548B-AC32-4B01-BBFA-02F40C0F4EC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744720FB-B56E-4487-9420-26F63FDC8A92}" type="pres">
      <dgm:prSet presAssocID="{A7E2548B-AC32-4B01-BBFA-02F40C0F4EC3}" presName="negativeSpace" presStyleCnt="0"/>
      <dgm:spPr/>
    </dgm:pt>
    <dgm:pt modelId="{46544825-FBF5-4CDD-8C6C-17BDB8D6624D}" type="pres">
      <dgm:prSet presAssocID="{A7E2548B-AC32-4B01-BBFA-02F40C0F4EC3}" presName="childText" presStyleLbl="conFgAcc1" presStyleIdx="0" presStyleCnt="6">
        <dgm:presLayoutVars>
          <dgm:bulletEnabled val="1"/>
        </dgm:presLayoutVars>
      </dgm:prSet>
      <dgm:spPr/>
    </dgm:pt>
    <dgm:pt modelId="{4BCF71AD-8735-4E36-8AA7-859BE626CF89}" type="pres">
      <dgm:prSet presAssocID="{28DDF60F-4746-4323-950A-660C2ED12F4C}" presName="spaceBetweenRectangles" presStyleCnt="0"/>
      <dgm:spPr/>
    </dgm:pt>
    <dgm:pt modelId="{EED333AA-5EDE-462B-829D-585765A00D61}" type="pres">
      <dgm:prSet presAssocID="{6229A896-BA79-4F93-B4A4-52AF8D0E63B7}" presName="parentLin" presStyleCnt="0"/>
      <dgm:spPr/>
    </dgm:pt>
    <dgm:pt modelId="{75DA4DF2-046A-4C6A-8086-7C3E7861D4E7}" type="pres">
      <dgm:prSet presAssocID="{6229A896-BA79-4F93-B4A4-52AF8D0E63B7}" presName="parentLeftMargin" presStyleLbl="node1" presStyleIdx="0" presStyleCnt="6"/>
      <dgm:spPr/>
    </dgm:pt>
    <dgm:pt modelId="{FBD91DA6-F483-4103-904B-0A0489E1DCE7}" type="pres">
      <dgm:prSet presAssocID="{6229A896-BA79-4F93-B4A4-52AF8D0E63B7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8F65CE9-588F-481F-B88C-E3C4A9B9C782}" type="pres">
      <dgm:prSet presAssocID="{6229A896-BA79-4F93-B4A4-52AF8D0E63B7}" presName="negativeSpace" presStyleCnt="0"/>
      <dgm:spPr/>
    </dgm:pt>
    <dgm:pt modelId="{9A2FC35B-336D-4AB9-BE3B-E5A027415580}" type="pres">
      <dgm:prSet presAssocID="{6229A896-BA79-4F93-B4A4-52AF8D0E63B7}" presName="childText" presStyleLbl="conFgAcc1" presStyleIdx="1" presStyleCnt="6">
        <dgm:presLayoutVars>
          <dgm:bulletEnabled val="1"/>
        </dgm:presLayoutVars>
      </dgm:prSet>
      <dgm:spPr/>
    </dgm:pt>
    <dgm:pt modelId="{781EB76A-EEE2-4822-9A02-692FC3F6DBFE}" type="pres">
      <dgm:prSet presAssocID="{7165FF18-8236-4A4E-8431-4608C1BAE295}" presName="spaceBetweenRectangles" presStyleCnt="0"/>
      <dgm:spPr/>
    </dgm:pt>
    <dgm:pt modelId="{1A83AB0C-0313-42B2-AD86-7F1781B8A4B2}" type="pres">
      <dgm:prSet presAssocID="{730938A3-D819-41F7-BE39-9DDAA446A19F}" presName="parentLin" presStyleCnt="0"/>
      <dgm:spPr/>
    </dgm:pt>
    <dgm:pt modelId="{0B52D98E-03C2-4BD0-85E7-F52451A2A69F}" type="pres">
      <dgm:prSet presAssocID="{730938A3-D819-41F7-BE39-9DDAA446A19F}" presName="parentLeftMargin" presStyleLbl="node1" presStyleIdx="1" presStyleCnt="6"/>
      <dgm:spPr/>
    </dgm:pt>
    <dgm:pt modelId="{427123AE-6E68-4008-BD50-9CC20F57260E}" type="pres">
      <dgm:prSet presAssocID="{730938A3-D819-41F7-BE39-9DDAA446A19F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E45E6F7-D029-421E-9785-40AC3D5809F6}" type="pres">
      <dgm:prSet presAssocID="{730938A3-D819-41F7-BE39-9DDAA446A19F}" presName="negativeSpace" presStyleCnt="0"/>
      <dgm:spPr/>
    </dgm:pt>
    <dgm:pt modelId="{DC58CA3D-313C-426E-A0D6-37AFDA45F7F0}" type="pres">
      <dgm:prSet presAssocID="{730938A3-D819-41F7-BE39-9DDAA446A19F}" presName="childText" presStyleLbl="conFgAcc1" presStyleIdx="2" presStyleCnt="6">
        <dgm:presLayoutVars>
          <dgm:bulletEnabled val="1"/>
        </dgm:presLayoutVars>
      </dgm:prSet>
      <dgm:spPr/>
    </dgm:pt>
    <dgm:pt modelId="{97D0A409-687F-48B8-8F97-815DE1E84580}" type="pres">
      <dgm:prSet presAssocID="{F1FDF1A8-948A-4D3C-AA2E-BCB9DB7C421F}" presName="spaceBetweenRectangles" presStyleCnt="0"/>
      <dgm:spPr/>
    </dgm:pt>
    <dgm:pt modelId="{6C682417-E35E-4747-8277-8398315EE0A6}" type="pres">
      <dgm:prSet presAssocID="{ACC21E35-BE52-4B64-9CE3-EAFB2C2B911E}" presName="parentLin" presStyleCnt="0"/>
      <dgm:spPr/>
    </dgm:pt>
    <dgm:pt modelId="{3240125D-75FD-4A57-A758-6C50E602A37F}" type="pres">
      <dgm:prSet presAssocID="{ACC21E35-BE52-4B64-9CE3-EAFB2C2B911E}" presName="parentLeftMargin" presStyleLbl="node1" presStyleIdx="2" presStyleCnt="6"/>
      <dgm:spPr/>
    </dgm:pt>
    <dgm:pt modelId="{19E92E6E-C255-46EA-A296-4EEB24EE3A0F}" type="pres">
      <dgm:prSet presAssocID="{ACC21E35-BE52-4B64-9CE3-EAFB2C2B911E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5396BCF-9918-4D1E-8A96-750EB7B7FAF0}" type="pres">
      <dgm:prSet presAssocID="{ACC21E35-BE52-4B64-9CE3-EAFB2C2B911E}" presName="negativeSpace" presStyleCnt="0"/>
      <dgm:spPr/>
    </dgm:pt>
    <dgm:pt modelId="{F46CC245-10BE-4E19-B679-8FD2CCBD83C6}" type="pres">
      <dgm:prSet presAssocID="{ACC21E35-BE52-4B64-9CE3-EAFB2C2B911E}" presName="childText" presStyleLbl="conFgAcc1" presStyleIdx="3" presStyleCnt="6">
        <dgm:presLayoutVars>
          <dgm:bulletEnabled val="1"/>
        </dgm:presLayoutVars>
      </dgm:prSet>
      <dgm:spPr/>
    </dgm:pt>
    <dgm:pt modelId="{259E2F94-8223-4A49-9E41-02FF9C3E6DB7}" type="pres">
      <dgm:prSet presAssocID="{ED660174-D282-4491-8B21-ACACA759DF36}" presName="spaceBetweenRectangles" presStyleCnt="0"/>
      <dgm:spPr/>
    </dgm:pt>
    <dgm:pt modelId="{0582B587-2F69-4A4E-91D2-4D573939D386}" type="pres">
      <dgm:prSet presAssocID="{0FABB1E1-B967-41CD-8BD9-01EE970157FC}" presName="parentLin" presStyleCnt="0"/>
      <dgm:spPr/>
    </dgm:pt>
    <dgm:pt modelId="{5637D23C-C60D-4167-8816-BB9B9D431E0E}" type="pres">
      <dgm:prSet presAssocID="{0FABB1E1-B967-41CD-8BD9-01EE970157FC}" presName="parentLeftMargin" presStyleLbl="node1" presStyleIdx="3" presStyleCnt="6"/>
      <dgm:spPr/>
    </dgm:pt>
    <dgm:pt modelId="{1CC4936E-ED17-4D2F-9813-87EE95763F16}" type="pres">
      <dgm:prSet presAssocID="{0FABB1E1-B967-41CD-8BD9-01EE970157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8ED095-A689-4B24-8673-40FB702F4F98}" type="pres">
      <dgm:prSet presAssocID="{0FABB1E1-B967-41CD-8BD9-01EE970157FC}" presName="negativeSpace" presStyleCnt="0"/>
      <dgm:spPr/>
    </dgm:pt>
    <dgm:pt modelId="{5AA363B9-8FB5-41E3-8B35-97BD2D191B34}" type="pres">
      <dgm:prSet presAssocID="{0FABB1E1-B967-41CD-8BD9-01EE970157FC}" presName="childText" presStyleLbl="conFgAcc1" presStyleIdx="4" presStyleCnt="6">
        <dgm:presLayoutVars>
          <dgm:bulletEnabled val="1"/>
        </dgm:presLayoutVars>
      </dgm:prSet>
      <dgm:spPr/>
    </dgm:pt>
    <dgm:pt modelId="{165391A6-F699-41AC-8B55-B5334317737C}" type="pres">
      <dgm:prSet presAssocID="{3CA35860-4109-4C87-9304-98F472AD5542}" presName="spaceBetweenRectangles" presStyleCnt="0"/>
      <dgm:spPr/>
    </dgm:pt>
    <dgm:pt modelId="{9922DA3E-3EF6-42FA-9CC9-86C6C0F10C5A}" type="pres">
      <dgm:prSet presAssocID="{5BA5075A-9611-40EC-B66E-1C50AF866171}" presName="parentLin" presStyleCnt="0"/>
      <dgm:spPr/>
    </dgm:pt>
    <dgm:pt modelId="{06CD99E7-5F6F-4B3A-B6AF-722345E5A49F}" type="pres">
      <dgm:prSet presAssocID="{5BA5075A-9611-40EC-B66E-1C50AF866171}" presName="parentLeftMargin" presStyleLbl="node1" presStyleIdx="4" presStyleCnt="6"/>
      <dgm:spPr/>
    </dgm:pt>
    <dgm:pt modelId="{ABF73B35-4281-4C64-B65F-D7E1D426DC52}" type="pres">
      <dgm:prSet presAssocID="{5BA5075A-9611-40EC-B66E-1C50AF866171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E970D71D-ECBA-4E7B-8977-0075B3C64135}" type="pres">
      <dgm:prSet presAssocID="{5BA5075A-9611-40EC-B66E-1C50AF866171}" presName="negativeSpace" presStyleCnt="0"/>
      <dgm:spPr/>
    </dgm:pt>
    <dgm:pt modelId="{1EBF7F84-B88A-4276-8D3B-5221674D7BF1}" type="pres">
      <dgm:prSet presAssocID="{5BA5075A-9611-40EC-B66E-1C50AF866171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662F1812-AED3-4BAE-8542-D20165F5DAA1}" type="presOf" srcId="{6229A896-BA79-4F93-B4A4-52AF8D0E63B7}" destId="{FBD91DA6-F483-4103-904B-0A0489E1DCE7}" srcOrd="1" destOrd="0" presId="urn:microsoft.com/office/officeart/2005/8/layout/list1"/>
    <dgm:cxn modelId="{B85F9E25-C652-4B7F-8FD1-439B78BFFC09}" type="presOf" srcId="{A7E2548B-AC32-4B01-BBFA-02F40C0F4EC3}" destId="{C385AF22-AC18-4DC8-9B28-602D0C637594}" srcOrd="1" destOrd="0" presId="urn:microsoft.com/office/officeart/2005/8/layout/list1"/>
    <dgm:cxn modelId="{C0C92239-6F59-4A67-8B01-83B8CED33E59}" type="presOf" srcId="{5BA5075A-9611-40EC-B66E-1C50AF866171}" destId="{06CD99E7-5F6F-4B3A-B6AF-722345E5A49F}" srcOrd="0" destOrd="0" presId="urn:microsoft.com/office/officeart/2005/8/layout/list1"/>
    <dgm:cxn modelId="{6DA28C3E-4066-4121-A777-396E8AC56E95}" srcId="{AA796176-FFEA-4453-B3C5-86FCA4C88052}" destId="{A7E2548B-AC32-4B01-BBFA-02F40C0F4EC3}" srcOrd="0" destOrd="0" parTransId="{E4D0092D-1226-4D08-9799-2812B1B3A205}" sibTransId="{28DDF60F-4746-4323-950A-660C2ED12F4C}"/>
    <dgm:cxn modelId="{AE945048-99BB-4E6F-831F-941A69103276}" type="presOf" srcId="{0FABB1E1-B967-41CD-8BD9-01EE970157FC}" destId="{5637D23C-C60D-4167-8816-BB9B9D431E0E}" srcOrd="0" destOrd="0" presId="urn:microsoft.com/office/officeart/2005/8/layout/list1"/>
    <dgm:cxn modelId="{5B67546E-5008-497C-A4CC-7BC7374777BD}" srcId="{AA796176-FFEA-4453-B3C5-86FCA4C88052}" destId="{730938A3-D819-41F7-BE39-9DDAA446A19F}" srcOrd="2" destOrd="0" parTransId="{EE78992F-1051-4CC8-911D-A5A310796546}" sibTransId="{F1FDF1A8-948A-4D3C-AA2E-BCB9DB7C421F}"/>
    <dgm:cxn modelId="{5746D370-F655-4369-9829-A3CB05B885AA}" type="presOf" srcId="{ACC21E35-BE52-4B64-9CE3-EAFB2C2B911E}" destId="{19E92E6E-C255-46EA-A296-4EEB24EE3A0F}" srcOrd="1" destOrd="0" presId="urn:microsoft.com/office/officeart/2005/8/layout/list1"/>
    <dgm:cxn modelId="{5DA8AC74-33F2-4C28-8300-0E50990216C1}" type="presOf" srcId="{AA796176-FFEA-4453-B3C5-86FCA4C88052}" destId="{5CB4522F-075B-43D2-9CCA-FF96AAAB0675}" srcOrd="0" destOrd="0" presId="urn:microsoft.com/office/officeart/2005/8/layout/list1"/>
    <dgm:cxn modelId="{D8070E78-59F1-4513-9398-C426422CA6D2}" type="presOf" srcId="{A7E2548B-AC32-4B01-BBFA-02F40C0F4EC3}" destId="{E4755B94-5E72-4C9F-A91A-56B0FCDA28F1}" srcOrd="0" destOrd="0" presId="urn:microsoft.com/office/officeart/2005/8/layout/list1"/>
    <dgm:cxn modelId="{6812FF8E-3082-4F64-839F-77BEEBDD451D}" srcId="{AA796176-FFEA-4453-B3C5-86FCA4C88052}" destId="{5BA5075A-9611-40EC-B66E-1C50AF866171}" srcOrd="5" destOrd="0" parTransId="{752AA41A-2BAD-4D16-954A-DD9664E56ECB}" sibTransId="{A41368AE-CFFF-41C3-A83B-7C82DA837351}"/>
    <dgm:cxn modelId="{8E1CF39A-2C53-4078-B676-390FA42BD10D}" type="presOf" srcId="{6229A896-BA79-4F93-B4A4-52AF8D0E63B7}" destId="{75DA4DF2-046A-4C6A-8086-7C3E7861D4E7}" srcOrd="0" destOrd="0" presId="urn:microsoft.com/office/officeart/2005/8/layout/list1"/>
    <dgm:cxn modelId="{B7AC3EAD-C2E5-4EE1-AD67-1717C0B0AE79}" type="presOf" srcId="{ACC21E35-BE52-4B64-9CE3-EAFB2C2B911E}" destId="{3240125D-75FD-4A57-A758-6C50E602A37F}" srcOrd="0" destOrd="0" presId="urn:microsoft.com/office/officeart/2005/8/layout/list1"/>
    <dgm:cxn modelId="{A0A139B8-C29C-4CF6-B01A-C9215FF29A1B}" type="presOf" srcId="{0FABB1E1-B967-41CD-8BD9-01EE970157FC}" destId="{1CC4936E-ED17-4D2F-9813-87EE95763F16}" srcOrd="1" destOrd="0" presId="urn:microsoft.com/office/officeart/2005/8/layout/list1"/>
    <dgm:cxn modelId="{04D720C0-4218-4938-9515-27C87D79C1B0}" type="presOf" srcId="{730938A3-D819-41F7-BE39-9DDAA446A19F}" destId="{427123AE-6E68-4008-BD50-9CC20F57260E}" srcOrd="1" destOrd="0" presId="urn:microsoft.com/office/officeart/2005/8/layout/list1"/>
    <dgm:cxn modelId="{A98C5DC5-964A-4B38-9CEA-B18325772BEA}" srcId="{AA796176-FFEA-4453-B3C5-86FCA4C88052}" destId="{ACC21E35-BE52-4B64-9CE3-EAFB2C2B911E}" srcOrd="3" destOrd="0" parTransId="{5C958575-B741-4319-9217-20F3E98CD28B}" sibTransId="{ED660174-D282-4491-8B21-ACACA759DF36}"/>
    <dgm:cxn modelId="{74F191C9-5108-49CC-A7FB-DE006B0A1E5B}" srcId="{AA796176-FFEA-4453-B3C5-86FCA4C88052}" destId="{0FABB1E1-B967-41CD-8BD9-01EE970157FC}" srcOrd="4" destOrd="0" parTransId="{C7B9EA86-F8CF-4931-9277-55EE61494FC9}" sibTransId="{3CA35860-4109-4C87-9304-98F472AD5542}"/>
    <dgm:cxn modelId="{F846AED5-C5CD-4945-9041-FB212C89E9C3}" type="presOf" srcId="{5BA5075A-9611-40EC-B66E-1C50AF866171}" destId="{ABF73B35-4281-4C64-B65F-D7E1D426DC52}" srcOrd="1" destOrd="0" presId="urn:microsoft.com/office/officeart/2005/8/layout/list1"/>
    <dgm:cxn modelId="{A1FCD9D6-88FE-42F6-A005-7CB64FD4DF60}" type="presOf" srcId="{730938A3-D819-41F7-BE39-9DDAA446A19F}" destId="{0B52D98E-03C2-4BD0-85E7-F52451A2A69F}" srcOrd="0" destOrd="0" presId="urn:microsoft.com/office/officeart/2005/8/layout/list1"/>
    <dgm:cxn modelId="{540F4AF6-C377-45C5-A590-7CA2DAF93499}" srcId="{AA796176-FFEA-4453-B3C5-86FCA4C88052}" destId="{6229A896-BA79-4F93-B4A4-52AF8D0E63B7}" srcOrd="1" destOrd="0" parTransId="{EDE61E28-8052-4A4A-BF9B-F66B384DF533}" sibTransId="{7165FF18-8236-4A4E-8431-4608C1BAE295}"/>
    <dgm:cxn modelId="{E64F7986-A22F-4AFA-B479-79081A7B952B}" type="presParOf" srcId="{5CB4522F-075B-43D2-9CCA-FF96AAAB0675}" destId="{792D5933-AD40-45AE-8480-2968FCA8CAA1}" srcOrd="0" destOrd="0" presId="urn:microsoft.com/office/officeart/2005/8/layout/list1"/>
    <dgm:cxn modelId="{3C593DDB-6C1E-4F28-B97E-4C473646A717}" type="presParOf" srcId="{792D5933-AD40-45AE-8480-2968FCA8CAA1}" destId="{E4755B94-5E72-4C9F-A91A-56B0FCDA28F1}" srcOrd="0" destOrd="0" presId="urn:microsoft.com/office/officeart/2005/8/layout/list1"/>
    <dgm:cxn modelId="{53C2F299-254F-4955-8E1D-0975BFA29DEA}" type="presParOf" srcId="{792D5933-AD40-45AE-8480-2968FCA8CAA1}" destId="{C385AF22-AC18-4DC8-9B28-602D0C637594}" srcOrd="1" destOrd="0" presId="urn:microsoft.com/office/officeart/2005/8/layout/list1"/>
    <dgm:cxn modelId="{3A418ED2-15B8-43F7-9CB2-B8862013A2CF}" type="presParOf" srcId="{5CB4522F-075B-43D2-9CCA-FF96AAAB0675}" destId="{744720FB-B56E-4487-9420-26F63FDC8A92}" srcOrd="1" destOrd="0" presId="urn:microsoft.com/office/officeart/2005/8/layout/list1"/>
    <dgm:cxn modelId="{4B625579-78F4-45B2-9DFA-A7F13878CD9D}" type="presParOf" srcId="{5CB4522F-075B-43D2-9CCA-FF96AAAB0675}" destId="{46544825-FBF5-4CDD-8C6C-17BDB8D6624D}" srcOrd="2" destOrd="0" presId="urn:microsoft.com/office/officeart/2005/8/layout/list1"/>
    <dgm:cxn modelId="{2DFB4BE4-930E-4611-A053-82E8D625F27C}" type="presParOf" srcId="{5CB4522F-075B-43D2-9CCA-FF96AAAB0675}" destId="{4BCF71AD-8735-4E36-8AA7-859BE626CF89}" srcOrd="3" destOrd="0" presId="urn:microsoft.com/office/officeart/2005/8/layout/list1"/>
    <dgm:cxn modelId="{F4723558-B28C-40C9-B27F-72F9BE0AF3F5}" type="presParOf" srcId="{5CB4522F-075B-43D2-9CCA-FF96AAAB0675}" destId="{EED333AA-5EDE-462B-829D-585765A00D61}" srcOrd="4" destOrd="0" presId="urn:microsoft.com/office/officeart/2005/8/layout/list1"/>
    <dgm:cxn modelId="{3D31BDE9-49B2-47DF-A12F-0683BC775F18}" type="presParOf" srcId="{EED333AA-5EDE-462B-829D-585765A00D61}" destId="{75DA4DF2-046A-4C6A-8086-7C3E7861D4E7}" srcOrd="0" destOrd="0" presId="urn:microsoft.com/office/officeart/2005/8/layout/list1"/>
    <dgm:cxn modelId="{37B9B0F7-2467-4A73-A2F3-48AAF33F4ACD}" type="presParOf" srcId="{EED333AA-5EDE-462B-829D-585765A00D61}" destId="{FBD91DA6-F483-4103-904B-0A0489E1DCE7}" srcOrd="1" destOrd="0" presId="urn:microsoft.com/office/officeart/2005/8/layout/list1"/>
    <dgm:cxn modelId="{85C47340-8A9E-4592-AB66-216A17057F11}" type="presParOf" srcId="{5CB4522F-075B-43D2-9CCA-FF96AAAB0675}" destId="{48F65CE9-588F-481F-B88C-E3C4A9B9C782}" srcOrd="5" destOrd="0" presId="urn:microsoft.com/office/officeart/2005/8/layout/list1"/>
    <dgm:cxn modelId="{B514B097-DCDB-49D3-9A46-45A481532DCB}" type="presParOf" srcId="{5CB4522F-075B-43D2-9CCA-FF96AAAB0675}" destId="{9A2FC35B-336D-4AB9-BE3B-E5A027415580}" srcOrd="6" destOrd="0" presId="urn:microsoft.com/office/officeart/2005/8/layout/list1"/>
    <dgm:cxn modelId="{8445FA2B-93A1-4A85-A633-6C53B31E6640}" type="presParOf" srcId="{5CB4522F-075B-43D2-9CCA-FF96AAAB0675}" destId="{781EB76A-EEE2-4822-9A02-692FC3F6DBFE}" srcOrd="7" destOrd="0" presId="urn:microsoft.com/office/officeart/2005/8/layout/list1"/>
    <dgm:cxn modelId="{585724F5-D580-4123-A6B5-18BCB4B61298}" type="presParOf" srcId="{5CB4522F-075B-43D2-9CCA-FF96AAAB0675}" destId="{1A83AB0C-0313-42B2-AD86-7F1781B8A4B2}" srcOrd="8" destOrd="0" presId="urn:microsoft.com/office/officeart/2005/8/layout/list1"/>
    <dgm:cxn modelId="{D3A9A500-291D-4315-A0B5-48A11AFD7872}" type="presParOf" srcId="{1A83AB0C-0313-42B2-AD86-7F1781B8A4B2}" destId="{0B52D98E-03C2-4BD0-85E7-F52451A2A69F}" srcOrd="0" destOrd="0" presId="urn:microsoft.com/office/officeart/2005/8/layout/list1"/>
    <dgm:cxn modelId="{08FF2DFE-CF0C-4A40-BF76-5D8DF2A83E45}" type="presParOf" srcId="{1A83AB0C-0313-42B2-AD86-7F1781B8A4B2}" destId="{427123AE-6E68-4008-BD50-9CC20F57260E}" srcOrd="1" destOrd="0" presId="urn:microsoft.com/office/officeart/2005/8/layout/list1"/>
    <dgm:cxn modelId="{6BF98521-58EF-4718-94C0-86D18F889A8F}" type="presParOf" srcId="{5CB4522F-075B-43D2-9CCA-FF96AAAB0675}" destId="{3E45E6F7-D029-421E-9785-40AC3D5809F6}" srcOrd="9" destOrd="0" presId="urn:microsoft.com/office/officeart/2005/8/layout/list1"/>
    <dgm:cxn modelId="{05C125E2-B9C9-4C04-B36D-0D1E8CAE682E}" type="presParOf" srcId="{5CB4522F-075B-43D2-9CCA-FF96AAAB0675}" destId="{DC58CA3D-313C-426E-A0D6-37AFDA45F7F0}" srcOrd="10" destOrd="0" presId="urn:microsoft.com/office/officeart/2005/8/layout/list1"/>
    <dgm:cxn modelId="{E919EC92-820A-428D-99E1-2B124C1E1608}" type="presParOf" srcId="{5CB4522F-075B-43D2-9CCA-FF96AAAB0675}" destId="{97D0A409-687F-48B8-8F97-815DE1E84580}" srcOrd="11" destOrd="0" presId="urn:microsoft.com/office/officeart/2005/8/layout/list1"/>
    <dgm:cxn modelId="{5EF25026-603F-4335-9104-A837A384B12F}" type="presParOf" srcId="{5CB4522F-075B-43D2-9CCA-FF96AAAB0675}" destId="{6C682417-E35E-4747-8277-8398315EE0A6}" srcOrd="12" destOrd="0" presId="urn:microsoft.com/office/officeart/2005/8/layout/list1"/>
    <dgm:cxn modelId="{9C82A2E3-73F3-44C2-B38A-81C0C8565E9A}" type="presParOf" srcId="{6C682417-E35E-4747-8277-8398315EE0A6}" destId="{3240125D-75FD-4A57-A758-6C50E602A37F}" srcOrd="0" destOrd="0" presId="urn:microsoft.com/office/officeart/2005/8/layout/list1"/>
    <dgm:cxn modelId="{F376AE30-1079-4CDB-8E35-FE488DCEAD2D}" type="presParOf" srcId="{6C682417-E35E-4747-8277-8398315EE0A6}" destId="{19E92E6E-C255-46EA-A296-4EEB24EE3A0F}" srcOrd="1" destOrd="0" presId="urn:microsoft.com/office/officeart/2005/8/layout/list1"/>
    <dgm:cxn modelId="{F33726E3-490B-4D06-A525-1BA1AEBB1C8F}" type="presParOf" srcId="{5CB4522F-075B-43D2-9CCA-FF96AAAB0675}" destId="{B5396BCF-9918-4D1E-8A96-750EB7B7FAF0}" srcOrd="13" destOrd="0" presId="urn:microsoft.com/office/officeart/2005/8/layout/list1"/>
    <dgm:cxn modelId="{D7FFDA87-5839-4CB8-B744-1B7230101671}" type="presParOf" srcId="{5CB4522F-075B-43D2-9CCA-FF96AAAB0675}" destId="{F46CC245-10BE-4E19-B679-8FD2CCBD83C6}" srcOrd="14" destOrd="0" presId="urn:microsoft.com/office/officeart/2005/8/layout/list1"/>
    <dgm:cxn modelId="{771C0B25-5E8F-4FF8-B0F2-C6E7A9E26EB1}" type="presParOf" srcId="{5CB4522F-075B-43D2-9CCA-FF96AAAB0675}" destId="{259E2F94-8223-4A49-9E41-02FF9C3E6DB7}" srcOrd="15" destOrd="0" presId="urn:microsoft.com/office/officeart/2005/8/layout/list1"/>
    <dgm:cxn modelId="{51C24110-273A-445F-A797-AAB07E190C8A}" type="presParOf" srcId="{5CB4522F-075B-43D2-9CCA-FF96AAAB0675}" destId="{0582B587-2F69-4A4E-91D2-4D573939D386}" srcOrd="16" destOrd="0" presId="urn:microsoft.com/office/officeart/2005/8/layout/list1"/>
    <dgm:cxn modelId="{88995C75-011B-442D-B3B0-68C8AA231378}" type="presParOf" srcId="{0582B587-2F69-4A4E-91D2-4D573939D386}" destId="{5637D23C-C60D-4167-8816-BB9B9D431E0E}" srcOrd="0" destOrd="0" presId="urn:microsoft.com/office/officeart/2005/8/layout/list1"/>
    <dgm:cxn modelId="{E0066D49-5AF0-4005-90B5-6383B1A25CC7}" type="presParOf" srcId="{0582B587-2F69-4A4E-91D2-4D573939D386}" destId="{1CC4936E-ED17-4D2F-9813-87EE95763F16}" srcOrd="1" destOrd="0" presId="urn:microsoft.com/office/officeart/2005/8/layout/list1"/>
    <dgm:cxn modelId="{81049395-50FC-4BE5-999A-FA3A910C6AB6}" type="presParOf" srcId="{5CB4522F-075B-43D2-9CCA-FF96AAAB0675}" destId="{9E8ED095-A689-4B24-8673-40FB702F4F98}" srcOrd="17" destOrd="0" presId="urn:microsoft.com/office/officeart/2005/8/layout/list1"/>
    <dgm:cxn modelId="{3D70EB50-153F-4492-947D-EB83294A4E59}" type="presParOf" srcId="{5CB4522F-075B-43D2-9CCA-FF96AAAB0675}" destId="{5AA363B9-8FB5-41E3-8B35-97BD2D191B34}" srcOrd="18" destOrd="0" presId="urn:microsoft.com/office/officeart/2005/8/layout/list1"/>
    <dgm:cxn modelId="{B4FB1D32-D4A2-4494-BD76-A825F382590C}" type="presParOf" srcId="{5CB4522F-075B-43D2-9CCA-FF96AAAB0675}" destId="{165391A6-F699-41AC-8B55-B5334317737C}" srcOrd="19" destOrd="0" presId="urn:microsoft.com/office/officeart/2005/8/layout/list1"/>
    <dgm:cxn modelId="{393A8961-3DBD-4564-A6C2-813CA257BD58}" type="presParOf" srcId="{5CB4522F-075B-43D2-9CCA-FF96AAAB0675}" destId="{9922DA3E-3EF6-42FA-9CC9-86C6C0F10C5A}" srcOrd="20" destOrd="0" presId="urn:microsoft.com/office/officeart/2005/8/layout/list1"/>
    <dgm:cxn modelId="{87A52DF9-2C26-4E57-84A9-EEF8930BCF18}" type="presParOf" srcId="{9922DA3E-3EF6-42FA-9CC9-86C6C0F10C5A}" destId="{06CD99E7-5F6F-4B3A-B6AF-722345E5A49F}" srcOrd="0" destOrd="0" presId="urn:microsoft.com/office/officeart/2005/8/layout/list1"/>
    <dgm:cxn modelId="{D7C378C8-1B98-4734-835E-992B34B3F5DC}" type="presParOf" srcId="{9922DA3E-3EF6-42FA-9CC9-86C6C0F10C5A}" destId="{ABF73B35-4281-4C64-B65F-D7E1D426DC52}" srcOrd="1" destOrd="0" presId="urn:microsoft.com/office/officeart/2005/8/layout/list1"/>
    <dgm:cxn modelId="{32DA0E08-E2AD-4011-8E55-153870D66355}" type="presParOf" srcId="{5CB4522F-075B-43D2-9CCA-FF96AAAB0675}" destId="{E970D71D-ECBA-4E7B-8977-0075B3C64135}" srcOrd="21" destOrd="0" presId="urn:microsoft.com/office/officeart/2005/8/layout/list1"/>
    <dgm:cxn modelId="{74407CAF-1C80-44D2-BC80-84029926B96A}" type="presParOf" srcId="{5CB4522F-075B-43D2-9CCA-FF96AAAB0675}" destId="{1EBF7F84-B88A-4276-8D3B-5221674D7BF1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44825-FBF5-4CDD-8C6C-17BDB8D6624D}">
      <dsp:nvSpPr>
        <dsp:cNvPr id="0" name=""/>
        <dsp:cNvSpPr/>
      </dsp:nvSpPr>
      <dsp:spPr>
        <a:xfrm>
          <a:off x="0" y="2048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85AF22-AC18-4DC8-9B28-602D0C637594}">
      <dsp:nvSpPr>
        <dsp:cNvPr id="0" name=""/>
        <dsp:cNvSpPr/>
      </dsp:nvSpPr>
      <dsp:spPr>
        <a:xfrm>
          <a:off x="263562" y="277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案例目标</a:t>
          </a:r>
          <a:endParaRPr lang="zh-CN" altLang="en-US" sz="1600" kern="1200" dirty="0"/>
        </a:p>
      </dsp:txBody>
      <dsp:txXfrm>
        <a:off x="280855" y="45063"/>
        <a:ext cx="3655284" cy="319654"/>
      </dsp:txXfrm>
    </dsp:sp>
    <dsp:sp modelId="{9A2FC35B-336D-4AB9-BE3B-E5A027415580}">
      <dsp:nvSpPr>
        <dsp:cNvPr id="0" name=""/>
        <dsp:cNvSpPr/>
      </dsp:nvSpPr>
      <dsp:spPr>
        <a:xfrm>
          <a:off x="0" y="74921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D91DA6-F483-4103-904B-0A0489E1DCE7}">
      <dsp:nvSpPr>
        <dsp:cNvPr id="0" name=""/>
        <dsp:cNvSpPr/>
      </dsp:nvSpPr>
      <dsp:spPr>
        <a:xfrm>
          <a:off x="263562" y="57209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案例关键词</a:t>
          </a:r>
          <a:endParaRPr lang="zh-CN" altLang="en-US" sz="1600" kern="1200" dirty="0"/>
        </a:p>
      </dsp:txBody>
      <dsp:txXfrm>
        <a:off x="280855" y="589383"/>
        <a:ext cx="3655284" cy="319654"/>
      </dsp:txXfrm>
    </dsp:sp>
    <dsp:sp modelId="{DC58CA3D-313C-426E-A0D6-37AFDA45F7F0}">
      <dsp:nvSpPr>
        <dsp:cNvPr id="0" name=""/>
        <dsp:cNvSpPr/>
      </dsp:nvSpPr>
      <dsp:spPr>
        <a:xfrm>
          <a:off x="0" y="129353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7123AE-6E68-4008-BD50-9CC20F57260E}">
      <dsp:nvSpPr>
        <dsp:cNvPr id="0" name=""/>
        <dsp:cNvSpPr/>
      </dsp:nvSpPr>
      <dsp:spPr>
        <a:xfrm>
          <a:off x="263562" y="111641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案例概述（或运作流程）</a:t>
          </a:r>
          <a:endParaRPr lang="zh-CN" altLang="en-US" sz="1600" kern="1200" dirty="0"/>
        </a:p>
      </dsp:txBody>
      <dsp:txXfrm>
        <a:off x="280855" y="1133703"/>
        <a:ext cx="3655284" cy="319654"/>
      </dsp:txXfrm>
    </dsp:sp>
    <dsp:sp modelId="{F46CC245-10BE-4E19-B679-8FD2CCBD83C6}">
      <dsp:nvSpPr>
        <dsp:cNvPr id="0" name=""/>
        <dsp:cNvSpPr/>
      </dsp:nvSpPr>
      <dsp:spPr>
        <a:xfrm>
          <a:off x="0" y="183785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92E6E-C255-46EA-A296-4EEB24EE3A0F}">
      <dsp:nvSpPr>
        <dsp:cNvPr id="0" name=""/>
        <dsp:cNvSpPr/>
      </dsp:nvSpPr>
      <dsp:spPr>
        <a:xfrm>
          <a:off x="263562" y="166073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案例中亮点及可复用的点</a:t>
          </a:r>
        </a:p>
      </dsp:txBody>
      <dsp:txXfrm>
        <a:off x="280855" y="1678023"/>
        <a:ext cx="3655284" cy="319654"/>
      </dsp:txXfrm>
    </dsp:sp>
    <dsp:sp modelId="{5AA363B9-8FB5-41E3-8B35-97BD2D191B34}">
      <dsp:nvSpPr>
        <dsp:cNvPr id="0" name=""/>
        <dsp:cNvSpPr/>
      </dsp:nvSpPr>
      <dsp:spPr>
        <a:xfrm>
          <a:off x="0" y="238217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4936E-ED17-4D2F-9813-87EE95763F16}">
      <dsp:nvSpPr>
        <dsp:cNvPr id="0" name=""/>
        <dsp:cNvSpPr/>
      </dsp:nvSpPr>
      <dsp:spPr>
        <a:xfrm>
          <a:off x="263562" y="220505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/>
            <a:t>案例中待优化点及改善方案</a:t>
          </a:r>
          <a:endParaRPr lang="zh-CN" altLang="en-US" sz="1600" kern="1200" dirty="0"/>
        </a:p>
      </dsp:txBody>
      <dsp:txXfrm>
        <a:off x="280855" y="2222343"/>
        <a:ext cx="3655284" cy="319654"/>
      </dsp:txXfrm>
    </dsp:sp>
    <dsp:sp modelId="{1EBF7F84-B88A-4276-8D3B-5221674D7BF1}">
      <dsp:nvSpPr>
        <dsp:cNvPr id="0" name=""/>
        <dsp:cNvSpPr/>
      </dsp:nvSpPr>
      <dsp:spPr>
        <a:xfrm>
          <a:off x="0" y="2926490"/>
          <a:ext cx="5271243" cy="302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F73B35-4281-4C64-B65F-D7E1D426DC52}">
      <dsp:nvSpPr>
        <dsp:cNvPr id="0" name=""/>
        <dsp:cNvSpPr/>
      </dsp:nvSpPr>
      <dsp:spPr>
        <a:xfrm>
          <a:off x="263562" y="2749370"/>
          <a:ext cx="3689870" cy="3542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468" tIns="0" rIns="139468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600" kern="1200" dirty="0"/>
            <a:t>针对案例的延伸思考</a:t>
          </a:r>
        </a:p>
      </dsp:txBody>
      <dsp:txXfrm>
        <a:off x="280855" y="2766663"/>
        <a:ext cx="3655284" cy="319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0261" y="1143000"/>
            <a:ext cx="5497477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1038" y="1143000"/>
            <a:ext cx="5495925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82591" y="942757"/>
            <a:ext cx="7695544" cy="2005523"/>
          </a:xfrm>
        </p:spPr>
        <p:txBody>
          <a:bodyPr anchor="b"/>
          <a:lstStyle>
            <a:lvl1pPr algn="ctr"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82591" y="3025619"/>
            <a:ext cx="7695544" cy="1390797"/>
          </a:xfrm>
        </p:spPr>
        <p:txBody>
          <a:bodyPr/>
          <a:lstStyle>
            <a:lvl1pPr marL="0" indent="0" algn="ctr">
              <a:buNone/>
              <a:defRPr sz="2010"/>
            </a:lvl1pPr>
            <a:lvl2pPr marL="382905" indent="0" algn="ctr">
              <a:buNone/>
              <a:defRPr sz="1670"/>
            </a:lvl2pPr>
            <a:lvl3pPr marL="766445" indent="0" algn="ctr">
              <a:buNone/>
              <a:defRPr sz="1510"/>
            </a:lvl3pPr>
            <a:lvl4pPr marL="1148715" indent="0" algn="ctr">
              <a:buNone/>
              <a:defRPr sz="1340"/>
            </a:lvl4pPr>
            <a:lvl5pPr marL="1533525" indent="0" algn="ctr">
              <a:buNone/>
              <a:defRPr sz="1340"/>
            </a:lvl5pPr>
            <a:lvl6pPr marL="1915795" indent="0" algn="ctr">
              <a:buNone/>
              <a:defRPr sz="1340"/>
            </a:lvl6pPr>
            <a:lvl7pPr marL="2299970" indent="0" algn="ctr">
              <a:buNone/>
              <a:defRPr sz="1340"/>
            </a:lvl7pPr>
            <a:lvl8pPr marL="2682240" indent="0" algn="ctr">
              <a:buNone/>
              <a:defRPr sz="1340"/>
            </a:lvl8pPr>
            <a:lvl9pPr marL="3065780" indent="0" algn="ctr">
              <a:buNone/>
              <a:defRPr sz="134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42833" y="306697"/>
            <a:ext cx="2212469" cy="488179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05426" y="306697"/>
            <a:ext cx="6509148" cy="488179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082" y="1436137"/>
            <a:ext cx="8849876" cy="2396226"/>
          </a:xfrm>
        </p:spPr>
        <p:txBody>
          <a:bodyPr anchor="b"/>
          <a:lstStyle>
            <a:lvl1pPr>
              <a:defRPr sz="503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0082" y="3855032"/>
            <a:ext cx="8849876" cy="1260118"/>
          </a:xfrm>
        </p:spPr>
        <p:txBody>
          <a:bodyPr/>
          <a:lstStyle>
            <a:lvl1pPr marL="0" indent="0">
              <a:buNone/>
              <a:defRPr sz="2010">
                <a:solidFill>
                  <a:schemeClr val="tx1">
                    <a:tint val="75000"/>
                  </a:schemeClr>
                </a:solidFill>
              </a:defRPr>
            </a:lvl1pPr>
            <a:lvl2pPr marL="382905" indent="0">
              <a:buNone/>
              <a:defRPr sz="1670">
                <a:solidFill>
                  <a:schemeClr val="tx1">
                    <a:tint val="75000"/>
                  </a:schemeClr>
                </a:solidFill>
              </a:defRPr>
            </a:lvl2pPr>
            <a:lvl3pPr marL="766445" indent="0">
              <a:buNone/>
              <a:defRPr sz="1510">
                <a:solidFill>
                  <a:schemeClr val="tx1">
                    <a:tint val="75000"/>
                  </a:schemeClr>
                </a:solidFill>
              </a:defRPr>
            </a:lvl3pPr>
            <a:lvl4pPr marL="114871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4pPr>
            <a:lvl5pPr marL="153352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5pPr>
            <a:lvl6pPr marL="1915795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6pPr>
            <a:lvl7pPr marL="229997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7pPr>
            <a:lvl8pPr marL="268224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8pPr>
            <a:lvl9pPr marL="3065780" indent="0">
              <a:buNone/>
              <a:defRPr sz="13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05426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94493" y="1533478"/>
            <a:ext cx="4360808" cy="36550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06697"/>
            <a:ext cx="8849876" cy="111343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6762" y="1412135"/>
            <a:ext cx="4340767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06762" y="2104200"/>
            <a:ext cx="4340767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5194493" y="1412135"/>
            <a:ext cx="4362145" cy="692065"/>
          </a:xfrm>
        </p:spPr>
        <p:txBody>
          <a:bodyPr anchor="b"/>
          <a:lstStyle>
            <a:lvl1pPr marL="0" indent="0">
              <a:buNone/>
              <a:defRPr sz="2010" b="1"/>
            </a:lvl1pPr>
            <a:lvl2pPr marL="382905" indent="0">
              <a:buNone/>
              <a:defRPr sz="1670" b="1"/>
            </a:lvl2pPr>
            <a:lvl3pPr marL="766445" indent="0">
              <a:buNone/>
              <a:defRPr sz="1510" b="1"/>
            </a:lvl3pPr>
            <a:lvl4pPr marL="1148715" indent="0">
              <a:buNone/>
              <a:defRPr sz="1340" b="1"/>
            </a:lvl4pPr>
            <a:lvl5pPr marL="1533525" indent="0">
              <a:buNone/>
              <a:defRPr sz="1340" b="1"/>
            </a:lvl5pPr>
            <a:lvl6pPr marL="1915795" indent="0">
              <a:buNone/>
              <a:defRPr sz="1340" b="1"/>
            </a:lvl6pPr>
            <a:lvl7pPr marL="2299970" indent="0">
              <a:buNone/>
              <a:defRPr sz="1340" b="1"/>
            </a:lvl7pPr>
            <a:lvl8pPr marL="2682240" indent="0">
              <a:buNone/>
              <a:defRPr sz="1340" b="1"/>
            </a:lvl8pPr>
            <a:lvl9pPr marL="3065780" indent="0">
              <a:buNone/>
              <a:defRPr sz="134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194493" y="2104200"/>
            <a:ext cx="4362145" cy="309495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>
              <a:defRPr sz="2675"/>
            </a:lvl1pPr>
            <a:lvl2pPr>
              <a:defRPr sz="2345"/>
            </a:lvl2pPr>
            <a:lvl3pPr>
              <a:defRPr sz="2010"/>
            </a:lvl3pPr>
            <a:lvl4pPr>
              <a:defRPr sz="1670"/>
            </a:lvl4pPr>
            <a:lvl5pPr>
              <a:defRPr sz="1670"/>
            </a:lvl5pPr>
            <a:lvl6pPr>
              <a:defRPr sz="1670"/>
            </a:lvl6pPr>
            <a:lvl7pPr>
              <a:defRPr sz="1670"/>
            </a:lvl7pPr>
            <a:lvl8pPr>
              <a:defRPr sz="1670"/>
            </a:lvl8pPr>
            <a:lvl9pPr>
              <a:defRPr sz="167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6762" y="384036"/>
            <a:ext cx="3309351" cy="1344127"/>
          </a:xfrm>
        </p:spPr>
        <p:txBody>
          <a:bodyPr anchor="b"/>
          <a:lstStyle>
            <a:lvl1pPr>
              <a:defRPr sz="2675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362145" y="829413"/>
            <a:ext cx="5194492" cy="4093720"/>
          </a:xfrm>
        </p:spPr>
        <p:txBody>
          <a:bodyPr/>
          <a:lstStyle>
            <a:lvl1pPr marL="0" indent="0">
              <a:buNone/>
              <a:defRPr sz="2675"/>
            </a:lvl1pPr>
            <a:lvl2pPr marL="382905" indent="0">
              <a:buNone/>
              <a:defRPr sz="2345"/>
            </a:lvl2pPr>
            <a:lvl3pPr marL="766445" indent="0">
              <a:buNone/>
              <a:defRPr sz="2010"/>
            </a:lvl3pPr>
            <a:lvl4pPr marL="1148715" indent="0">
              <a:buNone/>
              <a:defRPr sz="1670"/>
            </a:lvl4pPr>
            <a:lvl5pPr marL="1533525" indent="0">
              <a:buNone/>
              <a:defRPr sz="1670"/>
            </a:lvl5pPr>
            <a:lvl6pPr marL="1915795" indent="0">
              <a:buNone/>
              <a:defRPr sz="1670"/>
            </a:lvl6pPr>
            <a:lvl7pPr marL="2299970" indent="0">
              <a:buNone/>
              <a:defRPr sz="1670"/>
            </a:lvl7pPr>
            <a:lvl8pPr marL="2682240" indent="0">
              <a:buNone/>
              <a:defRPr sz="1670"/>
            </a:lvl8pPr>
            <a:lvl9pPr marL="3065780" indent="0">
              <a:buNone/>
              <a:defRPr sz="167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6762" y="1728163"/>
            <a:ext cx="3309351" cy="3201636"/>
          </a:xfrm>
        </p:spPr>
        <p:txBody>
          <a:bodyPr/>
          <a:lstStyle>
            <a:lvl1pPr marL="0" indent="0">
              <a:buNone/>
              <a:defRPr sz="1340"/>
            </a:lvl1pPr>
            <a:lvl2pPr marL="382905" indent="0">
              <a:buNone/>
              <a:defRPr sz="1175"/>
            </a:lvl2pPr>
            <a:lvl3pPr marL="766445" indent="0">
              <a:buNone/>
              <a:defRPr sz="1005"/>
            </a:lvl3pPr>
            <a:lvl4pPr marL="1148715" indent="0">
              <a:buNone/>
              <a:defRPr sz="840"/>
            </a:lvl4pPr>
            <a:lvl5pPr marL="1533525" indent="0">
              <a:buNone/>
              <a:defRPr sz="840"/>
            </a:lvl5pPr>
            <a:lvl6pPr marL="1915795" indent="0">
              <a:buNone/>
              <a:defRPr sz="840"/>
            </a:lvl6pPr>
            <a:lvl7pPr marL="2299970" indent="0">
              <a:buNone/>
              <a:defRPr sz="840"/>
            </a:lvl7pPr>
            <a:lvl8pPr marL="2682240" indent="0">
              <a:buNone/>
              <a:defRPr sz="840"/>
            </a:lvl8pPr>
            <a:lvl9pPr marL="3065780" indent="0">
              <a:buNone/>
              <a:defRPr sz="84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705425" y="306697"/>
            <a:ext cx="8849876" cy="11134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05425" y="1533478"/>
            <a:ext cx="8849876" cy="3655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05425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98866" y="5339170"/>
            <a:ext cx="3462995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246637" y="5339170"/>
            <a:ext cx="2308663" cy="3066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66445" rtl="0" eaLnBrk="1" latinLnBrk="0" hangingPunct="1">
        <a:lnSpc>
          <a:spcPct val="90000"/>
        </a:lnSpc>
        <a:spcBef>
          <a:spcPct val="0"/>
        </a:spcBef>
        <a:buNone/>
        <a:defRPr sz="36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770" indent="-191770" algn="l" defTabSz="766445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45" kern="12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2010" kern="1200">
          <a:solidFill>
            <a:schemeClr val="tx1"/>
          </a:solidFill>
          <a:latin typeface="+mn-lt"/>
          <a:ea typeface="+mn-ea"/>
          <a:cs typeface="+mn-cs"/>
        </a:defRPr>
      </a:lvl2pPr>
      <a:lvl3pPr marL="95885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670" kern="1200">
          <a:solidFill>
            <a:schemeClr val="tx1"/>
          </a:solidFill>
          <a:latin typeface="+mn-lt"/>
          <a:ea typeface="+mn-ea"/>
          <a:cs typeface="+mn-cs"/>
        </a:defRPr>
      </a:lvl3pPr>
      <a:lvl4pPr marL="134112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72466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210756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874010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258185" indent="-191770" algn="l" defTabSz="766445" rtl="0" eaLnBrk="1" latinLnBrk="0" hangingPunct="1">
        <a:lnSpc>
          <a:spcPct val="90000"/>
        </a:lnSpc>
        <a:spcBef>
          <a:spcPct val="84000"/>
        </a:spcBef>
        <a:buFont typeface="Arial" panose="020B0604020202020204" pitchFamily="34" charset="0"/>
        <a:buChar char="•"/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1pPr>
      <a:lvl2pPr marL="38290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2pPr>
      <a:lvl3pPr marL="76644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3pPr>
      <a:lvl4pPr marL="114871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4pPr>
      <a:lvl5pPr marL="153352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5pPr>
      <a:lvl6pPr marL="1915795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6pPr>
      <a:lvl7pPr marL="229997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7pPr>
      <a:lvl8pPr marL="268224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8pPr>
      <a:lvl9pPr marL="3065780" algn="l" defTabSz="766445" rtl="0" eaLnBrk="1" latinLnBrk="0" hangingPunct="1">
        <a:defRPr sz="15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7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5.svg"/><Relationship Id="rId6" Type="http://schemas.openxmlformats.org/officeDocument/2006/relationships/image" Target="../media/image12.png"/><Relationship Id="rId5" Type="http://schemas.openxmlformats.org/officeDocument/2006/relationships/image" Target="../media/image4.svg"/><Relationship Id="rId4" Type="http://schemas.openxmlformats.org/officeDocument/2006/relationships/image" Target="../media/image11.png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1.xml"/><Relationship Id="rId8" Type="http://schemas.openxmlformats.org/officeDocument/2006/relationships/diagramQuickStyle" Target="../diagrams/quickStyle1.xml"/><Relationship Id="rId7" Type="http://schemas.openxmlformats.org/officeDocument/2006/relationships/diagramLayout" Target="../diagrams/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1" Type="http://schemas.openxmlformats.org/officeDocument/2006/relationships/slideLayout" Target="../slideLayouts/slideLayout1.xml"/><Relationship Id="rId10" Type="http://schemas.microsoft.com/office/2007/relationships/diagramDrawing" Target="../diagrams/drawing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2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3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6.png"/><Relationship Id="rId6" Type="http://schemas.openxmlformats.org/officeDocument/2006/relationships/image" Target="../media/image5.png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4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5.xml"/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sv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 descr="7b0a20202020227461726765744d6f64756c65223a20226b6f6e6c696e65666f6e7473220a7d0a"/>
          <p:cNvSpPr txBox="1"/>
          <p:nvPr/>
        </p:nvSpPr>
        <p:spPr>
          <a:xfrm>
            <a:off x="2238056" y="1567122"/>
            <a:ext cx="5669280" cy="2306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tx1"/>
                </a:solidFill>
              </a:rPr>
              <a:t>关于宠粉日营销节奏</a:t>
            </a:r>
            <a:r>
              <a:rPr lang="zh-CN" altLang="en-US" sz="3600" b="1" dirty="0"/>
              <a:t>的复盘</a:t>
            </a:r>
            <a:endParaRPr lang="en-US" altLang="zh-CN" sz="3600" b="1" dirty="0"/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chemeClr val="tx1"/>
                </a:solidFill>
              </a:rPr>
              <a:t>  </a:t>
            </a:r>
            <a:r>
              <a:rPr lang="zh-CN" altLang="en-US" b="1" dirty="0">
                <a:solidFill>
                  <a:schemeClr val="tx1"/>
                </a:solidFill>
              </a:rPr>
              <a:t> </a:t>
            </a:r>
            <a:r>
              <a:rPr lang="zh-CN" altLang="en-US" b="1" dirty="0"/>
              <a:t>部门：</a:t>
            </a:r>
            <a:r>
              <a:rPr lang="zh-CN" altLang="en-US" b="1" dirty="0">
                <a:solidFill>
                  <a:schemeClr val="tx1"/>
                </a:solidFill>
              </a:rPr>
              <a:t>   项目三部</a:t>
            </a:r>
            <a:endParaRPr lang="en-US" altLang="zh-CN" b="1" dirty="0"/>
          </a:p>
          <a:p>
            <a:pPr algn="ctr">
              <a:lnSpc>
                <a:spcPct val="150000"/>
              </a:lnSpc>
            </a:pPr>
            <a:r>
              <a:rPr lang="zh-CN" altLang="en-US" b="1" dirty="0">
                <a:solidFill>
                  <a:schemeClr val="tx1"/>
                </a:solidFill>
              </a:rPr>
              <a:t>姓名：张彦莎</a:t>
            </a:r>
            <a:endParaRPr lang="en-US" altLang="zh-CN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b="1" dirty="0"/>
              <a:t>花名：九宫</a:t>
            </a:r>
            <a:endParaRPr lang="en-US" altLang="zh-CN" b="1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77552" y="3941688"/>
            <a:ext cx="4990289" cy="8125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dist">
              <a:lnSpc>
                <a:spcPct val="130000"/>
              </a:lnSpc>
            </a:pPr>
            <a:r>
              <a:rPr lang="zh-CN" altLang="en-US" sz="1200" b="1" dirty="0"/>
              <a:t>最专业的品牌私域运营服务商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r>
              <a:rPr lang="zh-CN" altLang="zh-CN" sz="1200" b="1" dirty="0"/>
              <a:t>帮你管理最有价值的用户资产</a:t>
            </a:r>
            <a:endParaRPr lang="en-US" altLang="zh-CN" sz="1200" b="1" dirty="0"/>
          </a:p>
          <a:p>
            <a:pPr algn="dist">
              <a:lnSpc>
                <a:spcPct val="130000"/>
              </a:lnSpc>
            </a:pPr>
            <a:endParaRPr lang="zh-CN" altLang="en-US" sz="1200" b="1" dirty="0">
              <a:solidFill>
                <a:schemeClr val="tx1"/>
              </a:solidFill>
              <a:sym typeface="+mn-ea"/>
            </a:endParaRPr>
          </a:p>
        </p:txBody>
      </p:sp>
      <p:cxnSp>
        <p:nvCxnSpPr>
          <p:cNvPr id="4" name="直接连接符 3"/>
          <p:cNvCxnSpPr/>
          <p:nvPr/>
        </p:nvCxnSpPr>
        <p:spPr>
          <a:xfrm flipH="1" flipV="1">
            <a:off x="7620" y="4621530"/>
            <a:ext cx="10130155" cy="762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组合 8"/>
          <p:cNvGrpSpPr/>
          <p:nvPr/>
        </p:nvGrpSpPr>
        <p:grpSpPr>
          <a:xfrm>
            <a:off x="3871753" y="663517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 dirty="0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 dirty="0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A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3886835" y="1041400"/>
            <a:ext cx="2516505" cy="621030"/>
            <a:chOff x="5993" y="4227"/>
            <a:chExt cx="3963" cy="978"/>
          </a:xfrm>
        </p:grpSpPr>
        <p:sp>
          <p:nvSpPr>
            <p:cNvPr id="31" name="矩形 30"/>
            <p:cNvSpPr/>
            <p:nvPr/>
          </p:nvSpPr>
          <p:spPr>
            <a:xfrm>
              <a:off x="6984" y="4672"/>
              <a:ext cx="2973" cy="532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/>
            <p:cNvSpPr/>
            <p:nvPr/>
          </p:nvSpPr>
          <p:spPr>
            <a:xfrm>
              <a:off x="5993" y="4673"/>
              <a:ext cx="991" cy="5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8" name="图片 27" descr="resource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6022" y="4227"/>
              <a:ext cx="587" cy="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9" name="文本框 18"/>
            <p:cNvSpPr txBox="1"/>
            <p:nvPr/>
          </p:nvSpPr>
          <p:spPr>
            <a:xfrm>
              <a:off x="6985" y="4673"/>
              <a:ext cx="2971" cy="5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rgbClr val="FEA900"/>
                  </a:solidFill>
                  <a:sym typeface="+mn-ea"/>
                </a:rPr>
                <a:t>品牌私域运营中心</a:t>
              </a:r>
              <a:endParaRPr lang="zh-CN" altLang="en-US" sz="1600" b="1">
                <a:solidFill>
                  <a:srgbClr val="FEA900"/>
                </a:solidFill>
                <a:sym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5994" y="4673"/>
              <a:ext cx="990" cy="531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l"/>
              <a:r>
                <a:rPr lang="zh-CN" altLang="en-US" sz="1600" b="1">
                  <a:solidFill>
                    <a:schemeClr val="tx1"/>
                  </a:solidFill>
                  <a:sym typeface="+mn-ea"/>
                </a:rPr>
                <a:t>点燃 </a:t>
              </a:r>
              <a:endParaRPr lang="zh-CN" altLang="en-US" sz="1600" b="1">
                <a:solidFill>
                  <a:schemeClr val="tx1"/>
                </a:solidFill>
                <a:sym typeface="+mn-ea"/>
              </a:endParaRPr>
            </a:p>
          </p:txBody>
        </p:sp>
      </p:grpSp>
      <p:sp>
        <p:nvSpPr>
          <p:cNvPr id="2" name="文本框 1"/>
          <p:cNvSpPr txBox="1"/>
          <p:nvPr/>
        </p:nvSpPr>
        <p:spPr>
          <a:xfrm>
            <a:off x="1042035" y="1943735"/>
            <a:ext cx="820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>
                <a:solidFill>
                  <a:schemeClr val="tx1"/>
                </a:solidFill>
              </a:rPr>
              <a:t>最专业的品牌私域运营服务商</a:t>
            </a:r>
            <a:endParaRPr lang="zh-CN" altLang="en-US" sz="3600" b="1">
              <a:solidFill>
                <a:schemeClr val="tx1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688840" y="3872865"/>
            <a:ext cx="737870" cy="749300"/>
            <a:chOff x="6602" y="7573"/>
            <a:chExt cx="1162" cy="1180"/>
          </a:xfrm>
        </p:grpSpPr>
        <p:pic>
          <p:nvPicPr>
            <p:cNvPr id="3" name="图片 2" descr="015d8b6baa35987936daeba60c0d12a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14" y="7591"/>
              <a:ext cx="1139" cy="1144"/>
            </a:xfrm>
            <a:prstGeom prst="rect">
              <a:avLst/>
            </a:prstGeom>
          </p:spPr>
        </p:pic>
        <p:pic>
          <p:nvPicPr>
            <p:cNvPr id="42" name="图片 4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33" y="8016"/>
              <a:ext cx="300" cy="295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6602" y="7573"/>
              <a:ext cx="1162" cy="1180"/>
            </a:xfrm>
            <a:prstGeom prst="rect">
              <a:avLst/>
            </a:prstGeom>
            <a:noFill/>
            <a:ln w="12700" cmpd="sng">
              <a:solidFill>
                <a:srgbClr val="120C16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2" name="图片 11" descr="resource"/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98395" y="3971608"/>
            <a:ext cx="475615" cy="47561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7" name="文本框 46"/>
          <p:cNvSpPr txBox="1"/>
          <p:nvPr/>
        </p:nvSpPr>
        <p:spPr>
          <a:xfrm>
            <a:off x="2013585" y="4518660"/>
            <a:ext cx="1244600" cy="394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Wei Zi Jun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+86   139  0227  0098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6908165" y="4670425"/>
            <a:ext cx="1186815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510970969@qq.com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4628515" y="4670425"/>
            <a:ext cx="840740" cy="243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900" b="1">
                <a:latin typeface="+mj-lt"/>
                <a:ea typeface="微软雅黑" panose="020B0503020204020204" charset="-122"/>
                <a:cs typeface="+mj-lt"/>
              </a:rPr>
              <a:t>WeChat</a:t>
            </a:r>
            <a:endParaRPr lang="en-US" altLang="zh-CN" sz="900" b="1">
              <a:latin typeface="+mj-lt"/>
              <a:ea typeface="微软雅黑" panose="020B0503020204020204" charset="-122"/>
              <a:cs typeface="+mj-lt"/>
            </a:endParaRPr>
          </a:p>
        </p:txBody>
      </p:sp>
      <p:pic>
        <p:nvPicPr>
          <p:cNvPr id="11" name="图片 10" descr="resource"/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241540" y="4093845"/>
            <a:ext cx="454660" cy="3073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文本框 5"/>
          <p:cNvSpPr txBox="1"/>
          <p:nvPr/>
        </p:nvSpPr>
        <p:spPr>
          <a:xfrm>
            <a:off x="1594168" y="2640965"/>
            <a:ext cx="710184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sz="3600" b="1">
                <a:solidFill>
                  <a:schemeClr val="tx1"/>
                </a:solidFill>
              </a:rPr>
              <a:t>帮你管理最有价值的用户资产</a:t>
            </a:r>
            <a:endParaRPr lang="en-US" altLang="zh-CN" sz="36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90284" y="406062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目录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5" name="图示 4"/>
          <p:cNvGraphicFramePr/>
          <p:nvPr/>
        </p:nvGraphicFramePr>
        <p:xfrm>
          <a:off x="1606635" y="1458463"/>
          <a:ext cx="5271243" cy="3256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61709" y="438150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olidFill>
                  <a:schemeClr val="tx1"/>
                </a:solidFill>
                <a:sym typeface="+mn-ea"/>
              </a:rPr>
              <a:t>案例目标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1780540" y="1927860"/>
            <a:ext cx="713994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bg2">
                    <a:lumMod val="50000"/>
                  </a:schemeClr>
                </a:solidFill>
              </a:rPr>
              <a:t>测试新玩法，检验高度曝光活动的效果</a:t>
            </a:r>
            <a:endParaRPr lang="zh-CN" altLang="en-US" sz="320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29"/>
          <p:cNvSpPr txBox="1"/>
          <p:nvPr/>
        </p:nvSpPr>
        <p:spPr>
          <a:xfrm>
            <a:off x="1070435" y="438150"/>
            <a:ext cx="12105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600" b="1" dirty="0">
                <a:sym typeface="+mn-ea"/>
              </a:rPr>
              <a:t>案例关键词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1">
              <a:extLst>
                <a:ext uri="{96DAC541-7B7A-43D3-8B79-37D633B846F1}">
                  <asvg:svgBlip xmlns:asvg="http://schemas.microsoft.com/office/drawing/2016/SVG/main" r:embed="rId2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grpSp>
        <p:nvGrpSpPr>
          <p:cNvPr id="2" name="组合 1"/>
          <p:cNvGrpSpPr/>
          <p:nvPr/>
        </p:nvGrpSpPr>
        <p:grpSpPr>
          <a:xfrm>
            <a:off x="8995410" y="375920"/>
            <a:ext cx="628650" cy="266700"/>
            <a:chOff x="12515" y="1472"/>
            <a:chExt cx="990" cy="420"/>
          </a:xfrm>
        </p:grpSpPr>
        <p:sp>
          <p:nvSpPr>
            <p:cNvPr id="4" name="对角圆角矩形 3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6" name="图片 5" descr="黑色ROI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sp>
        <p:nvSpPr>
          <p:cNvPr id="3" name="矩形 2"/>
          <p:cNvSpPr/>
          <p:nvPr/>
        </p:nvSpPr>
        <p:spPr>
          <a:xfrm>
            <a:off x="103505" y="120650"/>
            <a:ext cx="10042525" cy="552513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2" name="组合 21"/>
          <p:cNvGrpSpPr/>
          <p:nvPr/>
        </p:nvGrpSpPr>
        <p:grpSpPr>
          <a:xfrm>
            <a:off x="1449705" y="2724785"/>
            <a:ext cx="2127885" cy="1494155"/>
            <a:chOff x="5850410" y="3507854"/>
            <a:chExt cx="926294" cy="620758"/>
          </a:xfrm>
          <a:effectLst/>
        </p:grpSpPr>
        <p:sp>
          <p:nvSpPr>
            <p:cNvPr id="23" name="六边形 22"/>
            <p:cNvSpPr/>
            <p:nvPr/>
          </p:nvSpPr>
          <p:spPr bwMode="auto">
            <a:xfrm>
              <a:off x="5940152" y="3507854"/>
              <a:ext cx="720080" cy="620758"/>
            </a:xfrm>
            <a:prstGeom prst="hexagon">
              <a:avLst/>
            </a:prstGeom>
            <a:solidFill>
              <a:srgbClr val="F7DC98"/>
            </a:soli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7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defTabSz="1218565"/>
              <a:endParaRPr lang="zh-CN" altLang="en-US" sz="16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4" name="TextBox 12"/>
            <p:cNvSpPr txBox="1"/>
            <p:nvPr/>
          </p:nvSpPr>
          <p:spPr>
            <a:xfrm>
              <a:off x="5850410" y="3699786"/>
              <a:ext cx="926294" cy="2168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 defTabSz="1218565"/>
              <a:r>
                <a:rPr lang="zh-CN" altLang="en-US" sz="21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营造</a:t>
              </a:r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稀缺</a:t>
              </a:r>
              <a:r>
                <a:rPr lang="zh-CN" altLang="en-US" sz="2135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感</a:t>
              </a:r>
              <a:endParaRPr lang="zh-CN" altLang="en-US" sz="2135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4063365" y="2748280"/>
            <a:ext cx="1701165" cy="1496695"/>
            <a:chOff x="6742991" y="3507854"/>
            <a:chExt cx="720080" cy="620758"/>
          </a:xfrm>
          <a:effectLst/>
        </p:grpSpPr>
        <p:sp>
          <p:nvSpPr>
            <p:cNvPr id="26" name="六边形 25"/>
            <p:cNvSpPr/>
            <p:nvPr/>
          </p:nvSpPr>
          <p:spPr bwMode="auto">
            <a:xfrm>
              <a:off x="6742991" y="3507854"/>
              <a:ext cx="720080" cy="620758"/>
            </a:xfrm>
            <a:prstGeom prst="hexagon">
              <a:avLst/>
            </a:prstGeom>
            <a:solidFill>
              <a:srgbClr val="E98C86"/>
            </a:soli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7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defTabSz="1218565"/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7" name="TextBox 15"/>
            <p:cNvSpPr txBox="1"/>
            <p:nvPr/>
          </p:nvSpPr>
          <p:spPr>
            <a:xfrm>
              <a:off x="6863139" y="3599243"/>
              <a:ext cx="508007" cy="3697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 defTabSz="1218565"/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数据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  <a:p>
              <a:pPr algn="ctr" defTabSz="1218565"/>
              <a:r>
                <a:rPr lang="zh-CN" altLang="en-US" sz="24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驱动</a:t>
              </a:r>
              <a:endPara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6604635" y="2748915"/>
            <a:ext cx="1734820" cy="1494790"/>
            <a:chOff x="7596336" y="3507854"/>
            <a:chExt cx="720080" cy="620758"/>
          </a:xfrm>
          <a:effectLst/>
        </p:grpSpPr>
        <p:sp>
          <p:nvSpPr>
            <p:cNvPr id="29" name="六边形 28"/>
            <p:cNvSpPr/>
            <p:nvPr/>
          </p:nvSpPr>
          <p:spPr bwMode="auto">
            <a:xfrm>
              <a:off x="7596336" y="3507854"/>
              <a:ext cx="720080" cy="620758"/>
            </a:xfrm>
            <a:prstGeom prst="hexagon">
              <a:avLst/>
            </a:prstGeom>
            <a:solidFill>
              <a:srgbClr val="54688F"/>
            </a:solidFill>
            <a:ln w="6350"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/>
                  </a:gs>
                </a:gsLst>
                <a:lin ang="17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 defTabSz="1218565"/>
              <a:endParaRPr lang="zh-CN" altLang="en-US" sz="16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31" name="TextBox 18"/>
            <p:cNvSpPr txBox="1"/>
            <p:nvPr/>
          </p:nvSpPr>
          <p:spPr>
            <a:xfrm>
              <a:off x="7709679" y="3699809"/>
              <a:ext cx="493395" cy="2167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pPr algn="ctr" defTabSz="1218565"/>
              <a:r>
                <a:rPr lang="zh-CN" altLang="en-US" sz="2800" dirty="0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  <a:sym typeface="微软雅黑" panose="020B0503020204020204" charset="-122"/>
                </a:rPr>
                <a:t>预售</a:t>
              </a:r>
              <a:endParaRPr lang="zh-CN" altLang="en-US" sz="28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32" name="TextBox 3"/>
          <p:cNvSpPr txBox="1"/>
          <p:nvPr/>
        </p:nvSpPr>
        <p:spPr>
          <a:xfrm>
            <a:off x="2664437" y="1403364"/>
            <a:ext cx="1267460" cy="7480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defTabSz="1218565"/>
            <a:r>
              <a:rPr lang="zh-CN" altLang="zh-CN" sz="4265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案例</a:t>
            </a:r>
            <a:endParaRPr lang="zh-CN" altLang="zh-CN" sz="4265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7" name="TextBox 4"/>
          <p:cNvSpPr txBox="1"/>
          <p:nvPr/>
        </p:nvSpPr>
        <p:spPr>
          <a:xfrm>
            <a:off x="4063365" y="1177925"/>
            <a:ext cx="330708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dist" defTabSz="1218565"/>
            <a:r>
              <a:rPr lang="zh-CN" altLang="en-US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关键词</a:t>
            </a:r>
            <a:endParaRPr lang="zh-CN" altLang="en-US" sz="72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1875155" y="1058545"/>
            <a:ext cx="6363970" cy="14376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75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8703" y="123040"/>
            <a:ext cx="10022290" cy="55140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95"/>
          </a:p>
        </p:txBody>
      </p:sp>
      <p:grpSp>
        <p:nvGrpSpPr>
          <p:cNvPr id="6" name="组合 5"/>
          <p:cNvGrpSpPr/>
          <p:nvPr/>
        </p:nvGrpSpPr>
        <p:grpSpPr>
          <a:xfrm>
            <a:off x="8987621" y="380965"/>
            <a:ext cx="627384" cy="266163"/>
            <a:chOff x="12515" y="1472"/>
            <a:chExt cx="990" cy="420"/>
          </a:xfrm>
        </p:grpSpPr>
        <p:sp>
          <p:nvSpPr>
            <p:cNvPr id="7" name="对角圆角矩形 6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795"/>
            </a:p>
          </p:txBody>
        </p:sp>
        <p:pic>
          <p:nvPicPr>
            <p:cNvPr id="8" name="图片 7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61295" y="377613"/>
            <a:ext cx="340941" cy="279471"/>
            <a:chOff x="4729" y="1585"/>
            <a:chExt cx="842" cy="708"/>
          </a:xfrm>
        </p:grpSpPr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21" name="图片 2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237604" y="38380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5" name="矩形 4"/>
          <p:cNvSpPr/>
          <p:nvPr/>
        </p:nvSpPr>
        <p:spPr>
          <a:xfrm>
            <a:off x="1276985" y="1359535"/>
            <a:ext cx="2199640" cy="3420745"/>
          </a:xfrm>
          <a:prstGeom prst="rect">
            <a:avLst/>
          </a:prstGeom>
          <a:solidFill>
            <a:srgbClr val="F7DC98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74135" y="1359535"/>
            <a:ext cx="2199640" cy="3420745"/>
          </a:xfrm>
          <a:prstGeom prst="rect">
            <a:avLst/>
          </a:prstGeom>
          <a:solidFill>
            <a:srgbClr val="E98C86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471285" y="1359535"/>
            <a:ext cx="2199640" cy="3420745"/>
          </a:xfrm>
          <a:prstGeom prst="rect">
            <a:avLst/>
          </a:prstGeom>
          <a:solidFill>
            <a:srgbClr val="54688F">
              <a:alpha val="86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93825" y="2157095"/>
            <a:ext cx="17970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PART 01</a:t>
            </a:r>
            <a:endParaRPr lang="en-US" altLang="zh-CN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ctr"/>
            <a:r>
              <a:rPr lang="zh-CN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预售玩法</a:t>
            </a:r>
            <a:endParaRPr lang="zh-CN" altLang="zh-CN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86510" y="2998470"/>
            <a:ext cx="2266315" cy="12096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日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-19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日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24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点付定金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20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日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0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点付尾款前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300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名送旅行套装（实际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10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前前付款都有）。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" name="TextBox 10"/>
          <p:cNvSpPr txBox="1"/>
          <p:nvPr/>
        </p:nvSpPr>
        <p:spPr>
          <a:xfrm>
            <a:off x="3932555" y="2201545"/>
            <a:ext cx="17970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PART 02</a:t>
            </a:r>
            <a:endParaRPr lang="en-US" altLang="zh-CN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520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专区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5" name="TextBox 10"/>
          <p:cNvSpPr txBox="1"/>
          <p:nvPr/>
        </p:nvSpPr>
        <p:spPr>
          <a:xfrm>
            <a:off x="6706235" y="2157095"/>
            <a:ext cx="179705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PART 03</a:t>
            </a:r>
            <a:endParaRPr lang="en-US" altLang="zh-CN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秒杀专区</a:t>
            </a:r>
            <a:endParaRPr lang="zh-CN" altLang="en-US" sz="2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6666230" y="3005455"/>
            <a:ext cx="1901190" cy="6502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520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当天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14:00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上架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个秒杀品。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2098675" y="1546860"/>
            <a:ext cx="636905" cy="610235"/>
            <a:chOff x="5552819" y="4575253"/>
            <a:chExt cx="708224" cy="708224"/>
          </a:xfrm>
        </p:grpSpPr>
        <p:sp>
          <p:nvSpPr>
            <p:cNvPr id="22" name="椭圆 21"/>
            <p:cNvSpPr/>
            <p:nvPr/>
          </p:nvSpPr>
          <p:spPr>
            <a:xfrm>
              <a:off x="5552819" y="4575253"/>
              <a:ext cx="708224" cy="708224"/>
            </a:xfrm>
            <a:prstGeom prst="ellipse">
              <a:avLst/>
            </a:prstGeom>
            <a:solidFill>
              <a:srgbClr val="F7DC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3" name="矩形-3"/>
            <p:cNvSpPr>
              <a:spLocks noEditPoints="1"/>
            </p:cNvSpPr>
            <p:nvPr/>
          </p:nvSpPr>
          <p:spPr bwMode="auto">
            <a:xfrm>
              <a:off x="5771223" y="4791570"/>
              <a:ext cx="319726" cy="319726"/>
            </a:xfrm>
            <a:custGeom>
              <a:avLst/>
              <a:gdLst>
                <a:gd name="T0" fmla="*/ 64 w 232"/>
                <a:gd name="T1" fmla="*/ 72 h 230"/>
                <a:gd name="T2" fmla="*/ 64 w 232"/>
                <a:gd name="T3" fmla="*/ 157 h 230"/>
                <a:gd name="T4" fmla="*/ 64 w 232"/>
                <a:gd name="T5" fmla="*/ 157 h 230"/>
                <a:gd name="T6" fmla="*/ 123 w 232"/>
                <a:gd name="T7" fmla="*/ 202 h 230"/>
                <a:gd name="T8" fmla="*/ 123 w 232"/>
                <a:gd name="T9" fmla="*/ 164 h 230"/>
                <a:gd name="T10" fmla="*/ 123 w 232"/>
                <a:gd name="T11" fmla="*/ 65 h 230"/>
                <a:gd name="T12" fmla="*/ 123 w 232"/>
                <a:gd name="T13" fmla="*/ 26 h 230"/>
                <a:gd name="T14" fmla="*/ 64 w 232"/>
                <a:gd name="T15" fmla="*/ 72 h 230"/>
                <a:gd name="T16" fmla="*/ 64 w 232"/>
                <a:gd name="T17" fmla="*/ 72 h 230"/>
                <a:gd name="T18" fmla="*/ 171 w 232"/>
                <a:gd name="T19" fmla="*/ 38 h 230"/>
                <a:gd name="T20" fmla="*/ 171 w 232"/>
                <a:gd name="T21" fmla="*/ 38 h 230"/>
                <a:gd name="T22" fmla="*/ 168 w 232"/>
                <a:gd name="T23" fmla="*/ 26 h 230"/>
                <a:gd name="T24" fmla="*/ 180 w 232"/>
                <a:gd name="T25" fmla="*/ 23 h 230"/>
                <a:gd name="T26" fmla="*/ 218 w 232"/>
                <a:gd name="T27" fmla="*/ 62 h 230"/>
                <a:gd name="T28" fmla="*/ 232 w 232"/>
                <a:gd name="T29" fmla="*/ 114 h 230"/>
                <a:gd name="T30" fmla="*/ 218 w 232"/>
                <a:gd name="T31" fmla="*/ 167 h 230"/>
                <a:gd name="T32" fmla="*/ 180 w 232"/>
                <a:gd name="T33" fmla="*/ 206 h 230"/>
                <a:gd name="T34" fmla="*/ 168 w 232"/>
                <a:gd name="T35" fmla="*/ 203 h 230"/>
                <a:gd name="T36" fmla="*/ 171 w 232"/>
                <a:gd name="T37" fmla="*/ 191 h 230"/>
                <a:gd name="T38" fmla="*/ 203 w 232"/>
                <a:gd name="T39" fmla="*/ 158 h 230"/>
                <a:gd name="T40" fmla="*/ 214 w 232"/>
                <a:gd name="T41" fmla="*/ 114 h 230"/>
                <a:gd name="T42" fmla="*/ 203 w 232"/>
                <a:gd name="T43" fmla="*/ 71 h 230"/>
                <a:gd name="T44" fmla="*/ 171 w 232"/>
                <a:gd name="T45" fmla="*/ 38 h 230"/>
                <a:gd name="T46" fmla="*/ 53 w 232"/>
                <a:gd name="T47" fmla="*/ 74 h 230"/>
                <a:gd name="T48" fmla="*/ 53 w 232"/>
                <a:gd name="T49" fmla="*/ 74 h 230"/>
                <a:gd name="T50" fmla="*/ 17 w 232"/>
                <a:gd name="T51" fmla="*/ 74 h 230"/>
                <a:gd name="T52" fmla="*/ 17 w 232"/>
                <a:gd name="T53" fmla="*/ 155 h 230"/>
                <a:gd name="T54" fmla="*/ 53 w 232"/>
                <a:gd name="T55" fmla="*/ 155 h 230"/>
                <a:gd name="T56" fmla="*/ 53 w 232"/>
                <a:gd name="T57" fmla="*/ 74 h 230"/>
                <a:gd name="T58" fmla="*/ 56 w 232"/>
                <a:gd name="T59" fmla="*/ 56 h 230"/>
                <a:gd name="T60" fmla="*/ 56 w 232"/>
                <a:gd name="T61" fmla="*/ 56 h 230"/>
                <a:gd name="T62" fmla="*/ 127 w 232"/>
                <a:gd name="T63" fmla="*/ 2 h 230"/>
                <a:gd name="T64" fmla="*/ 132 w 232"/>
                <a:gd name="T65" fmla="*/ 0 h 230"/>
                <a:gd name="T66" fmla="*/ 141 w 232"/>
                <a:gd name="T67" fmla="*/ 9 h 230"/>
                <a:gd name="T68" fmla="*/ 141 w 232"/>
                <a:gd name="T69" fmla="*/ 65 h 230"/>
                <a:gd name="T70" fmla="*/ 141 w 232"/>
                <a:gd name="T71" fmla="*/ 67 h 230"/>
                <a:gd name="T72" fmla="*/ 162 w 232"/>
                <a:gd name="T73" fmla="*/ 83 h 230"/>
                <a:gd name="T74" fmla="*/ 173 w 232"/>
                <a:gd name="T75" fmla="*/ 114 h 230"/>
                <a:gd name="T76" fmla="*/ 162 w 232"/>
                <a:gd name="T77" fmla="*/ 146 h 230"/>
                <a:gd name="T78" fmla="*/ 141 w 232"/>
                <a:gd name="T79" fmla="*/ 162 h 230"/>
                <a:gd name="T80" fmla="*/ 141 w 232"/>
                <a:gd name="T81" fmla="*/ 164 h 230"/>
                <a:gd name="T82" fmla="*/ 141 w 232"/>
                <a:gd name="T83" fmla="*/ 220 h 230"/>
                <a:gd name="T84" fmla="*/ 139 w 232"/>
                <a:gd name="T85" fmla="*/ 226 h 230"/>
                <a:gd name="T86" fmla="*/ 127 w 232"/>
                <a:gd name="T87" fmla="*/ 227 h 230"/>
                <a:gd name="T88" fmla="*/ 56 w 232"/>
                <a:gd name="T89" fmla="*/ 173 h 230"/>
                <a:gd name="T90" fmla="*/ 9 w 232"/>
                <a:gd name="T91" fmla="*/ 173 h 230"/>
                <a:gd name="T92" fmla="*/ 9 w 232"/>
                <a:gd name="T93" fmla="*/ 173 h 230"/>
                <a:gd name="T94" fmla="*/ 0 w 232"/>
                <a:gd name="T95" fmla="*/ 164 h 230"/>
                <a:gd name="T96" fmla="*/ 0 w 232"/>
                <a:gd name="T97" fmla="*/ 65 h 230"/>
                <a:gd name="T98" fmla="*/ 0 w 232"/>
                <a:gd name="T99" fmla="*/ 65 h 230"/>
                <a:gd name="T100" fmla="*/ 9 w 232"/>
                <a:gd name="T101" fmla="*/ 56 h 230"/>
                <a:gd name="T102" fmla="*/ 56 w 232"/>
                <a:gd name="T103" fmla="*/ 56 h 230"/>
                <a:gd name="T104" fmla="*/ 141 w 232"/>
                <a:gd name="T105" fmla="*/ 79 h 230"/>
                <a:gd name="T106" fmla="*/ 141 w 232"/>
                <a:gd name="T107" fmla="*/ 79 h 230"/>
                <a:gd name="T108" fmla="*/ 141 w 232"/>
                <a:gd name="T109" fmla="*/ 150 h 230"/>
                <a:gd name="T110" fmla="*/ 154 w 232"/>
                <a:gd name="T111" fmla="*/ 140 h 230"/>
                <a:gd name="T112" fmla="*/ 162 w 232"/>
                <a:gd name="T113" fmla="*/ 114 h 230"/>
                <a:gd name="T114" fmla="*/ 154 w 232"/>
                <a:gd name="T115" fmla="*/ 89 h 230"/>
                <a:gd name="T116" fmla="*/ 141 w 232"/>
                <a:gd name="T117" fmla="*/ 79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2" h="230">
                  <a:moveTo>
                    <a:pt x="64" y="72"/>
                  </a:moveTo>
                  <a:cubicBezTo>
                    <a:pt x="64" y="157"/>
                    <a:pt x="64" y="157"/>
                    <a:pt x="64" y="157"/>
                  </a:cubicBezTo>
                  <a:cubicBezTo>
                    <a:pt x="64" y="157"/>
                    <a:pt x="64" y="157"/>
                    <a:pt x="64" y="157"/>
                  </a:cubicBezTo>
                  <a:cubicBezTo>
                    <a:pt x="123" y="202"/>
                    <a:pt x="123" y="202"/>
                    <a:pt x="123" y="202"/>
                  </a:cubicBezTo>
                  <a:cubicBezTo>
                    <a:pt x="123" y="164"/>
                    <a:pt x="123" y="164"/>
                    <a:pt x="123" y="164"/>
                  </a:cubicBezTo>
                  <a:cubicBezTo>
                    <a:pt x="123" y="65"/>
                    <a:pt x="123" y="65"/>
                    <a:pt x="123" y="65"/>
                  </a:cubicBezTo>
                  <a:cubicBezTo>
                    <a:pt x="123" y="26"/>
                    <a:pt x="123" y="26"/>
                    <a:pt x="123" y="26"/>
                  </a:cubicBezTo>
                  <a:cubicBezTo>
                    <a:pt x="64" y="72"/>
                    <a:pt x="64" y="72"/>
                    <a:pt x="64" y="72"/>
                  </a:cubicBezTo>
                  <a:cubicBezTo>
                    <a:pt x="64" y="72"/>
                    <a:pt x="64" y="72"/>
                    <a:pt x="64" y="72"/>
                  </a:cubicBezTo>
                  <a:close/>
                  <a:moveTo>
                    <a:pt x="171" y="38"/>
                  </a:moveTo>
                  <a:cubicBezTo>
                    <a:pt x="171" y="38"/>
                    <a:pt x="171" y="38"/>
                    <a:pt x="171" y="38"/>
                  </a:cubicBezTo>
                  <a:cubicBezTo>
                    <a:pt x="167" y="36"/>
                    <a:pt x="165" y="30"/>
                    <a:pt x="168" y="26"/>
                  </a:cubicBezTo>
                  <a:cubicBezTo>
                    <a:pt x="170" y="22"/>
                    <a:pt x="176" y="21"/>
                    <a:pt x="180" y="23"/>
                  </a:cubicBezTo>
                  <a:cubicBezTo>
                    <a:pt x="196" y="33"/>
                    <a:pt x="209" y="46"/>
                    <a:pt x="218" y="62"/>
                  </a:cubicBezTo>
                  <a:cubicBezTo>
                    <a:pt x="227" y="77"/>
                    <a:pt x="232" y="95"/>
                    <a:pt x="232" y="114"/>
                  </a:cubicBezTo>
                  <a:cubicBezTo>
                    <a:pt x="232" y="133"/>
                    <a:pt x="227" y="151"/>
                    <a:pt x="218" y="167"/>
                  </a:cubicBezTo>
                  <a:cubicBezTo>
                    <a:pt x="209" y="183"/>
                    <a:pt x="196" y="196"/>
                    <a:pt x="180" y="206"/>
                  </a:cubicBezTo>
                  <a:cubicBezTo>
                    <a:pt x="176" y="208"/>
                    <a:pt x="170" y="207"/>
                    <a:pt x="168" y="203"/>
                  </a:cubicBezTo>
                  <a:cubicBezTo>
                    <a:pt x="165" y="199"/>
                    <a:pt x="167" y="193"/>
                    <a:pt x="171" y="191"/>
                  </a:cubicBezTo>
                  <a:cubicBezTo>
                    <a:pt x="184" y="183"/>
                    <a:pt x="195" y="172"/>
                    <a:pt x="203" y="158"/>
                  </a:cubicBezTo>
                  <a:cubicBezTo>
                    <a:pt x="210" y="145"/>
                    <a:pt x="214" y="130"/>
                    <a:pt x="214" y="114"/>
                  </a:cubicBezTo>
                  <a:cubicBezTo>
                    <a:pt x="214" y="98"/>
                    <a:pt x="210" y="84"/>
                    <a:pt x="203" y="71"/>
                  </a:cubicBezTo>
                  <a:cubicBezTo>
                    <a:pt x="195" y="57"/>
                    <a:pt x="184" y="46"/>
                    <a:pt x="171" y="38"/>
                  </a:cubicBezTo>
                  <a:close/>
                  <a:moveTo>
                    <a:pt x="53" y="74"/>
                  </a:moveTo>
                  <a:cubicBezTo>
                    <a:pt x="53" y="74"/>
                    <a:pt x="53" y="74"/>
                    <a:pt x="53" y="74"/>
                  </a:cubicBezTo>
                  <a:cubicBezTo>
                    <a:pt x="17" y="74"/>
                    <a:pt x="17" y="74"/>
                    <a:pt x="17" y="74"/>
                  </a:cubicBezTo>
                  <a:cubicBezTo>
                    <a:pt x="17" y="155"/>
                    <a:pt x="17" y="155"/>
                    <a:pt x="17" y="155"/>
                  </a:cubicBezTo>
                  <a:cubicBezTo>
                    <a:pt x="53" y="155"/>
                    <a:pt x="53" y="155"/>
                    <a:pt x="53" y="155"/>
                  </a:cubicBezTo>
                  <a:cubicBezTo>
                    <a:pt x="53" y="74"/>
                    <a:pt x="53" y="74"/>
                    <a:pt x="53" y="74"/>
                  </a:cubicBezTo>
                  <a:close/>
                  <a:moveTo>
                    <a:pt x="56" y="56"/>
                  </a:moveTo>
                  <a:cubicBezTo>
                    <a:pt x="56" y="56"/>
                    <a:pt x="56" y="56"/>
                    <a:pt x="56" y="56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8" y="1"/>
                    <a:pt x="130" y="0"/>
                    <a:pt x="132" y="0"/>
                  </a:cubicBezTo>
                  <a:cubicBezTo>
                    <a:pt x="137" y="0"/>
                    <a:pt x="141" y="4"/>
                    <a:pt x="141" y="9"/>
                  </a:cubicBezTo>
                  <a:cubicBezTo>
                    <a:pt x="141" y="65"/>
                    <a:pt x="141" y="65"/>
                    <a:pt x="141" y="65"/>
                  </a:cubicBezTo>
                  <a:cubicBezTo>
                    <a:pt x="141" y="67"/>
                    <a:pt x="141" y="67"/>
                    <a:pt x="141" y="67"/>
                  </a:cubicBezTo>
                  <a:cubicBezTo>
                    <a:pt x="149" y="71"/>
                    <a:pt x="156" y="76"/>
                    <a:pt x="162" y="83"/>
                  </a:cubicBezTo>
                  <a:cubicBezTo>
                    <a:pt x="169" y="92"/>
                    <a:pt x="173" y="103"/>
                    <a:pt x="173" y="114"/>
                  </a:cubicBezTo>
                  <a:cubicBezTo>
                    <a:pt x="173" y="126"/>
                    <a:pt x="169" y="137"/>
                    <a:pt x="162" y="146"/>
                  </a:cubicBezTo>
                  <a:cubicBezTo>
                    <a:pt x="157" y="153"/>
                    <a:pt x="149" y="158"/>
                    <a:pt x="141" y="162"/>
                  </a:cubicBezTo>
                  <a:cubicBezTo>
                    <a:pt x="141" y="164"/>
                    <a:pt x="141" y="164"/>
                    <a:pt x="141" y="164"/>
                  </a:cubicBezTo>
                  <a:cubicBezTo>
                    <a:pt x="141" y="220"/>
                    <a:pt x="141" y="220"/>
                    <a:pt x="141" y="220"/>
                  </a:cubicBezTo>
                  <a:cubicBezTo>
                    <a:pt x="141" y="222"/>
                    <a:pt x="141" y="224"/>
                    <a:pt x="139" y="226"/>
                  </a:cubicBezTo>
                  <a:cubicBezTo>
                    <a:pt x="136" y="230"/>
                    <a:pt x="131" y="230"/>
                    <a:pt x="127" y="227"/>
                  </a:cubicBezTo>
                  <a:cubicBezTo>
                    <a:pt x="56" y="173"/>
                    <a:pt x="56" y="173"/>
                    <a:pt x="56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4" y="173"/>
                    <a:pt x="0" y="169"/>
                    <a:pt x="0" y="164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0"/>
                    <a:pt x="4" y="56"/>
                    <a:pt x="9" y="56"/>
                  </a:cubicBezTo>
                  <a:cubicBezTo>
                    <a:pt x="56" y="56"/>
                    <a:pt x="56" y="56"/>
                    <a:pt x="56" y="56"/>
                  </a:cubicBezTo>
                  <a:close/>
                  <a:moveTo>
                    <a:pt x="141" y="79"/>
                  </a:moveTo>
                  <a:cubicBezTo>
                    <a:pt x="141" y="79"/>
                    <a:pt x="141" y="79"/>
                    <a:pt x="141" y="79"/>
                  </a:cubicBezTo>
                  <a:cubicBezTo>
                    <a:pt x="141" y="150"/>
                    <a:pt x="141" y="150"/>
                    <a:pt x="141" y="150"/>
                  </a:cubicBezTo>
                  <a:cubicBezTo>
                    <a:pt x="146" y="147"/>
                    <a:pt x="150" y="144"/>
                    <a:pt x="154" y="140"/>
                  </a:cubicBezTo>
                  <a:cubicBezTo>
                    <a:pt x="159" y="133"/>
                    <a:pt x="162" y="124"/>
                    <a:pt x="162" y="114"/>
                  </a:cubicBezTo>
                  <a:cubicBezTo>
                    <a:pt x="162" y="105"/>
                    <a:pt x="159" y="96"/>
                    <a:pt x="154" y="89"/>
                  </a:cubicBezTo>
                  <a:cubicBezTo>
                    <a:pt x="150" y="85"/>
                    <a:pt x="146" y="81"/>
                    <a:pt x="141" y="7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p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4604385" y="1546860"/>
            <a:ext cx="636905" cy="610235"/>
            <a:chOff x="7417852" y="4575253"/>
            <a:chExt cx="708224" cy="708224"/>
          </a:xfrm>
        </p:grpSpPr>
        <p:sp>
          <p:nvSpPr>
            <p:cNvPr id="25" name="椭圆 24"/>
            <p:cNvSpPr/>
            <p:nvPr/>
          </p:nvSpPr>
          <p:spPr>
            <a:xfrm>
              <a:off x="7417852" y="4575253"/>
              <a:ext cx="708224" cy="708224"/>
            </a:xfrm>
            <a:prstGeom prst="ellipse">
              <a:avLst/>
            </a:prstGeom>
            <a:solidFill>
              <a:srgbClr val="E98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6" name="矩形-2"/>
            <p:cNvSpPr>
              <a:spLocks noEditPoints="1"/>
            </p:cNvSpPr>
            <p:nvPr/>
          </p:nvSpPr>
          <p:spPr bwMode="auto">
            <a:xfrm>
              <a:off x="7601875" y="4771537"/>
              <a:ext cx="337942" cy="338599"/>
            </a:xfrm>
            <a:custGeom>
              <a:avLst/>
              <a:gdLst>
                <a:gd name="T0" fmla="*/ 5 w 123"/>
                <a:gd name="T1" fmla="*/ 0 h 108"/>
                <a:gd name="T2" fmla="*/ 123 w 123"/>
                <a:gd name="T3" fmla="*/ 5 h 108"/>
                <a:gd name="T4" fmla="*/ 123 w 123"/>
                <a:gd name="T5" fmla="*/ 104 h 108"/>
                <a:gd name="T6" fmla="*/ 118 w 123"/>
                <a:gd name="T7" fmla="*/ 108 h 108"/>
                <a:gd name="T8" fmla="*/ 0 w 123"/>
                <a:gd name="T9" fmla="*/ 104 h 108"/>
                <a:gd name="T10" fmla="*/ 0 w 123"/>
                <a:gd name="T11" fmla="*/ 77 h 108"/>
                <a:gd name="T12" fmla="*/ 3 w 123"/>
                <a:gd name="T13" fmla="*/ 75 h 108"/>
                <a:gd name="T14" fmla="*/ 26 w 123"/>
                <a:gd name="T15" fmla="*/ 75 h 108"/>
                <a:gd name="T16" fmla="*/ 28 w 123"/>
                <a:gd name="T17" fmla="*/ 84 h 108"/>
                <a:gd name="T18" fmla="*/ 28 w 123"/>
                <a:gd name="T19" fmla="*/ 50 h 108"/>
                <a:gd name="T20" fmla="*/ 28 w 123"/>
                <a:gd name="T21" fmla="*/ 56 h 108"/>
                <a:gd name="T22" fmla="*/ 3 w 123"/>
                <a:gd name="T23" fmla="*/ 59 h 108"/>
                <a:gd name="T24" fmla="*/ 0 w 123"/>
                <a:gd name="T25" fmla="*/ 56 h 108"/>
                <a:gd name="T26" fmla="*/ 5 w 123"/>
                <a:gd name="T27" fmla="*/ 0 h 108"/>
                <a:gd name="T28" fmla="*/ 10 w 123"/>
                <a:gd name="T29" fmla="*/ 80 h 108"/>
                <a:gd name="T30" fmla="*/ 113 w 123"/>
                <a:gd name="T31" fmla="*/ 99 h 108"/>
                <a:gd name="T32" fmla="*/ 10 w 123"/>
                <a:gd name="T33" fmla="*/ 35 h 108"/>
                <a:gd name="T34" fmla="*/ 23 w 123"/>
                <a:gd name="T35" fmla="*/ 53 h 108"/>
                <a:gd name="T36" fmla="*/ 26 w 123"/>
                <a:gd name="T37" fmla="*/ 40 h 108"/>
                <a:gd name="T38" fmla="*/ 28 w 123"/>
                <a:gd name="T39" fmla="*/ 41 h 108"/>
                <a:gd name="T40" fmla="*/ 52 w 123"/>
                <a:gd name="T41" fmla="*/ 69 h 108"/>
                <a:gd name="T42" fmla="*/ 24 w 123"/>
                <a:gd name="T43" fmla="*/ 93 h 108"/>
                <a:gd name="T44" fmla="*/ 23 w 123"/>
                <a:gd name="T45" fmla="*/ 80 h 108"/>
                <a:gd name="T46" fmla="*/ 103 w 123"/>
                <a:gd name="T47" fmla="*/ 45 h 108"/>
                <a:gd name="T48" fmla="*/ 106 w 123"/>
                <a:gd name="T49" fmla="*/ 48 h 108"/>
                <a:gd name="T50" fmla="*/ 63 w 123"/>
                <a:gd name="T51" fmla="*/ 51 h 108"/>
                <a:gd name="T52" fmla="*/ 63 w 123"/>
                <a:gd name="T53" fmla="*/ 45 h 108"/>
                <a:gd name="T54" fmla="*/ 92 w 123"/>
                <a:gd name="T55" fmla="*/ 83 h 108"/>
                <a:gd name="T56" fmla="*/ 94 w 123"/>
                <a:gd name="T57" fmla="*/ 85 h 108"/>
                <a:gd name="T58" fmla="*/ 63 w 123"/>
                <a:gd name="T59" fmla="*/ 88 h 108"/>
                <a:gd name="T60" fmla="*/ 63 w 123"/>
                <a:gd name="T61" fmla="*/ 83 h 108"/>
                <a:gd name="T62" fmla="*/ 103 w 123"/>
                <a:gd name="T63" fmla="*/ 58 h 108"/>
                <a:gd name="T64" fmla="*/ 106 w 123"/>
                <a:gd name="T65" fmla="*/ 61 h 108"/>
                <a:gd name="T66" fmla="*/ 63 w 123"/>
                <a:gd name="T67" fmla="*/ 63 h 108"/>
                <a:gd name="T68" fmla="*/ 63 w 123"/>
                <a:gd name="T69" fmla="*/ 58 h 108"/>
                <a:gd name="T70" fmla="*/ 103 w 123"/>
                <a:gd name="T71" fmla="*/ 70 h 108"/>
                <a:gd name="T72" fmla="*/ 106 w 123"/>
                <a:gd name="T73" fmla="*/ 73 h 108"/>
                <a:gd name="T74" fmla="*/ 63 w 123"/>
                <a:gd name="T75" fmla="*/ 76 h 108"/>
                <a:gd name="T76" fmla="*/ 63 w 123"/>
                <a:gd name="T77" fmla="*/ 70 h 108"/>
                <a:gd name="T78" fmla="*/ 106 w 123"/>
                <a:gd name="T79" fmla="*/ 15 h 108"/>
                <a:gd name="T80" fmla="*/ 111 w 123"/>
                <a:gd name="T81" fmla="*/ 19 h 108"/>
                <a:gd name="T82" fmla="*/ 101 w 123"/>
                <a:gd name="T83" fmla="*/ 19 h 108"/>
                <a:gd name="T84" fmla="*/ 94 w 123"/>
                <a:gd name="T85" fmla="*/ 15 h 108"/>
                <a:gd name="T86" fmla="*/ 99 w 123"/>
                <a:gd name="T87" fmla="*/ 19 h 108"/>
                <a:gd name="T88" fmla="*/ 90 w 123"/>
                <a:gd name="T89" fmla="*/ 19 h 108"/>
                <a:gd name="T90" fmla="*/ 83 w 123"/>
                <a:gd name="T91" fmla="*/ 15 h 108"/>
                <a:gd name="T92" fmla="*/ 88 w 123"/>
                <a:gd name="T93" fmla="*/ 19 h 108"/>
                <a:gd name="T94" fmla="*/ 78 w 123"/>
                <a:gd name="T95" fmla="*/ 19 h 108"/>
                <a:gd name="T96" fmla="*/ 10 w 123"/>
                <a:gd name="T97" fmla="*/ 29 h 108"/>
                <a:gd name="T98" fmla="*/ 113 w 123"/>
                <a:gd name="T99" fmla="*/ 29 h 108"/>
                <a:gd name="T100" fmla="*/ 10 w 123"/>
                <a:gd name="T101" fmla="*/ 1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23" h="108">
                  <a:moveTo>
                    <a:pt x="5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21" y="0"/>
                    <a:pt x="123" y="2"/>
                    <a:pt x="123" y="5"/>
                  </a:cubicBezTo>
                  <a:cubicBezTo>
                    <a:pt x="123" y="5"/>
                    <a:pt x="123" y="5"/>
                    <a:pt x="123" y="5"/>
                  </a:cubicBezTo>
                  <a:cubicBezTo>
                    <a:pt x="123" y="104"/>
                    <a:pt x="123" y="104"/>
                    <a:pt x="123" y="104"/>
                  </a:cubicBezTo>
                  <a:cubicBezTo>
                    <a:pt x="123" y="106"/>
                    <a:pt x="121" y="108"/>
                    <a:pt x="118" y="108"/>
                  </a:cubicBezTo>
                  <a:cubicBezTo>
                    <a:pt x="118" y="108"/>
                    <a:pt x="118" y="108"/>
                    <a:pt x="118" y="108"/>
                  </a:cubicBezTo>
                  <a:cubicBezTo>
                    <a:pt x="5" y="108"/>
                    <a:pt x="5" y="108"/>
                    <a:pt x="5" y="108"/>
                  </a:cubicBezTo>
                  <a:cubicBezTo>
                    <a:pt x="3" y="108"/>
                    <a:pt x="0" y="106"/>
                    <a:pt x="0" y="104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76"/>
                    <a:pt x="2" y="75"/>
                    <a:pt x="3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6" y="75"/>
                    <a:pt x="26" y="75"/>
                    <a:pt x="26" y="75"/>
                  </a:cubicBezTo>
                  <a:cubicBezTo>
                    <a:pt x="27" y="75"/>
                    <a:pt x="28" y="76"/>
                    <a:pt x="28" y="77"/>
                  </a:cubicBezTo>
                  <a:cubicBezTo>
                    <a:pt x="28" y="84"/>
                    <a:pt x="28" y="84"/>
                    <a:pt x="28" y="84"/>
                  </a:cubicBezTo>
                  <a:cubicBezTo>
                    <a:pt x="46" y="67"/>
                    <a:pt x="46" y="67"/>
                    <a:pt x="46" y="67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28" y="58"/>
                    <a:pt x="27" y="59"/>
                    <a:pt x="26" y="59"/>
                  </a:cubicBezTo>
                  <a:cubicBezTo>
                    <a:pt x="3" y="59"/>
                    <a:pt x="3" y="59"/>
                    <a:pt x="3" y="59"/>
                  </a:cubicBezTo>
                  <a:cubicBezTo>
                    <a:pt x="2" y="59"/>
                    <a:pt x="0" y="58"/>
                    <a:pt x="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3" y="0"/>
                    <a:pt x="5" y="0"/>
                  </a:cubicBezTo>
                  <a:close/>
                  <a:moveTo>
                    <a:pt x="10" y="80"/>
                  </a:moveTo>
                  <a:cubicBezTo>
                    <a:pt x="10" y="80"/>
                    <a:pt x="10" y="80"/>
                    <a:pt x="10" y="80"/>
                  </a:cubicBezTo>
                  <a:cubicBezTo>
                    <a:pt x="10" y="99"/>
                    <a:pt x="10" y="99"/>
                    <a:pt x="10" y="99"/>
                  </a:cubicBezTo>
                  <a:cubicBezTo>
                    <a:pt x="113" y="99"/>
                    <a:pt x="113" y="99"/>
                    <a:pt x="113" y="99"/>
                  </a:cubicBezTo>
                  <a:cubicBezTo>
                    <a:pt x="113" y="35"/>
                    <a:pt x="113" y="35"/>
                    <a:pt x="113" y="35"/>
                  </a:cubicBezTo>
                  <a:cubicBezTo>
                    <a:pt x="10" y="35"/>
                    <a:pt x="10" y="35"/>
                    <a:pt x="10" y="35"/>
                  </a:cubicBezTo>
                  <a:cubicBezTo>
                    <a:pt x="10" y="53"/>
                    <a:pt x="10" y="53"/>
                    <a:pt x="10" y="53"/>
                  </a:cubicBezTo>
                  <a:cubicBezTo>
                    <a:pt x="23" y="53"/>
                    <a:pt x="23" y="53"/>
                    <a:pt x="23" y="53"/>
                  </a:cubicBezTo>
                  <a:cubicBezTo>
                    <a:pt x="23" y="43"/>
                    <a:pt x="23" y="43"/>
                    <a:pt x="23" y="43"/>
                  </a:cubicBezTo>
                  <a:cubicBezTo>
                    <a:pt x="23" y="41"/>
                    <a:pt x="24" y="40"/>
                    <a:pt x="26" y="40"/>
                  </a:cubicBezTo>
                  <a:cubicBezTo>
                    <a:pt x="26" y="40"/>
                    <a:pt x="27" y="40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3" y="66"/>
                    <a:pt x="53" y="68"/>
                    <a:pt x="52" y="69"/>
                  </a:cubicBezTo>
                  <a:cubicBezTo>
                    <a:pt x="28" y="93"/>
                    <a:pt x="28" y="93"/>
                    <a:pt x="28" y="93"/>
                  </a:cubicBezTo>
                  <a:cubicBezTo>
                    <a:pt x="27" y="94"/>
                    <a:pt x="25" y="94"/>
                    <a:pt x="24" y="93"/>
                  </a:cubicBezTo>
                  <a:cubicBezTo>
                    <a:pt x="23" y="92"/>
                    <a:pt x="23" y="92"/>
                    <a:pt x="23" y="91"/>
                  </a:cubicBezTo>
                  <a:cubicBezTo>
                    <a:pt x="23" y="80"/>
                    <a:pt x="23" y="80"/>
                    <a:pt x="23" y="80"/>
                  </a:cubicBezTo>
                  <a:cubicBezTo>
                    <a:pt x="10" y="80"/>
                    <a:pt x="10" y="80"/>
                    <a:pt x="10" y="80"/>
                  </a:cubicBezTo>
                  <a:close/>
                  <a:moveTo>
                    <a:pt x="103" y="45"/>
                  </a:moveTo>
                  <a:cubicBezTo>
                    <a:pt x="103" y="45"/>
                    <a:pt x="103" y="45"/>
                    <a:pt x="103" y="45"/>
                  </a:cubicBezTo>
                  <a:cubicBezTo>
                    <a:pt x="104" y="45"/>
                    <a:pt x="106" y="47"/>
                    <a:pt x="106" y="48"/>
                  </a:cubicBezTo>
                  <a:cubicBezTo>
                    <a:pt x="106" y="50"/>
                    <a:pt x="104" y="51"/>
                    <a:pt x="103" y="51"/>
                  </a:cubicBezTo>
                  <a:cubicBezTo>
                    <a:pt x="63" y="51"/>
                    <a:pt x="63" y="51"/>
                    <a:pt x="63" y="51"/>
                  </a:cubicBezTo>
                  <a:cubicBezTo>
                    <a:pt x="61" y="51"/>
                    <a:pt x="60" y="50"/>
                    <a:pt x="60" y="48"/>
                  </a:cubicBezTo>
                  <a:cubicBezTo>
                    <a:pt x="60" y="47"/>
                    <a:pt x="61" y="45"/>
                    <a:pt x="63" y="45"/>
                  </a:cubicBezTo>
                  <a:cubicBezTo>
                    <a:pt x="103" y="45"/>
                    <a:pt x="103" y="45"/>
                    <a:pt x="103" y="45"/>
                  </a:cubicBezTo>
                  <a:close/>
                  <a:moveTo>
                    <a:pt x="92" y="83"/>
                  </a:moveTo>
                  <a:cubicBezTo>
                    <a:pt x="92" y="83"/>
                    <a:pt x="92" y="83"/>
                    <a:pt x="92" y="83"/>
                  </a:cubicBezTo>
                  <a:cubicBezTo>
                    <a:pt x="93" y="83"/>
                    <a:pt x="94" y="84"/>
                    <a:pt x="94" y="85"/>
                  </a:cubicBezTo>
                  <a:cubicBezTo>
                    <a:pt x="94" y="87"/>
                    <a:pt x="93" y="88"/>
                    <a:pt x="92" y="88"/>
                  </a:cubicBezTo>
                  <a:cubicBezTo>
                    <a:pt x="63" y="88"/>
                    <a:pt x="63" y="88"/>
                    <a:pt x="63" y="88"/>
                  </a:cubicBezTo>
                  <a:cubicBezTo>
                    <a:pt x="61" y="88"/>
                    <a:pt x="60" y="87"/>
                    <a:pt x="60" y="85"/>
                  </a:cubicBezTo>
                  <a:cubicBezTo>
                    <a:pt x="60" y="84"/>
                    <a:pt x="61" y="83"/>
                    <a:pt x="63" y="83"/>
                  </a:cubicBezTo>
                  <a:cubicBezTo>
                    <a:pt x="92" y="83"/>
                    <a:pt x="92" y="83"/>
                    <a:pt x="92" y="83"/>
                  </a:cubicBezTo>
                  <a:close/>
                  <a:moveTo>
                    <a:pt x="103" y="58"/>
                  </a:moveTo>
                  <a:cubicBezTo>
                    <a:pt x="103" y="58"/>
                    <a:pt x="103" y="58"/>
                    <a:pt x="103" y="58"/>
                  </a:cubicBezTo>
                  <a:cubicBezTo>
                    <a:pt x="104" y="58"/>
                    <a:pt x="106" y="59"/>
                    <a:pt x="106" y="61"/>
                  </a:cubicBezTo>
                  <a:cubicBezTo>
                    <a:pt x="106" y="62"/>
                    <a:pt x="104" y="63"/>
                    <a:pt x="103" y="63"/>
                  </a:cubicBezTo>
                  <a:cubicBezTo>
                    <a:pt x="63" y="63"/>
                    <a:pt x="63" y="63"/>
                    <a:pt x="63" y="63"/>
                  </a:cubicBezTo>
                  <a:cubicBezTo>
                    <a:pt x="61" y="63"/>
                    <a:pt x="60" y="62"/>
                    <a:pt x="60" y="61"/>
                  </a:cubicBezTo>
                  <a:cubicBezTo>
                    <a:pt x="60" y="59"/>
                    <a:pt x="61" y="58"/>
                    <a:pt x="63" y="58"/>
                  </a:cubicBezTo>
                  <a:cubicBezTo>
                    <a:pt x="103" y="58"/>
                    <a:pt x="103" y="58"/>
                    <a:pt x="103" y="58"/>
                  </a:cubicBezTo>
                  <a:close/>
                  <a:moveTo>
                    <a:pt x="103" y="70"/>
                  </a:moveTo>
                  <a:cubicBezTo>
                    <a:pt x="103" y="70"/>
                    <a:pt x="103" y="70"/>
                    <a:pt x="103" y="70"/>
                  </a:cubicBezTo>
                  <a:cubicBezTo>
                    <a:pt x="104" y="70"/>
                    <a:pt x="106" y="71"/>
                    <a:pt x="106" y="73"/>
                  </a:cubicBezTo>
                  <a:cubicBezTo>
                    <a:pt x="106" y="75"/>
                    <a:pt x="104" y="76"/>
                    <a:pt x="103" y="76"/>
                  </a:cubicBezTo>
                  <a:cubicBezTo>
                    <a:pt x="63" y="76"/>
                    <a:pt x="63" y="76"/>
                    <a:pt x="63" y="76"/>
                  </a:cubicBezTo>
                  <a:cubicBezTo>
                    <a:pt x="61" y="76"/>
                    <a:pt x="60" y="75"/>
                    <a:pt x="60" y="73"/>
                  </a:cubicBezTo>
                  <a:cubicBezTo>
                    <a:pt x="60" y="71"/>
                    <a:pt x="61" y="70"/>
                    <a:pt x="63" y="70"/>
                  </a:cubicBezTo>
                  <a:cubicBezTo>
                    <a:pt x="103" y="70"/>
                    <a:pt x="103" y="70"/>
                    <a:pt x="103" y="70"/>
                  </a:cubicBezTo>
                  <a:close/>
                  <a:moveTo>
                    <a:pt x="106" y="15"/>
                  </a:moveTo>
                  <a:cubicBezTo>
                    <a:pt x="106" y="15"/>
                    <a:pt x="106" y="15"/>
                    <a:pt x="106" y="15"/>
                  </a:cubicBezTo>
                  <a:cubicBezTo>
                    <a:pt x="108" y="15"/>
                    <a:pt x="111" y="17"/>
                    <a:pt x="111" y="19"/>
                  </a:cubicBezTo>
                  <a:cubicBezTo>
                    <a:pt x="111" y="22"/>
                    <a:pt x="108" y="24"/>
                    <a:pt x="106" y="24"/>
                  </a:cubicBezTo>
                  <a:cubicBezTo>
                    <a:pt x="103" y="24"/>
                    <a:pt x="101" y="22"/>
                    <a:pt x="101" y="19"/>
                  </a:cubicBezTo>
                  <a:cubicBezTo>
                    <a:pt x="101" y="17"/>
                    <a:pt x="103" y="15"/>
                    <a:pt x="106" y="15"/>
                  </a:cubicBezTo>
                  <a:close/>
                  <a:moveTo>
                    <a:pt x="94" y="15"/>
                  </a:moveTo>
                  <a:cubicBezTo>
                    <a:pt x="94" y="15"/>
                    <a:pt x="94" y="15"/>
                    <a:pt x="94" y="15"/>
                  </a:cubicBezTo>
                  <a:cubicBezTo>
                    <a:pt x="97" y="15"/>
                    <a:pt x="99" y="17"/>
                    <a:pt x="99" y="19"/>
                  </a:cubicBezTo>
                  <a:cubicBezTo>
                    <a:pt x="99" y="22"/>
                    <a:pt x="97" y="24"/>
                    <a:pt x="94" y="24"/>
                  </a:cubicBezTo>
                  <a:cubicBezTo>
                    <a:pt x="92" y="24"/>
                    <a:pt x="90" y="22"/>
                    <a:pt x="90" y="19"/>
                  </a:cubicBezTo>
                  <a:cubicBezTo>
                    <a:pt x="90" y="17"/>
                    <a:pt x="92" y="15"/>
                    <a:pt x="94" y="15"/>
                  </a:cubicBezTo>
                  <a:close/>
                  <a:moveTo>
                    <a:pt x="83" y="15"/>
                  </a:moveTo>
                  <a:cubicBezTo>
                    <a:pt x="83" y="15"/>
                    <a:pt x="83" y="15"/>
                    <a:pt x="83" y="15"/>
                  </a:cubicBezTo>
                  <a:cubicBezTo>
                    <a:pt x="85" y="15"/>
                    <a:pt x="88" y="17"/>
                    <a:pt x="88" y="19"/>
                  </a:cubicBezTo>
                  <a:cubicBezTo>
                    <a:pt x="88" y="22"/>
                    <a:pt x="85" y="24"/>
                    <a:pt x="83" y="24"/>
                  </a:cubicBezTo>
                  <a:cubicBezTo>
                    <a:pt x="80" y="24"/>
                    <a:pt x="78" y="22"/>
                    <a:pt x="78" y="19"/>
                  </a:cubicBezTo>
                  <a:cubicBezTo>
                    <a:pt x="78" y="17"/>
                    <a:pt x="80" y="15"/>
                    <a:pt x="83" y="15"/>
                  </a:cubicBezTo>
                  <a:close/>
                  <a:moveTo>
                    <a:pt x="10" y="29"/>
                  </a:moveTo>
                  <a:cubicBezTo>
                    <a:pt x="10" y="29"/>
                    <a:pt x="10" y="29"/>
                    <a:pt x="10" y="29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10"/>
                    <a:pt x="113" y="10"/>
                    <a:pt x="113" y="10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29"/>
                    <a:pt x="10" y="29"/>
                    <a:pt x="10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p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7267575" y="1546860"/>
            <a:ext cx="636905" cy="610235"/>
            <a:chOff x="9211799" y="4575253"/>
            <a:chExt cx="708224" cy="708224"/>
          </a:xfrm>
        </p:grpSpPr>
        <p:sp>
          <p:nvSpPr>
            <p:cNvPr id="28" name="椭圆 27"/>
            <p:cNvSpPr/>
            <p:nvPr/>
          </p:nvSpPr>
          <p:spPr>
            <a:xfrm>
              <a:off x="9211799" y="4575253"/>
              <a:ext cx="708224" cy="708224"/>
            </a:xfrm>
            <a:prstGeom prst="ellipse">
              <a:avLst/>
            </a:prstGeom>
            <a:solidFill>
              <a:srgbClr val="5468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29" name="矩形-1"/>
            <p:cNvSpPr>
              <a:spLocks noEditPoints="1"/>
            </p:cNvSpPr>
            <p:nvPr/>
          </p:nvSpPr>
          <p:spPr bwMode="auto">
            <a:xfrm>
              <a:off x="9386970" y="4769536"/>
              <a:ext cx="379532" cy="337361"/>
            </a:xfrm>
            <a:custGeom>
              <a:avLst/>
              <a:gdLst>
                <a:gd name="T0" fmla="*/ 101 w 122"/>
                <a:gd name="T1" fmla="*/ 17 h 106"/>
                <a:gd name="T2" fmla="*/ 15 w 122"/>
                <a:gd name="T3" fmla="*/ 48 h 106"/>
                <a:gd name="T4" fmla="*/ 9 w 122"/>
                <a:gd name="T5" fmla="*/ 58 h 106"/>
                <a:gd name="T6" fmla="*/ 17 w 122"/>
                <a:gd name="T7" fmla="*/ 59 h 106"/>
                <a:gd name="T8" fmla="*/ 107 w 122"/>
                <a:gd name="T9" fmla="*/ 96 h 106"/>
                <a:gd name="T10" fmla="*/ 107 w 122"/>
                <a:gd name="T11" fmla="*/ 97 h 106"/>
                <a:gd name="T12" fmla="*/ 112 w 122"/>
                <a:gd name="T13" fmla="*/ 97 h 106"/>
                <a:gd name="T14" fmla="*/ 112 w 122"/>
                <a:gd name="T15" fmla="*/ 97 h 106"/>
                <a:gd name="T16" fmla="*/ 113 w 122"/>
                <a:gd name="T17" fmla="*/ 96 h 106"/>
                <a:gd name="T18" fmla="*/ 113 w 122"/>
                <a:gd name="T19" fmla="*/ 9 h 106"/>
                <a:gd name="T20" fmla="*/ 112 w 122"/>
                <a:gd name="T21" fmla="*/ 9 h 106"/>
                <a:gd name="T22" fmla="*/ 107 w 122"/>
                <a:gd name="T23" fmla="*/ 9 h 106"/>
                <a:gd name="T24" fmla="*/ 107 w 122"/>
                <a:gd name="T25" fmla="*/ 10 h 106"/>
                <a:gd name="T26" fmla="*/ 107 w 122"/>
                <a:gd name="T27" fmla="*/ 11 h 106"/>
                <a:gd name="T28" fmla="*/ 107 w 122"/>
                <a:gd name="T29" fmla="*/ 96 h 106"/>
                <a:gd name="T30" fmla="*/ 92 w 122"/>
                <a:gd name="T31" fmla="*/ 24 h 106"/>
                <a:gd name="T32" fmla="*/ 94 w 122"/>
                <a:gd name="T33" fmla="*/ 30 h 106"/>
                <a:gd name="T34" fmla="*/ 25 w 122"/>
                <a:gd name="T35" fmla="*/ 51 h 106"/>
                <a:gd name="T36" fmla="*/ 92 w 122"/>
                <a:gd name="T37" fmla="*/ 24 h 106"/>
                <a:gd name="T38" fmla="*/ 34 w 122"/>
                <a:gd name="T39" fmla="*/ 75 h 106"/>
                <a:gd name="T40" fmla="*/ 32 w 122"/>
                <a:gd name="T41" fmla="*/ 83 h 106"/>
                <a:gd name="T42" fmla="*/ 58 w 122"/>
                <a:gd name="T43" fmla="*/ 93 h 106"/>
                <a:gd name="T44" fmla="*/ 62 w 122"/>
                <a:gd name="T45" fmla="*/ 93 h 106"/>
                <a:gd name="T46" fmla="*/ 64 w 122"/>
                <a:gd name="T47" fmla="*/ 91 h 106"/>
                <a:gd name="T48" fmla="*/ 66 w 122"/>
                <a:gd name="T49" fmla="*/ 86 h 106"/>
                <a:gd name="T50" fmla="*/ 74 w 122"/>
                <a:gd name="T51" fmla="*/ 90 h 106"/>
                <a:gd name="T52" fmla="*/ 73 w 122"/>
                <a:gd name="T53" fmla="*/ 94 h 106"/>
                <a:gd name="T54" fmla="*/ 66 w 122"/>
                <a:gd name="T55" fmla="*/ 102 h 106"/>
                <a:gd name="T56" fmla="*/ 55 w 122"/>
                <a:gd name="T57" fmla="*/ 102 h 106"/>
                <a:gd name="T58" fmla="*/ 32 w 122"/>
                <a:gd name="T59" fmla="*/ 94 h 106"/>
                <a:gd name="T60" fmla="*/ 23 w 122"/>
                <a:gd name="T61" fmla="*/ 76 h 106"/>
                <a:gd name="T62" fmla="*/ 14 w 122"/>
                <a:gd name="T63" fmla="*/ 68 h 106"/>
                <a:gd name="T64" fmla="*/ 2 w 122"/>
                <a:gd name="T65" fmla="*/ 65 h 106"/>
                <a:gd name="T66" fmla="*/ 0 w 122"/>
                <a:gd name="T67" fmla="*/ 60 h 106"/>
                <a:gd name="T68" fmla="*/ 2 w 122"/>
                <a:gd name="T69" fmla="*/ 41 h 106"/>
                <a:gd name="T70" fmla="*/ 8 w 122"/>
                <a:gd name="T71" fmla="*/ 38 h 106"/>
                <a:gd name="T72" fmla="*/ 98 w 122"/>
                <a:gd name="T73" fmla="*/ 8 h 106"/>
                <a:gd name="T74" fmla="*/ 101 w 122"/>
                <a:gd name="T75" fmla="*/ 2 h 106"/>
                <a:gd name="T76" fmla="*/ 112 w 122"/>
                <a:gd name="T77" fmla="*/ 0 h 106"/>
                <a:gd name="T78" fmla="*/ 120 w 122"/>
                <a:gd name="T79" fmla="*/ 3 h 106"/>
                <a:gd name="T80" fmla="*/ 122 w 122"/>
                <a:gd name="T81" fmla="*/ 96 h 106"/>
                <a:gd name="T82" fmla="*/ 119 w 122"/>
                <a:gd name="T83" fmla="*/ 104 h 106"/>
                <a:gd name="T84" fmla="*/ 112 w 122"/>
                <a:gd name="T85" fmla="*/ 106 h 106"/>
                <a:gd name="T86" fmla="*/ 101 w 122"/>
                <a:gd name="T87" fmla="*/ 103 h 106"/>
                <a:gd name="T88" fmla="*/ 74 w 122"/>
                <a:gd name="T89" fmla="*/ 90 h 106"/>
                <a:gd name="T90" fmla="*/ 101 w 122"/>
                <a:gd name="T91" fmla="*/ 2 h 106"/>
                <a:gd name="T92" fmla="*/ 101 w 122"/>
                <a:gd name="T93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2" h="106">
                  <a:moveTo>
                    <a:pt x="101" y="89"/>
                  </a:moveTo>
                  <a:cubicBezTo>
                    <a:pt x="101" y="17"/>
                    <a:pt x="101" y="17"/>
                    <a:pt x="101" y="17"/>
                  </a:cubicBezTo>
                  <a:cubicBezTo>
                    <a:pt x="17" y="47"/>
                    <a:pt x="17" y="47"/>
                    <a:pt x="17" y="47"/>
                  </a:cubicBezTo>
                  <a:cubicBezTo>
                    <a:pt x="16" y="48"/>
                    <a:pt x="16" y="48"/>
                    <a:pt x="15" y="48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8"/>
                    <a:pt x="9" y="58"/>
                    <a:pt x="9" y="58"/>
                  </a:cubicBezTo>
                  <a:cubicBezTo>
                    <a:pt x="15" y="58"/>
                    <a:pt x="15" y="58"/>
                    <a:pt x="15" y="58"/>
                  </a:cubicBezTo>
                  <a:cubicBezTo>
                    <a:pt x="16" y="58"/>
                    <a:pt x="16" y="58"/>
                    <a:pt x="17" y="59"/>
                  </a:cubicBezTo>
                  <a:cubicBezTo>
                    <a:pt x="45" y="69"/>
                    <a:pt x="73" y="79"/>
                    <a:pt x="101" y="89"/>
                  </a:cubicBezTo>
                  <a:close/>
                  <a:moveTo>
                    <a:pt x="107" y="96"/>
                  </a:moveTo>
                  <a:cubicBezTo>
                    <a:pt x="107" y="96"/>
                    <a:pt x="107" y="96"/>
                    <a:pt x="107" y="96"/>
                  </a:cubicBezTo>
                  <a:cubicBezTo>
                    <a:pt x="107" y="96"/>
                    <a:pt x="107" y="96"/>
                    <a:pt x="107" y="97"/>
                  </a:cubicBezTo>
                  <a:cubicBezTo>
                    <a:pt x="107" y="97"/>
                    <a:pt x="108" y="97"/>
                    <a:pt x="108" y="97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12" y="97"/>
                    <a:pt x="112" y="97"/>
                    <a:pt x="112" y="97"/>
                  </a:cubicBezTo>
                  <a:cubicBezTo>
                    <a:pt x="113" y="97"/>
                    <a:pt x="113" y="97"/>
                    <a:pt x="113" y="97"/>
                  </a:cubicBezTo>
                  <a:cubicBezTo>
                    <a:pt x="113" y="96"/>
                    <a:pt x="113" y="96"/>
                    <a:pt x="113" y="96"/>
                  </a:cubicBezTo>
                  <a:cubicBezTo>
                    <a:pt x="113" y="10"/>
                    <a:pt x="113" y="10"/>
                    <a:pt x="113" y="10"/>
                  </a:cubicBezTo>
                  <a:cubicBezTo>
                    <a:pt x="113" y="10"/>
                    <a:pt x="113" y="10"/>
                    <a:pt x="113" y="9"/>
                  </a:cubicBezTo>
                  <a:cubicBezTo>
                    <a:pt x="113" y="9"/>
                    <a:pt x="113" y="9"/>
                    <a:pt x="113" y="9"/>
                  </a:cubicBezTo>
                  <a:cubicBezTo>
                    <a:pt x="112" y="9"/>
                    <a:pt x="112" y="9"/>
                    <a:pt x="112" y="9"/>
                  </a:cubicBezTo>
                  <a:cubicBezTo>
                    <a:pt x="108" y="9"/>
                    <a:pt x="108" y="9"/>
                    <a:pt x="108" y="9"/>
                  </a:cubicBezTo>
                  <a:cubicBezTo>
                    <a:pt x="108" y="9"/>
                    <a:pt x="108" y="9"/>
                    <a:pt x="107" y="9"/>
                  </a:cubicBezTo>
                  <a:cubicBezTo>
                    <a:pt x="107" y="9"/>
                    <a:pt x="107" y="9"/>
                    <a:pt x="107" y="9"/>
                  </a:cubicBezTo>
                  <a:cubicBezTo>
                    <a:pt x="107" y="10"/>
                    <a:pt x="107" y="10"/>
                    <a:pt x="107" y="10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7" y="39"/>
                    <a:pt x="107" y="68"/>
                    <a:pt x="107" y="96"/>
                  </a:cubicBezTo>
                  <a:close/>
                  <a:moveTo>
                    <a:pt x="92" y="24"/>
                  </a:moveTo>
                  <a:cubicBezTo>
                    <a:pt x="92" y="24"/>
                    <a:pt x="92" y="24"/>
                    <a:pt x="92" y="24"/>
                  </a:cubicBezTo>
                  <a:cubicBezTo>
                    <a:pt x="94" y="24"/>
                    <a:pt x="95" y="24"/>
                    <a:pt x="96" y="26"/>
                  </a:cubicBezTo>
                  <a:cubicBezTo>
                    <a:pt x="96" y="27"/>
                    <a:pt x="96" y="29"/>
                    <a:pt x="94" y="30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8" y="54"/>
                    <a:pt x="26" y="53"/>
                    <a:pt x="25" y="51"/>
                  </a:cubicBezTo>
                  <a:cubicBezTo>
                    <a:pt x="25" y="50"/>
                    <a:pt x="26" y="48"/>
                    <a:pt x="27" y="48"/>
                  </a:cubicBezTo>
                  <a:cubicBezTo>
                    <a:pt x="92" y="24"/>
                    <a:pt x="92" y="24"/>
                    <a:pt x="92" y="24"/>
                  </a:cubicBezTo>
                  <a:close/>
                  <a:moveTo>
                    <a:pt x="34" y="75"/>
                  </a:moveTo>
                  <a:cubicBezTo>
                    <a:pt x="34" y="75"/>
                    <a:pt x="34" y="75"/>
                    <a:pt x="34" y="75"/>
                  </a:cubicBezTo>
                  <a:cubicBezTo>
                    <a:pt x="32" y="79"/>
                    <a:pt x="32" y="79"/>
                    <a:pt x="32" y="79"/>
                  </a:cubicBezTo>
                  <a:cubicBezTo>
                    <a:pt x="32" y="80"/>
                    <a:pt x="32" y="81"/>
                    <a:pt x="32" y="83"/>
                  </a:cubicBezTo>
                  <a:cubicBezTo>
                    <a:pt x="33" y="84"/>
                    <a:pt x="34" y="84"/>
                    <a:pt x="35" y="8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9" y="93"/>
                    <a:pt x="59" y="93"/>
                  </a:cubicBezTo>
                  <a:cubicBezTo>
                    <a:pt x="60" y="94"/>
                    <a:pt x="61" y="94"/>
                    <a:pt x="62" y="93"/>
                  </a:cubicBezTo>
                  <a:cubicBezTo>
                    <a:pt x="62" y="93"/>
                    <a:pt x="62" y="93"/>
                    <a:pt x="62" y="93"/>
                  </a:cubicBezTo>
                  <a:cubicBezTo>
                    <a:pt x="63" y="93"/>
                    <a:pt x="64" y="92"/>
                    <a:pt x="64" y="91"/>
                  </a:cubicBezTo>
                  <a:cubicBezTo>
                    <a:pt x="64" y="91"/>
                    <a:pt x="64" y="91"/>
                    <a:pt x="64" y="90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34" y="75"/>
                    <a:pt x="34" y="75"/>
                    <a:pt x="34" y="75"/>
                  </a:cubicBezTo>
                  <a:close/>
                  <a:moveTo>
                    <a:pt x="74" y="90"/>
                  </a:moveTo>
                  <a:cubicBezTo>
                    <a:pt x="74" y="90"/>
                    <a:pt x="74" y="90"/>
                    <a:pt x="74" y="90"/>
                  </a:cubicBezTo>
                  <a:cubicBezTo>
                    <a:pt x="73" y="94"/>
                    <a:pt x="73" y="94"/>
                    <a:pt x="73" y="94"/>
                  </a:cubicBezTo>
                  <a:cubicBezTo>
                    <a:pt x="73" y="94"/>
                    <a:pt x="73" y="94"/>
                    <a:pt x="73" y="94"/>
                  </a:cubicBezTo>
                  <a:cubicBezTo>
                    <a:pt x="72" y="98"/>
                    <a:pt x="69" y="100"/>
                    <a:pt x="66" y="102"/>
                  </a:cubicBezTo>
                  <a:cubicBezTo>
                    <a:pt x="66" y="102"/>
                    <a:pt x="66" y="102"/>
                    <a:pt x="66" y="102"/>
                  </a:cubicBezTo>
                  <a:cubicBezTo>
                    <a:pt x="63" y="103"/>
                    <a:pt x="59" y="103"/>
                    <a:pt x="55" y="102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32" y="94"/>
                    <a:pt x="32" y="94"/>
                    <a:pt x="32" y="94"/>
                  </a:cubicBezTo>
                  <a:cubicBezTo>
                    <a:pt x="28" y="92"/>
                    <a:pt x="25" y="90"/>
                    <a:pt x="24" y="86"/>
                  </a:cubicBezTo>
                  <a:cubicBezTo>
                    <a:pt x="22" y="83"/>
                    <a:pt x="22" y="80"/>
                    <a:pt x="23" y="76"/>
                  </a:cubicBezTo>
                  <a:cubicBezTo>
                    <a:pt x="25" y="72"/>
                    <a:pt x="25" y="72"/>
                    <a:pt x="25" y="72"/>
                  </a:cubicBezTo>
                  <a:cubicBezTo>
                    <a:pt x="14" y="68"/>
                    <a:pt x="14" y="68"/>
                    <a:pt x="14" y="68"/>
                  </a:cubicBezTo>
                  <a:cubicBezTo>
                    <a:pt x="8" y="68"/>
                    <a:pt x="8" y="68"/>
                    <a:pt x="8" y="68"/>
                  </a:cubicBezTo>
                  <a:cubicBezTo>
                    <a:pt x="6" y="68"/>
                    <a:pt x="4" y="67"/>
                    <a:pt x="2" y="65"/>
                  </a:cubicBezTo>
                  <a:cubicBezTo>
                    <a:pt x="2" y="65"/>
                    <a:pt x="2" y="65"/>
                    <a:pt x="2" y="65"/>
                  </a:cubicBezTo>
                  <a:cubicBezTo>
                    <a:pt x="1" y="64"/>
                    <a:pt x="0" y="62"/>
                    <a:pt x="0" y="60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0" y="44"/>
                    <a:pt x="1" y="42"/>
                    <a:pt x="2" y="41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4" y="39"/>
                    <a:pt x="6" y="38"/>
                    <a:pt x="8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98" y="8"/>
                    <a:pt x="98" y="8"/>
                    <a:pt x="98" y="8"/>
                  </a:cubicBezTo>
                  <a:cubicBezTo>
                    <a:pt x="98" y="6"/>
                    <a:pt x="99" y="4"/>
                    <a:pt x="101" y="3"/>
                  </a:cubicBezTo>
                  <a:cubicBezTo>
                    <a:pt x="101" y="2"/>
                    <a:pt x="101" y="2"/>
                    <a:pt x="101" y="2"/>
                  </a:cubicBezTo>
                  <a:cubicBezTo>
                    <a:pt x="103" y="1"/>
                    <a:pt x="105" y="0"/>
                    <a:pt x="108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5" y="0"/>
                    <a:pt x="117" y="1"/>
                    <a:pt x="119" y="3"/>
                  </a:cubicBezTo>
                  <a:cubicBezTo>
                    <a:pt x="120" y="3"/>
                    <a:pt x="120" y="3"/>
                    <a:pt x="120" y="3"/>
                  </a:cubicBezTo>
                  <a:cubicBezTo>
                    <a:pt x="121" y="5"/>
                    <a:pt x="122" y="7"/>
                    <a:pt x="122" y="10"/>
                  </a:cubicBezTo>
                  <a:cubicBezTo>
                    <a:pt x="122" y="96"/>
                    <a:pt x="122" y="96"/>
                    <a:pt x="122" y="96"/>
                  </a:cubicBezTo>
                  <a:cubicBezTo>
                    <a:pt x="122" y="99"/>
                    <a:pt x="121" y="101"/>
                    <a:pt x="119" y="103"/>
                  </a:cubicBezTo>
                  <a:cubicBezTo>
                    <a:pt x="119" y="104"/>
                    <a:pt x="119" y="104"/>
                    <a:pt x="119" y="104"/>
                  </a:cubicBezTo>
                  <a:cubicBezTo>
                    <a:pt x="117" y="105"/>
                    <a:pt x="114" y="106"/>
                    <a:pt x="112" y="106"/>
                  </a:cubicBezTo>
                  <a:cubicBezTo>
                    <a:pt x="112" y="106"/>
                    <a:pt x="112" y="106"/>
                    <a:pt x="112" y="106"/>
                  </a:cubicBezTo>
                  <a:cubicBezTo>
                    <a:pt x="108" y="106"/>
                    <a:pt x="108" y="106"/>
                    <a:pt x="108" y="106"/>
                  </a:cubicBezTo>
                  <a:cubicBezTo>
                    <a:pt x="105" y="106"/>
                    <a:pt x="103" y="105"/>
                    <a:pt x="101" y="103"/>
                  </a:cubicBezTo>
                  <a:cubicBezTo>
                    <a:pt x="99" y="102"/>
                    <a:pt x="98" y="100"/>
                    <a:pt x="98" y="98"/>
                  </a:cubicBezTo>
                  <a:cubicBezTo>
                    <a:pt x="74" y="90"/>
                    <a:pt x="74" y="90"/>
                    <a:pt x="74" y="90"/>
                  </a:cubicBezTo>
                  <a:close/>
                  <a:moveTo>
                    <a:pt x="101" y="2"/>
                  </a:moveTo>
                  <a:cubicBezTo>
                    <a:pt x="101" y="2"/>
                    <a:pt x="101" y="2"/>
                    <a:pt x="101" y="2"/>
                  </a:cubicBezTo>
                  <a:cubicBezTo>
                    <a:pt x="103" y="1"/>
                    <a:pt x="106" y="1"/>
                    <a:pt x="107" y="3"/>
                  </a:cubicBezTo>
                  <a:cubicBezTo>
                    <a:pt x="101" y="2"/>
                    <a:pt x="101" y="2"/>
                    <a:pt x="101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/>
            <a:p>
              <a:endPara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4" name="TextBox 11"/>
          <p:cNvSpPr txBox="1"/>
          <p:nvPr/>
        </p:nvSpPr>
        <p:spPr>
          <a:xfrm>
            <a:off x="3966210" y="3076575"/>
            <a:ext cx="1805940" cy="14890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520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当天</a:t>
            </a:r>
            <a:r>
              <a:rPr lang="en-US" altLang="zh-CN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52</a:t>
            </a: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元三件专区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酵素牙膏必选且只可选其一件，其他任选两件。</a:t>
            </a:r>
            <a:endParaRPr lang="zh-CN" altLang="en-US" sz="1400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4247515" y="840105"/>
            <a:ext cx="15544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>
              <a:defRPr/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活动板块介绍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9" grpId="0" bldLvl="0" animBg="1"/>
      <p:bldP spid="10" grpId="0" bldLvl="0" animBg="1"/>
      <p:bldP spid="11" grpId="0"/>
      <p:bldP spid="12" grpId="0"/>
      <p:bldP spid="13" grpId="0"/>
      <p:bldP spid="15" grpId="0"/>
      <p:bldP spid="16" grpId="0"/>
      <p:bldP spid="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8703" y="123040"/>
            <a:ext cx="10022290" cy="55140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95"/>
          </a:p>
        </p:txBody>
      </p:sp>
      <p:grpSp>
        <p:nvGrpSpPr>
          <p:cNvPr id="6" name="组合 5"/>
          <p:cNvGrpSpPr/>
          <p:nvPr/>
        </p:nvGrpSpPr>
        <p:grpSpPr>
          <a:xfrm>
            <a:off x="8987621" y="380965"/>
            <a:ext cx="627384" cy="266163"/>
            <a:chOff x="12515" y="1472"/>
            <a:chExt cx="990" cy="420"/>
          </a:xfrm>
        </p:grpSpPr>
        <p:sp>
          <p:nvSpPr>
            <p:cNvPr id="7" name="对角圆角矩形 6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795"/>
            </a:p>
          </p:txBody>
        </p:sp>
        <p:pic>
          <p:nvPicPr>
            <p:cNvPr id="8" name="图片 7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61295" y="377613"/>
            <a:ext cx="340941" cy="279471"/>
            <a:chOff x="4729" y="1585"/>
            <a:chExt cx="842" cy="708"/>
          </a:xfrm>
        </p:grpSpPr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21" name="图片 2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237604" y="38380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107" name="文本框 106"/>
          <p:cNvSpPr txBox="1"/>
          <p:nvPr/>
        </p:nvSpPr>
        <p:spPr>
          <a:xfrm>
            <a:off x="4711065" y="586740"/>
            <a:ext cx="19411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defRPr/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活动转化效果</a:t>
            </a:r>
            <a:endParaRPr lang="zh-CN" altLang="en-US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09" name="图片 108"/>
          <p:cNvPicPr>
            <a:picLocks noChangeAspect="1"/>
          </p:cNvPicPr>
          <p:nvPr/>
        </p:nvPicPr>
        <p:blipFill>
          <a:blip r:embed="rId6"/>
          <a:srcRect t="1346"/>
          <a:stretch>
            <a:fillRect/>
          </a:stretch>
        </p:blipFill>
        <p:spPr>
          <a:xfrm>
            <a:off x="2943860" y="2804160"/>
            <a:ext cx="5474970" cy="2708910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130" name="Freeform 1"/>
          <p:cNvSpPr/>
          <p:nvPr/>
        </p:nvSpPr>
        <p:spPr bwMode="auto">
          <a:xfrm>
            <a:off x="667646" y="1566246"/>
            <a:ext cx="1575644" cy="1773976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lvl="0" algn="ctr"/>
            <a:r>
              <a:rPr lang="en-US" altLang="zh-CN" sz="4400" dirty="0" smtClean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5434</a:t>
            </a:r>
            <a:r>
              <a:rPr lang="zh-CN" altLang="en-US" sz="1200" dirty="0">
                <a:solidFill>
                  <a:prstClr val="white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销售额</a:t>
            </a:r>
            <a:endParaRPr lang="zh-CN" altLang="en-US" sz="1200" dirty="0">
              <a:solidFill>
                <a:prstClr val="white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31" name="Freeform 2"/>
          <p:cNvSpPr/>
          <p:nvPr/>
        </p:nvSpPr>
        <p:spPr bwMode="auto">
          <a:xfrm>
            <a:off x="1732280" y="1510665"/>
            <a:ext cx="511810" cy="576580"/>
          </a:xfrm>
          <a:custGeom>
            <a:avLst/>
            <a:gdLst>
              <a:gd name="T0" fmla="*/ 25 w 423"/>
              <a:gd name="T1" fmla="*/ 101 h 476"/>
              <a:gd name="T2" fmla="*/ 186 w 423"/>
              <a:gd name="T3" fmla="*/ 8 h 476"/>
              <a:gd name="T4" fmla="*/ 237 w 423"/>
              <a:gd name="T5" fmla="*/ 8 h 476"/>
              <a:gd name="T6" fmla="*/ 397 w 423"/>
              <a:gd name="T7" fmla="*/ 101 h 476"/>
              <a:gd name="T8" fmla="*/ 423 w 423"/>
              <a:gd name="T9" fmla="*/ 145 h 476"/>
              <a:gd name="T10" fmla="*/ 423 w 423"/>
              <a:gd name="T11" fmla="*/ 331 h 476"/>
              <a:gd name="T12" fmla="*/ 398 w 423"/>
              <a:gd name="T13" fmla="*/ 375 h 476"/>
              <a:gd name="T14" fmla="*/ 237 w 423"/>
              <a:gd name="T15" fmla="*/ 467 h 476"/>
              <a:gd name="T16" fmla="*/ 186 w 423"/>
              <a:gd name="T17" fmla="*/ 467 h 476"/>
              <a:gd name="T18" fmla="*/ 105 w 423"/>
              <a:gd name="T19" fmla="*/ 421 h 476"/>
              <a:gd name="T20" fmla="*/ 25 w 423"/>
              <a:gd name="T21" fmla="*/ 375 h 476"/>
              <a:gd name="T22" fmla="*/ 0 w 423"/>
              <a:gd name="T23" fmla="*/ 330 h 476"/>
              <a:gd name="T24" fmla="*/ 0 w 423"/>
              <a:gd name="T25" fmla="*/ 145 h 476"/>
              <a:gd name="T26" fmla="*/ 25 w 423"/>
              <a:gd name="T27" fmla="*/ 101 h 4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423" h="476">
                <a:moveTo>
                  <a:pt x="25" y="101"/>
                </a:moveTo>
                <a:cubicBezTo>
                  <a:pt x="79" y="70"/>
                  <a:pt x="132" y="39"/>
                  <a:pt x="186" y="8"/>
                </a:cubicBezTo>
                <a:cubicBezTo>
                  <a:pt x="202" y="0"/>
                  <a:pt x="221" y="0"/>
                  <a:pt x="237" y="8"/>
                </a:cubicBezTo>
                <a:cubicBezTo>
                  <a:pt x="290" y="39"/>
                  <a:pt x="344" y="70"/>
                  <a:pt x="397" y="101"/>
                </a:cubicBezTo>
                <a:cubicBezTo>
                  <a:pt x="413" y="110"/>
                  <a:pt x="422" y="127"/>
                  <a:pt x="423" y="145"/>
                </a:cubicBezTo>
                <a:cubicBezTo>
                  <a:pt x="423" y="331"/>
                  <a:pt x="423" y="331"/>
                  <a:pt x="423" y="331"/>
                </a:cubicBezTo>
                <a:cubicBezTo>
                  <a:pt x="422" y="348"/>
                  <a:pt x="413" y="365"/>
                  <a:pt x="398" y="375"/>
                </a:cubicBezTo>
                <a:cubicBezTo>
                  <a:pt x="237" y="467"/>
                  <a:pt x="237" y="467"/>
                  <a:pt x="237" y="467"/>
                </a:cubicBezTo>
                <a:cubicBezTo>
                  <a:pt x="221" y="476"/>
                  <a:pt x="201" y="476"/>
                  <a:pt x="186" y="467"/>
                </a:cubicBezTo>
                <a:cubicBezTo>
                  <a:pt x="105" y="421"/>
                  <a:pt x="105" y="421"/>
                  <a:pt x="105" y="421"/>
                </a:cubicBezTo>
                <a:cubicBezTo>
                  <a:pt x="25" y="375"/>
                  <a:pt x="25" y="375"/>
                  <a:pt x="25" y="375"/>
                </a:cubicBezTo>
                <a:cubicBezTo>
                  <a:pt x="10" y="365"/>
                  <a:pt x="0" y="348"/>
                  <a:pt x="0" y="330"/>
                </a:cubicBezTo>
                <a:cubicBezTo>
                  <a:pt x="0" y="145"/>
                  <a:pt x="0" y="145"/>
                  <a:pt x="0" y="145"/>
                </a:cubicBezTo>
                <a:cubicBezTo>
                  <a:pt x="0" y="127"/>
                  <a:pt x="10" y="110"/>
                  <a:pt x="25" y="101"/>
                </a:cubicBezTo>
                <a:close/>
              </a:path>
            </a:pathLst>
          </a:custGeom>
          <a:solidFill>
            <a:schemeClr val="bg1"/>
          </a:solidFill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60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135" name="组合 134"/>
          <p:cNvGrpSpPr/>
          <p:nvPr/>
        </p:nvGrpSpPr>
        <p:grpSpPr>
          <a:xfrm>
            <a:off x="1852505" y="1627181"/>
            <a:ext cx="272426" cy="345114"/>
            <a:chOff x="8950326" y="1212851"/>
            <a:chExt cx="636588" cy="806450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36" name="Freeform 605"/>
            <p:cNvSpPr/>
            <p:nvPr/>
          </p:nvSpPr>
          <p:spPr bwMode="auto">
            <a:xfrm>
              <a:off x="9040813" y="1787526"/>
              <a:ext cx="71438" cy="231775"/>
            </a:xfrm>
            <a:custGeom>
              <a:avLst/>
              <a:gdLst>
                <a:gd name="T0" fmla="*/ 0 w 19"/>
                <a:gd name="T1" fmla="*/ 0 h 62"/>
                <a:gd name="T2" fmla="*/ 2 w 19"/>
                <a:gd name="T3" fmla="*/ 62 h 62"/>
                <a:gd name="T4" fmla="*/ 19 w 19"/>
                <a:gd name="T5" fmla="*/ 62 h 62"/>
                <a:gd name="T6" fmla="*/ 19 w 19"/>
                <a:gd name="T7" fmla="*/ 0 h 62"/>
                <a:gd name="T8" fmla="*/ 0 w 19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2">
                  <a:moveTo>
                    <a:pt x="0" y="0"/>
                  </a:moveTo>
                  <a:cubicBezTo>
                    <a:pt x="2" y="62"/>
                    <a:pt x="2" y="62"/>
                    <a:pt x="2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19" y="41"/>
                    <a:pt x="19" y="0"/>
                    <a:pt x="19" y="0"/>
                  </a:cubicBezTo>
                  <a:cubicBezTo>
                    <a:pt x="19" y="0"/>
                    <a:pt x="7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7" name="Freeform 606"/>
            <p:cNvSpPr/>
            <p:nvPr/>
          </p:nvSpPr>
          <p:spPr bwMode="auto">
            <a:xfrm>
              <a:off x="9120188" y="1787526"/>
              <a:ext cx="36513" cy="231775"/>
            </a:xfrm>
            <a:custGeom>
              <a:avLst/>
              <a:gdLst>
                <a:gd name="T0" fmla="*/ 0 w 10"/>
                <a:gd name="T1" fmla="*/ 0 h 62"/>
                <a:gd name="T2" fmla="*/ 1 w 10"/>
                <a:gd name="T3" fmla="*/ 62 h 62"/>
                <a:gd name="T4" fmla="*/ 10 w 10"/>
                <a:gd name="T5" fmla="*/ 62 h 62"/>
                <a:gd name="T6" fmla="*/ 10 w 10"/>
                <a:gd name="T7" fmla="*/ 0 h 62"/>
                <a:gd name="T8" fmla="*/ 0 w 10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2">
                  <a:moveTo>
                    <a:pt x="0" y="0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41"/>
                    <a:pt x="10" y="0"/>
                    <a:pt x="10" y="0"/>
                  </a:cubicBezTo>
                  <a:cubicBezTo>
                    <a:pt x="10" y="0"/>
                    <a:pt x="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8" name="Freeform 607"/>
            <p:cNvSpPr/>
            <p:nvPr/>
          </p:nvSpPr>
          <p:spPr bwMode="auto">
            <a:xfrm>
              <a:off x="9032876" y="1438276"/>
              <a:ext cx="106363" cy="120650"/>
            </a:xfrm>
            <a:custGeom>
              <a:avLst/>
              <a:gdLst>
                <a:gd name="T0" fmla="*/ 25 w 28"/>
                <a:gd name="T1" fmla="*/ 11 h 32"/>
                <a:gd name="T2" fmla="*/ 20 w 28"/>
                <a:gd name="T3" fmla="*/ 30 h 32"/>
                <a:gd name="T4" fmla="*/ 3 w 28"/>
                <a:gd name="T5" fmla="*/ 21 h 32"/>
                <a:gd name="T6" fmla="*/ 9 w 28"/>
                <a:gd name="T7" fmla="*/ 2 h 32"/>
                <a:gd name="T8" fmla="*/ 25 w 28"/>
                <a:gd name="T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2">
                  <a:moveTo>
                    <a:pt x="25" y="11"/>
                  </a:moveTo>
                  <a:cubicBezTo>
                    <a:pt x="28" y="19"/>
                    <a:pt x="26" y="27"/>
                    <a:pt x="20" y="30"/>
                  </a:cubicBezTo>
                  <a:cubicBezTo>
                    <a:pt x="14" y="32"/>
                    <a:pt x="6" y="28"/>
                    <a:pt x="3" y="21"/>
                  </a:cubicBezTo>
                  <a:cubicBezTo>
                    <a:pt x="0" y="13"/>
                    <a:pt x="2" y="5"/>
                    <a:pt x="9" y="2"/>
                  </a:cubicBezTo>
                  <a:cubicBezTo>
                    <a:pt x="15" y="0"/>
                    <a:pt x="22" y="4"/>
                    <a:pt x="25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39" name="Rectangle 608"/>
            <p:cNvSpPr>
              <a:spLocks noChangeArrowheads="1"/>
            </p:cNvSpPr>
            <p:nvPr/>
          </p:nvSpPr>
          <p:spPr bwMode="auto">
            <a:xfrm>
              <a:off x="9112251" y="1708151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0" name="Freeform 609"/>
            <p:cNvSpPr/>
            <p:nvPr/>
          </p:nvSpPr>
          <p:spPr bwMode="auto">
            <a:xfrm>
              <a:off x="8950326" y="1449388"/>
              <a:ext cx="319088" cy="363538"/>
            </a:xfrm>
            <a:custGeom>
              <a:avLst/>
              <a:gdLst>
                <a:gd name="T0" fmla="*/ 69 w 85"/>
                <a:gd name="T1" fmla="*/ 0 h 97"/>
                <a:gd name="T2" fmla="*/ 63 w 85"/>
                <a:gd name="T3" fmla="*/ 23 h 97"/>
                <a:gd name="T4" fmla="*/ 46 w 85"/>
                <a:gd name="T5" fmla="*/ 28 h 97"/>
                <a:gd name="T6" fmla="*/ 45 w 85"/>
                <a:gd name="T7" fmla="*/ 28 h 97"/>
                <a:gd name="T8" fmla="*/ 49 w 85"/>
                <a:gd name="T9" fmla="*/ 33 h 97"/>
                <a:gd name="T10" fmla="*/ 45 w 85"/>
                <a:gd name="T11" fmla="*/ 37 h 97"/>
                <a:gd name="T12" fmla="*/ 48 w 85"/>
                <a:gd name="T13" fmla="*/ 42 h 97"/>
                <a:gd name="T14" fmla="*/ 43 w 85"/>
                <a:gd name="T15" fmla="*/ 69 h 97"/>
                <a:gd name="T16" fmla="*/ 43 w 85"/>
                <a:gd name="T17" fmla="*/ 69 h 97"/>
                <a:gd name="T18" fmla="*/ 43 w 85"/>
                <a:gd name="T19" fmla="*/ 69 h 97"/>
                <a:gd name="T20" fmla="*/ 43 w 85"/>
                <a:gd name="T21" fmla="*/ 69 h 97"/>
                <a:gd name="T22" fmla="*/ 43 w 85"/>
                <a:gd name="T23" fmla="*/ 69 h 97"/>
                <a:gd name="T24" fmla="*/ 33 w 85"/>
                <a:gd name="T25" fmla="*/ 43 h 97"/>
                <a:gd name="T26" fmla="*/ 34 w 85"/>
                <a:gd name="T27" fmla="*/ 38 h 97"/>
                <a:gd name="T28" fmla="*/ 30 w 85"/>
                <a:gd name="T29" fmla="*/ 35 h 97"/>
                <a:gd name="T30" fmla="*/ 33 w 85"/>
                <a:gd name="T31" fmla="*/ 30 h 97"/>
                <a:gd name="T32" fmla="*/ 22 w 85"/>
                <a:gd name="T33" fmla="*/ 32 h 97"/>
                <a:gd name="T34" fmla="*/ 19 w 85"/>
                <a:gd name="T35" fmla="*/ 36 h 97"/>
                <a:gd name="T36" fmla="*/ 6 w 85"/>
                <a:gd name="T37" fmla="*/ 63 h 97"/>
                <a:gd name="T38" fmla="*/ 0 w 85"/>
                <a:gd name="T39" fmla="*/ 94 h 97"/>
                <a:gd name="T40" fmla="*/ 17 w 85"/>
                <a:gd name="T41" fmla="*/ 97 h 97"/>
                <a:gd name="T42" fmla="*/ 20 w 85"/>
                <a:gd name="T43" fmla="*/ 69 h 97"/>
                <a:gd name="T44" fmla="*/ 21 w 85"/>
                <a:gd name="T45" fmla="*/ 66 h 97"/>
                <a:gd name="T46" fmla="*/ 23 w 85"/>
                <a:gd name="T47" fmla="*/ 95 h 97"/>
                <a:gd name="T48" fmla="*/ 23 w 85"/>
                <a:gd name="T49" fmla="*/ 96 h 97"/>
                <a:gd name="T50" fmla="*/ 58 w 85"/>
                <a:gd name="T51" fmla="*/ 93 h 97"/>
                <a:gd name="T52" fmla="*/ 58 w 85"/>
                <a:gd name="T53" fmla="*/ 93 h 97"/>
                <a:gd name="T54" fmla="*/ 53 w 85"/>
                <a:gd name="T55" fmla="*/ 41 h 97"/>
                <a:gd name="T56" fmla="*/ 62 w 85"/>
                <a:gd name="T57" fmla="*/ 39 h 97"/>
                <a:gd name="T58" fmla="*/ 71 w 85"/>
                <a:gd name="T59" fmla="*/ 37 h 97"/>
                <a:gd name="T60" fmla="*/ 72 w 85"/>
                <a:gd name="T61" fmla="*/ 37 h 97"/>
                <a:gd name="T62" fmla="*/ 77 w 85"/>
                <a:gd name="T63" fmla="*/ 31 h 97"/>
                <a:gd name="T64" fmla="*/ 77 w 85"/>
                <a:gd name="T65" fmla="*/ 31 h 97"/>
                <a:gd name="T66" fmla="*/ 77 w 85"/>
                <a:gd name="T67" fmla="*/ 31 h 97"/>
                <a:gd name="T68" fmla="*/ 77 w 85"/>
                <a:gd name="T69" fmla="*/ 31 h 97"/>
                <a:gd name="T70" fmla="*/ 77 w 85"/>
                <a:gd name="T71" fmla="*/ 30 h 97"/>
                <a:gd name="T72" fmla="*/ 78 w 85"/>
                <a:gd name="T73" fmla="*/ 29 h 97"/>
                <a:gd name="T74" fmla="*/ 85 w 85"/>
                <a:gd name="T75" fmla="*/ 4 h 97"/>
                <a:gd name="T76" fmla="*/ 69 w 85"/>
                <a:gd name="T77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5" h="97">
                  <a:moveTo>
                    <a:pt x="69" y="0"/>
                  </a:moveTo>
                  <a:cubicBezTo>
                    <a:pt x="63" y="23"/>
                    <a:pt x="63" y="23"/>
                    <a:pt x="63" y="23"/>
                  </a:cubicBezTo>
                  <a:cubicBezTo>
                    <a:pt x="46" y="28"/>
                    <a:pt x="46" y="28"/>
                    <a:pt x="46" y="28"/>
                  </a:cubicBezTo>
                  <a:cubicBezTo>
                    <a:pt x="46" y="28"/>
                    <a:pt x="46" y="28"/>
                    <a:pt x="45" y="28"/>
                  </a:cubicBezTo>
                  <a:cubicBezTo>
                    <a:pt x="49" y="33"/>
                    <a:pt x="49" y="33"/>
                    <a:pt x="49" y="33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8" y="42"/>
                    <a:pt x="48" y="42"/>
                    <a:pt x="48" y="42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33" y="43"/>
                    <a:pt x="33" y="43"/>
                    <a:pt x="33" y="43"/>
                  </a:cubicBezTo>
                  <a:cubicBezTo>
                    <a:pt x="34" y="38"/>
                    <a:pt x="34" y="38"/>
                    <a:pt x="34" y="38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1" y="31"/>
                    <a:pt x="23" y="32"/>
                    <a:pt x="22" y="32"/>
                  </a:cubicBezTo>
                  <a:cubicBezTo>
                    <a:pt x="21" y="32"/>
                    <a:pt x="20" y="35"/>
                    <a:pt x="19" y="36"/>
                  </a:cubicBezTo>
                  <a:cubicBezTo>
                    <a:pt x="6" y="63"/>
                    <a:pt x="6" y="63"/>
                    <a:pt x="6" y="63"/>
                  </a:cubicBezTo>
                  <a:cubicBezTo>
                    <a:pt x="3" y="77"/>
                    <a:pt x="2" y="84"/>
                    <a:pt x="0" y="94"/>
                  </a:cubicBezTo>
                  <a:cubicBezTo>
                    <a:pt x="6" y="95"/>
                    <a:pt x="12" y="96"/>
                    <a:pt x="17" y="97"/>
                  </a:cubicBezTo>
                  <a:cubicBezTo>
                    <a:pt x="18" y="88"/>
                    <a:pt x="20" y="74"/>
                    <a:pt x="20" y="69"/>
                  </a:cubicBezTo>
                  <a:cubicBezTo>
                    <a:pt x="21" y="66"/>
                    <a:pt x="21" y="66"/>
                    <a:pt x="21" y="66"/>
                  </a:cubicBezTo>
                  <a:cubicBezTo>
                    <a:pt x="22" y="76"/>
                    <a:pt x="23" y="86"/>
                    <a:pt x="23" y="95"/>
                  </a:cubicBezTo>
                  <a:cubicBezTo>
                    <a:pt x="23" y="96"/>
                    <a:pt x="23" y="96"/>
                    <a:pt x="23" y="96"/>
                  </a:cubicBezTo>
                  <a:cubicBezTo>
                    <a:pt x="35" y="95"/>
                    <a:pt x="46" y="94"/>
                    <a:pt x="58" y="93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7" y="75"/>
                    <a:pt x="55" y="58"/>
                    <a:pt x="53" y="41"/>
                  </a:cubicBezTo>
                  <a:cubicBezTo>
                    <a:pt x="62" y="39"/>
                    <a:pt x="62" y="39"/>
                    <a:pt x="62" y="39"/>
                  </a:cubicBezTo>
                  <a:cubicBezTo>
                    <a:pt x="71" y="37"/>
                    <a:pt x="71" y="37"/>
                    <a:pt x="71" y="37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1"/>
                    <a:pt x="77" y="31"/>
                    <a:pt x="77" y="31"/>
                  </a:cubicBezTo>
                  <a:cubicBezTo>
                    <a:pt x="77" y="30"/>
                    <a:pt x="77" y="30"/>
                    <a:pt x="77" y="30"/>
                  </a:cubicBezTo>
                  <a:cubicBezTo>
                    <a:pt x="78" y="29"/>
                    <a:pt x="78" y="29"/>
                    <a:pt x="78" y="29"/>
                  </a:cubicBezTo>
                  <a:cubicBezTo>
                    <a:pt x="85" y="4"/>
                    <a:pt x="85" y="4"/>
                    <a:pt x="85" y="4"/>
                  </a:cubicBezTo>
                  <a:cubicBezTo>
                    <a:pt x="80" y="3"/>
                    <a:pt x="74" y="1"/>
                    <a:pt x="69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1" name="Freeform 610"/>
            <p:cNvSpPr/>
            <p:nvPr/>
          </p:nvSpPr>
          <p:spPr bwMode="auto">
            <a:xfrm>
              <a:off x="9090026" y="1558926"/>
              <a:ext cx="19050" cy="33338"/>
            </a:xfrm>
            <a:custGeom>
              <a:avLst/>
              <a:gdLst>
                <a:gd name="T0" fmla="*/ 9 w 12"/>
                <a:gd name="T1" fmla="*/ 0 h 21"/>
                <a:gd name="T2" fmla="*/ 12 w 12"/>
                <a:gd name="T3" fmla="*/ 11 h 21"/>
                <a:gd name="T4" fmla="*/ 7 w 12"/>
                <a:gd name="T5" fmla="*/ 21 h 21"/>
                <a:gd name="T6" fmla="*/ 0 w 12"/>
                <a:gd name="T7" fmla="*/ 14 h 21"/>
                <a:gd name="T8" fmla="*/ 2 w 12"/>
                <a:gd name="T9" fmla="*/ 0 h 21"/>
                <a:gd name="T10" fmla="*/ 9 w 12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">
                  <a:moveTo>
                    <a:pt x="9" y="0"/>
                  </a:moveTo>
                  <a:lnTo>
                    <a:pt x="12" y="11"/>
                  </a:lnTo>
                  <a:lnTo>
                    <a:pt x="7" y="21"/>
                  </a:lnTo>
                  <a:lnTo>
                    <a:pt x="0" y="14"/>
                  </a:lnTo>
                  <a:lnTo>
                    <a:pt x="2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2" name="Freeform 611"/>
            <p:cNvSpPr/>
            <p:nvPr/>
          </p:nvSpPr>
          <p:spPr bwMode="auto">
            <a:xfrm>
              <a:off x="9093201" y="1581151"/>
              <a:ext cx="30163" cy="138113"/>
            </a:xfrm>
            <a:custGeom>
              <a:avLst/>
              <a:gdLst>
                <a:gd name="T0" fmla="*/ 10 w 19"/>
                <a:gd name="T1" fmla="*/ 0 h 87"/>
                <a:gd name="T2" fmla="*/ 19 w 19"/>
                <a:gd name="T3" fmla="*/ 80 h 87"/>
                <a:gd name="T4" fmla="*/ 12 w 19"/>
                <a:gd name="T5" fmla="*/ 87 h 87"/>
                <a:gd name="T6" fmla="*/ 5 w 19"/>
                <a:gd name="T7" fmla="*/ 80 h 87"/>
                <a:gd name="T8" fmla="*/ 0 w 19"/>
                <a:gd name="T9" fmla="*/ 0 h 87"/>
                <a:gd name="T10" fmla="*/ 10 w 19"/>
                <a:gd name="T11" fmla="*/ 0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87">
                  <a:moveTo>
                    <a:pt x="10" y="0"/>
                  </a:moveTo>
                  <a:lnTo>
                    <a:pt x="19" y="80"/>
                  </a:lnTo>
                  <a:lnTo>
                    <a:pt x="12" y="87"/>
                  </a:lnTo>
                  <a:lnTo>
                    <a:pt x="5" y="80"/>
                  </a:lnTo>
                  <a:lnTo>
                    <a:pt x="0" y="0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3" name="Freeform 612"/>
            <p:cNvSpPr/>
            <p:nvPr/>
          </p:nvSpPr>
          <p:spPr bwMode="auto">
            <a:xfrm>
              <a:off x="9434513" y="1787526"/>
              <a:ext cx="71438" cy="231775"/>
            </a:xfrm>
            <a:custGeom>
              <a:avLst/>
              <a:gdLst>
                <a:gd name="T0" fmla="*/ 0 w 19"/>
                <a:gd name="T1" fmla="*/ 0 h 62"/>
                <a:gd name="T2" fmla="*/ 2 w 19"/>
                <a:gd name="T3" fmla="*/ 62 h 62"/>
                <a:gd name="T4" fmla="*/ 19 w 19"/>
                <a:gd name="T5" fmla="*/ 62 h 62"/>
                <a:gd name="T6" fmla="*/ 19 w 19"/>
                <a:gd name="T7" fmla="*/ 0 h 62"/>
                <a:gd name="T8" fmla="*/ 0 w 19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62">
                  <a:moveTo>
                    <a:pt x="0" y="0"/>
                  </a:moveTo>
                  <a:cubicBezTo>
                    <a:pt x="2" y="62"/>
                    <a:pt x="2" y="62"/>
                    <a:pt x="2" y="62"/>
                  </a:cubicBezTo>
                  <a:cubicBezTo>
                    <a:pt x="19" y="62"/>
                    <a:pt x="19" y="62"/>
                    <a:pt x="19" y="62"/>
                  </a:cubicBezTo>
                  <a:cubicBezTo>
                    <a:pt x="19" y="41"/>
                    <a:pt x="19" y="0"/>
                    <a:pt x="19" y="0"/>
                  </a:cubicBezTo>
                  <a:cubicBezTo>
                    <a:pt x="19" y="0"/>
                    <a:pt x="7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4" name="Freeform 613"/>
            <p:cNvSpPr/>
            <p:nvPr/>
          </p:nvSpPr>
          <p:spPr bwMode="auto">
            <a:xfrm>
              <a:off x="9390063" y="1787526"/>
              <a:ext cx="36513" cy="231775"/>
            </a:xfrm>
            <a:custGeom>
              <a:avLst/>
              <a:gdLst>
                <a:gd name="T0" fmla="*/ 0 w 10"/>
                <a:gd name="T1" fmla="*/ 0 h 62"/>
                <a:gd name="T2" fmla="*/ 1 w 10"/>
                <a:gd name="T3" fmla="*/ 62 h 62"/>
                <a:gd name="T4" fmla="*/ 10 w 10"/>
                <a:gd name="T5" fmla="*/ 62 h 62"/>
                <a:gd name="T6" fmla="*/ 10 w 10"/>
                <a:gd name="T7" fmla="*/ 0 h 62"/>
                <a:gd name="T8" fmla="*/ 0 w 10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62">
                  <a:moveTo>
                    <a:pt x="0" y="0"/>
                  </a:moveTo>
                  <a:cubicBezTo>
                    <a:pt x="1" y="62"/>
                    <a:pt x="1" y="62"/>
                    <a:pt x="1" y="62"/>
                  </a:cubicBezTo>
                  <a:cubicBezTo>
                    <a:pt x="10" y="62"/>
                    <a:pt x="10" y="62"/>
                    <a:pt x="10" y="62"/>
                  </a:cubicBezTo>
                  <a:cubicBezTo>
                    <a:pt x="10" y="41"/>
                    <a:pt x="10" y="0"/>
                    <a:pt x="10" y="0"/>
                  </a:cubicBezTo>
                  <a:cubicBezTo>
                    <a:pt x="10" y="0"/>
                    <a:pt x="4" y="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5" name="Freeform 614"/>
            <p:cNvSpPr/>
            <p:nvPr/>
          </p:nvSpPr>
          <p:spPr bwMode="auto">
            <a:xfrm>
              <a:off x="9409113" y="1438276"/>
              <a:ext cx="104775" cy="120650"/>
            </a:xfrm>
            <a:custGeom>
              <a:avLst/>
              <a:gdLst>
                <a:gd name="T0" fmla="*/ 3 w 28"/>
                <a:gd name="T1" fmla="*/ 11 h 32"/>
                <a:gd name="T2" fmla="*/ 8 w 28"/>
                <a:gd name="T3" fmla="*/ 30 h 32"/>
                <a:gd name="T4" fmla="*/ 25 w 28"/>
                <a:gd name="T5" fmla="*/ 21 h 32"/>
                <a:gd name="T6" fmla="*/ 20 w 28"/>
                <a:gd name="T7" fmla="*/ 2 h 32"/>
                <a:gd name="T8" fmla="*/ 3 w 28"/>
                <a:gd name="T9" fmla="*/ 1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32">
                  <a:moveTo>
                    <a:pt x="3" y="11"/>
                  </a:moveTo>
                  <a:cubicBezTo>
                    <a:pt x="0" y="19"/>
                    <a:pt x="2" y="27"/>
                    <a:pt x="8" y="30"/>
                  </a:cubicBezTo>
                  <a:cubicBezTo>
                    <a:pt x="14" y="32"/>
                    <a:pt x="22" y="28"/>
                    <a:pt x="25" y="21"/>
                  </a:cubicBezTo>
                  <a:cubicBezTo>
                    <a:pt x="28" y="13"/>
                    <a:pt x="26" y="5"/>
                    <a:pt x="20" y="2"/>
                  </a:cubicBezTo>
                  <a:cubicBezTo>
                    <a:pt x="14" y="0"/>
                    <a:pt x="6" y="4"/>
                    <a:pt x="3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6" name="Rectangle 615"/>
            <p:cNvSpPr>
              <a:spLocks noChangeArrowheads="1"/>
            </p:cNvSpPr>
            <p:nvPr/>
          </p:nvSpPr>
          <p:spPr bwMode="auto">
            <a:xfrm>
              <a:off x="9585326" y="1670051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7" name="Rectangle 616"/>
            <p:cNvSpPr>
              <a:spLocks noChangeArrowheads="1"/>
            </p:cNvSpPr>
            <p:nvPr/>
          </p:nvSpPr>
          <p:spPr bwMode="auto">
            <a:xfrm>
              <a:off x="9434513" y="1708151"/>
              <a:ext cx="1588" cy="15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8" name="Freeform 617"/>
            <p:cNvSpPr>
              <a:spLocks noEditPoints="1"/>
            </p:cNvSpPr>
            <p:nvPr/>
          </p:nvSpPr>
          <p:spPr bwMode="auto">
            <a:xfrm>
              <a:off x="9255126" y="1441451"/>
              <a:ext cx="330200" cy="371475"/>
            </a:xfrm>
            <a:custGeom>
              <a:avLst/>
              <a:gdLst>
                <a:gd name="T0" fmla="*/ 88 w 88"/>
                <a:gd name="T1" fmla="*/ 62 h 99"/>
                <a:gd name="T2" fmla="*/ 86 w 88"/>
                <a:gd name="T3" fmla="*/ 60 h 99"/>
                <a:gd name="T4" fmla="*/ 84 w 88"/>
                <a:gd name="T5" fmla="*/ 57 h 99"/>
                <a:gd name="T6" fmla="*/ 80 w 88"/>
                <a:gd name="T7" fmla="*/ 50 h 99"/>
                <a:gd name="T8" fmla="*/ 72 w 88"/>
                <a:gd name="T9" fmla="*/ 37 h 99"/>
                <a:gd name="T10" fmla="*/ 70 w 88"/>
                <a:gd name="T11" fmla="*/ 35 h 99"/>
                <a:gd name="T12" fmla="*/ 69 w 88"/>
                <a:gd name="T13" fmla="*/ 34 h 99"/>
                <a:gd name="T14" fmla="*/ 69 w 88"/>
                <a:gd name="T15" fmla="*/ 34 h 99"/>
                <a:gd name="T16" fmla="*/ 57 w 88"/>
                <a:gd name="T17" fmla="*/ 32 h 99"/>
                <a:gd name="T18" fmla="*/ 59 w 88"/>
                <a:gd name="T19" fmla="*/ 37 h 99"/>
                <a:gd name="T20" fmla="*/ 55 w 88"/>
                <a:gd name="T21" fmla="*/ 40 h 99"/>
                <a:gd name="T22" fmla="*/ 57 w 88"/>
                <a:gd name="T23" fmla="*/ 45 h 99"/>
                <a:gd name="T24" fmla="*/ 48 w 88"/>
                <a:gd name="T25" fmla="*/ 71 h 99"/>
                <a:gd name="T26" fmla="*/ 48 w 88"/>
                <a:gd name="T27" fmla="*/ 71 h 99"/>
                <a:gd name="T28" fmla="*/ 48 w 88"/>
                <a:gd name="T29" fmla="*/ 71 h 99"/>
                <a:gd name="T30" fmla="*/ 48 w 88"/>
                <a:gd name="T31" fmla="*/ 71 h 99"/>
                <a:gd name="T32" fmla="*/ 48 w 88"/>
                <a:gd name="T33" fmla="*/ 71 h 99"/>
                <a:gd name="T34" fmla="*/ 43 w 88"/>
                <a:gd name="T35" fmla="*/ 44 h 99"/>
                <a:gd name="T36" fmla="*/ 45 w 88"/>
                <a:gd name="T37" fmla="*/ 39 h 99"/>
                <a:gd name="T38" fmla="*/ 42 w 88"/>
                <a:gd name="T39" fmla="*/ 36 h 99"/>
                <a:gd name="T40" fmla="*/ 45 w 88"/>
                <a:gd name="T41" fmla="*/ 32 h 99"/>
                <a:gd name="T42" fmla="*/ 45 w 88"/>
                <a:gd name="T43" fmla="*/ 32 h 99"/>
                <a:gd name="T44" fmla="*/ 43 w 88"/>
                <a:gd name="T45" fmla="*/ 32 h 99"/>
                <a:gd name="T46" fmla="*/ 29 w 88"/>
                <a:gd name="T47" fmla="*/ 25 h 99"/>
                <a:gd name="T48" fmla="*/ 14 w 88"/>
                <a:gd name="T49" fmla="*/ 0 h 99"/>
                <a:gd name="T50" fmla="*/ 0 w 88"/>
                <a:gd name="T51" fmla="*/ 10 h 99"/>
                <a:gd name="T52" fmla="*/ 16 w 88"/>
                <a:gd name="T53" fmla="*/ 33 h 99"/>
                <a:gd name="T54" fmla="*/ 38 w 88"/>
                <a:gd name="T55" fmla="*/ 45 h 99"/>
                <a:gd name="T56" fmla="*/ 33 w 88"/>
                <a:gd name="T57" fmla="*/ 95 h 99"/>
                <a:gd name="T58" fmla="*/ 33 w 88"/>
                <a:gd name="T59" fmla="*/ 95 h 99"/>
                <a:gd name="T60" fmla="*/ 68 w 88"/>
                <a:gd name="T61" fmla="*/ 98 h 99"/>
                <a:gd name="T62" fmla="*/ 68 w 88"/>
                <a:gd name="T63" fmla="*/ 97 h 99"/>
                <a:gd name="T64" fmla="*/ 68 w 88"/>
                <a:gd name="T65" fmla="*/ 96 h 99"/>
                <a:gd name="T66" fmla="*/ 74 w 88"/>
                <a:gd name="T67" fmla="*/ 99 h 99"/>
                <a:gd name="T68" fmla="*/ 87 w 88"/>
                <a:gd name="T69" fmla="*/ 71 h 99"/>
                <a:gd name="T70" fmla="*/ 88 w 88"/>
                <a:gd name="T71" fmla="*/ 70 h 99"/>
                <a:gd name="T72" fmla="*/ 88 w 88"/>
                <a:gd name="T73" fmla="*/ 70 h 99"/>
                <a:gd name="T74" fmla="*/ 88 w 88"/>
                <a:gd name="T75" fmla="*/ 70 h 99"/>
                <a:gd name="T76" fmla="*/ 88 w 88"/>
                <a:gd name="T77" fmla="*/ 70 h 99"/>
                <a:gd name="T78" fmla="*/ 88 w 88"/>
                <a:gd name="T79" fmla="*/ 70 h 99"/>
                <a:gd name="T80" fmla="*/ 88 w 88"/>
                <a:gd name="T81" fmla="*/ 62 h 99"/>
                <a:gd name="T82" fmla="*/ 70 w 88"/>
                <a:gd name="T83" fmla="*/ 71 h 99"/>
                <a:gd name="T84" fmla="*/ 70 w 88"/>
                <a:gd name="T85" fmla="*/ 62 h 99"/>
                <a:gd name="T86" fmla="*/ 71 w 88"/>
                <a:gd name="T87" fmla="*/ 64 h 99"/>
                <a:gd name="T88" fmla="*/ 72 w 88"/>
                <a:gd name="T89" fmla="*/ 66 h 99"/>
                <a:gd name="T90" fmla="*/ 70 w 88"/>
                <a:gd name="T91" fmla="*/ 71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8" h="99">
                  <a:moveTo>
                    <a:pt x="88" y="62"/>
                  </a:moveTo>
                  <a:cubicBezTo>
                    <a:pt x="86" y="60"/>
                    <a:pt x="86" y="60"/>
                    <a:pt x="86" y="60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0" y="50"/>
                    <a:pt x="80" y="50"/>
                    <a:pt x="80" y="50"/>
                  </a:cubicBezTo>
                  <a:cubicBezTo>
                    <a:pt x="72" y="37"/>
                    <a:pt x="72" y="37"/>
                    <a:pt x="72" y="37"/>
                  </a:cubicBezTo>
                  <a:cubicBezTo>
                    <a:pt x="72" y="36"/>
                    <a:pt x="71" y="35"/>
                    <a:pt x="70" y="35"/>
                  </a:cubicBezTo>
                  <a:cubicBezTo>
                    <a:pt x="70" y="34"/>
                    <a:pt x="69" y="34"/>
                    <a:pt x="69" y="34"/>
                  </a:cubicBezTo>
                  <a:cubicBezTo>
                    <a:pt x="69" y="34"/>
                    <a:pt x="69" y="34"/>
                    <a:pt x="69" y="34"/>
                  </a:cubicBezTo>
                  <a:cubicBezTo>
                    <a:pt x="68" y="34"/>
                    <a:pt x="63" y="33"/>
                    <a:pt x="57" y="32"/>
                  </a:cubicBezTo>
                  <a:cubicBezTo>
                    <a:pt x="59" y="37"/>
                    <a:pt x="59" y="37"/>
                    <a:pt x="59" y="37"/>
                  </a:cubicBezTo>
                  <a:cubicBezTo>
                    <a:pt x="55" y="40"/>
                    <a:pt x="55" y="40"/>
                    <a:pt x="55" y="40"/>
                  </a:cubicBezTo>
                  <a:cubicBezTo>
                    <a:pt x="57" y="45"/>
                    <a:pt x="57" y="45"/>
                    <a:pt x="57" y="45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3" y="44"/>
                    <a:pt x="43" y="44"/>
                    <a:pt x="43" y="44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2" y="36"/>
                    <a:pt x="42" y="36"/>
                    <a:pt x="42" y="36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45" y="32"/>
                    <a:pt x="44" y="32"/>
                    <a:pt x="43" y="32"/>
                  </a:cubicBezTo>
                  <a:cubicBezTo>
                    <a:pt x="37" y="29"/>
                    <a:pt x="29" y="25"/>
                    <a:pt x="29" y="25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9" y="3"/>
                    <a:pt x="4" y="6"/>
                    <a:pt x="0" y="10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26" y="41"/>
                    <a:pt x="32" y="42"/>
                    <a:pt x="38" y="45"/>
                  </a:cubicBezTo>
                  <a:cubicBezTo>
                    <a:pt x="36" y="61"/>
                    <a:pt x="35" y="78"/>
                    <a:pt x="33" y="95"/>
                  </a:cubicBezTo>
                  <a:cubicBezTo>
                    <a:pt x="33" y="95"/>
                    <a:pt x="33" y="95"/>
                    <a:pt x="33" y="95"/>
                  </a:cubicBezTo>
                  <a:cubicBezTo>
                    <a:pt x="45" y="96"/>
                    <a:pt x="56" y="97"/>
                    <a:pt x="68" y="98"/>
                  </a:cubicBezTo>
                  <a:cubicBezTo>
                    <a:pt x="68" y="98"/>
                    <a:pt x="68" y="98"/>
                    <a:pt x="68" y="97"/>
                  </a:cubicBezTo>
                  <a:cubicBezTo>
                    <a:pt x="68" y="97"/>
                    <a:pt x="68" y="96"/>
                    <a:pt x="68" y="96"/>
                  </a:cubicBezTo>
                  <a:cubicBezTo>
                    <a:pt x="70" y="97"/>
                    <a:pt x="72" y="98"/>
                    <a:pt x="74" y="99"/>
                  </a:cubicBezTo>
                  <a:cubicBezTo>
                    <a:pt x="87" y="71"/>
                    <a:pt x="87" y="71"/>
                    <a:pt x="87" y="71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88" y="71"/>
                    <a:pt x="88" y="62"/>
                    <a:pt x="88" y="62"/>
                  </a:cubicBezTo>
                  <a:close/>
                  <a:moveTo>
                    <a:pt x="70" y="71"/>
                  </a:moveTo>
                  <a:cubicBezTo>
                    <a:pt x="70" y="68"/>
                    <a:pt x="70" y="65"/>
                    <a:pt x="70" y="62"/>
                  </a:cubicBezTo>
                  <a:cubicBezTo>
                    <a:pt x="71" y="64"/>
                    <a:pt x="71" y="64"/>
                    <a:pt x="71" y="64"/>
                  </a:cubicBezTo>
                  <a:cubicBezTo>
                    <a:pt x="72" y="66"/>
                    <a:pt x="72" y="66"/>
                    <a:pt x="72" y="66"/>
                  </a:cubicBezTo>
                  <a:lnTo>
                    <a:pt x="70" y="7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49" name="Freeform 618"/>
            <p:cNvSpPr/>
            <p:nvPr/>
          </p:nvSpPr>
          <p:spPr bwMode="auto">
            <a:xfrm>
              <a:off x="9434513" y="1562101"/>
              <a:ext cx="19050" cy="33338"/>
            </a:xfrm>
            <a:custGeom>
              <a:avLst/>
              <a:gdLst>
                <a:gd name="T0" fmla="*/ 5 w 12"/>
                <a:gd name="T1" fmla="*/ 0 h 21"/>
                <a:gd name="T2" fmla="*/ 0 w 12"/>
                <a:gd name="T3" fmla="*/ 12 h 21"/>
                <a:gd name="T4" fmla="*/ 5 w 12"/>
                <a:gd name="T5" fmla="*/ 21 h 21"/>
                <a:gd name="T6" fmla="*/ 12 w 12"/>
                <a:gd name="T7" fmla="*/ 12 h 21"/>
                <a:gd name="T8" fmla="*/ 12 w 12"/>
                <a:gd name="T9" fmla="*/ 0 h 21"/>
                <a:gd name="T10" fmla="*/ 5 w 12"/>
                <a:gd name="T11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21">
                  <a:moveTo>
                    <a:pt x="5" y="0"/>
                  </a:moveTo>
                  <a:lnTo>
                    <a:pt x="0" y="12"/>
                  </a:lnTo>
                  <a:lnTo>
                    <a:pt x="5" y="21"/>
                  </a:lnTo>
                  <a:lnTo>
                    <a:pt x="12" y="12"/>
                  </a:lnTo>
                  <a:lnTo>
                    <a:pt x="12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0" name="Freeform 619"/>
            <p:cNvSpPr/>
            <p:nvPr/>
          </p:nvSpPr>
          <p:spPr bwMode="auto">
            <a:xfrm>
              <a:off x="9423401" y="1584326"/>
              <a:ext cx="26988" cy="134938"/>
            </a:xfrm>
            <a:custGeom>
              <a:avLst/>
              <a:gdLst>
                <a:gd name="T0" fmla="*/ 9 w 17"/>
                <a:gd name="T1" fmla="*/ 0 h 85"/>
                <a:gd name="T2" fmla="*/ 0 w 17"/>
                <a:gd name="T3" fmla="*/ 78 h 85"/>
                <a:gd name="T4" fmla="*/ 7 w 17"/>
                <a:gd name="T5" fmla="*/ 85 h 85"/>
                <a:gd name="T6" fmla="*/ 12 w 17"/>
                <a:gd name="T7" fmla="*/ 78 h 85"/>
                <a:gd name="T8" fmla="*/ 17 w 17"/>
                <a:gd name="T9" fmla="*/ 0 h 85"/>
                <a:gd name="T10" fmla="*/ 9 w 17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85">
                  <a:moveTo>
                    <a:pt x="9" y="0"/>
                  </a:moveTo>
                  <a:lnTo>
                    <a:pt x="0" y="78"/>
                  </a:lnTo>
                  <a:lnTo>
                    <a:pt x="7" y="85"/>
                  </a:lnTo>
                  <a:lnTo>
                    <a:pt x="12" y="78"/>
                  </a:lnTo>
                  <a:lnTo>
                    <a:pt x="17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1" name="Freeform 620"/>
            <p:cNvSpPr/>
            <p:nvPr/>
          </p:nvSpPr>
          <p:spPr bwMode="auto">
            <a:xfrm>
              <a:off x="9153526" y="1212851"/>
              <a:ext cx="220663" cy="192088"/>
            </a:xfrm>
            <a:custGeom>
              <a:avLst/>
              <a:gdLst>
                <a:gd name="T0" fmla="*/ 32 w 59"/>
                <a:gd name="T1" fmla="*/ 0 h 51"/>
                <a:gd name="T2" fmla="*/ 28 w 59"/>
                <a:gd name="T3" fmla="*/ 0 h 51"/>
                <a:gd name="T4" fmla="*/ 5 w 59"/>
                <a:gd name="T5" fmla="*/ 0 h 51"/>
                <a:gd name="T6" fmla="*/ 16 w 59"/>
                <a:gd name="T7" fmla="*/ 39 h 51"/>
                <a:gd name="T8" fmla="*/ 26 w 59"/>
                <a:gd name="T9" fmla="*/ 46 h 51"/>
                <a:gd name="T10" fmla="*/ 27 w 59"/>
                <a:gd name="T11" fmla="*/ 51 h 51"/>
                <a:gd name="T12" fmla="*/ 30 w 59"/>
                <a:gd name="T13" fmla="*/ 49 h 51"/>
                <a:gd name="T14" fmla="*/ 33 w 59"/>
                <a:gd name="T15" fmla="*/ 51 h 51"/>
                <a:gd name="T16" fmla="*/ 33 w 59"/>
                <a:gd name="T17" fmla="*/ 46 h 51"/>
                <a:gd name="T18" fmla="*/ 44 w 59"/>
                <a:gd name="T19" fmla="*/ 39 h 51"/>
                <a:gd name="T20" fmla="*/ 55 w 59"/>
                <a:gd name="T21" fmla="*/ 0 h 51"/>
                <a:gd name="T22" fmla="*/ 32 w 59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1">
                  <a:moveTo>
                    <a:pt x="32" y="0"/>
                  </a:moveTo>
                  <a:cubicBezTo>
                    <a:pt x="30" y="0"/>
                    <a:pt x="29" y="0"/>
                    <a:pt x="28" y="0"/>
                  </a:cubicBezTo>
                  <a:cubicBezTo>
                    <a:pt x="20" y="0"/>
                    <a:pt x="12" y="0"/>
                    <a:pt x="5" y="0"/>
                  </a:cubicBezTo>
                  <a:cubicBezTo>
                    <a:pt x="6" y="0"/>
                    <a:pt x="0" y="31"/>
                    <a:pt x="16" y="39"/>
                  </a:cubicBezTo>
                  <a:cubicBezTo>
                    <a:pt x="23" y="42"/>
                    <a:pt x="26" y="44"/>
                    <a:pt x="26" y="46"/>
                  </a:cubicBezTo>
                  <a:cubicBezTo>
                    <a:pt x="27" y="50"/>
                    <a:pt x="27" y="51"/>
                    <a:pt x="27" y="51"/>
                  </a:cubicBezTo>
                  <a:cubicBezTo>
                    <a:pt x="28" y="50"/>
                    <a:pt x="29" y="50"/>
                    <a:pt x="30" y="49"/>
                  </a:cubicBezTo>
                  <a:cubicBezTo>
                    <a:pt x="31" y="50"/>
                    <a:pt x="32" y="50"/>
                    <a:pt x="33" y="51"/>
                  </a:cubicBezTo>
                  <a:cubicBezTo>
                    <a:pt x="33" y="51"/>
                    <a:pt x="33" y="50"/>
                    <a:pt x="33" y="46"/>
                  </a:cubicBezTo>
                  <a:cubicBezTo>
                    <a:pt x="34" y="44"/>
                    <a:pt x="37" y="42"/>
                    <a:pt x="44" y="39"/>
                  </a:cubicBezTo>
                  <a:cubicBezTo>
                    <a:pt x="59" y="31"/>
                    <a:pt x="53" y="0"/>
                    <a:pt x="55" y="0"/>
                  </a:cubicBezTo>
                  <a:cubicBezTo>
                    <a:pt x="47" y="0"/>
                    <a:pt x="39" y="0"/>
                    <a:pt x="3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2" name="Freeform 621"/>
            <p:cNvSpPr/>
            <p:nvPr/>
          </p:nvSpPr>
          <p:spPr bwMode="auto">
            <a:xfrm>
              <a:off x="9186863" y="1358901"/>
              <a:ext cx="153988" cy="106363"/>
            </a:xfrm>
            <a:custGeom>
              <a:avLst/>
              <a:gdLst>
                <a:gd name="T0" fmla="*/ 38 w 41"/>
                <a:gd name="T1" fmla="*/ 24 h 28"/>
                <a:gd name="T2" fmla="*/ 31 w 41"/>
                <a:gd name="T3" fmla="*/ 20 h 28"/>
                <a:gd name="T4" fmla="*/ 26 w 41"/>
                <a:gd name="T5" fmla="*/ 14 h 28"/>
                <a:gd name="T6" fmla="*/ 25 w 41"/>
                <a:gd name="T7" fmla="*/ 0 h 28"/>
                <a:gd name="T8" fmla="*/ 21 w 41"/>
                <a:gd name="T9" fmla="*/ 2 h 28"/>
                <a:gd name="T10" fmla="*/ 17 w 41"/>
                <a:gd name="T11" fmla="*/ 0 h 28"/>
                <a:gd name="T12" fmla="*/ 16 w 41"/>
                <a:gd name="T13" fmla="*/ 14 h 28"/>
                <a:gd name="T14" fmla="*/ 11 w 41"/>
                <a:gd name="T15" fmla="*/ 20 h 28"/>
                <a:gd name="T16" fmla="*/ 3 w 41"/>
                <a:gd name="T17" fmla="*/ 24 h 28"/>
                <a:gd name="T18" fmla="*/ 0 w 41"/>
                <a:gd name="T19" fmla="*/ 26 h 28"/>
                <a:gd name="T20" fmla="*/ 41 w 41"/>
                <a:gd name="T21" fmla="*/ 26 h 28"/>
                <a:gd name="T22" fmla="*/ 38 w 41"/>
                <a:gd name="T23" fmla="*/ 2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" h="28">
                  <a:moveTo>
                    <a:pt x="38" y="24"/>
                  </a:moveTo>
                  <a:cubicBezTo>
                    <a:pt x="35" y="23"/>
                    <a:pt x="31" y="21"/>
                    <a:pt x="31" y="20"/>
                  </a:cubicBezTo>
                  <a:cubicBezTo>
                    <a:pt x="31" y="18"/>
                    <a:pt x="27" y="17"/>
                    <a:pt x="26" y="14"/>
                  </a:cubicBezTo>
                  <a:cubicBezTo>
                    <a:pt x="25" y="11"/>
                    <a:pt x="25" y="0"/>
                    <a:pt x="25" y="0"/>
                  </a:cubicBezTo>
                  <a:cubicBezTo>
                    <a:pt x="21" y="2"/>
                    <a:pt x="21" y="2"/>
                    <a:pt x="21" y="2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16" y="11"/>
                    <a:pt x="16" y="14"/>
                  </a:cubicBezTo>
                  <a:cubicBezTo>
                    <a:pt x="15" y="17"/>
                    <a:pt x="11" y="18"/>
                    <a:pt x="11" y="20"/>
                  </a:cubicBezTo>
                  <a:cubicBezTo>
                    <a:pt x="11" y="21"/>
                    <a:pt x="6" y="23"/>
                    <a:pt x="3" y="24"/>
                  </a:cubicBezTo>
                  <a:cubicBezTo>
                    <a:pt x="0" y="24"/>
                    <a:pt x="0" y="25"/>
                    <a:pt x="0" y="26"/>
                  </a:cubicBezTo>
                  <a:cubicBezTo>
                    <a:pt x="0" y="28"/>
                    <a:pt x="41" y="28"/>
                    <a:pt x="41" y="26"/>
                  </a:cubicBezTo>
                  <a:cubicBezTo>
                    <a:pt x="41" y="25"/>
                    <a:pt x="41" y="24"/>
                    <a:pt x="38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3" name="Rectangle 622"/>
            <p:cNvSpPr>
              <a:spLocks noChangeArrowheads="1"/>
            </p:cNvSpPr>
            <p:nvPr/>
          </p:nvSpPr>
          <p:spPr bwMode="auto">
            <a:xfrm>
              <a:off x="9186863" y="1457326"/>
              <a:ext cx="153988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4" name="Rectangle 623"/>
            <p:cNvSpPr>
              <a:spLocks noChangeArrowheads="1"/>
            </p:cNvSpPr>
            <p:nvPr/>
          </p:nvSpPr>
          <p:spPr bwMode="auto">
            <a:xfrm>
              <a:off x="9183688" y="1476376"/>
              <a:ext cx="160338" cy="111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5" name="Freeform 624"/>
            <p:cNvSpPr>
              <a:spLocks noEditPoints="1"/>
            </p:cNvSpPr>
            <p:nvPr/>
          </p:nvSpPr>
          <p:spPr bwMode="auto">
            <a:xfrm>
              <a:off x="9120188" y="1228726"/>
              <a:ext cx="231775" cy="112713"/>
            </a:xfrm>
            <a:custGeom>
              <a:avLst/>
              <a:gdLst>
                <a:gd name="T0" fmla="*/ 28 w 62"/>
                <a:gd name="T1" fmla="*/ 30 h 30"/>
                <a:gd name="T2" fmla="*/ 1 w 62"/>
                <a:gd name="T3" fmla="*/ 9 h 30"/>
                <a:gd name="T4" fmla="*/ 1 w 62"/>
                <a:gd name="T5" fmla="*/ 2 h 30"/>
                <a:gd name="T6" fmla="*/ 7 w 62"/>
                <a:gd name="T7" fmla="*/ 0 h 30"/>
                <a:gd name="T8" fmla="*/ 8 w 62"/>
                <a:gd name="T9" fmla="*/ 0 h 30"/>
                <a:gd name="T10" fmla="*/ 39 w 62"/>
                <a:gd name="T11" fmla="*/ 0 h 30"/>
                <a:gd name="T12" fmla="*/ 62 w 62"/>
                <a:gd name="T13" fmla="*/ 0 h 30"/>
                <a:gd name="T14" fmla="*/ 62 w 62"/>
                <a:gd name="T15" fmla="*/ 2 h 30"/>
                <a:gd name="T16" fmla="*/ 62 w 62"/>
                <a:gd name="T17" fmla="*/ 3 h 30"/>
                <a:gd name="T18" fmla="*/ 32 w 62"/>
                <a:gd name="T19" fmla="*/ 30 h 30"/>
                <a:gd name="T20" fmla="*/ 28 w 62"/>
                <a:gd name="T21" fmla="*/ 30 h 30"/>
                <a:gd name="T22" fmla="*/ 7 w 62"/>
                <a:gd name="T23" fmla="*/ 4 h 30"/>
                <a:gd name="T24" fmla="*/ 5 w 62"/>
                <a:gd name="T25" fmla="*/ 5 h 30"/>
                <a:gd name="T26" fmla="*/ 5 w 62"/>
                <a:gd name="T27" fmla="*/ 7 h 30"/>
                <a:gd name="T28" fmla="*/ 5 w 62"/>
                <a:gd name="T29" fmla="*/ 8 h 30"/>
                <a:gd name="T30" fmla="*/ 28 w 62"/>
                <a:gd name="T31" fmla="*/ 26 h 30"/>
                <a:gd name="T32" fmla="*/ 31 w 62"/>
                <a:gd name="T33" fmla="*/ 25 h 30"/>
                <a:gd name="T34" fmla="*/ 31 w 62"/>
                <a:gd name="T35" fmla="*/ 25 h 30"/>
                <a:gd name="T36" fmla="*/ 32 w 62"/>
                <a:gd name="T37" fmla="*/ 25 h 30"/>
                <a:gd name="T38" fmla="*/ 57 w 62"/>
                <a:gd name="T39" fmla="*/ 4 h 30"/>
                <a:gd name="T40" fmla="*/ 39 w 62"/>
                <a:gd name="T41" fmla="*/ 4 h 30"/>
                <a:gd name="T42" fmla="*/ 8 w 62"/>
                <a:gd name="T43" fmla="*/ 4 h 30"/>
                <a:gd name="T44" fmla="*/ 7 w 62"/>
                <a:gd name="T45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2" h="30">
                  <a:moveTo>
                    <a:pt x="28" y="30"/>
                  </a:moveTo>
                  <a:cubicBezTo>
                    <a:pt x="14" y="30"/>
                    <a:pt x="4" y="22"/>
                    <a:pt x="1" y="9"/>
                  </a:cubicBezTo>
                  <a:cubicBezTo>
                    <a:pt x="0" y="5"/>
                    <a:pt x="1" y="3"/>
                    <a:pt x="1" y="2"/>
                  </a:cubicBezTo>
                  <a:cubicBezTo>
                    <a:pt x="3" y="0"/>
                    <a:pt x="7" y="0"/>
                    <a:pt x="7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62" y="0"/>
                    <a:pt x="62" y="0"/>
                    <a:pt x="62" y="0"/>
                  </a:cubicBezTo>
                  <a:cubicBezTo>
                    <a:pt x="62" y="2"/>
                    <a:pt x="62" y="2"/>
                    <a:pt x="62" y="2"/>
                  </a:cubicBezTo>
                  <a:cubicBezTo>
                    <a:pt x="62" y="2"/>
                    <a:pt x="62" y="3"/>
                    <a:pt x="62" y="3"/>
                  </a:cubicBezTo>
                  <a:cubicBezTo>
                    <a:pt x="61" y="23"/>
                    <a:pt x="45" y="30"/>
                    <a:pt x="32" y="30"/>
                  </a:cubicBezTo>
                  <a:cubicBezTo>
                    <a:pt x="30" y="30"/>
                    <a:pt x="29" y="30"/>
                    <a:pt x="28" y="30"/>
                  </a:cubicBezTo>
                  <a:close/>
                  <a:moveTo>
                    <a:pt x="7" y="4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8" y="19"/>
                    <a:pt x="17" y="26"/>
                    <a:pt x="28" y="26"/>
                  </a:cubicBezTo>
                  <a:cubicBezTo>
                    <a:pt x="29" y="26"/>
                    <a:pt x="30" y="26"/>
                    <a:pt x="31" y="25"/>
                  </a:cubicBezTo>
                  <a:cubicBezTo>
                    <a:pt x="31" y="25"/>
                    <a:pt x="31" y="25"/>
                    <a:pt x="31" y="25"/>
                  </a:cubicBezTo>
                  <a:cubicBezTo>
                    <a:pt x="32" y="25"/>
                    <a:pt x="32" y="25"/>
                    <a:pt x="32" y="25"/>
                  </a:cubicBezTo>
                  <a:cubicBezTo>
                    <a:pt x="43" y="25"/>
                    <a:pt x="55" y="20"/>
                    <a:pt x="57" y="4"/>
                  </a:cubicBezTo>
                  <a:cubicBezTo>
                    <a:pt x="39" y="4"/>
                    <a:pt x="39" y="4"/>
                    <a:pt x="39" y="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7" y="4"/>
                    <a:pt x="7" y="4"/>
                    <a:pt x="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156" name="Freeform 625"/>
            <p:cNvSpPr>
              <a:spLocks noEditPoints="1"/>
            </p:cNvSpPr>
            <p:nvPr/>
          </p:nvSpPr>
          <p:spPr bwMode="auto">
            <a:xfrm>
              <a:off x="9178926" y="1228726"/>
              <a:ext cx="233363" cy="112713"/>
            </a:xfrm>
            <a:custGeom>
              <a:avLst/>
              <a:gdLst>
                <a:gd name="T0" fmla="*/ 33 w 62"/>
                <a:gd name="T1" fmla="*/ 30 h 30"/>
                <a:gd name="T2" fmla="*/ 30 w 62"/>
                <a:gd name="T3" fmla="*/ 30 h 30"/>
                <a:gd name="T4" fmla="*/ 0 w 62"/>
                <a:gd name="T5" fmla="*/ 3 h 30"/>
                <a:gd name="T6" fmla="*/ 0 w 62"/>
                <a:gd name="T7" fmla="*/ 2 h 30"/>
                <a:gd name="T8" fmla="*/ 0 w 62"/>
                <a:gd name="T9" fmla="*/ 0 h 30"/>
                <a:gd name="T10" fmla="*/ 22 w 62"/>
                <a:gd name="T11" fmla="*/ 0 h 30"/>
                <a:gd name="T12" fmla="*/ 54 w 62"/>
                <a:gd name="T13" fmla="*/ 0 h 30"/>
                <a:gd name="T14" fmla="*/ 54 w 62"/>
                <a:gd name="T15" fmla="*/ 0 h 30"/>
                <a:gd name="T16" fmla="*/ 60 w 62"/>
                <a:gd name="T17" fmla="*/ 2 h 30"/>
                <a:gd name="T18" fmla="*/ 61 w 62"/>
                <a:gd name="T19" fmla="*/ 9 h 30"/>
                <a:gd name="T20" fmla="*/ 33 w 62"/>
                <a:gd name="T21" fmla="*/ 30 h 30"/>
                <a:gd name="T22" fmla="*/ 30 w 62"/>
                <a:gd name="T23" fmla="*/ 25 h 30"/>
                <a:gd name="T24" fmla="*/ 30 w 62"/>
                <a:gd name="T25" fmla="*/ 25 h 30"/>
                <a:gd name="T26" fmla="*/ 33 w 62"/>
                <a:gd name="T27" fmla="*/ 26 h 30"/>
                <a:gd name="T28" fmla="*/ 56 w 62"/>
                <a:gd name="T29" fmla="*/ 8 h 30"/>
                <a:gd name="T30" fmla="*/ 56 w 62"/>
                <a:gd name="T31" fmla="*/ 7 h 30"/>
                <a:gd name="T32" fmla="*/ 56 w 62"/>
                <a:gd name="T33" fmla="*/ 5 h 30"/>
                <a:gd name="T34" fmla="*/ 54 w 62"/>
                <a:gd name="T35" fmla="*/ 4 h 30"/>
                <a:gd name="T36" fmla="*/ 54 w 62"/>
                <a:gd name="T37" fmla="*/ 4 h 30"/>
                <a:gd name="T38" fmla="*/ 22 w 62"/>
                <a:gd name="T39" fmla="*/ 4 h 30"/>
                <a:gd name="T40" fmla="*/ 5 w 62"/>
                <a:gd name="T41" fmla="*/ 4 h 30"/>
                <a:gd name="T42" fmla="*/ 30 w 62"/>
                <a:gd name="T43" fmla="*/ 25 h 30"/>
                <a:gd name="T44" fmla="*/ 30 w 62"/>
                <a:gd name="T45" fmla="*/ 25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2" h="30">
                  <a:moveTo>
                    <a:pt x="33" y="30"/>
                  </a:moveTo>
                  <a:cubicBezTo>
                    <a:pt x="32" y="30"/>
                    <a:pt x="31" y="30"/>
                    <a:pt x="30" y="30"/>
                  </a:cubicBezTo>
                  <a:cubicBezTo>
                    <a:pt x="16" y="30"/>
                    <a:pt x="1" y="23"/>
                    <a:pt x="0" y="3"/>
                  </a:cubicBezTo>
                  <a:cubicBezTo>
                    <a:pt x="0" y="3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55" y="0"/>
                    <a:pt x="58" y="0"/>
                    <a:pt x="60" y="2"/>
                  </a:cubicBezTo>
                  <a:cubicBezTo>
                    <a:pt x="61" y="3"/>
                    <a:pt x="62" y="5"/>
                    <a:pt x="61" y="9"/>
                  </a:cubicBezTo>
                  <a:cubicBezTo>
                    <a:pt x="58" y="22"/>
                    <a:pt x="47" y="30"/>
                    <a:pt x="33" y="30"/>
                  </a:cubicBezTo>
                  <a:close/>
                  <a:moveTo>
                    <a:pt x="30" y="25"/>
                  </a:moveTo>
                  <a:cubicBezTo>
                    <a:pt x="30" y="25"/>
                    <a:pt x="30" y="25"/>
                    <a:pt x="30" y="25"/>
                  </a:cubicBezTo>
                  <a:cubicBezTo>
                    <a:pt x="31" y="26"/>
                    <a:pt x="32" y="26"/>
                    <a:pt x="33" y="26"/>
                  </a:cubicBezTo>
                  <a:cubicBezTo>
                    <a:pt x="45" y="26"/>
                    <a:pt x="54" y="19"/>
                    <a:pt x="56" y="8"/>
                  </a:cubicBezTo>
                  <a:cubicBezTo>
                    <a:pt x="56" y="7"/>
                    <a:pt x="56" y="7"/>
                    <a:pt x="56" y="7"/>
                  </a:cubicBezTo>
                  <a:cubicBezTo>
                    <a:pt x="57" y="6"/>
                    <a:pt x="57" y="6"/>
                    <a:pt x="56" y="5"/>
                  </a:cubicBezTo>
                  <a:cubicBezTo>
                    <a:pt x="56" y="5"/>
                    <a:pt x="55" y="4"/>
                    <a:pt x="54" y="4"/>
                  </a:cubicBezTo>
                  <a:cubicBezTo>
                    <a:pt x="54" y="4"/>
                    <a:pt x="54" y="4"/>
                    <a:pt x="54" y="4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20"/>
                    <a:pt x="19" y="25"/>
                    <a:pt x="30" y="25"/>
                  </a:cubicBezTo>
                  <a:cubicBezTo>
                    <a:pt x="30" y="25"/>
                    <a:pt x="30" y="25"/>
                    <a:pt x="30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p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164" name="TextBox 53"/>
          <p:cNvSpPr txBox="1"/>
          <p:nvPr/>
        </p:nvSpPr>
        <p:spPr>
          <a:xfrm>
            <a:off x="587375" y="3340100"/>
            <a:ext cx="3058795" cy="152971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浏览量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17609</a:t>
            </a:r>
            <a:endParaRPr lang="zh-CN" altLang="en-US" sz="12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单价：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51.27</a:t>
            </a:r>
            <a:endParaRPr lang="zh-CN" altLang="en-US" sz="12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访客数：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1626</a:t>
            </a:r>
            <a:endParaRPr lang="en-US" altLang="zh-CN" sz="12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支付人数：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106</a:t>
            </a:r>
            <a:endParaRPr lang="zh-CN" altLang="en-US" sz="12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支付订单数：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113</a:t>
            </a:r>
            <a:endParaRPr lang="en-US" altLang="zh-CN" sz="12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just">
              <a:lnSpc>
                <a:spcPct val="130000"/>
              </a:lnSpc>
            </a:pPr>
            <a:r>
              <a:rPr lang="zh-CN" altLang="en-US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转化率：</a:t>
            </a:r>
            <a:r>
              <a:rPr lang="en-US" altLang="zh-CN" sz="12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6.52%</a:t>
            </a:r>
            <a:endParaRPr lang="en-US" altLang="zh-CN" sz="12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165" name="图片 164"/>
          <p:cNvPicPr>
            <a:picLocks noChangeAspect="1"/>
          </p:cNvPicPr>
          <p:nvPr/>
        </p:nvPicPr>
        <p:blipFill>
          <a:blip r:embed="rId7"/>
          <a:srcRect t="2228"/>
          <a:stretch>
            <a:fillRect/>
          </a:stretch>
        </p:blipFill>
        <p:spPr>
          <a:xfrm>
            <a:off x="2555240" y="1092835"/>
            <a:ext cx="6252210" cy="1659255"/>
          </a:xfrm>
          <a:prstGeom prst="rect">
            <a:avLst/>
          </a:prstGeom>
          <a:ln w="12700" cmpd="sng">
            <a:solidFill>
              <a:srgbClr val="FEA900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0.03889 L 1.25E-6 -0.14814 " pathEditMode="relative" rAng="0" ptsTypes="AA">
                                      <p:cBhvr>
                                        <p:cTn id="9" dur="750" spd="-100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352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64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1.25E-6 0.03843 L 1.25E-6 -4.07407E-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2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path" presetSubtype="0" decel="3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0.03982 L -2.70833E-6 0.14814 " pathEditMode="relative" rAng="0" ptsTypes="AA">
                                      <p:cBhvr>
                                        <p:cTn id="16" dur="750" spd="-100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39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30000" decel="30000" fill="hold" grpId="2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2.70833E-6 -0.03982 L -2.70833E-6 3.7037E-6 " pathEditMode="relative" rAng="0" ptsTypes="AA">
                                      <p:cBhvr>
                                        <p:cTn id="18" dur="75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bldLvl="0" animBg="1"/>
      <p:bldP spid="130" grpId="1" bldLvl="0" animBg="1"/>
      <p:bldP spid="130" grpId="2" bldLvl="0" animBg="1"/>
      <p:bldP spid="131" grpId="0" bldLvl="0" animBg="1"/>
      <p:bldP spid="131" grpId="1" bldLvl="0" animBg="1"/>
      <p:bldP spid="131" grpId="2" bldLvl="0" animBg="1"/>
      <p:bldP spid="1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8703" y="123040"/>
            <a:ext cx="10022290" cy="55140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95"/>
          </a:p>
        </p:txBody>
      </p:sp>
      <p:grpSp>
        <p:nvGrpSpPr>
          <p:cNvPr id="6" name="组合 5"/>
          <p:cNvGrpSpPr/>
          <p:nvPr/>
        </p:nvGrpSpPr>
        <p:grpSpPr>
          <a:xfrm>
            <a:off x="8987621" y="380965"/>
            <a:ext cx="627384" cy="266163"/>
            <a:chOff x="12515" y="1472"/>
            <a:chExt cx="990" cy="420"/>
          </a:xfrm>
        </p:grpSpPr>
        <p:sp>
          <p:nvSpPr>
            <p:cNvPr id="7" name="对角圆角矩形 6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795"/>
            </a:p>
          </p:txBody>
        </p:sp>
        <p:pic>
          <p:nvPicPr>
            <p:cNvPr id="8" name="图片 7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61295" y="377613"/>
            <a:ext cx="340941" cy="279471"/>
            <a:chOff x="4729" y="1585"/>
            <a:chExt cx="842" cy="708"/>
          </a:xfrm>
        </p:grpSpPr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21" name="图片 2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237604" y="383808"/>
            <a:ext cx="10054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案例概述</a:t>
            </a:r>
            <a:endParaRPr lang="zh-CN" altLang="en-US" sz="1600" b="1" dirty="0">
              <a:solidFill>
                <a:schemeClr val="tx1"/>
              </a:solidFill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41630" cy="280035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6"/>
          <a:srcRect l="1575" t="41839" r="2165"/>
          <a:stretch>
            <a:fillRect/>
          </a:stretch>
        </p:blipFill>
        <p:spPr>
          <a:xfrm>
            <a:off x="184785" y="927100"/>
            <a:ext cx="7158990" cy="2261235"/>
          </a:xfrm>
          <a:prstGeom prst="rect">
            <a:avLst/>
          </a:prstGeom>
        </p:spPr>
      </p:pic>
      <p:sp>
        <p:nvSpPr>
          <p:cNvPr id="55" name="文本框 54"/>
          <p:cNvSpPr txBox="1"/>
          <p:nvPr/>
        </p:nvSpPr>
        <p:spPr>
          <a:xfrm>
            <a:off x="3058795" y="927100"/>
            <a:ext cx="15938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>
              <a:defRPr/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19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日访客数据</a:t>
            </a:r>
            <a:endParaRPr lang="zh-CN" altLang="en-US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7"/>
          <a:srcRect t="39766" r="710" b="8857"/>
          <a:stretch>
            <a:fillRect/>
          </a:stretch>
        </p:blipFill>
        <p:spPr>
          <a:xfrm>
            <a:off x="118745" y="3188335"/>
            <a:ext cx="7326630" cy="2105025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985135" y="2932430"/>
            <a:ext cx="159385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algn="ctr">
              <a:defRPr/>
            </a:pP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19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日销售数据</a:t>
            </a:r>
            <a:endParaRPr lang="zh-CN" altLang="en-US" dirty="0" smtClean="0">
              <a:solidFill>
                <a:schemeClr val="tx1">
                  <a:lumMod val="50000"/>
                  <a:lumOff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7589520" y="1632585"/>
            <a:ext cx="1807845" cy="28613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p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商城曝很重要</a:t>
            </a:r>
            <a:endParaRPr lang="zh-CN" altLang="en-US">
              <a:sym typeface="+mn-ea"/>
            </a:endParaRPr>
          </a:p>
          <a:p>
            <a:r>
              <a:rPr lang="zh-CN" altLang="en-US">
                <a:sym typeface="+mn-ea"/>
              </a:rPr>
              <a:t>有曝光就有访客</a:t>
            </a:r>
            <a:endParaRPr lang="zh-CN" altLang="en-US"/>
          </a:p>
          <a:p>
            <a:r>
              <a:rPr lang="zh-CN" altLang="en-US">
                <a:sym typeface="+mn-ea"/>
              </a:rPr>
              <a:t>有访客就有成交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即使预热的内容是第二天才上的活动品，也促进了其他品的成交。</a:t>
            </a:r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3" name="组合 62"/>
          <p:cNvGrpSpPr/>
          <p:nvPr/>
        </p:nvGrpSpPr>
        <p:grpSpPr>
          <a:xfrm>
            <a:off x="153670" y="2905760"/>
            <a:ext cx="2559685" cy="1792350"/>
            <a:chOff x="311705" y="3228057"/>
            <a:chExt cx="2787406" cy="2754108"/>
          </a:xfrm>
        </p:grpSpPr>
        <p:sp>
          <p:nvSpPr>
            <p:cNvPr id="55" name="TextBox 13"/>
            <p:cNvSpPr txBox="1"/>
            <p:nvPr/>
          </p:nvSpPr>
          <p:spPr>
            <a:xfrm>
              <a:off x="311705" y="3228057"/>
              <a:ext cx="2787406" cy="113478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秒杀品售罄塑造数量有效真实性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60" name="矩形 59"/>
            <p:cNvSpPr>
              <a:spLocks noChangeArrowheads="1"/>
            </p:cNvSpPr>
            <p:nvPr/>
          </p:nvSpPr>
          <p:spPr bwMode="auto">
            <a:xfrm>
              <a:off x="760116" y="5452341"/>
              <a:ext cx="1890216" cy="529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sp>
        <p:nvSpPr>
          <p:cNvPr id="4" name="矩形 3"/>
          <p:cNvSpPr/>
          <p:nvPr/>
        </p:nvSpPr>
        <p:spPr>
          <a:xfrm>
            <a:off x="118703" y="123040"/>
            <a:ext cx="10022290" cy="55140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95"/>
          </a:p>
        </p:txBody>
      </p:sp>
      <p:grpSp>
        <p:nvGrpSpPr>
          <p:cNvPr id="6" name="组合 5"/>
          <p:cNvGrpSpPr/>
          <p:nvPr/>
        </p:nvGrpSpPr>
        <p:grpSpPr>
          <a:xfrm>
            <a:off x="8987790" y="381000"/>
            <a:ext cx="561340" cy="219075"/>
            <a:chOff x="12515" y="1472"/>
            <a:chExt cx="990" cy="420"/>
          </a:xfrm>
        </p:grpSpPr>
        <p:sp>
          <p:nvSpPr>
            <p:cNvPr id="7" name="对角圆角矩形 6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795"/>
            </a:p>
          </p:txBody>
        </p:sp>
        <p:pic>
          <p:nvPicPr>
            <p:cNvPr id="8" name="图片 7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61365" y="377825"/>
            <a:ext cx="305435" cy="229870"/>
            <a:chOff x="4729" y="1585"/>
            <a:chExt cx="842" cy="708"/>
          </a:xfrm>
        </p:grpSpPr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21" name="图片 2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30" name="文本框 29"/>
          <p:cNvSpPr txBox="1"/>
          <p:nvPr/>
        </p:nvSpPr>
        <p:spPr>
          <a:xfrm>
            <a:off x="1141095" y="383540"/>
            <a:ext cx="15119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600" b="1" dirty="0">
                <a:sym typeface="+mn-ea"/>
              </a:rPr>
              <a:t>可复用亮点</a:t>
            </a:r>
            <a:endParaRPr lang="zh-CN" altLang="en-US" sz="1600" b="1" dirty="0"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752475" y="464185"/>
            <a:ext cx="306070" cy="229870"/>
            <a:chOff x="4729" y="1585"/>
            <a:chExt cx="842" cy="708"/>
          </a:xfrm>
        </p:grpSpPr>
        <p:pic>
          <p:nvPicPr>
            <p:cNvPr id="33" name="图片 32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34" name="图片 33" descr="resource"/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35" name="图片 34" descr="resource"/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Freeform 5"/>
          <p:cNvSpPr/>
          <p:nvPr/>
        </p:nvSpPr>
        <p:spPr bwMode="auto">
          <a:xfrm>
            <a:off x="182245" y="2284730"/>
            <a:ext cx="9067800" cy="2657475"/>
          </a:xfrm>
          <a:custGeom>
            <a:avLst/>
            <a:gdLst/>
            <a:ahLst/>
            <a:cxnLst>
              <a:cxn ang="0">
                <a:pos x="1548" y="674"/>
              </a:cxn>
              <a:cxn ang="0">
                <a:pos x="1577" y="645"/>
              </a:cxn>
              <a:cxn ang="0">
                <a:pos x="1735" y="724"/>
              </a:cxn>
              <a:cxn ang="0">
                <a:pos x="1437" y="784"/>
              </a:cxn>
              <a:cxn ang="0">
                <a:pos x="1474" y="748"/>
              </a:cxn>
              <a:cxn ang="0">
                <a:pos x="1328" y="742"/>
              </a:cxn>
              <a:cxn ang="0">
                <a:pos x="930" y="692"/>
              </a:cxn>
              <a:cxn ang="0">
                <a:pos x="571" y="498"/>
              </a:cxn>
              <a:cxn ang="0">
                <a:pos x="702" y="361"/>
              </a:cxn>
              <a:cxn ang="0">
                <a:pos x="948" y="236"/>
              </a:cxn>
              <a:cxn ang="0">
                <a:pos x="0" y="0"/>
              </a:cxn>
              <a:cxn ang="0">
                <a:pos x="993" y="243"/>
              </a:cxn>
              <a:cxn ang="0">
                <a:pos x="777" y="359"/>
              </a:cxn>
              <a:cxn ang="0">
                <a:pos x="678" y="520"/>
              </a:cxn>
              <a:cxn ang="0">
                <a:pos x="1328" y="670"/>
              </a:cxn>
              <a:cxn ang="0">
                <a:pos x="1548" y="674"/>
              </a:cxn>
            </a:cxnLst>
            <a:rect l="0" t="0" r="r" b="b"/>
            <a:pathLst>
              <a:path w="1735" h="784">
                <a:moveTo>
                  <a:pt x="1548" y="674"/>
                </a:moveTo>
                <a:cubicBezTo>
                  <a:pt x="1577" y="645"/>
                  <a:pt x="1577" y="645"/>
                  <a:pt x="1577" y="645"/>
                </a:cubicBezTo>
                <a:cubicBezTo>
                  <a:pt x="1735" y="724"/>
                  <a:pt x="1735" y="724"/>
                  <a:pt x="1735" y="724"/>
                </a:cubicBezTo>
                <a:cubicBezTo>
                  <a:pt x="1437" y="784"/>
                  <a:pt x="1437" y="784"/>
                  <a:pt x="1437" y="784"/>
                </a:cubicBezTo>
                <a:cubicBezTo>
                  <a:pt x="1474" y="748"/>
                  <a:pt x="1474" y="748"/>
                  <a:pt x="1474" y="748"/>
                </a:cubicBezTo>
                <a:cubicBezTo>
                  <a:pt x="1425" y="747"/>
                  <a:pt x="1376" y="745"/>
                  <a:pt x="1328" y="742"/>
                </a:cubicBezTo>
                <a:cubicBezTo>
                  <a:pt x="1190" y="733"/>
                  <a:pt x="1058" y="716"/>
                  <a:pt x="930" y="692"/>
                </a:cubicBezTo>
                <a:cubicBezTo>
                  <a:pt x="698" y="635"/>
                  <a:pt x="578" y="571"/>
                  <a:pt x="571" y="498"/>
                </a:cubicBezTo>
                <a:cubicBezTo>
                  <a:pt x="562" y="453"/>
                  <a:pt x="606" y="407"/>
                  <a:pt x="702" y="361"/>
                </a:cubicBezTo>
                <a:cubicBezTo>
                  <a:pt x="824" y="313"/>
                  <a:pt x="906" y="271"/>
                  <a:pt x="948" y="236"/>
                </a:cubicBezTo>
                <a:cubicBezTo>
                  <a:pt x="1053" y="130"/>
                  <a:pt x="737" y="51"/>
                  <a:pt x="0" y="0"/>
                </a:cubicBezTo>
                <a:cubicBezTo>
                  <a:pt x="754" y="31"/>
                  <a:pt x="1085" y="112"/>
                  <a:pt x="993" y="243"/>
                </a:cubicBezTo>
                <a:cubicBezTo>
                  <a:pt x="968" y="274"/>
                  <a:pt x="896" y="312"/>
                  <a:pt x="777" y="359"/>
                </a:cubicBezTo>
                <a:cubicBezTo>
                  <a:pt x="664" y="409"/>
                  <a:pt x="631" y="463"/>
                  <a:pt x="678" y="520"/>
                </a:cubicBezTo>
                <a:cubicBezTo>
                  <a:pt x="761" y="606"/>
                  <a:pt x="977" y="656"/>
                  <a:pt x="1328" y="670"/>
                </a:cubicBezTo>
                <a:cubicBezTo>
                  <a:pt x="1396" y="673"/>
                  <a:pt x="1470" y="674"/>
                  <a:pt x="1548" y="67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微软雅黑" panose="020B0503020204020204" charset="-122"/>
            </a:endParaRPr>
          </a:p>
        </p:txBody>
      </p:sp>
      <p:grpSp>
        <p:nvGrpSpPr>
          <p:cNvPr id="56" name="组合 55"/>
          <p:cNvGrpSpPr/>
          <p:nvPr/>
        </p:nvGrpSpPr>
        <p:grpSpPr>
          <a:xfrm>
            <a:off x="644525" y="1111885"/>
            <a:ext cx="659130" cy="1026795"/>
            <a:chOff x="1003349" y="1476778"/>
            <a:chExt cx="995388" cy="1579805"/>
          </a:xfrm>
        </p:grpSpPr>
        <p:grpSp>
          <p:nvGrpSpPr>
            <p:cNvPr id="3" name="Group 72"/>
            <p:cNvGrpSpPr/>
            <p:nvPr/>
          </p:nvGrpSpPr>
          <p:grpSpPr>
            <a:xfrm>
              <a:off x="1003349" y="1476778"/>
              <a:ext cx="995388" cy="1579805"/>
              <a:chOff x="1257300" y="1962150"/>
              <a:chExt cx="1257300" cy="1995489"/>
            </a:xfrm>
            <a:solidFill>
              <a:schemeClr val="bg1">
                <a:lumMod val="65000"/>
              </a:schemeClr>
            </a:solidFill>
          </p:grpSpPr>
          <p:sp>
            <p:nvSpPr>
              <p:cNvPr id="44" name="12"/>
              <p:cNvSpPr/>
              <p:nvPr/>
            </p:nvSpPr>
            <p:spPr>
              <a:xfrm>
                <a:off x="1447800" y="1962150"/>
                <a:ext cx="1066800" cy="838200"/>
              </a:xfrm>
              <a:prstGeom prst="wave">
                <a:avLst>
                  <a:gd name="adj1" fmla="val 6364"/>
                  <a:gd name="adj2" fmla="val 0"/>
                </a:avLst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  <p:sp>
            <p:nvSpPr>
              <p:cNvPr id="45" name="11"/>
              <p:cNvSpPr/>
              <p:nvPr/>
            </p:nvSpPr>
            <p:spPr>
              <a:xfrm>
                <a:off x="1257300" y="3843339"/>
                <a:ext cx="304800" cy="114300"/>
              </a:xfrm>
              <a:prstGeom prst="can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  <p:sp>
            <p:nvSpPr>
              <p:cNvPr id="46" name="10"/>
              <p:cNvSpPr/>
              <p:nvPr/>
            </p:nvSpPr>
            <p:spPr>
              <a:xfrm>
                <a:off x="1371600" y="1962150"/>
                <a:ext cx="76200" cy="1905000"/>
              </a:xfrm>
              <a:prstGeom prst="can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</p:grpSp>
        <p:sp>
          <p:nvSpPr>
            <p:cNvPr id="5" name="Freeform 116"/>
            <p:cNvSpPr>
              <a:spLocks noEditPoints="1"/>
            </p:cNvSpPr>
            <p:nvPr/>
          </p:nvSpPr>
          <p:spPr bwMode="auto">
            <a:xfrm>
              <a:off x="1344471" y="1634302"/>
              <a:ext cx="384175" cy="309563"/>
            </a:xfrm>
            <a:custGeom>
              <a:avLst/>
              <a:gdLst/>
              <a:ahLst/>
              <a:cxnLst>
                <a:cxn ang="0">
                  <a:pos x="55" y="27"/>
                </a:cxn>
                <a:cxn ang="0">
                  <a:pos x="54" y="27"/>
                </a:cxn>
                <a:cxn ang="0">
                  <a:pos x="54" y="27"/>
                </a:cxn>
                <a:cxn ang="0">
                  <a:pos x="53" y="27"/>
                </a:cxn>
                <a:cxn ang="0">
                  <a:pos x="28" y="6"/>
                </a:cxn>
                <a:cxn ang="0">
                  <a:pos x="4" y="27"/>
                </a:cxn>
                <a:cxn ang="0">
                  <a:pos x="3" y="27"/>
                </a:cxn>
                <a:cxn ang="0">
                  <a:pos x="2" y="27"/>
                </a:cxn>
                <a:cxn ang="0">
                  <a:pos x="0" y="24"/>
                </a:cxn>
                <a:cxn ang="0">
                  <a:pos x="0" y="23"/>
                </a:cxn>
                <a:cxn ang="0">
                  <a:pos x="26" y="1"/>
                </a:cxn>
                <a:cxn ang="0">
                  <a:pos x="31" y="1"/>
                </a:cxn>
                <a:cxn ang="0">
                  <a:pos x="40" y="8"/>
                </a:cxn>
                <a:cxn ang="0">
                  <a:pos x="40" y="1"/>
                </a:cxn>
                <a:cxn ang="0">
                  <a:pos x="41" y="0"/>
                </a:cxn>
                <a:cxn ang="0">
                  <a:pos x="48" y="0"/>
                </a:cxn>
                <a:cxn ang="0">
                  <a:pos x="49" y="1"/>
                </a:cxn>
                <a:cxn ang="0">
                  <a:pos x="49" y="16"/>
                </a:cxn>
                <a:cxn ang="0">
                  <a:pos x="57" y="23"/>
                </a:cxn>
                <a:cxn ang="0">
                  <a:pos x="57" y="24"/>
                </a:cxn>
                <a:cxn ang="0">
                  <a:pos x="55" y="27"/>
                </a:cxn>
                <a:cxn ang="0">
                  <a:pos x="49" y="44"/>
                </a:cxn>
                <a:cxn ang="0">
                  <a:pos x="47" y="46"/>
                </a:cxn>
                <a:cxn ang="0">
                  <a:pos x="33" y="46"/>
                </a:cxn>
                <a:cxn ang="0">
                  <a:pos x="33" y="32"/>
                </a:cxn>
                <a:cxn ang="0">
                  <a:pos x="24" y="32"/>
                </a:cxn>
                <a:cxn ang="0">
                  <a:pos x="24" y="46"/>
                </a:cxn>
                <a:cxn ang="0">
                  <a:pos x="10" y="46"/>
                </a:cxn>
                <a:cxn ang="0">
                  <a:pos x="8" y="44"/>
                </a:cxn>
                <a:cxn ang="0">
                  <a:pos x="8" y="27"/>
                </a:cxn>
                <a:cxn ang="0">
                  <a:pos x="8" y="26"/>
                </a:cxn>
                <a:cxn ang="0">
                  <a:pos x="28" y="9"/>
                </a:cxn>
                <a:cxn ang="0">
                  <a:pos x="49" y="26"/>
                </a:cxn>
                <a:cxn ang="0">
                  <a:pos x="49" y="27"/>
                </a:cxn>
                <a:cxn ang="0">
                  <a:pos x="49" y="44"/>
                </a:cxn>
              </a:cxnLst>
              <a:rect l="0" t="0" r="r" b="b"/>
              <a:pathLst>
                <a:path w="57" h="46">
                  <a:moveTo>
                    <a:pt x="55" y="27"/>
                  </a:moveTo>
                  <a:cubicBezTo>
                    <a:pt x="55" y="27"/>
                    <a:pt x="54" y="27"/>
                    <a:pt x="54" y="27"/>
                  </a:cubicBezTo>
                  <a:cubicBezTo>
                    <a:pt x="54" y="27"/>
                    <a:pt x="54" y="27"/>
                    <a:pt x="54" y="27"/>
                  </a:cubicBezTo>
                  <a:cubicBezTo>
                    <a:pt x="54" y="27"/>
                    <a:pt x="53" y="27"/>
                    <a:pt x="53" y="27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4" y="27"/>
                    <a:pt x="3" y="27"/>
                    <a:pt x="3" y="27"/>
                  </a:cubicBezTo>
                  <a:cubicBezTo>
                    <a:pt x="3" y="27"/>
                    <a:pt x="2" y="27"/>
                    <a:pt x="2" y="27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24"/>
                    <a:pt x="0" y="23"/>
                    <a:pt x="0" y="23"/>
                  </a:cubicBezTo>
                  <a:cubicBezTo>
                    <a:pt x="26" y="1"/>
                    <a:pt x="26" y="1"/>
                    <a:pt x="26" y="1"/>
                  </a:cubicBezTo>
                  <a:cubicBezTo>
                    <a:pt x="27" y="0"/>
                    <a:pt x="30" y="0"/>
                    <a:pt x="31" y="1"/>
                  </a:cubicBezTo>
                  <a:cubicBezTo>
                    <a:pt x="40" y="8"/>
                    <a:pt x="40" y="8"/>
                    <a:pt x="40" y="8"/>
                  </a:cubicBezTo>
                  <a:cubicBezTo>
                    <a:pt x="40" y="1"/>
                    <a:pt x="40" y="1"/>
                    <a:pt x="40" y="1"/>
                  </a:cubicBezTo>
                  <a:cubicBezTo>
                    <a:pt x="40" y="1"/>
                    <a:pt x="40" y="0"/>
                    <a:pt x="41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49" y="0"/>
                    <a:pt x="49" y="1"/>
                    <a:pt x="49" y="1"/>
                  </a:cubicBezTo>
                  <a:cubicBezTo>
                    <a:pt x="49" y="16"/>
                    <a:pt x="49" y="16"/>
                    <a:pt x="49" y="16"/>
                  </a:cubicBezTo>
                  <a:cubicBezTo>
                    <a:pt x="57" y="23"/>
                    <a:pt x="57" y="23"/>
                    <a:pt x="57" y="23"/>
                  </a:cubicBezTo>
                  <a:cubicBezTo>
                    <a:pt x="57" y="23"/>
                    <a:pt x="57" y="24"/>
                    <a:pt x="57" y="24"/>
                  </a:cubicBezTo>
                  <a:lnTo>
                    <a:pt x="55" y="27"/>
                  </a:lnTo>
                  <a:close/>
                  <a:moveTo>
                    <a:pt x="49" y="44"/>
                  </a:moveTo>
                  <a:cubicBezTo>
                    <a:pt x="49" y="45"/>
                    <a:pt x="48" y="46"/>
                    <a:pt x="47" y="46"/>
                  </a:cubicBezTo>
                  <a:cubicBezTo>
                    <a:pt x="33" y="46"/>
                    <a:pt x="33" y="46"/>
                    <a:pt x="33" y="46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24" y="32"/>
                    <a:pt x="24" y="32"/>
                    <a:pt x="24" y="32"/>
                  </a:cubicBezTo>
                  <a:cubicBezTo>
                    <a:pt x="24" y="46"/>
                    <a:pt x="24" y="46"/>
                    <a:pt x="24" y="46"/>
                  </a:cubicBezTo>
                  <a:cubicBezTo>
                    <a:pt x="10" y="46"/>
                    <a:pt x="10" y="46"/>
                    <a:pt x="10" y="46"/>
                  </a:cubicBezTo>
                  <a:cubicBezTo>
                    <a:pt x="9" y="46"/>
                    <a:pt x="8" y="45"/>
                    <a:pt x="8" y="44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8" y="27"/>
                    <a:pt x="8" y="26"/>
                    <a:pt x="8" y="26"/>
                  </a:cubicBezTo>
                  <a:cubicBezTo>
                    <a:pt x="28" y="9"/>
                    <a:pt x="28" y="9"/>
                    <a:pt x="28" y="9"/>
                  </a:cubicBezTo>
                  <a:cubicBezTo>
                    <a:pt x="49" y="26"/>
                    <a:pt x="49" y="26"/>
                    <a:pt x="49" y="26"/>
                  </a:cubicBezTo>
                  <a:cubicBezTo>
                    <a:pt x="49" y="26"/>
                    <a:pt x="49" y="27"/>
                    <a:pt x="49" y="27"/>
                  </a:cubicBezTo>
                  <a:lnTo>
                    <a:pt x="49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lIns="121682" tIns="60841" rIns="121682" bIns="6084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7350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45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5188585" y="1214120"/>
            <a:ext cx="735330" cy="1146175"/>
            <a:chOff x="5382172" y="1536526"/>
            <a:chExt cx="1110698" cy="1762813"/>
          </a:xfrm>
        </p:grpSpPr>
        <p:grpSp>
          <p:nvGrpSpPr>
            <p:cNvPr id="9" name="Group 68"/>
            <p:cNvGrpSpPr/>
            <p:nvPr/>
          </p:nvGrpSpPr>
          <p:grpSpPr>
            <a:xfrm>
              <a:off x="5382172" y="1536526"/>
              <a:ext cx="1110698" cy="1762813"/>
              <a:chOff x="1257300" y="1962150"/>
              <a:chExt cx="1257300" cy="1995489"/>
            </a:xfrm>
            <a:solidFill>
              <a:srgbClr val="54688F"/>
            </a:solidFill>
          </p:grpSpPr>
          <p:sp>
            <p:nvSpPr>
              <p:cNvPr id="47" name="9"/>
              <p:cNvSpPr/>
              <p:nvPr/>
            </p:nvSpPr>
            <p:spPr>
              <a:xfrm>
                <a:off x="1447800" y="1962150"/>
                <a:ext cx="1066800" cy="838200"/>
              </a:xfrm>
              <a:prstGeom prst="wave">
                <a:avLst>
                  <a:gd name="adj1" fmla="val 6364"/>
                  <a:gd name="adj2" fmla="val 0"/>
                </a:avLst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  <p:sp>
            <p:nvSpPr>
              <p:cNvPr id="48" name="8"/>
              <p:cNvSpPr/>
              <p:nvPr/>
            </p:nvSpPr>
            <p:spPr>
              <a:xfrm>
                <a:off x="1257300" y="3843339"/>
                <a:ext cx="304800" cy="114300"/>
              </a:xfrm>
              <a:prstGeom prst="can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  <p:sp>
            <p:nvSpPr>
              <p:cNvPr id="49" name="7"/>
              <p:cNvSpPr/>
              <p:nvPr/>
            </p:nvSpPr>
            <p:spPr>
              <a:xfrm>
                <a:off x="1371600" y="1962150"/>
                <a:ext cx="76200" cy="1905000"/>
              </a:xfrm>
              <a:prstGeom prst="can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</p:grpSp>
        <p:sp>
          <p:nvSpPr>
            <p:cNvPr id="29" name="Freeform 105"/>
            <p:cNvSpPr>
              <a:spLocks noEditPoints="1"/>
            </p:cNvSpPr>
            <p:nvPr/>
          </p:nvSpPr>
          <p:spPr bwMode="auto">
            <a:xfrm>
              <a:off x="5803895" y="1693458"/>
              <a:ext cx="417513" cy="412750"/>
            </a:xfrm>
            <a:custGeom>
              <a:avLst/>
              <a:gdLst/>
              <a:ahLst/>
              <a:cxnLst>
                <a:cxn ang="0">
                  <a:pos x="59" y="63"/>
                </a:cxn>
                <a:cxn ang="0">
                  <a:pos x="55" y="61"/>
                </a:cxn>
                <a:cxn ang="0">
                  <a:pos x="42" y="48"/>
                </a:cxn>
                <a:cxn ang="0">
                  <a:pos x="27" y="53"/>
                </a:cxn>
                <a:cxn ang="0">
                  <a:pos x="0" y="26"/>
                </a:cxn>
                <a:cxn ang="0">
                  <a:pos x="27" y="0"/>
                </a:cxn>
                <a:cxn ang="0">
                  <a:pos x="54" y="26"/>
                </a:cxn>
                <a:cxn ang="0">
                  <a:pos x="49" y="41"/>
                </a:cxn>
                <a:cxn ang="0">
                  <a:pos x="62" y="54"/>
                </a:cxn>
                <a:cxn ang="0">
                  <a:pos x="64" y="58"/>
                </a:cxn>
                <a:cxn ang="0">
                  <a:pos x="59" y="63"/>
                </a:cxn>
                <a:cxn ang="0">
                  <a:pos x="27" y="9"/>
                </a:cxn>
                <a:cxn ang="0">
                  <a:pos x="10" y="26"/>
                </a:cxn>
                <a:cxn ang="0">
                  <a:pos x="27" y="43"/>
                </a:cxn>
                <a:cxn ang="0">
                  <a:pos x="44" y="26"/>
                </a:cxn>
                <a:cxn ang="0">
                  <a:pos x="27" y="9"/>
                </a:cxn>
              </a:cxnLst>
              <a:rect l="0" t="0" r="r" b="b"/>
              <a:pathLst>
                <a:path w="64" h="63">
                  <a:moveTo>
                    <a:pt x="59" y="63"/>
                  </a:moveTo>
                  <a:cubicBezTo>
                    <a:pt x="57" y="63"/>
                    <a:pt x="56" y="62"/>
                    <a:pt x="55" y="61"/>
                  </a:cubicBezTo>
                  <a:cubicBezTo>
                    <a:pt x="42" y="48"/>
                    <a:pt x="42" y="48"/>
                    <a:pt x="42" y="48"/>
                  </a:cubicBezTo>
                  <a:cubicBezTo>
                    <a:pt x="38" y="51"/>
                    <a:pt x="33" y="53"/>
                    <a:pt x="27" y="53"/>
                  </a:cubicBezTo>
                  <a:cubicBezTo>
                    <a:pt x="12" y="53"/>
                    <a:pt x="0" y="41"/>
                    <a:pt x="0" y="26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4" y="12"/>
                    <a:pt x="54" y="26"/>
                  </a:cubicBezTo>
                  <a:cubicBezTo>
                    <a:pt x="54" y="32"/>
                    <a:pt x="52" y="37"/>
                    <a:pt x="49" y="41"/>
                  </a:cubicBezTo>
                  <a:cubicBezTo>
                    <a:pt x="62" y="54"/>
                    <a:pt x="62" y="54"/>
                    <a:pt x="62" y="54"/>
                  </a:cubicBezTo>
                  <a:cubicBezTo>
                    <a:pt x="63" y="55"/>
                    <a:pt x="64" y="57"/>
                    <a:pt x="64" y="58"/>
                  </a:cubicBezTo>
                  <a:cubicBezTo>
                    <a:pt x="64" y="61"/>
                    <a:pt x="61" y="63"/>
                    <a:pt x="59" y="63"/>
                  </a:cubicBezTo>
                  <a:close/>
                  <a:moveTo>
                    <a:pt x="27" y="9"/>
                  </a:moveTo>
                  <a:cubicBezTo>
                    <a:pt x="18" y="9"/>
                    <a:pt x="10" y="17"/>
                    <a:pt x="10" y="26"/>
                  </a:cubicBezTo>
                  <a:cubicBezTo>
                    <a:pt x="10" y="36"/>
                    <a:pt x="18" y="43"/>
                    <a:pt x="27" y="43"/>
                  </a:cubicBezTo>
                  <a:cubicBezTo>
                    <a:pt x="37" y="43"/>
                    <a:pt x="44" y="36"/>
                    <a:pt x="44" y="26"/>
                  </a:cubicBezTo>
                  <a:cubicBezTo>
                    <a:pt x="44" y="17"/>
                    <a:pt x="37" y="9"/>
                    <a:pt x="27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lIns="121682" tIns="60841" rIns="121682" bIns="6084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7350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45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2652395" y="3047365"/>
            <a:ext cx="763905" cy="1191895"/>
            <a:chOff x="2845959" y="3370251"/>
            <a:chExt cx="1154985" cy="1833103"/>
          </a:xfrm>
        </p:grpSpPr>
        <p:grpSp>
          <p:nvGrpSpPr>
            <p:cNvPr id="31" name="Group 64"/>
            <p:cNvGrpSpPr/>
            <p:nvPr/>
          </p:nvGrpSpPr>
          <p:grpSpPr>
            <a:xfrm>
              <a:off x="2845959" y="3370251"/>
              <a:ext cx="1154985" cy="1833103"/>
              <a:chOff x="1257300" y="1962150"/>
              <a:chExt cx="1257300" cy="1995489"/>
            </a:xfrm>
            <a:solidFill>
              <a:srgbClr val="C8DDE3"/>
            </a:solidFill>
          </p:grpSpPr>
          <p:sp>
            <p:nvSpPr>
              <p:cNvPr id="50" name="6"/>
              <p:cNvSpPr/>
              <p:nvPr/>
            </p:nvSpPr>
            <p:spPr>
              <a:xfrm>
                <a:off x="1447800" y="1962150"/>
                <a:ext cx="1066800" cy="838200"/>
              </a:xfrm>
              <a:prstGeom prst="wave">
                <a:avLst>
                  <a:gd name="adj1" fmla="val 6364"/>
                  <a:gd name="adj2" fmla="val 0"/>
                </a:avLst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  <p:sp>
            <p:nvSpPr>
              <p:cNvPr id="51" name="5"/>
              <p:cNvSpPr/>
              <p:nvPr/>
            </p:nvSpPr>
            <p:spPr>
              <a:xfrm>
                <a:off x="1257300" y="3843339"/>
                <a:ext cx="304800" cy="114300"/>
              </a:xfrm>
              <a:prstGeom prst="can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  <p:sp>
            <p:nvSpPr>
              <p:cNvPr id="52" name="4"/>
              <p:cNvSpPr/>
              <p:nvPr/>
            </p:nvSpPr>
            <p:spPr>
              <a:xfrm>
                <a:off x="1371600" y="1962150"/>
                <a:ext cx="76200" cy="1905000"/>
              </a:xfrm>
              <a:prstGeom prst="can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</p:grpSp>
        <p:sp>
          <p:nvSpPr>
            <p:cNvPr id="32" name="Freeform 178"/>
            <p:cNvSpPr>
              <a:spLocks noEditPoints="1"/>
            </p:cNvSpPr>
            <p:nvPr/>
          </p:nvSpPr>
          <p:spPr bwMode="auto">
            <a:xfrm>
              <a:off x="3208730" y="3552847"/>
              <a:ext cx="496888" cy="374650"/>
            </a:xfrm>
            <a:custGeom>
              <a:avLst/>
              <a:gdLst/>
              <a:ahLst/>
              <a:cxnLst>
                <a:cxn ang="0">
                  <a:pos x="158" y="119"/>
                </a:cxn>
                <a:cxn ang="0">
                  <a:pos x="0" y="119"/>
                </a:cxn>
                <a:cxn ang="0">
                  <a:pos x="0" y="0"/>
                </a:cxn>
                <a:cxn ang="0">
                  <a:pos x="9" y="0"/>
                </a:cxn>
                <a:cxn ang="0">
                  <a:pos x="9" y="108"/>
                </a:cxn>
                <a:cxn ang="0">
                  <a:pos x="158" y="108"/>
                </a:cxn>
                <a:cxn ang="0">
                  <a:pos x="158" y="119"/>
                </a:cxn>
                <a:cxn ang="0">
                  <a:pos x="50" y="99"/>
                </a:cxn>
                <a:cxn ang="0">
                  <a:pos x="29" y="99"/>
                </a:cxn>
                <a:cxn ang="0">
                  <a:pos x="29" y="60"/>
                </a:cxn>
                <a:cxn ang="0">
                  <a:pos x="50" y="60"/>
                </a:cxn>
                <a:cxn ang="0">
                  <a:pos x="50" y="99"/>
                </a:cxn>
                <a:cxn ang="0">
                  <a:pos x="78" y="99"/>
                </a:cxn>
                <a:cxn ang="0">
                  <a:pos x="59" y="99"/>
                </a:cxn>
                <a:cxn ang="0">
                  <a:pos x="59" y="19"/>
                </a:cxn>
                <a:cxn ang="0">
                  <a:pos x="78" y="19"/>
                </a:cxn>
                <a:cxn ang="0">
                  <a:pos x="78" y="99"/>
                </a:cxn>
                <a:cxn ang="0">
                  <a:pos x="109" y="99"/>
                </a:cxn>
                <a:cxn ang="0">
                  <a:pos x="89" y="99"/>
                </a:cxn>
                <a:cxn ang="0">
                  <a:pos x="89" y="39"/>
                </a:cxn>
                <a:cxn ang="0">
                  <a:pos x="109" y="39"/>
                </a:cxn>
                <a:cxn ang="0">
                  <a:pos x="109" y="99"/>
                </a:cxn>
                <a:cxn ang="0">
                  <a:pos x="139" y="99"/>
                </a:cxn>
                <a:cxn ang="0">
                  <a:pos x="119" y="99"/>
                </a:cxn>
                <a:cxn ang="0">
                  <a:pos x="119" y="11"/>
                </a:cxn>
                <a:cxn ang="0">
                  <a:pos x="139" y="11"/>
                </a:cxn>
                <a:cxn ang="0">
                  <a:pos x="139" y="99"/>
                </a:cxn>
              </a:cxnLst>
              <a:rect l="0" t="0" r="r" b="b"/>
              <a:pathLst>
                <a:path w="158" h="119">
                  <a:moveTo>
                    <a:pt x="158" y="119"/>
                  </a:moveTo>
                  <a:lnTo>
                    <a:pt x="0" y="119"/>
                  </a:lnTo>
                  <a:lnTo>
                    <a:pt x="0" y="0"/>
                  </a:lnTo>
                  <a:lnTo>
                    <a:pt x="9" y="0"/>
                  </a:lnTo>
                  <a:lnTo>
                    <a:pt x="9" y="108"/>
                  </a:lnTo>
                  <a:lnTo>
                    <a:pt x="158" y="108"/>
                  </a:lnTo>
                  <a:lnTo>
                    <a:pt x="158" y="119"/>
                  </a:lnTo>
                  <a:close/>
                  <a:moveTo>
                    <a:pt x="50" y="99"/>
                  </a:moveTo>
                  <a:lnTo>
                    <a:pt x="29" y="99"/>
                  </a:lnTo>
                  <a:lnTo>
                    <a:pt x="29" y="60"/>
                  </a:lnTo>
                  <a:lnTo>
                    <a:pt x="50" y="60"/>
                  </a:lnTo>
                  <a:lnTo>
                    <a:pt x="50" y="99"/>
                  </a:lnTo>
                  <a:close/>
                  <a:moveTo>
                    <a:pt x="78" y="99"/>
                  </a:moveTo>
                  <a:lnTo>
                    <a:pt x="59" y="99"/>
                  </a:lnTo>
                  <a:lnTo>
                    <a:pt x="59" y="19"/>
                  </a:lnTo>
                  <a:lnTo>
                    <a:pt x="78" y="19"/>
                  </a:lnTo>
                  <a:lnTo>
                    <a:pt x="78" y="99"/>
                  </a:lnTo>
                  <a:close/>
                  <a:moveTo>
                    <a:pt x="109" y="99"/>
                  </a:moveTo>
                  <a:lnTo>
                    <a:pt x="89" y="99"/>
                  </a:lnTo>
                  <a:lnTo>
                    <a:pt x="89" y="39"/>
                  </a:lnTo>
                  <a:lnTo>
                    <a:pt x="109" y="39"/>
                  </a:lnTo>
                  <a:lnTo>
                    <a:pt x="109" y="99"/>
                  </a:lnTo>
                  <a:close/>
                  <a:moveTo>
                    <a:pt x="139" y="99"/>
                  </a:moveTo>
                  <a:lnTo>
                    <a:pt x="119" y="99"/>
                  </a:lnTo>
                  <a:lnTo>
                    <a:pt x="119" y="11"/>
                  </a:lnTo>
                  <a:lnTo>
                    <a:pt x="139" y="11"/>
                  </a:lnTo>
                  <a:lnTo>
                    <a:pt x="139" y="9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lIns="121682" tIns="60841" rIns="121682" bIns="6084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7350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45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6783070" y="3114040"/>
            <a:ext cx="979805" cy="1527810"/>
            <a:chOff x="7875075" y="3493426"/>
            <a:chExt cx="1481456" cy="2351251"/>
          </a:xfrm>
        </p:grpSpPr>
        <p:grpSp>
          <p:nvGrpSpPr>
            <p:cNvPr id="37" name="Group 76"/>
            <p:cNvGrpSpPr/>
            <p:nvPr/>
          </p:nvGrpSpPr>
          <p:grpSpPr>
            <a:xfrm>
              <a:off x="7875075" y="3493426"/>
              <a:ext cx="1481456" cy="2351251"/>
              <a:chOff x="1257300" y="1962150"/>
              <a:chExt cx="1257300" cy="1995489"/>
            </a:xfrm>
            <a:solidFill>
              <a:srgbClr val="E98C86"/>
            </a:solidFill>
          </p:grpSpPr>
          <p:sp>
            <p:nvSpPr>
              <p:cNvPr id="41" name="3"/>
              <p:cNvSpPr/>
              <p:nvPr/>
            </p:nvSpPr>
            <p:spPr>
              <a:xfrm>
                <a:off x="1447800" y="1962151"/>
                <a:ext cx="1066800" cy="838200"/>
              </a:xfrm>
              <a:prstGeom prst="wave">
                <a:avLst>
                  <a:gd name="adj1" fmla="val 6364"/>
                  <a:gd name="adj2" fmla="val 0"/>
                </a:avLst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  <p:sp>
            <p:nvSpPr>
              <p:cNvPr id="42" name="2"/>
              <p:cNvSpPr/>
              <p:nvPr/>
            </p:nvSpPr>
            <p:spPr>
              <a:xfrm>
                <a:off x="1257300" y="3843339"/>
                <a:ext cx="304800" cy="114300"/>
              </a:xfrm>
              <a:prstGeom prst="can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  <p:sp>
            <p:nvSpPr>
              <p:cNvPr id="43" name="1"/>
              <p:cNvSpPr/>
              <p:nvPr/>
            </p:nvSpPr>
            <p:spPr>
              <a:xfrm>
                <a:off x="1371600" y="1962150"/>
                <a:ext cx="76200" cy="1905000"/>
              </a:xfrm>
              <a:prstGeom prst="can">
                <a:avLst/>
              </a:prstGeom>
              <a:grpFill/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ker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endParaRPr>
              </a:p>
            </p:txBody>
          </p:sp>
        </p:grpSp>
        <p:sp>
          <p:nvSpPr>
            <p:cNvPr id="38" name="Freeform 45"/>
            <p:cNvSpPr>
              <a:spLocks noEditPoints="1"/>
            </p:cNvSpPr>
            <p:nvPr/>
          </p:nvSpPr>
          <p:spPr bwMode="auto">
            <a:xfrm>
              <a:off x="8499182" y="3777754"/>
              <a:ext cx="376238" cy="376238"/>
            </a:xfrm>
            <a:custGeom>
              <a:avLst/>
              <a:gdLst/>
              <a:ahLst/>
              <a:cxnLst>
                <a:cxn ang="0">
                  <a:pos x="27" y="55"/>
                </a:cxn>
                <a:cxn ang="0">
                  <a:pos x="0" y="27"/>
                </a:cxn>
                <a:cxn ang="0">
                  <a:pos x="27" y="0"/>
                </a:cxn>
                <a:cxn ang="0">
                  <a:pos x="55" y="27"/>
                </a:cxn>
                <a:cxn ang="0">
                  <a:pos x="27" y="55"/>
                </a:cxn>
                <a:cxn ang="0">
                  <a:pos x="45" y="20"/>
                </a:cxn>
                <a:cxn ang="0">
                  <a:pos x="42" y="17"/>
                </a:cxn>
                <a:cxn ang="0">
                  <a:pos x="40" y="16"/>
                </a:cxn>
                <a:cxn ang="0">
                  <a:pos x="38" y="17"/>
                </a:cxn>
                <a:cxn ang="0">
                  <a:pos x="24" y="31"/>
                </a:cxn>
                <a:cxn ang="0">
                  <a:pos x="16" y="23"/>
                </a:cxn>
                <a:cxn ang="0">
                  <a:pos x="14" y="22"/>
                </a:cxn>
                <a:cxn ang="0">
                  <a:pos x="13" y="23"/>
                </a:cxn>
                <a:cxn ang="0">
                  <a:pos x="9" y="26"/>
                </a:cxn>
                <a:cxn ang="0">
                  <a:pos x="9" y="28"/>
                </a:cxn>
                <a:cxn ang="0">
                  <a:pos x="9" y="30"/>
                </a:cxn>
                <a:cxn ang="0">
                  <a:pos x="22" y="43"/>
                </a:cxn>
                <a:cxn ang="0">
                  <a:pos x="24" y="43"/>
                </a:cxn>
                <a:cxn ang="0">
                  <a:pos x="26" y="43"/>
                </a:cxn>
                <a:cxn ang="0">
                  <a:pos x="45" y="23"/>
                </a:cxn>
                <a:cxn ang="0">
                  <a:pos x="46" y="22"/>
                </a:cxn>
                <a:cxn ang="0">
                  <a:pos x="45" y="20"/>
                </a:cxn>
              </a:cxnLst>
              <a:rect l="0" t="0" r="r" b="b"/>
              <a:pathLst>
                <a:path w="55" h="55">
                  <a:moveTo>
                    <a:pt x="27" y="55"/>
                  </a:moveTo>
                  <a:cubicBezTo>
                    <a:pt x="12" y="55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5"/>
                    <a:pt x="27" y="55"/>
                  </a:cubicBezTo>
                  <a:close/>
                  <a:moveTo>
                    <a:pt x="45" y="20"/>
                  </a:moveTo>
                  <a:cubicBezTo>
                    <a:pt x="42" y="17"/>
                    <a:pt x="42" y="17"/>
                    <a:pt x="42" y="17"/>
                  </a:cubicBezTo>
                  <a:cubicBezTo>
                    <a:pt x="41" y="16"/>
                    <a:pt x="41" y="16"/>
                    <a:pt x="40" y="16"/>
                  </a:cubicBezTo>
                  <a:cubicBezTo>
                    <a:pt x="39" y="16"/>
                    <a:pt x="39" y="16"/>
                    <a:pt x="38" y="17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16" y="23"/>
                    <a:pt x="16" y="23"/>
                    <a:pt x="16" y="23"/>
                  </a:cubicBezTo>
                  <a:cubicBezTo>
                    <a:pt x="15" y="23"/>
                    <a:pt x="15" y="22"/>
                    <a:pt x="14" y="22"/>
                  </a:cubicBezTo>
                  <a:cubicBezTo>
                    <a:pt x="14" y="22"/>
                    <a:pt x="13" y="23"/>
                    <a:pt x="13" y="23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9" y="27"/>
                    <a:pt x="9" y="27"/>
                    <a:pt x="9" y="28"/>
                  </a:cubicBezTo>
                  <a:cubicBezTo>
                    <a:pt x="9" y="29"/>
                    <a:pt x="9" y="29"/>
                    <a:pt x="9" y="30"/>
                  </a:cubicBezTo>
                  <a:cubicBezTo>
                    <a:pt x="22" y="43"/>
                    <a:pt x="22" y="43"/>
                    <a:pt x="22" y="43"/>
                  </a:cubicBezTo>
                  <a:cubicBezTo>
                    <a:pt x="23" y="43"/>
                    <a:pt x="23" y="43"/>
                    <a:pt x="24" y="43"/>
                  </a:cubicBezTo>
                  <a:cubicBezTo>
                    <a:pt x="25" y="43"/>
                    <a:pt x="25" y="43"/>
                    <a:pt x="26" y="43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6" y="22"/>
                    <a:pt x="46" y="22"/>
                  </a:cubicBezTo>
                  <a:cubicBezTo>
                    <a:pt x="46" y="21"/>
                    <a:pt x="45" y="20"/>
                    <a:pt x="45" y="2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lIns="121682" tIns="60841" rIns="121682" bIns="6084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1373505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3545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324561" y="1290955"/>
            <a:ext cx="2018665" cy="775417"/>
            <a:chOff x="6488685" y="1613532"/>
            <a:chExt cx="3052069" cy="1191950"/>
          </a:xfrm>
        </p:grpSpPr>
        <p:sp>
          <p:nvSpPr>
            <p:cNvPr id="39" name="TextBox 13"/>
            <p:cNvSpPr txBox="1"/>
            <p:nvPr/>
          </p:nvSpPr>
          <p:spPr>
            <a:xfrm>
              <a:off x="6576051" y="1613532"/>
              <a:ext cx="2964703" cy="661799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活动倒计时</a:t>
              </a:r>
              <a:endPara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40" name="矩形 39"/>
            <p:cNvSpPr>
              <a:spLocks noChangeArrowheads="1"/>
            </p:cNvSpPr>
            <p:nvPr/>
          </p:nvSpPr>
          <p:spPr bwMode="auto">
            <a:xfrm>
              <a:off x="6488685" y="2275457"/>
              <a:ext cx="3010846" cy="530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营造紧迫感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611774" y="1214120"/>
            <a:ext cx="3991341" cy="2785108"/>
            <a:chOff x="851648" y="1548870"/>
            <a:chExt cx="3840035" cy="4283356"/>
          </a:xfrm>
        </p:grpSpPr>
        <p:sp>
          <p:nvSpPr>
            <p:cNvPr id="53" name="TextBox 13"/>
            <p:cNvSpPr txBox="1"/>
            <p:nvPr/>
          </p:nvSpPr>
          <p:spPr>
            <a:xfrm>
              <a:off x="1676142" y="1548870"/>
              <a:ext cx="3015541" cy="662133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6660" eaLnBrk="1" fontAlgn="auto" hangingPunct="1">
                <a:spcBef>
                  <a:spcPct val="20000"/>
                </a:spcBef>
                <a:spcAft>
                  <a:spcPts val="0"/>
                </a:spcAft>
                <a:defRPr/>
              </a:pPr>
              <a:r>
                <a:rPr lang="zh-CN" altLang="en-US" sz="2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多方式水产品</a:t>
              </a:r>
              <a:endPara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54" name="矩形 53"/>
            <p:cNvSpPr>
              <a:spLocks noChangeArrowheads="1"/>
            </p:cNvSpPr>
            <p:nvPr/>
          </p:nvSpPr>
          <p:spPr bwMode="auto">
            <a:xfrm>
              <a:off x="851648" y="5301933"/>
              <a:ext cx="2473637" cy="530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带动气氛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67" name="矩形 66"/>
            <p:cNvSpPr>
              <a:spLocks noChangeArrowheads="1"/>
            </p:cNvSpPr>
            <p:nvPr/>
          </p:nvSpPr>
          <p:spPr bwMode="auto">
            <a:xfrm>
              <a:off x="2095498" y="2205141"/>
              <a:ext cx="2473637" cy="530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打卡、提问、晒单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7872095" y="2691765"/>
            <a:ext cx="2268855" cy="1471920"/>
            <a:chOff x="9513193" y="3498891"/>
            <a:chExt cx="1943785" cy="509264"/>
          </a:xfrm>
        </p:grpSpPr>
        <p:sp>
          <p:nvSpPr>
            <p:cNvPr id="65" name="TextBox 13"/>
            <p:cNvSpPr txBox="1"/>
            <p:nvPr/>
          </p:nvSpPr>
          <p:spPr>
            <a:xfrm>
              <a:off x="9513193" y="3498891"/>
              <a:ext cx="1749078" cy="29813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1216660">
                <a:spcBef>
                  <a:spcPct val="20000"/>
                </a:spcBef>
                <a:defRPr/>
              </a:pPr>
              <a:r>
                <a:rPr lang="zh-CN" altLang="en-US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热卖产品数量倒计时</a:t>
              </a:r>
              <a:endPara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  <p:sp>
          <p:nvSpPr>
            <p:cNvPr id="66" name="矩形 65"/>
            <p:cNvSpPr>
              <a:spLocks noChangeArrowheads="1"/>
            </p:cNvSpPr>
            <p:nvPr/>
          </p:nvSpPr>
          <p:spPr bwMode="auto">
            <a:xfrm>
              <a:off x="9566762" y="3800977"/>
              <a:ext cx="1890216" cy="207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  <a:buNone/>
              </a:pP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300</a:t>
              </a: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个</a:t>
              </a: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——50</a:t>
              </a: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个</a:t>
              </a:r>
              <a:r>
                <a:rPr lang="en-US" altLang="zh-CN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——</a:t>
              </a: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少量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  <a:p>
              <a:pPr>
                <a:lnSpc>
                  <a:spcPct val="150000"/>
                </a:lnSpc>
                <a:buNone/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+mn-ea"/>
                  <a:sym typeface="微软雅黑" panose="020B0503020204020204" charset="-122"/>
                </a:rPr>
                <a:t>给小客再次出来发链接的理由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矩形 3"/>
          <p:cNvSpPr/>
          <p:nvPr/>
        </p:nvSpPr>
        <p:spPr>
          <a:xfrm>
            <a:off x="118703" y="123040"/>
            <a:ext cx="10022290" cy="55140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795"/>
          </a:p>
        </p:txBody>
      </p:sp>
      <p:grpSp>
        <p:nvGrpSpPr>
          <p:cNvPr id="6" name="组合 5"/>
          <p:cNvGrpSpPr/>
          <p:nvPr/>
        </p:nvGrpSpPr>
        <p:grpSpPr>
          <a:xfrm>
            <a:off x="8987621" y="380965"/>
            <a:ext cx="627384" cy="266163"/>
            <a:chOff x="12515" y="1472"/>
            <a:chExt cx="990" cy="420"/>
          </a:xfrm>
        </p:grpSpPr>
        <p:sp>
          <p:nvSpPr>
            <p:cNvPr id="7" name="对角圆角矩形 6"/>
            <p:cNvSpPr/>
            <p:nvPr/>
          </p:nvSpPr>
          <p:spPr>
            <a:xfrm>
              <a:off x="12515" y="1472"/>
              <a:ext cx="990" cy="420"/>
            </a:xfrm>
            <a:prstGeom prst="round2DiagRect">
              <a:avLst>
                <a:gd name="adj1" fmla="val 27380"/>
                <a:gd name="adj2" fmla="val 0"/>
              </a:avLst>
            </a:prstGeom>
            <a:solidFill>
              <a:srgbClr val="FFC000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sz="1795"/>
            </a:p>
          </p:txBody>
        </p:sp>
        <p:pic>
          <p:nvPicPr>
            <p:cNvPr id="8" name="图片 7" descr="黑色ROI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12670" y="1476"/>
              <a:ext cx="680" cy="411"/>
            </a:xfrm>
            <a:prstGeom prst="rect">
              <a:avLst/>
            </a:prstGeom>
          </p:spPr>
        </p:pic>
      </p:grpSp>
      <p:grpSp>
        <p:nvGrpSpPr>
          <p:cNvPr id="18" name="组合 17"/>
          <p:cNvGrpSpPr/>
          <p:nvPr/>
        </p:nvGrpSpPr>
        <p:grpSpPr>
          <a:xfrm>
            <a:off x="761295" y="301413"/>
            <a:ext cx="340941" cy="279471"/>
            <a:chOff x="4729" y="1585"/>
            <a:chExt cx="842" cy="708"/>
          </a:xfrm>
        </p:grpSpPr>
        <p:pic>
          <p:nvPicPr>
            <p:cNvPr id="19" name="图片 18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235" y="1585"/>
              <a:ext cx="337" cy="709"/>
            </a:xfrm>
            <a:prstGeom prst="rect">
              <a:avLst/>
            </a:prstGeom>
          </p:spPr>
        </p:pic>
        <p:pic>
          <p:nvPicPr>
            <p:cNvPr id="20" name="图片 19" descr="resource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82" y="1585"/>
              <a:ext cx="337" cy="709"/>
            </a:xfrm>
            <a:prstGeom prst="rect">
              <a:avLst/>
            </a:prstGeom>
          </p:spPr>
        </p:pic>
        <p:pic>
          <p:nvPicPr>
            <p:cNvPr id="21" name="图片 20" descr="resourc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9" y="1585"/>
              <a:ext cx="337" cy="709"/>
            </a:xfrm>
            <a:prstGeom prst="rect">
              <a:avLst/>
            </a:prstGeom>
          </p:spPr>
        </p:pic>
      </p:grpSp>
      <p:sp>
        <p:nvSpPr>
          <p:cNvPr id="2" name="文本框 1"/>
          <p:cNvSpPr txBox="1"/>
          <p:nvPr/>
        </p:nvSpPr>
        <p:spPr>
          <a:xfrm>
            <a:off x="1108075" y="273685"/>
            <a:ext cx="2778760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/>
            <a:r>
              <a:rPr lang="zh-CN" altLang="en-US" sz="1590" b="1" dirty="0">
                <a:sym typeface="+mn-ea"/>
              </a:rPr>
              <a:t>案例中待优化点及改善方案</a:t>
            </a:r>
            <a:endParaRPr lang="zh-CN" altLang="en-US" sz="1595" b="1">
              <a:sym typeface="+mn-ea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1705610" y="1310005"/>
            <a:ext cx="655955" cy="655955"/>
          </a:xfrm>
          <a:prstGeom prst="ellipse">
            <a:avLst/>
          </a:prstGeom>
          <a:solidFill>
            <a:srgbClr val="F7DC98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4400">
              <a:solidFill>
                <a:srgbClr val="FEFABC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1" name="椭圆 40"/>
          <p:cNvSpPr/>
          <p:nvPr/>
        </p:nvSpPr>
        <p:spPr>
          <a:xfrm>
            <a:off x="1705610" y="2821305"/>
            <a:ext cx="655955" cy="655955"/>
          </a:xfrm>
          <a:prstGeom prst="ellipse">
            <a:avLst/>
          </a:prstGeom>
          <a:solidFill>
            <a:srgbClr val="E98C86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4400">
              <a:solidFill>
                <a:srgbClr val="FEFABC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2" name="椭圆 41"/>
          <p:cNvSpPr/>
          <p:nvPr/>
        </p:nvSpPr>
        <p:spPr>
          <a:xfrm>
            <a:off x="1705610" y="4331970"/>
            <a:ext cx="655955" cy="655955"/>
          </a:xfrm>
          <a:prstGeom prst="ellipse">
            <a:avLst/>
          </a:prstGeom>
          <a:solidFill>
            <a:srgbClr val="54688F"/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p>
            <a:pPr algn="ctr"/>
            <a:endParaRPr lang="zh-CN" altLang="en-US" sz="4400">
              <a:solidFill>
                <a:srgbClr val="FEFABC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3" name="Freeform 158"/>
          <p:cNvSpPr>
            <a:spLocks noEditPoints="1"/>
          </p:cNvSpPr>
          <p:nvPr/>
        </p:nvSpPr>
        <p:spPr bwMode="auto">
          <a:xfrm>
            <a:off x="1906905" y="4528820"/>
            <a:ext cx="254000" cy="263525"/>
          </a:xfrm>
          <a:custGeom>
            <a:avLst/>
            <a:gdLst>
              <a:gd name="T0" fmla="*/ 107 w 108"/>
              <a:gd name="T1" fmla="*/ 7 h 112"/>
              <a:gd name="T2" fmla="*/ 108 w 108"/>
              <a:gd name="T3" fmla="*/ 4 h 112"/>
              <a:gd name="T4" fmla="*/ 105 w 108"/>
              <a:gd name="T5" fmla="*/ 0 h 112"/>
              <a:gd name="T6" fmla="*/ 104 w 108"/>
              <a:gd name="T7" fmla="*/ 0 h 112"/>
              <a:gd name="T8" fmla="*/ 4 w 108"/>
              <a:gd name="T9" fmla="*/ 0 h 112"/>
              <a:gd name="T10" fmla="*/ 1 w 108"/>
              <a:gd name="T11" fmla="*/ 1 h 112"/>
              <a:gd name="T12" fmla="*/ 1 w 108"/>
              <a:gd name="T13" fmla="*/ 7 h 112"/>
              <a:gd name="T14" fmla="*/ 52 w 108"/>
              <a:gd name="T15" fmla="*/ 70 h 112"/>
              <a:gd name="T16" fmla="*/ 52 w 108"/>
              <a:gd name="T17" fmla="*/ 104 h 112"/>
              <a:gd name="T18" fmla="*/ 36 w 108"/>
              <a:gd name="T19" fmla="*/ 104 h 112"/>
              <a:gd name="T20" fmla="*/ 32 w 108"/>
              <a:gd name="T21" fmla="*/ 108 h 112"/>
              <a:gd name="T22" fmla="*/ 36 w 108"/>
              <a:gd name="T23" fmla="*/ 112 h 112"/>
              <a:gd name="T24" fmla="*/ 76 w 108"/>
              <a:gd name="T25" fmla="*/ 112 h 112"/>
              <a:gd name="T26" fmla="*/ 80 w 108"/>
              <a:gd name="T27" fmla="*/ 108 h 112"/>
              <a:gd name="T28" fmla="*/ 76 w 108"/>
              <a:gd name="T29" fmla="*/ 104 h 112"/>
              <a:gd name="T30" fmla="*/ 60 w 108"/>
              <a:gd name="T31" fmla="*/ 104 h 112"/>
              <a:gd name="T32" fmla="*/ 60 w 108"/>
              <a:gd name="T33" fmla="*/ 69 h 112"/>
              <a:gd name="T34" fmla="*/ 107 w 108"/>
              <a:gd name="T35" fmla="*/ 7 h 112"/>
              <a:gd name="T36" fmla="*/ 56 w 108"/>
              <a:gd name="T37" fmla="*/ 62 h 112"/>
              <a:gd name="T38" fmla="*/ 12 w 108"/>
              <a:gd name="T39" fmla="*/ 8 h 112"/>
              <a:gd name="T40" fmla="*/ 96 w 108"/>
              <a:gd name="T41" fmla="*/ 8 h 112"/>
              <a:gd name="T42" fmla="*/ 56 w 108"/>
              <a:gd name="T43" fmla="*/ 62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8" h="112">
                <a:moveTo>
                  <a:pt x="107" y="7"/>
                </a:moveTo>
                <a:cubicBezTo>
                  <a:pt x="107" y="6"/>
                  <a:pt x="108" y="5"/>
                  <a:pt x="108" y="4"/>
                </a:cubicBezTo>
                <a:cubicBezTo>
                  <a:pt x="108" y="2"/>
                  <a:pt x="107" y="1"/>
                  <a:pt x="105" y="0"/>
                </a:cubicBezTo>
                <a:cubicBezTo>
                  <a:pt x="105" y="0"/>
                  <a:pt x="104" y="0"/>
                  <a:pt x="104" y="0"/>
                </a:cubicBezTo>
                <a:cubicBezTo>
                  <a:pt x="4" y="0"/>
                  <a:pt x="4" y="0"/>
                  <a:pt x="4" y="0"/>
                </a:cubicBezTo>
                <a:cubicBezTo>
                  <a:pt x="3" y="0"/>
                  <a:pt x="2" y="0"/>
                  <a:pt x="1" y="1"/>
                </a:cubicBezTo>
                <a:cubicBezTo>
                  <a:pt x="0" y="3"/>
                  <a:pt x="0" y="5"/>
                  <a:pt x="1" y="7"/>
                </a:cubicBezTo>
                <a:cubicBezTo>
                  <a:pt x="52" y="70"/>
                  <a:pt x="52" y="70"/>
                  <a:pt x="52" y="70"/>
                </a:cubicBezTo>
                <a:cubicBezTo>
                  <a:pt x="52" y="104"/>
                  <a:pt x="52" y="104"/>
                  <a:pt x="52" y="104"/>
                </a:cubicBezTo>
                <a:cubicBezTo>
                  <a:pt x="36" y="104"/>
                  <a:pt x="36" y="104"/>
                  <a:pt x="36" y="104"/>
                </a:cubicBezTo>
                <a:cubicBezTo>
                  <a:pt x="34" y="104"/>
                  <a:pt x="32" y="106"/>
                  <a:pt x="32" y="108"/>
                </a:cubicBezTo>
                <a:cubicBezTo>
                  <a:pt x="32" y="110"/>
                  <a:pt x="34" y="112"/>
                  <a:pt x="36" y="112"/>
                </a:cubicBezTo>
                <a:cubicBezTo>
                  <a:pt x="76" y="112"/>
                  <a:pt x="76" y="112"/>
                  <a:pt x="76" y="112"/>
                </a:cubicBezTo>
                <a:cubicBezTo>
                  <a:pt x="78" y="112"/>
                  <a:pt x="80" y="110"/>
                  <a:pt x="80" y="108"/>
                </a:cubicBezTo>
                <a:cubicBezTo>
                  <a:pt x="80" y="106"/>
                  <a:pt x="78" y="104"/>
                  <a:pt x="76" y="104"/>
                </a:cubicBezTo>
                <a:cubicBezTo>
                  <a:pt x="60" y="104"/>
                  <a:pt x="60" y="104"/>
                  <a:pt x="60" y="104"/>
                </a:cubicBezTo>
                <a:cubicBezTo>
                  <a:pt x="60" y="69"/>
                  <a:pt x="60" y="69"/>
                  <a:pt x="60" y="69"/>
                </a:cubicBezTo>
                <a:lnTo>
                  <a:pt x="107" y="7"/>
                </a:lnTo>
                <a:close/>
                <a:moveTo>
                  <a:pt x="56" y="62"/>
                </a:moveTo>
                <a:cubicBezTo>
                  <a:pt x="12" y="8"/>
                  <a:pt x="12" y="8"/>
                  <a:pt x="12" y="8"/>
                </a:cubicBezTo>
                <a:cubicBezTo>
                  <a:pt x="96" y="8"/>
                  <a:pt x="96" y="8"/>
                  <a:pt x="96" y="8"/>
                </a:cubicBezTo>
                <a:lnTo>
                  <a:pt x="56" y="62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4" name="Freeform 204"/>
          <p:cNvSpPr>
            <a:spLocks noEditPoints="1"/>
          </p:cNvSpPr>
          <p:nvPr/>
        </p:nvSpPr>
        <p:spPr bwMode="auto">
          <a:xfrm>
            <a:off x="1883410" y="2977515"/>
            <a:ext cx="300990" cy="282575"/>
          </a:xfrm>
          <a:custGeom>
            <a:avLst/>
            <a:gdLst>
              <a:gd name="T0" fmla="*/ 112 w 128"/>
              <a:gd name="T1" fmla="*/ 16 h 120"/>
              <a:gd name="T2" fmla="*/ 88 w 128"/>
              <a:gd name="T3" fmla="*/ 16 h 120"/>
              <a:gd name="T4" fmla="*/ 88 w 128"/>
              <a:gd name="T5" fmla="*/ 8 h 120"/>
              <a:gd name="T6" fmla="*/ 80 w 128"/>
              <a:gd name="T7" fmla="*/ 0 h 120"/>
              <a:gd name="T8" fmla="*/ 48 w 128"/>
              <a:gd name="T9" fmla="*/ 0 h 120"/>
              <a:gd name="T10" fmla="*/ 40 w 128"/>
              <a:gd name="T11" fmla="*/ 8 h 120"/>
              <a:gd name="T12" fmla="*/ 40 w 128"/>
              <a:gd name="T13" fmla="*/ 16 h 120"/>
              <a:gd name="T14" fmla="*/ 16 w 128"/>
              <a:gd name="T15" fmla="*/ 16 h 120"/>
              <a:gd name="T16" fmla="*/ 0 w 128"/>
              <a:gd name="T17" fmla="*/ 32 h 120"/>
              <a:gd name="T18" fmla="*/ 0 w 128"/>
              <a:gd name="T19" fmla="*/ 104 h 120"/>
              <a:gd name="T20" fmla="*/ 16 w 128"/>
              <a:gd name="T21" fmla="*/ 120 h 120"/>
              <a:gd name="T22" fmla="*/ 112 w 128"/>
              <a:gd name="T23" fmla="*/ 120 h 120"/>
              <a:gd name="T24" fmla="*/ 128 w 128"/>
              <a:gd name="T25" fmla="*/ 104 h 120"/>
              <a:gd name="T26" fmla="*/ 128 w 128"/>
              <a:gd name="T27" fmla="*/ 32 h 120"/>
              <a:gd name="T28" fmla="*/ 112 w 128"/>
              <a:gd name="T29" fmla="*/ 16 h 120"/>
              <a:gd name="T30" fmla="*/ 48 w 128"/>
              <a:gd name="T31" fmla="*/ 12 h 120"/>
              <a:gd name="T32" fmla="*/ 52 w 128"/>
              <a:gd name="T33" fmla="*/ 8 h 120"/>
              <a:gd name="T34" fmla="*/ 76 w 128"/>
              <a:gd name="T35" fmla="*/ 8 h 120"/>
              <a:gd name="T36" fmla="*/ 80 w 128"/>
              <a:gd name="T37" fmla="*/ 12 h 120"/>
              <a:gd name="T38" fmla="*/ 80 w 128"/>
              <a:gd name="T39" fmla="*/ 16 h 120"/>
              <a:gd name="T40" fmla="*/ 76 w 128"/>
              <a:gd name="T41" fmla="*/ 16 h 120"/>
              <a:gd name="T42" fmla="*/ 52 w 128"/>
              <a:gd name="T43" fmla="*/ 16 h 120"/>
              <a:gd name="T44" fmla="*/ 48 w 128"/>
              <a:gd name="T45" fmla="*/ 16 h 120"/>
              <a:gd name="T46" fmla="*/ 48 w 128"/>
              <a:gd name="T47" fmla="*/ 12 h 120"/>
              <a:gd name="T48" fmla="*/ 120 w 128"/>
              <a:gd name="T49" fmla="*/ 104 h 120"/>
              <a:gd name="T50" fmla="*/ 112 w 128"/>
              <a:gd name="T51" fmla="*/ 112 h 120"/>
              <a:gd name="T52" fmla="*/ 16 w 128"/>
              <a:gd name="T53" fmla="*/ 112 h 120"/>
              <a:gd name="T54" fmla="*/ 8 w 128"/>
              <a:gd name="T55" fmla="*/ 104 h 120"/>
              <a:gd name="T56" fmla="*/ 8 w 128"/>
              <a:gd name="T57" fmla="*/ 60 h 120"/>
              <a:gd name="T58" fmla="*/ 49 w 128"/>
              <a:gd name="T59" fmla="*/ 60 h 120"/>
              <a:gd name="T60" fmla="*/ 48 w 128"/>
              <a:gd name="T61" fmla="*/ 64 h 120"/>
              <a:gd name="T62" fmla="*/ 64 w 128"/>
              <a:gd name="T63" fmla="*/ 80 h 120"/>
              <a:gd name="T64" fmla="*/ 80 w 128"/>
              <a:gd name="T65" fmla="*/ 64 h 120"/>
              <a:gd name="T66" fmla="*/ 79 w 128"/>
              <a:gd name="T67" fmla="*/ 60 h 120"/>
              <a:gd name="T68" fmla="*/ 120 w 128"/>
              <a:gd name="T69" fmla="*/ 60 h 120"/>
              <a:gd name="T70" fmla="*/ 120 w 128"/>
              <a:gd name="T71" fmla="*/ 104 h 120"/>
              <a:gd name="T72" fmla="*/ 56 w 128"/>
              <a:gd name="T73" fmla="*/ 64 h 120"/>
              <a:gd name="T74" fmla="*/ 57 w 128"/>
              <a:gd name="T75" fmla="*/ 60 h 120"/>
              <a:gd name="T76" fmla="*/ 71 w 128"/>
              <a:gd name="T77" fmla="*/ 60 h 120"/>
              <a:gd name="T78" fmla="*/ 72 w 128"/>
              <a:gd name="T79" fmla="*/ 64 h 120"/>
              <a:gd name="T80" fmla="*/ 64 w 128"/>
              <a:gd name="T81" fmla="*/ 72 h 120"/>
              <a:gd name="T82" fmla="*/ 56 w 128"/>
              <a:gd name="T83" fmla="*/ 64 h 120"/>
              <a:gd name="T84" fmla="*/ 120 w 128"/>
              <a:gd name="T85" fmla="*/ 52 h 120"/>
              <a:gd name="T86" fmla="*/ 8 w 128"/>
              <a:gd name="T87" fmla="*/ 52 h 120"/>
              <a:gd name="T88" fmla="*/ 8 w 128"/>
              <a:gd name="T89" fmla="*/ 32 h 120"/>
              <a:gd name="T90" fmla="*/ 16 w 128"/>
              <a:gd name="T91" fmla="*/ 24 h 120"/>
              <a:gd name="T92" fmla="*/ 112 w 128"/>
              <a:gd name="T93" fmla="*/ 24 h 120"/>
              <a:gd name="T94" fmla="*/ 120 w 128"/>
              <a:gd name="T95" fmla="*/ 32 h 120"/>
              <a:gd name="T96" fmla="*/ 120 w 128"/>
              <a:gd name="T97" fmla="*/ 52 h 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120">
                <a:moveTo>
                  <a:pt x="112" y="16"/>
                </a:moveTo>
                <a:cubicBezTo>
                  <a:pt x="88" y="16"/>
                  <a:pt x="88" y="16"/>
                  <a:pt x="88" y="16"/>
                </a:cubicBezTo>
                <a:cubicBezTo>
                  <a:pt x="88" y="8"/>
                  <a:pt x="88" y="8"/>
                  <a:pt x="88" y="8"/>
                </a:cubicBezTo>
                <a:cubicBezTo>
                  <a:pt x="88" y="4"/>
                  <a:pt x="84" y="0"/>
                  <a:pt x="80" y="0"/>
                </a:cubicBezTo>
                <a:cubicBezTo>
                  <a:pt x="48" y="0"/>
                  <a:pt x="48" y="0"/>
                  <a:pt x="48" y="0"/>
                </a:cubicBezTo>
                <a:cubicBezTo>
                  <a:pt x="44" y="0"/>
                  <a:pt x="40" y="4"/>
                  <a:pt x="40" y="8"/>
                </a:cubicBezTo>
                <a:cubicBezTo>
                  <a:pt x="40" y="16"/>
                  <a:pt x="40" y="16"/>
                  <a:pt x="40" y="16"/>
                </a:cubicBezTo>
                <a:cubicBezTo>
                  <a:pt x="16" y="16"/>
                  <a:pt x="16" y="16"/>
                  <a:pt x="16" y="16"/>
                </a:cubicBezTo>
                <a:cubicBezTo>
                  <a:pt x="7" y="16"/>
                  <a:pt x="0" y="23"/>
                  <a:pt x="0" y="32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13"/>
                  <a:pt x="7" y="120"/>
                  <a:pt x="16" y="120"/>
                </a:cubicBezTo>
                <a:cubicBezTo>
                  <a:pt x="112" y="120"/>
                  <a:pt x="112" y="120"/>
                  <a:pt x="112" y="120"/>
                </a:cubicBezTo>
                <a:cubicBezTo>
                  <a:pt x="121" y="120"/>
                  <a:pt x="128" y="113"/>
                  <a:pt x="128" y="104"/>
                </a:cubicBezTo>
                <a:cubicBezTo>
                  <a:pt x="128" y="32"/>
                  <a:pt x="128" y="32"/>
                  <a:pt x="128" y="32"/>
                </a:cubicBezTo>
                <a:cubicBezTo>
                  <a:pt x="128" y="23"/>
                  <a:pt x="121" y="16"/>
                  <a:pt x="112" y="16"/>
                </a:cubicBezTo>
                <a:close/>
                <a:moveTo>
                  <a:pt x="48" y="12"/>
                </a:moveTo>
                <a:cubicBezTo>
                  <a:pt x="48" y="10"/>
                  <a:pt x="50" y="8"/>
                  <a:pt x="52" y="8"/>
                </a:cubicBezTo>
                <a:cubicBezTo>
                  <a:pt x="76" y="8"/>
                  <a:pt x="76" y="8"/>
                  <a:pt x="76" y="8"/>
                </a:cubicBezTo>
                <a:cubicBezTo>
                  <a:pt x="78" y="8"/>
                  <a:pt x="80" y="10"/>
                  <a:pt x="80" y="12"/>
                </a:cubicBezTo>
                <a:cubicBezTo>
                  <a:pt x="80" y="16"/>
                  <a:pt x="80" y="16"/>
                  <a:pt x="80" y="16"/>
                </a:cubicBezTo>
                <a:cubicBezTo>
                  <a:pt x="78" y="16"/>
                  <a:pt x="78" y="16"/>
                  <a:pt x="76" y="16"/>
                </a:cubicBezTo>
                <a:cubicBezTo>
                  <a:pt x="52" y="16"/>
                  <a:pt x="52" y="16"/>
                  <a:pt x="52" y="16"/>
                </a:cubicBezTo>
                <a:cubicBezTo>
                  <a:pt x="50" y="16"/>
                  <a:pt x="50" y="16"/>
                  <a:pt x="48" y="16"/>
                </a:cubicBezTo>
                <a:lnTo>
                  <a:pt x="48" y="12"/>
                </a:lnTo>
                <a:close/>
                <a:moveTo>
                  <a:pt x="120" y="104"/>
                </a:moveTo>
                <a:cubicBezTo>
                  <a:pt x="120" y="108"/>
                  <a:pt x="116" y="112"/>
                  <a:pt x="112" y="112"/>
                </a:cubicBezTo>
                <a:cubicBezTo>
                  <a:pt x="16" y="112"/>
                  <a:pt x="16" y="112"/>
                  <a:pt x="16" y="112"/>
                </a:cubicBezTo>
                <a:cubicBezTo>
                  <a:pt x="12" y="112"/>
                  <a:pt x="8" y="108"/>
                  <a:pt x="8" y="104"/>
                </a:cubicBezTo>
                <a:cubicBezTo>
                  <a:pt x="8" y="60"/>
                  <a:pt x="8" y="60"/>
                  <a:pt x="8" y="60"/>
                </a:cubicBezTo>
                <a:cubicBezTo>
                  <a:pt x="49" y="60"/>
                  <a:pt x="49" y="60"/>
                  <a:pt x="49" y="60"/>
                </a:cubicBezTo>
                <a:cubicBezTo>
                  <a:pt x="48" y="61"/>
                  <a:pt x="48" y="63"/>
                  <a:pt x="48" y="64"/>
                </a:cubicBezTo>
                <a:cubicBezTo>
                  <a:pt x="48" y="73"/>
                  <a:pt x="55" y="80"/>
                  <a:pt x="64" y="80"/>
                </a:cubicBezTo>
                <a:cubicBezTo>
                  <a:pt x="73" y="80"/>
                  <a:pt x="80" y="73"/>
                  <a:pt x="80" y="64"/>
                </a:cubicBezTo>
                <a:cubicBezTo>
                  <a:pt x="80" y="63"/>
                  <a:pt x="80" y="61"/>
                  <a:pt x="79" y="60"/>
                </a:cubicBezTo>
                <a:cubicBezTo>
                  <a:pt x="120" y="60"/>
                  <a:pt x="120" y="60"/>
                  <a:pt x="120" y="60"/>
                </a:cubicBezTo>
                <a:lnTo>
                  <a:pt x="120" y="104"/>
                </a:lnTo>
                <a:close/>
                <a:moveTo>
                  <a:pt x="56" y="64"/>
                </a:moveTo>
                <a:cubicBezTo>
                  <a:pt x="56" y="63"/>
                  <a:pt x="56" y="61"/>
                  <a:pt x="57" y="60"/>
                </a:cubicBezTo>
                <a:cubicBezTo>
                  <a:pt x="71" y="60"/>
                  <a:pt x="71" y="60"/>
                  <a:pt x="71" y="60"/>
                </a:cubicBezTo>
                <a:cubicBezTo>
                  <a:pt x="72" y="61"/>
                  <a:pt x="72" y="63"/>
                  <a:pt x="72" y="64"/>
                </a:cubicBezTo>
                <a:cubicBezTo>
                  <a:pt x="72" y="68"/>
                  <a:pt x="68" y="72"/>
                  <a:pt x="64" y="72"/>
                </a:cubicBezTo>
                <a:cubicBezTo>
                  <a:pt x="60" y="72"/>
                  <a:pt x="56" y="68"/>
                  <a:pt x="56" y="64"/>
                </a:cubicBezTo>
                <a:close/>
                <a:moveTo>
                  <a:pt x="120" y="52"/>
                </a:moveTo>
                <a:cubicBezTo>
                  <a:pt x="8" y="52"/>
                  <a:pt x="8" y="52"/>
                  <a:pt x="8" y="52"/>
                </a:cubicBezTo>
                <a:cubicBezTo>
                  <a:pt x="8" y="32"/>
                  <a:pt x="8" y="32"/>
                  <a:pt x="8" y="32"/>
                </a:cubicBezTo>
                <a:cubicBezTo>
                  <a:pt x="8" y="28"/>
                  <a:pt x="12" y="24"/>
                  <a:pt x="16" y="24"/>
                </a:cubicBezTo>
                <a:cubicBezTo>
                  <a:pt x="112" y="24"/>
                  <a:pt x="112" y="24"/>
                  <a:pt x="112" y="24"/>
                </a:cubicBezTo>
                <a:cubicBezTo>
                  <a:pt x="116" y="24"/>
                  <a:pt x="120" y="28"/>
                  <a:pt x="120" y="32"/>
                </a:cubicBezTo>
                <a:lnTo>
                  <a:pt x="120" y="52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5" name="Freeform 207"/>
          <p:cNvSpPr>
            <a:spLocks noEditPoints="1"/>
          </p:cNvSpPr>
          <p:nvPr/>
        </p:nvSpPr>
        <p:spPr bwMode="auto">
          <a:xfrm>
            <a:off x="1883410" y="1506220"/>
            <a:ext cx="300990" cy="263525"/>
          </a:xfrm>
          <a:custGeom>
            <a:avLst/>
            <a:gdLst>
              <a:gd name="T0" fmla="*/ 112 w 128"/>
              <a:gd name="T1" fmla="*/ 60 h 112"/>
              <a:gd name="T2" fmla="*/ 104 w 128"/>
              <a:gd name="T3" fmla="*/ 60 h 112"/>
              <a:gd name="T4" fmla="*/ 104 w 128"/>
              <a:gd name="T5" fmla="*/ 16 h 112"/>
              <a:gd name="T6" fmla="*/ 88 w 128"/>
              <a:gd name="T7" fmla="*/ 0 h 112"/>
              <a:gd name="T8" fmla="*/ 40 w 128"/>
              <a:gd name="T9" fmla="*/ 0 h 112"/>
              <a:gd name="T10" fmla="*/ 24 w 128"/>
              <a:gd name="T11" fmla="*/ 16 h 112"/>
              <a:gd name="T12" fmla="*/ 24 w 128"/>
              <a:gd name="T13" fmla="*/ 52 h 112"/>
              <a:gd name="T14" fmla="*/ 24 w 128"/>
              <a:gd name="T15" fmla="*/ 56 h 112"/>
              <a:gd name="T16" fmla="*/ 24 w 128"/>
              <a:gd name="T17" fmla="*/ 56 h 112"/>
              <a:gd name="T18" fmla="*/ 24 w 128"/>
              <a:gd name="T19" fmla="*/ 60 h 112"/>
              <a:gd name="T20" fmla="*/ 16 w 128"/>
              <a:gd name="T21" fmla="*/ 60 h 112"/>
              <a:gd name="T22" fmla="*/ 0 w 128"/>
              <a:gd name="T23" fmla="*/ 76 h 112"/>
              <a:gd name="T24" fmla="*/ 0 w 128"/>
              <a:gd name="T25" fmla="*/ 84 h 112"/>
              <a:gd name="T26" fmla="*/ 16 w 128"/>
              <a:gd name="T27" fmla="*/ 100 h 112"/>
              <a:gd name="T28" fmla="*/ 25 w 128"/>
              <a:gd name="T29" fmla="*/ 100 h 112"/>
              <a:gd name="T30" fmla="*/ 40 w 128"/>
              <a:gd name="T31" fmla="*/ 112 h 112"/>
              <a:gd name="T32" fmla="*/ 88 w 128"/>
              <a:gd name="T33" fmla="*/ 112 h 112"/>
              <a:gd name="T34" fmla="*/ 103 w 128"/>
              <a:gd name="T35" fmla="*/ 100 h 112"/>
              <a:gd name="T36" fmla="*/ 112 w 128"/>
              <a:gd name="T37" fmla="*/ 100 h 112"/>
              <a:gd name="T38" fmla="*/ 128 w 128"/>
              <a:gd name="T39" fmla="*/ 84 h 112"/>
              <a:gd name="T40" fmla="*/ 128 w 128"/>
              <a:gd name="T41" fmla="*/ 76 h 112"/>
              <a:gd name="T42" fmla="*/ 112 w 128"/>
              <a:gd name="T43" fmla="*/ 60 h 112"/>
              <a:gd name="T44" fmla="*/ 32 w 128"/>
              <a:gd name="T45" fmla="*/ 16 h 112"/>
              <a:gd name="T46" fmla="*/ 40 w 128"/>
              <a:gd name="T47" fmla="*/ 8 h 112"/>
              <a:gd name="T48" fmla="*/ 88 w 128"/>
              <a:gd name="T49" fmla="*/ 8 h 112"/>
              <a:gd name="T50" fmla="*/ 96 w 128"/>
              <a:gd name="T51" fmla="*/ 16 h 112"/>
              <a:gd name="T52" fmla="*/ 96 w 128"/>
              <a:gd name="T53" fmla="*/ 60 h 112"/>
              <a:gd name="T54" fmla="*/ 32 w 128"/>
              <a:gd name="T55" fmla="*/ 60 h 112"/>
              <a:gd name="T56" fmla="*/ 32 w 128"/>
              <a:gd name="T57" fmla="*/ 16 h 112"/>
              <a:gd name="T58" fmla="*/ 88 w 128"/>
              <a:gd name="T59" fmla="*/ 104 h 112"/>
              <a:gd name="T60" fmla="*/ 40 w 128"/>
              <a:gd name="T61" fmla="*/ 104 h 112"/>
              <a:gd name="T62" fmla="*/ 32 w 128"/>
              <a:gd name="T63" fmla="*/ 96 h 112"/>
              <a:gd name="T64" fmla="*/ 40 w 128"/>
              <a:gd name="T65" fmla="*/ 88 h 112"/>
              <a:gd name="T66" fmla="*/ 88 w 128"/>
              <a:gd name="T67" fmla="*/ 88 h 112"/>
              <a:gd name="T68" fmla="*/ 96 w 128"/>
              <a:gd name="T69" fmla="*/ 96 h 112"/>
              <a:gd name="T70" fmla="*/ 88 w 128"/>
              <a:gd name="T71" fmla="*/ 104 h 112"/>
              <a:gd name="T72" fmla="*/ 120 w 128"/>
              <a:gd name="T73" fmla="*/ 84 h 112"/>
              <a:gd name="T74" fmla="*/ 112 w 128"/>
              <a:gd name="T75" fmla="*/ 92 h 112"/>
              <a:gd name="T76" fmla="*/ 103 w 128"/>
              <a:gd name="T77" fmla="*/ 92 h 112"/>
              <a:gd name="T78" fmla="*/ 88 w 128"/>
              <a:gd name="T79" fmla="*/ 80 h 112"/>
              <a:gd name="T80" fmla="*/ 40 w 128"/>
              <a:gd name="T81" fmla="*/ 80 h 112"/>
              <a:gd name="T82" fmla="*/ 25 w 128"/>
              <a:gd name="T83" fmla="*/ 92 h 112"/>
              <a:gd name="T84" fmla="*/ 16 w 128"/>
              <a:gd name="T85" fmla="*/ 92 h 112"/>
              <a:gd name="T86" fmla="*/ 8 w 128"/>
              <a:gd name="T87" fmla="*/ 84 h 112"/>
              <a:gd name="T88" fmla="*/ 8 w 128"/>
              <a:gd name="T89" fmla="*/ 76 h 112"/>
              <a:gd name="T90" fmla="*/ 16 w 128"/>
              <a:gd name="T91" fmla="*/ 68 h 112"/>
              <a:gd name="T92" fmla="*/ 112 w 128"/>
              <a:gd name="T93" fmla="*/ 68 h 112"/>
              <a:gd name="T94" fmla="*/ 120 w 128"/>
              <a:gd name="T95" fmla="*/ 76 h 112"/>
              <a:gd name="T96" fmla="*/ 120 w 128"/>
              <a:gd name="T97" fmla="*/ 8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28" h="112">
                <a:moveTo>
                  <a:pt x="112" y="60"/>
                </a:moveTo>
                <a:cubicBezTo>
                  <a:pt x="104" y="60"/>
                  <a:pt x="104" y="60"/>
                  <a:pt x="104" y="60"/>
                </a:cubicBezTo>
                <a:cubicBezTo>
                  <a:pt x="104" y="16"/>
                  <a:pt x="104" y="16"/>
                  <a:pt x="104" y="16"/>
                </a:cubicBezTo>
                <a:cubicBezTo>
                  <a:pt x="104" y="7"/>
                  <a:pt x="97" y="0"/>
                  <a:pt x="88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1" y="0"/>
                  <a:pt x="24" y="7"/>
                  <a:pt x="24" y="16"/>
                </a:cubicBezTo>
                <a:cubicBezTo>
                  <a:pt x="24" y="52"/>
                  <a:pt x="24" y="52"/>
                  <a:pt x="24" y="52"/>
                </a:cubicBezTo>
                <a:cubicBezTo>
                  <a:pt x="24" y="55"/>
                  <a:pt x="24" y="56"/>
                  <a:pt x="24" y="56"/>
                </a:cubicBezTo>
                <a:cubicBezTo>
                  <a:pt x="24" y="56"/>
                  <a:pt x="24" y="56"/>
                  <a:pt x="24" y="56"/>
                </a:cubicBezTo>
                <a:cubicBezTo>
                  <a:pt x="24" y="56"/>
                  <a:pt x="24" y="57"/>
                  <a:pt x="24" y="60"/>
                </a:cubicBezTo>
                <a:cubicBezTo>
                  <a:pt x="16" y="60"/>
                  <a:pt x="16" y="60"/>
                  <a:pt x="16" y="60"/>
                </a:cubicBezTo>
                <a:cubicBezTo>
                  <a:pt x="7" y="60"/>
                  <a:pt x="0" y="67"/>
                  <a:pt x="0" y="76"/>
                </a:cubicBezTo>
                <a:cubicBezTo>
                  <a:pt x="0" y="84"/>
                  <a:pt x="0" y="84"/>
                  <a:pt x="0" y="84"/>
                </a:cubicBezTo>
                <a:cubicBezTo>
                  <a:pt x="0" y="93"/>
                  <a:pt x="7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6" y="107"/>
                  <a:pt x="33" y="112"/>
                  <a:pt x="40" y="112"/>
                </a:cubicBezTo>
                <a:cubicBezTo>
                  <a:pt x="88" y="112"/>
                  <a:pt x="88" y="112"/>
                  <a:pt x="88" y="112"/>
                </a:cubicBezTo>
                <a:cubicBezTo>
                  <a:pt x="95" y="112"/>
                  <a:pt x="102" y="107"/>
                  <a:pt x="103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21" y="100"/>
                  <a:pt x="128" y="93"/>
                  <a:pt x="128" y="84"/>
                </a:cubicBezTo>
                <a:cubicBezTo>
                  <a:pt x="128" y="76"/>
                  <a:pt x="128" y="76"/>
                  <a:pt x="128" y="76"/>
                </a:cubicBezTo>
                <a:cubicBezTo>
                  <a:pt x="128" y="67"/>
                  <a:pt x="121" y="60"/>
                  <a:pt x="112" y="60"/>
                </a:cubicBezTo>
                <a:close/>
                <a:moveTo>
                  <a:pt x="32" y="16"/>
                </a:moveTo>
                <a:cubicBezTo>
                  <a:pt x="32" y="12"/>
                  <a:pt x="36" y="8"/>
                  <a:pt x="40" y="8"/>
                </a:cubicBezTo>
                <a:cubicBezTo>
                  <a:pt x="88" y="8"/>
                  <a:pt x="88" y="8"/>
                  <a:pt x="88" y="8"/>
                </a:cubicBezTo>
                <a:cubicBezTo>
                  <a:pt x="92" y="8"/>
                  <a:pt x="96" y="12"/>
                  <a:pt x="96" y="16"/>
                </a:cubicBezTo>
                <a:cubicBezTo>
                  <a:pt x="96" y="60"/>
                  <a:pt x="96" y="60"/>
                  <a:pt x="96" y="60"/>
                </a:cubicBezTo>
                <a:cubicBezTo>
                  <a:pt x="32" y="60"/>
                  <a:pt x="32" y="60"/>
                  <a:pt x="32" y="60"/>
                </a:cubicBezTo>
                <a:lnTo>
                  <a:pt x="32" y="16"/>
                </a:lnTo>
                <a:close/>
                <a:moveTo>
                  <a:pt x="88" y="104"/>
                </a:moveTo>
                <a:cubicBezTo>
                  <a:pt x="40" y="104"/>
                  <a:pt x="40" y="104"/>
                  <a:pt x="40" y="104"/>
                </a:cubicBezTo>
                <a:cubicBezTo>
                  <a:pt x="36" y="104"/>
                  <a:pt x="32" y="100"/>
                  <a:pt x="32" y="96"/>
                </a:cubicBezTo>
                <a:cubicBezTo>
                  <a:pt x="32" y="92"/>
                  <a:pt x="36" y="88"/>
                  <a:pt x="40" y="88"/>
                </a:cubicBezTo>
                <a:cubicBezTo>
                  <a:pt x="88" y="88"/>
                  <a:pt x="88" y="88"/>
                  <a:pt x="88" y="88"/>
                </a:cubicBezTo>
                <a:cubicBezTo>
                  <a:pt x="92" y="88"/>
                  <a:pt x="96" y="92"/>
                  <a:pt x="96" y="96"/>
                </a:cubicBezTo>
                <a:cubicBezTo>
                  <a:pt x="96" y="100"/>
                  <a:pt x="92" y="104"/>
                  <a:pt x="88" y="104"/>
                </a:cubicBezTo>
                <a:close/>
                <a:moveTo>
                  <a:pt x="120" y="84"/>
                </a:moveTo>
                <a:cubicBezTo>
                  <a:pt x="120" y="88"/>
                  <a:pt x="116" y="92"/>
                  <a:pt x="112" y="92"/>
                </a:cubicBezTo>
                <a:cubicBezTo>
                  <a:pt x="103" y="92"/>
                  <a:pt x="103" y="92"/>
                  <a:pt x="103" y="92"/>
                </a:cubicBezTo>
                <a:cubicBezTo>
                  <a:pt x="102" y="85"/>
                  <a:pt x="95" y="80"/>
                  <a:pt x="88" y="80"/>
                </a:cubicBezTo>
                <a:cubicBezTo>
                  <a:pt x="40" y="80"/>
                  <a:pt x="40" y="80"/>
                  <a:pt x="40" y="80"/>
                </a:cubicBezTo>
                <a:cubicBezTo>
                  <a:pt x="33" y="80"/>
                  <a:pt x="26" y="85"/>
                  <a:pt x="25" y="92"/>
                </a:cubicBezTo>
                <a:cubicBezTo>
                  <a:pt x="16" y="92"/>
                  <a:pt x="16" y="92"/>
                  <a:pt x="16" y="92"/>
                </a:cubicBezTo>
                <a:cubicBezTo>
                  <a:pt x="12" y="92"/>
                  <a:pt x="8" y="88"/>
                  <a:pt x="8" y="84"/>
                </a:cubicBezTo>
                <a:cubicBezTo>
                  <a:pt x="8" y="76"/>
                  <a:pt x="8" y="76"/>
                  <a:pt x="8" y="76"/>
                </a:cubicBezTo>
                <a:cubicBezTo>
                  <a:pt x="8" y="72"/>
                  <a:pt x="12" y="68"/>
                  <a:pt x="16" y="68"/>
                </a:cubicBezTo>
                <a:cubicBezTo>
                  <a:pt x="112" y="68"/>
                  <a:pt x="112" y="68"/>
                  <a:pt x="112" y="68"/>
                </a:cubicBezTo>
                <a:cubicBezTo>
                  <a:pt x="116" y="68"/>
                  <a:pt x="120" y="72"/>
                  <a:pt x="120" y="76"/>
                </a:cubicBezTo>
                <a:lnTo>
                  <a:pt x="120" y="84"/>
                </a:lnTo>
                <a:close/>
              </a:path>
            </a:pathLst>
          </a:custGeom>
          <a:solidFill>
            <a:srgbClr val="F6F6F6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p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518410" y="1463040"/>
            <a:ext cx="5343525" cy="34925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、水军养号还没有完成，水军数量比较少，内容不够饱满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2518410" y="2974340"/>
            <a:ext cx="5343525" cy="34925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2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、活动文案准备不够充分，很多内容都是现场写的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8859100" y="1036143"/>
            <a:ext cx="658088" cy="4387216"/>
            <a:chOff x="9846542" y="1813000"/>
            <a:chExt cx="658088" cy="4387216"/>
          </a:xfrm>
          <a:solidFill>
            <a:srgbClr val="E98C86"/>
          </a:solidFill>
          <a:effectLst/>
        </p:grpSpPr>
        <p:sp>
          <p:nvSpPr>
            <p:cNvPr id="53" name="Shape"/>
            <p:cNvSpPr/>
            <p:nvPr/>
          </p:nvSpPr>
          <p:spPr bwMode="auto">
            <a:xfrm>
              <a:off x="9846542" y="1813000"/>
              <a:ext cx="658088" cy="1078832"/>
            </a:xfrm>
            <a:custGeom>
              <a:avLst/>
              <a:gdLst>
                <a:gd name="T0" fmla="*/ 1029029 w 3535"/>
                <a:gd name="T1" fmla="*/ 1156466 h 5800"/>
                <a:gd name="T2" fmla="*/ 818493 w 3535"/>
                <a:gd name="T3" fmla="*/ 1179458 h 5800"/>
                <a:gd name="T4" fmla="*/ 848054 w 3535"/>
                <a:gd name="T5" fmla="*/ 1077639 h 5800"/>
                <a:gd name="T6" fmla="*/ 875315 w 3535"/>
                <a:gd name="T7" fmla="*/ 972864 h 5800"/>
                <a:gd name="T8" fmla="*/ 898635 w 3535"/>
                <a:gd name="T9" fmla="*/ 868417 h 5800"/>
                <a:gd name="T10" fmla="*/ 916371 w 3535"/>
                <a:gd name="T11" fmla="*/ 767255 h 5800"/>
                <a:gd name="T12" fmla="*/ 926553 w 3535"/>
                <a:gd name="T13" fmla="*/ 672662 h 5800"/>
                <a:gd name="T14" fmla="*/ 927538 w 3535"/>
                <a:gd name="T15" fmla="*/ 635876 h 5800"/>
                <a:gd name="T16" fmla="*/ 926553 w 3535"/>
                <a:gd name="T17" fmla="*/ 582996 h 5800"/>
                <a:gd name="T18" fmla="*/ 921955 w 3535"/>
                <a:gd name="T19" fmla="*/ 531429 h 5800"/>
                <a:gd name="T20" fmla="*/ 914072 w 3535"/>
                <a:gd name="T21" fmla="*/ 481505 h 5800"/>
                <a:gd name="T22" fmla="*/ 903233 w 3535"/>
                <a:gd name="T23" fmla="*/ 433223 h 5800"/>
                <a:gd name="T24" fmla="*/ 889438 w 3535"/>
                <a:gd name="T25" fmla="*/ 387241 h 5800"/>
                <a:gd name="T26" fmla="*/ 873673 w 3535"/>
                <a:gd name="T27" fmla="*/ 342900 h 5800"/>
                <a:gd name="T28" fmla="*/ 855936 w 3535"/>
                <a:gd name="T29" fmla="*/ 301187 h 5800"/>
                <a:gd name="T30" fmla="*/ 836230 w 3535"/>
                <a:gd name="T31" fmla="*/ 261773 h 5800"/>
                <a:gd name="T32" fmla="*/ 808640 w 3535"/>
                <a:gd name="T33" fmla="*/ 212178 h 5800"/>
                <a:gd name="T34" fmla="*/ 763314 w 3535"/>
                <a:gd name="T35" fmla="*/ 146816 h 5800"/>
                <a:gd name="T36" fmla="*/ 717660 w 3535"/>
                <a:gd name="T37" fmla="*/ 92622 h 5800"/>
                <a:gd name="T38" fmla="*/ 673319 w 3535"/>
                <a:gd name="T39" fmla="*/ 50253 h 5800"/>
                <a:gd name="T40" fmla="*/ 632592 w 3535"/>
                <a:gd name="T41" fmla="*/ 20035 h 5800"/>
                <a:gd name="T42" fmla="*/ 608943 w 3535"/>
                <a:gd name="T43" fmla="*/ 7226 h 5800"/>
                <a:gd name="T44" fmla="*/ 593835 w 3535"/>
                <a:gd name="T45" fmla="*/ 1971 h 5800"/>
                <a:gd name="T46" fmla="*/ 580697 w 3535"/>
                <a:gd name="T47" fmla="*/ 0 h 5800"/>
                <a:gd name="T48" fmla="*/ 572486 w 3535"/>
                <a:gd name="T49" fmla="*/ 657 h 5800"/>
                <a:gd name="T50" fmla="*/ 558034 w 3535"/>
                <a:gd name="T51" fmla="*/ 5255 h 5800"/>
                <a:gd name="T52" fmla="*/ 541283 w 3535"/>
                <a:gd name="T53" fmla="*/ 12809 h 5800"/>
                <a:gd name="T54" fmla="*/ 502526 w 3535"/>
                <a:gd name="T55" fmla="*/ 38428 h 5800"/>
                <a:gd name="T56" fmla="*/ 459171 w 3535"/>
                <a:gd name="T57" fmla="*/ 77185 h 5800"/>
                <a:gd name="T58" fmla="*/ 413517 w 3535"/>
                <a:gd name="T59" fmla="*/ 127438 h 5800"/>
                <a:gd name="T60" fmla="*/ 368191 w 3535"/>
                <a:gd name="T61" fmla="*/ 189515 h 5800"/>
                <a:gd name="T62" fmla="*/ 332390 w 3535"/>
                <a:gd name="T63" fmla="*/ 248635 h 5800"/>
                <a:gd name="T64" fmla="*/ 312026 w 3535"/>
                <a:gd name="T65" fmla="*/ 287721 h 5800"/>
                <a:gd name="T66" fmla="*/ 293633 w 3535"/>
                <a:gd name="T67" fmla="*/ 328777 h 5800"/>
                <a:gd name="T68" fmla="*/ 277210 w 3535"/>
                <a:gd name="T69" fmla="*/ 371803 h 5800"/>
                <a:gd name="T70" fmla="*/ 263087 w 3535"/>
                <a:gd name="T71" fmla="*/ 417458 h 5800"/>
                <a:gd name="T72" fmla="*/ 250935 w 3535"/>
                <a:gd name="T73" fmla="*/ 465083 h 5800"/>
                <a:gd name="T74" fmla="*/ 242066 w 3535"/>
                <a:gd name="T75" fmla="*/ 514350 h 5800"/>
                <a:gd name="T76" fmla="*/ 236483 w 3535"/>
                <a:gd name="T77" fmla="*/ 565588 h 5800"/>
                <a:gd name="T78" fmla="*/ 233855 w 3535"/>
                <a:gd name="T79" fmla="*/ 618468 h 5800"/>
                <a:gd name="T80" fmla="*/ 235169 w 3535"/>
                <a:gd name="T81" fmla="*/ 672662 h 5800"/>
                <a:gd name="T82" fmla="*/ 241410 w 3535"/>
                <a:gd name="T83" fmla="*/ 734739 h 5800"/>
                <a:gd name="T84" fmla="*/ 256190 w 3535"/>
                <a:gd name="T85" fmla="*/ 834259 h 5800"/>
                <a:gd name="T86" fmla="*/ 277867 w 3535"/>
                <a:gd name="T87" fmla="*/ 938048 h 5800"/>
                <a:gd name="T88" fmla="*/ 304143 w 3535"/>
                <a:gd name="T89" fmla="*/ 1043152 h 5800"/>
                <a:gd name="T90" fmla="*/ 333047 w 3535"/>
                <a:gd name="T91" fmla="*/ 1146284 h 5800"/>
                <a:gd name="T92" fmla="*/ 132693 w 3535"/>
                <a:gd name="T93" fmla="*/ 1156466 h 5800"/>
                <a:gd name="T94" fmla="*/ 580697 w 3535"/>
                <a:gd name="T95" fmla="*/ 1905000 h 5800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3535" h="5800">
                  <a:moveTo>
                    <a:pt x="2174" y="4724"/>
                  </a:moveTo>
                  <a:lnTo>
                    <a:pt x="3535" y="5397"/>
                  </a:lnTo>
                  <a:lnTo>
                    <a:pt x="3133" y="3521"/>
                  </a:lnTo>
                  <a:lnTo>
                    <a:pt x="2462" y="3691"/>
                  </a:lnTo>
                  <a:lnTo>
                    <a:pt x="2492" y="3591"/>
                  </a:lnTo>
                  <a:lnTo>
                    <a:pt x="2523" y="3490"/>
                  </a:lnTo>
                  <a:lnTo>
                    <a:pt x="2552" y="3385"/>
                  </a:lnTo>
                  <a:lnTo>
                    <a:pt x="2582" y="3281"/>
                  </a:lnTo>
                  <a:lnTo>
                    <a:pt x="2611" y="3176"/>
                  </a:lnTo>
                  <a:lnTo>
                    <a:pt x="2638" y="3069"/>
                  </a:lnTo>
                  <a:lnTo>
                    <a:pt x="2665" y="2962"/>
                  </a:lnTo>
                  <a:lnTo>
                    <a:pt x="2691" y="2856"/>
                  </a:lnTo>
                  <a:lnTo>
                    <a:pt x="2714" y="2749"/>
                  </a:lnTo>
                  <a:lnTo>
                    <a:pt x="2736" y="2644"/>
                  </a:lnTo>
                  <a:lnTo>
                    <a:pt x="2757" y="2540"/>
                  </a:lnTo>
                  <a:lnTo>
                    <a:pt x="2774" y="2437"/>
                  </a:lnTo>
                  <a:lnTo>
                    <a:pt x="2790" y="2336"/>
                  </a:lnTo>
                  <a:lnTo>
                    <a:pt x="2802" y="2237"/>
                  </a:lnTo>
                  <a:lnTo>
                    <a:pt x="2813" y="2141"/>
                  </a:lnTo>
                  <a:lnTo>
                    <a:pt x="2821" y="2048"/>
                  </a:lnTo>
                  <a:lnTo>
                    <a:pt x="2823" y="1992"/>
                  </a:lnTo>
                  <a:lnTo>
                    <a:pt x="2824" y="1936"/>
                  </a:lnTo>
                  <a:lnTo>
                    <a:pt x="2824" y="1883"/>
                  </a:lnTo>
                  <a:lnTo>
                    <a:pt x="2823" y="1829"/>
                  </a:lnTo>
                  <a:lnTo>
                    <a:pt x="2821" y="1775"/>
                  </a:lnTo>
                  <a:lnTo>
                    <a:pt x="2817" y="1722"/>
                  </a:lnTo>
                  <a:lnTo>
                    <a:pt x="2813" y="1669"/>
                  </a:lnTo>
                  <a:lnTo>
                    <a:pt x="2807" y="1618"/>
                  </a:lnTo>
                  <a:lnTo>
                    <a:pt x="2800" y="1566"/>
                  </a:lnTo>
                  <a:lnTo>
                    <a:pt x="2791" y="1515"/>
                  </a:lnTo>
                  <a:lnTo>
                    <a:pt x="2783" y="1466"/>
                  </a:lnTo>
                  <a:lnTo>
                    <a:pt x="2773" y="1416"/>
                  </a:lnTo>
                  <a:lnTo>
                    <a:pt x="2762" y="1367"/>
                  </a:lnTo>
                  <a:lnTo>
                    <a:pt x="2750" y="1319"/>
                  </a:lnTo>
                  <a:lnTo>
                    <a:pt x="2736" y="1271"/>
                  </a:lnTo>
                  <a:lnTo>
                    <a:pt x="2723" y="1224"/>
                  </a:lnTo>
                  <a:lnTo>
                    <a:pt x="2708" y="1179"/>
                  </a:lnTo>
                  <a:lnTo>
                    <a:pt x="2693" y="1132"/>
                  </a:lnTo>
                  <a:lnTo>
                    <a:pt x="2677" y="1088"/>
                  </a:lnTo>
                  <a:lnTo>
                    <a:pt x="2660" y="1044"/>
                  </a:lnTo>
                  <a:lnTo>
                    <a:pt x="2643" y="1001"/>
                  </a:lnTo>
                  <a:lnTo>
                    <a:pt x="2625" y="958"/>
                  </a:lnTo>
                  <a:lnTo>
                    <a:pt x="2606" y="917"/>
                  </a:lnTo>
                  <a:lnTo>
                    <a:pt x="2587" y="876"/>
                  </a:lnTo>
                  <a:lnTo>
                    <a:pt x="2567" y="836"/>
                  </a:lnTo>
                  <a:lnTo>
                    <a:pt x="2546" y="797"/>
                  </a:lnTo>
                  <a:lnTo>
                    <a:pt x="2525" y="757"/>
                  </a:lnTo>
                  <a:lnTo>
                    <a:pt x="2505" y="719"/>
                  </a:lnTo>
                  <a:lnTo>
                    <a:pt x="2462" y="646"/>
                  </a:lnTo>
                  <a:lnTo>
                    <a:pt x="2416" y="577"/>
                  </a:lnTo>
                  <a:lnTo>
                    <a:pt x="2371" y="511"/>
                  </a:lnTo>
                  <a:lnTo>
                    <a:pt x="2324" y="447"/>
                  </a:lnTo>
                  <a:lnTo>
                    <a:pt x="2278" y="388"/>
                  </a:lnTo>
                  <a:lnTo>
                    <a:pt x="2231" y="333"/>
                  </a:lnTo>
                  <a:lnTo>
                    <a:pt x="2185" y="282"/>
                  </a:lnTo>
                  <a:lnTo>
                    <a:pt x="2139" y="235"/>
                  </a:lnTo>
                  <a:lnTo>
                    <a:pt x="2094" y="191"/>
                  </a:lnTo>
                  <a:lnTo>
                    <a:pt x="2050" y="153"/>
                  </a:lnTo>
                  <a:lnTo>
                    <a:pt x="2007" y="117"/>
                  </a:lnTo>
                  <a:lnTo>
                    <a:pt x="1965" y="87"/>
                  </a:lnTo>
                  <a:lnTo>
                    <a:pt x="1926" y="61"/>
                  </a:lnTo>
                  <a:lnTo>
                    <a:pt x="1889" y="39"/>
                  </a:lnTo>
                  <a:lnTo>
                    <a:pt x="1871" y="30"/>
                  </a:lnTo>
                  <a:lnTo>
                    <a:pt x="1854" y="22"/>
                  </a:lnTo>
                  <a:lnTo>
                    <a:pt x="1838" y="16"/>
                  </a:lnTo>
                  <a:lnTo>
                    <a:pt x="1823" y="10"/>
                  </a:lnTo>
                  <a:lnTo>
                    <a:pt x="1808" y="6"/>
                  </a:lnTo>
                  <a:lnTo>
                    <a:pt x="1794" y="2"/>
                  </a:lnTo>
                  <a:lnTo>
                    <a:pt x="1780" y="1"/>
                  </a:lnTo>
                  <a:lnTo>
                    <a:pt x="1768" y="0"/>
                  </a:lnTo>
                  <a:lnTo>
                    <a:pt x="1757" y="1"/>
                  </a:lnTo>
                  <a:lnTo>
                    <a:pt x="1743" y="2"/>
                  </a:lnTo>
                  <a:lnTo>
                    <a:pt x="1729" y="6"/>
                  </a:lnTo>
                  <a:lnTo>
                    <a:pt x="1714" y="10"/>
                  </a:lnTo>
                  <a:lnTo>
                    <a:pt x="1699" y="16"/>
                  </a:lnTo>
                  <a:lnTo>
                    <a:pt x="1682" y="22"/>
                  </a:lnTo>
                  <a:lnTo>
                    <a:pt x="1666" y="30"/>
                  </a:lnTo>
                  <a:lnTo>
                    <a:pt x="1648" y="39"/>
                  </a:lnTo>
                  <a:lnTo>
                    <a:pt x="1611" y="61"/>
                  </a:lnTo>
                  <a:lnTo>
                    <a:pt x="1572" y="87"/>
                  </a:lnTo>
                  <a:lnTo>
                    <a:pt x="1530" y="117"/>
                  </a:lnTo>
                  <a:lnTo>
                    <a:pt x="1487" y="153"/>
                  </a:lnTo>
                  <a:lnTo>
                    <a:pt x="1443" y="191"/>
                  </a:lnTo>
                  <a:lnTo>
                    <a:pt x="1398" y="235"/>
                  </a:lnTo>
                  <a:lnTo>
                    <a:pt x="1352" y="282"/>
                  </a:lnTo>
                  <a:lnTo>
                    <a:pt x="1306" y="333"/>
                  </a:lnTo>
                  <a:lnTo>
                    <a:pt x="1259" y="388"/>
                  </a:lnTo>
                  <a:lnTo>
                    <a:pt x="1213" y="447"/>
                  </a:lnTo>
                  <a:lnTo>
                    <a:pt x="1166" y="511"/>
                  </a:lnTo>
                  <a:lnTo>
                    <a:pt x="1121" y="577"/>
                  </a:lnTo>
                  <a:lnTo>
                    <a:pt x="1075" y="646"/>
                  </a:lnTo>
                  <a:lnTo>
                    <a:pt x="1032" y="719"/>
                  </a:lnTo>
                  <a:lnTo>
                    <a:pt x="1012" y="757"/>
                  </a:lnTo>
                  <a:lnTo>
                    <a:pt x="991" y="797"/>
                  </a:lnTo>
                  <a:lnTo>
                    <a:pt x="970" y="836"/>
                  </a:lnTo>
                  <a:lnTo>
                    <a:pt x="950" y="876"/>
                  </a:lnTo>
                  <a:lnTo>
                    <a:pt x="931" y="917"/>
                  </a:lnTo>
                  <a:lnTo>
                    <a:pt x="912" y="958"/>
                  </a:lnTo>
                  <a:lnTo>
                    <a:pt x="894" y="1001"/>
                  </a:lnTo>
                  <a:lnTo>
                    <a:pt x="877" y="1044"/>
                  </a:lnTo>
                  <a:lnTo>
                    <a:pt x="860" y="1088"/>
                  </a:lnTo>
                  <a:lnTo>
                    <a:pt x="844" y="1132"/>
                  </a:lnTo>
                  <a:lnTo>
                    <a:pt x="829" y="1179"/>
                  </a:lnTo>
                  <a:lnTo>
                    <a:pt x="814" y="1224"/>
                  </a:lnTo>
                  <a:lnTo>
                    <a:pt x="801" y="1271"/>
                  </a:lnTo>
                  <a:lnTo>
                    <a:pt x="787" y="1319"/>
                  </a:lnTo>
                  <a:lnTo>
                    <a:pt x="775" y="1367"/>
                  </a:lnTo>
                  <a:lnTo>
                    <a:pt x="764" y="1416"/>
                  </a:lnTo>
                  <a:lnTo>
                    <a:pt x="754" y="1466"/>
                  </a:lnTo>
                  <a:lnTo>
                    <a:pt x="746" y="1515"/>
                  </a:lnTo>
                  <a:lnTo>
                    <a:pt x="737" y="1566"/>
                  </a:lnTo>
                  <a:lnTo>
                    <a:pt x="730" y="1618"/>
                  </a:lnTo>
                  <a:lnTo>
                    <a:pt x="723" y="1669"/>
                  </a:lnTo>
                  <a:lnTo>
                    <a:pt x="720" y="1722"/>
                  </a:lnTo>
                  <a:lnTo>
                    <a:pt x="716" y="1775"/>
                  </a:lnTo>
                  <a:lnTo>
                    <a:pt x="714" y="1829"/>
                  </a:lnTo>
                  <a:lnTo>
                    <a:pt x="712" y="1883"/>
                  </a:lnTo>
                  <a:lnTo>
                    <a:pt x="712" y="1936"/>
                  </a:lnTo>
                  <a:lnTo>
                    <a:pt x="714" y="1992"/>
                  </a:lnTo>
                  <a:lnTo>
                    <a:pt x="716" y="2048"/>
                  </a:lnTo>
                  <a:lnTo>
                    <a:pt x="723" y="2141"/>
                  </a:lnTo>
                  <a:lnTo>
                    <a:pt x="735" y="2237"/>
                  </a:lnTo>
                  <a:lnTo>
                    <a:pt x="747" y="2336"/>
                  </a:lnTo>
                  <a:lnTo>
                    <a:pt x="763" y="2437"/>
                  </a:lnTo>
                  <a:lnTo>
                    <a:pt x="780" y="2540"/>
                  </a:lnTo>
                  <a:lnTo>
                    <a:pt x="801" y="2644"/>
                  </a:lnTo>
                  <a:lnTo>
                    <a:pt x="823" y="2749"/>
                  </a:lnTo>
                  <a:lnTo>
                    <a:pt x="846" y="2856"/>
                  </a:lnTo>
                  <a:lnTo>
                    <a:pt x="872" y="2962"/>
                  </a:lnTo>
                  <a:lnTo>
                    <a:pt x="899" y="3069"/>
                  </a:lnTo>
                  <a:lnTo>
                    <a:pt x="926" y="3176"/>
                  </a:lnTo>
                  <a:lnTo>
                    <a:pt x="955" y="3281"/>
                  </a:lnTo>
                  <a:lnTo>
                    <a:pt x="985" y="3385"/>
                  </a:lnTo>
                  <a:lnTo>
                    <a:pt x="1014" y="3490"/>
                  </a:lnTo>
                  <a:lnTo>
                    <a:pt x="1045" y="3591"/>
                  </a:lnTo>
                  <a:lnTo>
                    <a:pt x="1075" y="3691"/>
                  </a:lnTo>
                  <a:lnTo>
                    <a:pt x="404" y="3521"/>
                  </a:lnTo>
                  <a:lnTo>
                    <a:pt x="0" y="5397"/>
                  </a:lnTo>
                  <a:lnTo>
                    <a:pt x="1362" y="4724"/>
                  </a:lnTo>
                  <a:lnTo>
                    <a:pt x="1768" y="5800"/>
                  </a:lnTo>
                  <a:lnTo>
                    <a:pt x="2174" y="4724"/>
                  </a:lnTo>
                  <a:close/>
                </a:path>
              </a:pathLst>
            </a:custGeom>
            <a:grp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algn="ctr"/>
              <a:endParaRPr lang="zh-CN" altLang="en-US">
                <a:solidFill>
                  <a:schemeClr val="lt1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9922624" y="2891833"/>
              <a:ext cx="504350" cy="3308383"/>
            </a:xfrm>
            <a:custGeom>
              <a:avLst/>
              <a:gdLst>
                <a:gd name="connsiteX0" fmla="*/ 243936 w 504350"/>
                <a:gd name="connsiteY0" fmla="*/ 0 h 3308383"/>
                <a:gd name="connsiteX1" fmla="*/ 260414 w 504350"/>
                <a:gd name="connsiteY1" fmla="*/ 0 h 3308383"/>
                <a:gd name="connsiteX2" fmla="*/ 263584 w 504350"/>
                <a:gd name="connsiteY2" fmla="*/ 338513 h 3308383"/>
                <a:gd name="connsiteX3" fmla="*/ 296771 w 504350"/>
                <a:gd name="connsiteY3" fmla="*/ 1250864 h 3308383"/>
                <a:gd name="connsiteX4" fmla="*/ 480386 w 504350"/>
                <a:gd name="connsiteY4" fmla="*/ 3188542 h 3308383"/>
                <a:gd name="connsiteX5" fmla="*/ 504350 w 504350"/>
                <a:gd name="connsiteY5" fmla="*/ 3308383 h 3308383"/>
                <a:gd name="connsiteX6" fmla="*/ 0 w 504350"/>
                <a:gd name="connsiteY6" fmla="*/ 3308383 h 3308383"/>
                <a:gd name="connsiteX7" fmla="*/ 23964 w 504350"/>
                <a:gd name="connsiteY7" fmla="*/ 3188542 h 3308383"/>
                <a:gd name="connsiteX8" fmla="*/ 207580 w 504350"/>
                <a:gd name="connsiteY8" fmla="*/ 1250864 h 3308383"/>
                <a:gd name="connsiteX9" fmla="*/ 240766 w 504350"/>
                <a:gd name="connsiteY9" fmla="*/ 338513 h 330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4350" h="3308383">
                  <a:moveTo>
                    <a:pt x="243936" y="0"/>
                  </a:moveTo>
                  <a:lnTo>
                    <a:pt x="260414" y="0"/>
                  </a:lnTo>
                  <a:lnTo>
                    <a:pt x="263584" y="338513"/>
                  </a:lnTo>
                  <a:cubicBezTo>
                    <a:pt x="268875" y="619190"/>
                    <a:pt x="279825" y="927510"/>
                    <a:pt x="296771" y="1250864"/>
                  </a:cubicBezTo>
                  <a:cubicBezTo>
                    <a:pt x="339136" y="2059247"/>
                    <a:pt x="408953" y="2770268"/>
                    <a:pt x="480386" y="3188542"/>
                  </a:cubicBezTo>
                  <a:lnTo>
                    <a:pt x="504350" y="3308383"/>
                  </a:lnTo>
                  <a:lnTo>
                    <a:pt x="0" y="3308383"/>
                  </a:lnTo>
                  <a:lnTo>
                    <a:pt x="23964" y="3188542"/>
                  </a:lnTo>
                  <a:cubicBezTo>
                    <a:pt x="95398" y="2770268"/>
                    <a:pt x="165214" y="2059247"/>
                    <a:pt x="207580" y="1250864"/>
                  </a:cubicBezTo>
                  <a:cubicBezTo>
                    <a:pt x="224526" y="927510"/>
                    <a:pt x="235476" y="619190"/>
                    <a:pt x="240766" y="338513"/>
                  </a:cubicBezTo>
                  <a:close/>
                </a:path>
              </a:pathLst>
            </a:custGeom>
            <a:grpFill/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p>
              <a:pPr algn="ctr"/>
              <a:endParaRPr lang="zh-CN" altLang="en-US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endParaRPr>
            </a:p>
          </p:txBody>
        </p:sp>
      </p:grpSp>
      <p:sp>
        <p:nvSpPr>
          <p:cNvPr id="55" name="矩形 54"/>
          <p:cNvSpPr/>
          <p:nvPr/>
        </p:nvSpPr>
        <p:spPr>
          <a:xfrm>
            <a:off x="2518410" y="4458335"/>
            <a:ext cx="5343525" cy="349250"/>
          </a:xfrm>
          <a:prstGeom prst="rect">
            <a:avLst/>
          </a:prstGeom>
        </p:spPr>
        <p:txBody>
          <a:bodyPr wrap="square">
            <a:spAutoFit/>
          </a:bodyPr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、热卖产品数据跟踪之后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4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2.59259E-6 L -0.08907 2.59259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35" presetClass="path" presetSubtype="0" accel="40000" decel="4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073 2.59259E-6 L 3.125E-6 2.59259E-6 " pathEditMode="relative" rAng="0" ptsTypes="AA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decel="4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2.22222E-6 L -0.08907 2.22222E-6 " pathEditMode="relative" rAng="0" ptsTypes="AA">
                                      <p:cBhvr>
                                        <p:cTn id="16" dur="1000" spd="-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5" presetClass="path" presetSubtype="0" accel="40000" decel="4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073 2.22222E-6 L 3.125E-6 2.22222E-6 " pathEditMode="relative" rAng="0" ptsTypes="AA">
                                      <p:cBhvr>
                                        <p:cTn id="18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5" presetClass="path" presetSubtype="0" decel="4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73 1.85185E-6 L -0.08907 1.85185E-6 " pathEditMode="relative" rAng="0" ptsTypes="AA">
                                      <p:cBhvr>
                                        <p:cTn id="23" dur="1000" spd="-100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40000" decel="4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3073 1.85185E-6 L 3.125E-6 1.85185E-6 " pathEditMode="relative" rAng="0" ptsTypes="AA">
                                      <p:cBhvr>
                                        <p:cTn id="25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" y="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7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125E-6 -1.85185E-6 L -3.125E-6 0.52685 " pathEditMode="relative" rAng="0" ptsTypes="AA">
                                      <p:cBhvr>
                                        <p:cTn id="51" dur="1750" spd="-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343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3" grpId="1" bldLvl="0" animBg="1"/>
      <p:bldP spid="3" grpId="2" bldLvl="0" animBg="1"/>
      <p:bldP spid="41" grpId="0" bldLvl="0" animBg="1"/>
      <p:bldP spid="41" grpId="1" bldLvl="0" animBg="1"/>
      <p:bldP spid="41" grpId="2" bldLvl="0" animBg="1"/>
      <p:bldP spid="42" grpId="0" bldLvl="0" animBg="1"/>
      <p:bldP spid="42" grpId="1" bldLvl="0" animBg="1"/>
      <p:bldP spid="42" grpId="2" bldLvl="0" animBg="1"/>
      <p:bldP spid="43" grpId="0" bldLvl="0" animBg="1"/>
      <p:bldP spid="44" grpId="0" bldLvl="0" animBg="1"/>
      <p:bldP spid="45" grpId="0" bldLvl="0" animBg="1"/>
      <p:bldP spid="47" grpId="0"/>
      <p:bldP spid="49" grpId="0"/>
      <p:bldP spid="55" grpId="0"/>
    </p:bld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636</Words>
  <Application>WPS 演示</Application>
  <PresentationFormat>自定义</PresentationFormat>
  <Paragraphs>121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</vt:lpstr>
      <vt:lpstr>宋体</vt:lpstr>
      <vt:lpstr>Wingdings</vt:lpstr>
      <vt:lpstr>Arial</vt:lpstr>
      <vt:lpstr>微软雅黑</vt:lpstr>
      <vt:lpstr>Gill Sans</vt:lpstr>
      <vt:lpstr>Calibri</vt:lpstr>
      <vt:lpstr>Gill Sans MT</vt:lpstr>
      <vt:lpstr>微软雅黑 Light</vt:lpstr>
      <vt:lpstr>黑体</vt:lpstr>
      <vt:lpstr>Arial Unicode MS</vt:lpstr>
      <vt:lpstr>Segoe Print</vt:lpstr>
      <vt:lpstr>华文黑体</vt:lpstr>
      <vt:lpstr>Lato Regular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张彦莎</cp:lastModifiedBy>
  <cp:revision>424</cp:revision>
  <dcterms:created xsi:type="dcterms:W3CDTF">2019-12-22T05:53:00Z</dcterms:created>
  <dcterms:modified xsi:type="dcterms:W3CDTF">2021-06-03T04:01:08Z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A6CBA81F990747E5952F874E5BA6CC82</vt:lpwstr>
  </property>
</Properties>
</file>