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60" r:id="rId6"/>
    <p:sldId id="2661" r:id="rId7"/>
    <p:sldId id="2654" r:id="rId8"/>
    <p:sldId id="2679" r:id="rId9"/>
    <p:sldId id="2689" r:id="rId10"/>
    <p:sldId id="2684" r:id="rId11"/>
    <p:sldId id="2686" r:id="rId12"/>
    <p:sldId id="2634" r:id="rId13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2.png"/><Relationship Id="rId5" Type="http://schemas.openxmlformats.org/officeDocument/2006/relationships/image" Target="../media/image4.sv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 descr="7b0a20202020227461726765744d6f64756c65223a20226b6f6e6c696e65666f6e7473220a7d0a"/>
          <p:cNvSpPr txBox="1"/>
          <p:nvPr/>
        </p:nvSpPr>
        <p:spPr>
          <a:xfrm>
            <a:off x="2238056" y="1567122"/>
            <a:ext cx="56692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关于宠粉日营销节奏</a:t>
            </a:r>
            <a:r>
              <a:rPr lang="zh-CN" altLang="en-US" sz="3600" b="1" dirty="0"/>
              <a:t>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</a:t>
            </a:r>
            <a:r>
              <a:rPr lang="zh-CN" altLang="en-US" b="1" dirty="0">
                <a:solidFill>
                  <a:schemeClr val="tx1"/>
                </a:solidFill>
              </a:rPr>
              <a:t> </a:t>
            </a:r>
            <a:r>
              <a:rPr lang="zh-CN" altLang="en-US" b="1" dirty="0"/>
              <a:t>部门：</a:t>
            </a:r>
            <a:r>
              <a:rPr lang="zh-CN" altLang="en-US" b="1" dirty="0">
                <a:solidFill>
                  <a:schemeClr val="tx1"/>
                </a:solidFill>
              </a:rPr>
              <a:t>   项目三部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姓名：张彦莎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花名：九宫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780540" y="1927860"/>
            <a:ext cx="71399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chemeClr val="bg2">
                    <a:lumMod val="50000"/>
                  </a:schemeClr>
                </a:solidFill>
              </a:rPr>
              <a:t>测试新玩法，检验高度曝光活动的效果</a:t>
            </a:r>
            <a:endParaRPr lang="zh-CN" altLang="en-US" sz="320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449705" y="2724785"/>
            <a:ext cx="2127885" cy="1494155"/>
            <a:chOff x="5850410" y="3507854"/>
            <a:chExt cx="926294" cy="620758"/>
          </a:xfrm>
          <a:effectLst/>
        </p:grpSpPr>
        <p:sp>
          <p:nvSpPr>
            <p:cNvPr id="23" name="六边形 22"/>
            <p:cNvSpPr/>
            <p:nvPr/>
          </p:nvSpPr>
          <p:spPr bwMode="auto">
            <a:xfrm>
              <a:off x="5940152" y="3507854"/>
              <a:ext cx="720080" cy="620758"/>
            </a:xfrm>
            <a:prstGeom prst="hexagon">
              <a:avLst/>
            </a:prstGeom>
            <a:solidFill>
              <a:srgbClr val="F7DC98"/>
            </a:soli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defTabSz="1218565"/>
              <a:endPara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24" name="TextBox 12"/>
            <p:cNvSpPr txBox="1"/>
            <p:nvPr/>
          </p:nvSpPr>
          <p:spPr>
            <a:xfrm>
              <a:off x="5850410" y="3699786"/>
              <a:ext cx="926294" cy="216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 defTabSz="1218565"/>
              <a:r>
                <a:rPr lang="zh-CN" altLang="en-US" sz="21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营造</a:t>
              </a:r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稀缺</a:t>
              </a:r>
              <a:r>
                <a:rPr lang="zh-CN" altLang="en-US" sz="21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感</a:t>
              </a:r>
              <a:endParaRPr lang="zh-CN" altLang="en-US" sz="21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063365" y="2748280"/>
            <a:ext cx="1701165" cy="1496695"/>
            <a:chOff x="6742991" y="3507854"/>
            <a:chExt cx="720080" cy="620758"/>
          </a:xfrm>
          <a:effectLst/>
        </p:grpSpPr>
        <p:sp>
          <p:nvSpPr>
            <p:cNvPr id="26" name="六边形 25"/>
            <p:cNvSpPr/>
            <p:nvPr/>
          </p:nvSpPr>
          <p:spPr bwMode="auto">
            <a:xfrm>
              <a:off x="6742991" y="3507854"/>
              <a:ext cx="720080" cy="620758"/>
            </a:xfrm>
            <a:prstGeom prst="hexagon">
              <a:avLst/>
            </a:prstGeom>
            <a:solidFill>
              <a:srgbClr val="E98C86"/>
            </a:soli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defTabSz="1218565"/>
              <a:endPara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27" name="TextBox 15"/>
            <p:cNvSpPr txBox="1"/>
            <p:nvPr/>
          </p:nvSpPr>
          <p:spPr>
            <a:xfrm>
              <a:off x="6863139" y="3599243"/>
              <a:ext cx="508007" cy="369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 defTabSz="1218565"/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数据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  <a:p>
              <a:pPr algn="ctr" defTabSz="1218565"/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驱动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604635" y="2748915"/>
            <a:ext cx="1734820" cy="1494790"/>
            <a:chOff x="7596336" y="3507854"/>
            <a:chExt cx="720080" cy="620758"/>
          </a:xfrm>
          <a:effectLst/>
        </p:grpSpPr>
        <p:sp>
          <p:nvSpPr>
            <p:cNvPr id="29" name="六边形 28"/>
            <p:cNvSpPr/>
            <p:nvPr/>
          </p:nvSpPr>
          <p:spPr bwMode="auto">
            <a:xfrm>
              <a:off x="7596336" y="3507854"/>
              <a:ext cx="720080" cy="620758"/>
            </a:xfrm>
            <a:prstGeom prst="hexagon">
              <a:avLst/>
            </a:prstGeom>
            <a:solidFill>
              <a:srgbClr val="54688F"/>
            </a:soli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7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defTabSz="1218565"/>
              <a:endParaRPr lang="zh-CN" altLang="en-US" sz="1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31" name="TextBox 18"/>
            <p:cNvSpPr txBox="1"/>
            <p:nvPr/>
          </p:nvSpPr>
          <p:spPr>
            <a:xfrm>
              <a:off x="7709679" y="3699809"/>
              <a:ext cx="493395" cy="216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 defTabSz="1218565"/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微软雅黑" panose="020B0503020204020204" charset="-122"/>
                </a:rPr>
                <a:t>预售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32" name="TextBox 3"/>
          <p:cNvSpPr txBox="1"/>
          <p:nvPr/>
        </p:nvSpPr>
        <p:spPr>
          <a:xfrm>
            <a:off x="2664437" y="1403364"/>
            <a:ext cx="1267460" cy="7480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defTabSz="1218565"/>
            <a:r>
              <a:rPr lang="zh-CN" altLang="zh-CN" sz="4265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案例</a:t>
            </a:r>
            <a:endParaRPr lang="zh-CN" altLang="zh-CN" sz="4265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7" name="TextBox 4"/>
          <p:cNvSpPr txBox="1"/>
          <p:nvPr/>
        </p:nvSpPr>
        <p:spPr>
          <a:xfrm>
            <a:off x="4063365" y="1177925"/>
            <a:ext cx="33070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 defTabSz="1218565"/>
            <a:r>
              <a:rPr lang="zh-CN" alt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关键词</a:t>
            </a:r>
            <a:endParaRPr lang="zh-CN" altLang="en-US" sz="7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875155" y="1058545"/>
            <a:ext cx="6363970" cy="14376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237604" y="3838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5" name="矩形 4"/>
          <p:cNvSpPr/>
          <p:nvPr/>
        </p:nvSpPr>
        <p:spPr>
          <a:xfrm>
            <a:off x="1276985" y="1359535"/>
            <a:ext cx="2199640" cy="3420745"/>
          </a:xfrm>
          <a:prstGeom prst="rect">
            <a:avLst/>
          </a:prstGeom>
          <a:solidFill>
            <a:srgbClr val="F7DC9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74135" y="1359535"/>
            <a:ext cx="2199640" cy="3420745"/>
          </a:xfrm>
          <a:prstGeom prst="rect">
            <a:avLst/>
          </a:prstGeom>
          <a:solidFill>
            <a:srgbClr val="E98C86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71285" y="1359535"/>
            <a:ext cx="2199640" cy="3420745"/>
          </a:xfrm>
          <a:prstGeom prst="rect">
            <a:avLst/>
          </a:prstGeom>
          <a:solidFill>
            <a:srgbClr val="54688F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3825" y="2157095"/>
            <a:ext cx="1797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PART 01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预售玩法</a:t>
            </a:r>
            <a:endParaRPr lang="zh-CN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6510" y="2998470"/>
            <a:ext cx="2266315" cy="1209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13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日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-19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日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24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点付定金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日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点付尾款前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300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名送旅行套装（实际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前前付款都有）。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3932555" y="2201545"/>
            <a:ext cx="1797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PART 02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520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专区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TextBox 10"/>
          <p:cNvSpPr txBox="1"/>
          <p:nvPr/>
        </p:nvSpPr>
        <p:spPr>
          <a:xfrm>
            <a:off x="6706235" y="2157095"/>
            <a:ext cx="17970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PART 03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秒杀专区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6666230" y="3005455"/>
            <a:ext cx="1901190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520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当天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14:00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上架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个秒杀品。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098675" y="1546860"/>
            <a:ext cx="636905" cy="610235"/>
            <a:chOff x="5552819" y="4575253"/>
            <a:chExt cx="708224" cy="708224"/>
          </a:xfrm>
        </p:grpSpPr>
        <p:sp>
          <p:nvSpPr>
            <p:cNvPr id="22" name="椭圆 21"/>
            <p:cNvSpPr/>
            <p:nvPr/>
          </p:nvSpPr>
          <p:spPr>
            <a:xfrm>
              <a:off x="5552819" y="4575253"/>
              <a:ext cx="708224" cy="708224"/>
            </a:xfrm>
            <a:prstGeom prst="ellipse">
              <a:avLst/>
            </a:prstGeom>
            <a:solidFill>
              <a:srgbClr val="F7D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23" name="矩形-3"/>
            <p:cNvSpPr>
              <a:spLocks noEditPoints="1"/>
            </p:cNvSpPr>
            <p:nvPr/>
          </p:nvSpPr>
          <p:spPr bwMode="auto">
            <a:xfrm>
              <a:off x="5771223" y="4791570"/>
              <a:ext cx="319726" cy="319726"/>
            </a:xfrm>
            <a:custGeom>
              <a:avLst/>
              <a:gdLst>
                <a:gd name="T0" fmla="*/ 64 w 232"/>
                <a:gd name="T1" fmla="*/ 72 h 230"/>
                <a:gd name="T2" fmla="*/ 64 w 232"/>
                <a:gd name="T3" fmla="*/ 157 h 230"/>
                <a:gd name="T4" fmla="*/ 64 w 232"/>
                <a:gd name="T5" fmla="*/ 157 h 230"/>
                <a:gd name="T6" fmla="*/ 123 w 232"/>
                <a:gd name="T7" fmla="*/ 202 h 230"/>
                <a:gd name="T8" fmla="*/ 123 w 232"/>
                <a:gd name="T9" fmla="*/ 164 h 230"/>
                <a:gd name="T10" fmla="*/ 123 w 232"/>
                <a:gd name="T11" fmla="*/ 65 h 230"/>
                <a:gd name="T12" fmla="*/ 123 w 232"/>
                <a:gd name="T13" fmla="*/ 26 h 230"/>
                <a:gd name="T14" fmla="*/ 64 w 232"/>
                <a:gd name="T15" fmla="*/ 72 h 230"/>
                <a:gd name="T16" fmla="*/ 64 w 232"/>
                <a:gd name="T17" fmla="*/ 72 h 230"/>
                <a:gd name="T18" fmla="*/ 171 w 232"/>
                <a:gd name="T19" fmla="*/ 38 h 230"/>
                <a:gd name="T20" fmla="*/ 171 w 232"/>
                <a:gd name="T21" fmla="*/ 38 h 230"/>
                <a:gd name="T22" fmla="*/ 168 w 232"/>
                <a:gd name="T23" fmla="*/ 26 h 230"/>
                <a:gd name="T24" fmla="*/ 180 w 232"/>
                <a:gd name="T25" fmla="*/ 23 h 230"/>
                <a:gd name="T26" fmla="*/ 218 w 232"/>
                <a:gd name="T27" fmla="*/ 62 h 230"/>
                <a:gd name="T28" fmla="*/ 232 w 232"/>
                <a:gd name="T29" fmla="*/ 114 h 230"/>
                <a:gd name="T30" fmla="*/ 218 w 232"/>
                <a:gd name="T31" fmla="*/ 167 h 230"/>
                <a:gd name="T32" fmla="*/ 180 w 232"/>
                <a:gd name="T33" fmla="*/ 206 h 230"/>
                <a:gd name="T34" fmla="*/ 168 w 232"/>
                <a:gd name="T35" fmla="*/ 203 h 230"/>
                <a:gd name="T36" fmla="*/ 171 w 232"/>
                <a:gd name="T37" fmla="*/ 191 h 230"/>
                <a:gd name="T38" fmla="*/ 203 w 232"/>
                <a:gd name="T39" fmla="*/ 158 h 230"/>
                <a:gd name="T40" fmla="*/ 214 w 232"/>
                <a:gd name="T41" fmla="*/ 114 h 230"/>
                <a:gd name="T42" fmla="*/ 203 w 232"/>
                <a:gd name="T43" fmla="*/ 71 h 230"/>
                <a:gd name="T44" fmla="*/ 171 w 232"/>
                <a:gd name="T45" fmla="*/ 38 h 230"/>
                <a:gd name="T46" fmla="*/ 53 w 232"/>
                <a:gd name="T47" fmla="*/ 74 h 230"/>
                <a:gd name="T48" fmla="*/ 53 w 232"/>
                <a:gd name="T49" fmla="*/ 74 h 230"/>
                <a:gd name="T50" fmla="*/ 17 w 232"/>
                <a:gd name="T51" fmla="*/ 74 h 230"/>
                <a:gd name="T52" fmla="*/ 17 w 232"/>
                <a:gd name="T53" fmla="*/ 155 h 230"/>
                <a:gd name="T54" fmla="*/ 53 w 232"/>
                <a:gd name="T55" fmla="*/ 155 h 230"/>
                <a:gd name="T56" fmla="*/ 53 w 232"/>
                <a:gd name="T57" fmla="*/ 74 h 230"/>
                <a:gd name="T58" fmla="*/ 56 w 232"/>
                <a:gd name="T59" fmla="*/ 56 h 230"/>
                <a:gd name="T60" fmla="*/ 56 w 232"/>
                <a:gd name="T61" fmla="*/ 56 h 230"/>
                <a:gd name="T62" fmla="*/ 127 w 232"/>
                <a:gd name="T63" fmla="*/ 2 h 230"/>
                <a:gd name="T64" fmla="*/ 132 w 232"/>
                <a:gd name="T65" fmla="*/ 0 h 230"/>
                <a:gd name="T66" fmla="*/ 141 w 232"/>
                <a:gd name="T67" fmla="*/ 9 h 230"/>
                <a:gd name="T68" fmla="*/ 141 w 232"/>
                <a:gd name="T69" fmla="*/ 65 h 230"/>
                <a:gd name="T70" fmla="*/ 141 w 232"/>
                <a:gd name="T71" fmla="*/ 67 h 230"/>
                <a:gd name="T72" fmla="*/ 162 w 232"/>
                <a:gd name="T73" fmla="*/ 83 h 230"/>
                <a:gd name="T74" fmla="*/ 173 w 232"/>
                <a:gd name="T75" fmla="*/ 114 h 230"/>
                <a:gd name="T76" fmla="*/ 162 w 232"/>
                <a:gd name="T77" fmla="*/ 146 h 230"/>
                <a:gd name="T78" fmla="*/ 141 w 232"/>
                <a:gd name="T79" fmla="*/ 162 h 230"/>
                <a:gd name="T80" fmla="*/ 141 w 232"/>
                <a:gd name="T81" fmla="*/ 164 h 230"/>
                <a:gd name="T82" fmla="*/ 141 w 232"/>
                <a:gd name="T83" fmla="*/ 220 h 230"/>
                <a:gd name="T84" fmla="*/ 139 w 232"/>
                <a:gd name="T85" fmla="*/ 226 h 230"/>
                <a:gd name="T86" fmla="*/ 127 w 232"/>
                <a:gd name="T87" fmla="*/ 227 h 230"/>
                <a:gd name="T88" fmla="*/ 56 w 232"/>
                <a:gd name="T89" fmla="*/ 173 h 230"/>
                <a:gd name="T90" fmla="*/ 9 w 232"/>
                <a:gd name="T91" fmla="*/ 173 h 230"/>
                <a:gd name="T92" fmla="*/ 9 w 232"/>
                <a:gd name="T93" fmla="*/ 173 h 230"/>
                <a:gd name="T94" fmla="*/ 0 w 232"/>
                <a:gd name="T95" fmla="*/ 164 h 230"/>
                <a:gd name="T96" fmla="*/ 0 w 232"/>
                <a:gd name="T97" fmla="*/ 65 h 230"/>
                <a:gd name="T98" fmla="*/ 0 w 232"/>
                <a:gd name="T99" fmla="*/ 65 h 230"/>
                <a:gd name="T100" fmla="*/ 9 w 232"/>
                <a:gd name="T101" fmla="*/ 56 h 230"/>
                <a:gd name="T102" fmla="*/ 56 w 232"/>
                <a:gd name="T103" fmla="*/ 56 h 230"/>
                <a:gd name="T104" fmla="*/ 141 w 232"/>
                <a:gd name="T105" fmla="*/ 79 h 230"/>
                <a:gd name="T106" fmla="*/ 141 w 232"/>
                <a:gd name="T107" fmla="*/ 79 h 230"/>
                <a:gd name="T108" fmla="*/ 141 w 232"/>
                <a:gd name="T109" fmla="*/ 150 h 230"/>
                <a:gd name="T110" fmla="*/ 154 w 232"/>
                <a:gd name="T111" fmla="*/ 140 h 230"/>
                <a:gd name="T112" fmla="*/ 162 w 232"/>
                <a:gd name="T113" fmla="*/ 114 h 230"/>
                <a:gd name="T114" fmla="*/ 154 w 232"/>
                <a:gd name="T115" fmla="*/ 89 h 230"/>
                <a:gd name="T116" fmla="*/ 141 w 232"/>
                <a:gd name="T117" fmla="*/ 7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2" h="230">
                  <a:moveTo>
                    <a:pt x="64" y="72"/>
                  </a:moveTo>
                  <a:cubicBezTo>
                    <a:pt x="64" y="157"/>
                    <a:pt x="64" y="157"/>
                    <a:pt x="64" y="157"/>
                  </a:cubicBezTo>
                  <a:cubicBezTo>
                    <a:pt x="64" y="157"/>
                    <a:pt x="64" y="157"/>
                    <a:pt x="64" y="157"/>
                  </a:cubicBezTo>
                  <a:cubicBezTo>
                    <a:pt x="123" y="202"/>
                    <a:pt x="123" y="202"/>
                    <a:pt x="123" y="202"/>
                  </a:cubicBezTo>
                  <a:cubicBezTo>
                    <a:pt x="123" y="164"/>
                    <a:pt x="123" y="164"/>
                    <a:pt x="123" y="164"/>
                  </a:cubicBezTo>
                  <a:cubicBezTo>
                    <a:pt x="123" y="65"/>
                    <a:pt x="123" y="65"/>
                    <a:pt x="123" y="65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lose/>
                  <a:moveTo>
                    <a:pt x="171" y="38"/>
                  </a:moveTo>
                  <a:cubicBezTo>
                    <a:pt x="171" y="38"/>
                    <a:pt x="171" y="38"/>
                    <a:pt x="171" y="38"/>
                  </a:cubicBezTo>
                  <a:cubicBezTo>
                    <a:pt x="167" y="36"/>
                    <a:pt x="165" y="30"/>
                    <a:pt x="168" y="26"/>
                  </a:cubicBezTo>
                  <a:cubicBezTo>
                    <a:pt x="170" y="22"/>
                    <a:pt x="176" y="21"/>
                    <a:pt x="180" y="23"/>
                  </a:cubicBezTo>
                  <a:cubicBezTo>
                    <a:pt x="196" y="33"/>
                    <a:pt x="209" y="46"/>
                    <a:pt x="218" y="62"/>
                  </a:cubicBezTo>
                  <a:cubicBezTo>
                    <a:pt x="227" y="77"/>
                    <a:pt x="232" y="95"/>
                    <a:pt x="232" y="114"/>
                  </a:cubicBezTo>
                  <a:cubicBezTo>
                    <a:pt x="232" y="133"/>
                    <a:pt x="227" y="151"/>
                    <a:pt x="218" y="167"/>
                  </a:cubicBezTo>
                  <a:cubicBezTo>
                    <a:pt x="209" y="183"/>
                    <a:pt x="196" y="196"/>
                    <a:pt x="180" y="206"/>
                  </a:cubicBezTo>
                  <a:cubicBezTo>
                    <a:pt x="176" y="208"/>
                    <a:pt x="170" y="207"/>
                    <a:pt x="168" y="203"/>
                  </a:cubicBezTo>
                  <a:cubicBezTo>
                    <a:pt x="165" y="199"/>
                    <a:pt x="167" y="193"/>
                    <a:pt x="171" y="191"/>
                  </a:cubicBezTo>
                  <a:cubicBezTo>
                    <a:pt x="184" y="183"/>
                    <a:pt x="195" y="172"/>
                    <a:pt x="203" y="158"/>
                  </a:cubicBezTo>
                  <a:cubicBezTo>
                    <a:pt x="210" y="145"/>
                    <a:pt x="214" y="130"/>
                    <a:pt x="214" y="114"/>
                  </a:cubicBezTo>
                  <a:cubicBezTo>
                    <a:pt x="214" y="98"/>
                    <a:pt x="210" y="84"/>
                    <a:pt x="203" y="71"/>
                  </a:cubicBezTo>
                  <a:cubicBezTo>
                    <a:pt x="195" y="57"/>
                    <a:pt x="184" y="46"/>
                    <a:pt x="171" y="38"/>
                  </a:cubicBezTo>
                  <a:close/>
                  <a:moveTo>
                    <a:pt x="53" y="74"/>
                  </a:moveTo>
                  <a:cubicBezTo>
                    <a:pt x="53" y="74"/>
                    <a:pt x="53" y="74"/>
                    <a:pt x="53" y="74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7" y="155"/>
                    <a:pt x="17" y="155"/>
                    <a:pt x="17" y="155"/>
                  </a:cubicBezTo>
                  <a:cubicBezTo>
                    <a:pt x="53" y="155"/>
                    <a:pt x="53" y="155"/>
                    <a:pt x="53" y="155"/>
                  </a:cubicBezTo>
                  <a:cubicBezTo>
                    <a:pt x="53" y="74"/>
                    <a:pt x="53" y="74"/>
                    <a:pt x="53" y="74"/>
                  </a:cubicBezTo>
                  <a:close/>
                  <a:moveTo>
                    <a:pt x="56" y="56"/>
                  </a:moveTo>
                  <a:cubicBezTo>
                    <a:pt x="56" y="56"/>
                    <a:pt x="56" y="56"/>
                    <a:pt x="56" y="56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8" y="1"/>
                    <a:pt x="130" y="0"/>
                    <a:pt x="132" y="0"/>
                  </a:cubicBezTo>
                  <a:cubicBezTo>
                    <a:pt x="137" y="0"/>
                    <a:pt x="141" y="4"/>
                    <a:pt x="141" y="9"/>
                  </a:cubicBezTo>
                  <a:cubicBezTo>
                    <a:pt x="141" y="65"/>
                    <a:pt x="141" y="65"/>
                    <a:pt x="141" y="65"/>
                  </a:cubicBezTo>
                  <a:cubicBezTo>
                    <a:pt x="141" y="67"/>
                    <a:pt x="141" y="67"/>
                    <a:pt x="141" y="67"/>
                  </a:cubicBezTo>
                  <a:cubicBezTo>
                    <a:pt x="149" y="71"/>
                    <a:pt x="156" y="76"/>
                    <a:pt x="162" y="83"/>
                  </a:cubicBezTo>
                  <a:cubicBezTo>
                    <a:pt x="169" y="92"/>
                    <a:pt x="173" y="103"/>
                    <a:pt x="173" y="114"/>
                  </a:cubicBezTo>
                  <a:cubicBezTo>
                    <a:pt x="173" y="126"/>
                    <a:pt x="169" y="137"/>
                    <a:pt x="162" y="146"/>
                  </a:cubicBezTo>
                  <a:cubicBezTo>
                    <a:pt x="157" y="153"/>
                    <a:pt x="149" y="158"/>
                    <a:pt x="141" y="162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41" y="220"/>
                    <a:pt x="141" y="220"/>
                    <a:pt x="141" y="220"/>
                  </a:cubicBezTo>
                  <a:cubicBezTo>
                    <a:pt x="141" y="222"/>
                    <a:pt x="141" y="224"/>
                    <a:pt x="139" y="226"/>
                  </a:cubicBezTo>
                  <a:cubicBezTo>
                    <a:pt x="136" y="230"/>
                    <a:pt x="131" y="230"/>
                    <a:pt x="127" y="227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4" y="173"/>
                    <a:pt x="0" y="169"/>
                    <a:pt x="0" y="164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0"/>
                    <a:pt x="4" y="56"/>
                    <a:pt x="9" y="56"/>
                  </a:cubicBezTo>
                  <a:cubicBezTo>
                    <a:pt x="56" y="56"/>
                    <a:pt x="56" y="56"/>
                    <a:pt x="56" y="56"/>
                  </a:cubicBezTo>
                  <a:close/>
                  <a:moveTo>
                    <a:pt x="141" y="79"/>
                  </a:moveTo>
                  <a:cubicBezTo>
                    <a:pt x="141" y="79"/>
                    <a:pt x="141" y="79"/>
                    <a:pt x="141" y="79"/>
                  </a:cubicBezTo>
                  <a:cubicBezTo>
                    <a:pt x="141" y="150"/>
                    <a:pt x="141" y="150"/>
                    <a:pt x="141" y="150"/>
                  </a:cubicBezTo>
                  <a:cubicBezTo>
                    <a:pt x="146" y="147"/>
                    <a:pt x="150" y="144"/>
                    <a:pt x="154" y="140"/>
                  </a:cubicBezTo>
                  <a:cubicBezTo>
                    <a:pt x="159" y="133"/>
                    <a:pt x="162" y="124"/>
                    <a:pt x="162" y="114"/>
                  </a:cubicBezTo>
                  <a:cubicBezTo>
                    <a:pt x="162" y="105"/>
                    <a:pt x="159" y="96"/>
                    <a:pt x="154" y="89"/>
                  </a:cubicBezTo>
                  <a:cubicBezTo>
                    <a:pt x="150" y="85"/>
                    <a:pt x="146" y="81"/>
                    <a:pt x="141" y="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604385" y="1546860"/>
            <a:ext cx="636905" cy="610235"/>
            <a:chOff x="7417852" y="4575253"/>
            <a:chExt cx="708224" cy="708224"/>
          </a:xfrm>
        </p:grpSpPr>
        <p:sp>
          <p:nvSpPr>
            <p:cNvPr id="25" name="椭圆 24"/>
            <p:cNvSpPr/>
            <p:nvPr/>
          </p:nvSpPr>
          <p:spPr>
            <a:xfrm>
              <a:off x="7417852" y="4575253"/>
              <a:ext cx="708224" cy="708224"/>
            </a:xfrm>
            <a:prstGeom prst="ellipse">
              <a:avLst/>
            </a:prstGeom>
            <a:solidFill>
              <a:srgbClr val="E98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26" name="矩形-2"/>
            <p:cNvSpPr>
              <a:spLocks noEditPoints="1"/>
            </p:cNvSpPr>
            <p:nvPr/>
          </p:nvSpPr>
          <p:spPr bwMode="auto">
            <a:xfrm>
              <a:off x="7601875" y="4771537"/>
              <a:ext cx="337942" cy="338599"/>
            </a:xfrm>
            <a:custGeom>
              <a:avLst/>
              <a:gdLst>
                <a:gd name="T0" fmla="*/ 5 w 123"/>
                <a:gd name="T1" fmla="*/ 0 h 108"/>
                <a:gd name="T2" fmla="*/ 123 w 123"/>
                <a:gd name="T3" fmla="*/ 5 h 108"/>
                <a:gd name="T4" fmla="*/ 123 w 123"/>
                <a:gd name="T5" fmla="*/ 104 h 108"/>
                <a:gd name="T6" fmla="*/ 118 w 123"/>
                <a:gd name="T7" fmla="*/ 108 h 108"/>
                <a:gd name="T8" fmla="*/ 0 w 123"/>
                <a:gd name="T9" fmla="*/ 104 h 108"/>
                <a:gd name="T10" fmla="*/ 0 w 123"/>
                <a:gd name="T11" fmla="*/ 77 h 108"/>
                <a:gd name="T12" fmla="*/ 3 w 123"/>
                <a:gd name="T13" fmla="*/ 75 h 108"/>
                <a:gd name="T14" fmla="*/ 26 w 123"/>
                <a:gd name="T15" fmla="*/ 75 h 108"/>
                <a:gd name="T16" fmla="*/ 28 w 123"/>
                <a:gd name="T17" fmla="*/ 84 h 108"/>
                <a:gd name="T18" fmla="*/ 28 w 123"/>
                <a:gd name="T19" fmla="*/ 50 h 108"/>
                <a:gd name="T20" fmla="*/ 28 w 123"/>
                <a:gd name="T21" fmla="*/ 56 h 108"/>
                <a:gd name="T22" fmla="*/ 3 w 123"/>
                <a:gd name="T23" fmla="*/ 59 h 108"/>
                <a:gd name="T24" fmla="*/ 0 w 123"/>
                <a:gd name="T25" fmla="*/ 56 h 108"/>
                <a:gd name="T26" fmla="*/ 5 w 123"/>
                <a:gd name="T27" fmla="*/ 0 h 108"/>
                <a:gd name="T28" fmla="*/ 10 w 123"/>
                <a:gd name="T29" fmla="*/ 80 h 108"/>
                <a:gd name="T30" fmla="*/ 113 w 123"/>
                <a:gd name="T31" fmla="*/ 99 h 108"/>
                <a:gd name="T32" fmla="*/ 10 w 123"/>
                <a:gd name="T33" fmla="*/ 35 h 108"/>
                <a:gd name="T34" fmla="*/ 23 w 123"/>
                <a:gd name="T35" fmla="*/ 53 h 108"/>
                <a:gd name="T36" fmla="*/ 26 w 123"/>
                <a:gd name="T37" fmla="*/ 40 h 108"/>
                <a:gd name="T38" fmla="*/ 28 w 123"/>
                <a:gd name="T39" fmla="*/ 41 h 108"/>
                <a:gd name="T40" fmla="*/ 52 w 123"/>
                <a:gd name="T41" fmla="*/ 69 h 108"/>
                <a:gd name="T42" fmla="*/ 24 w 123"/>
                <a:gd name="T43" fmla="*/ 93 h 108"/>
                <a:gd name="T44" fmla="*/ 23 w 123"/>
                <a:gd name="T45" fmla="*/ 80 h 108"/>
                <a:gd name="T46" fmla="*/ 103 w 123"/>
                <a:gd name="T47" fmla="*/ 45 h 108"/>
                <a:gd name="T48" fmla="*/ 106 w 123"/>
                <a:gd name="T49" fmla="*/ 48 h 108"/>
                <a:gd name="T50" fmla="*/ 63 w 123"/>
                <a:gd name="T51" fmla="*/ 51 h 108"/>
                <a:gd name="T52" fmla="*/ 63 w 123"/>
                <a:gd name="T53" fmla="*/ 45 h 108"/>
                <a:gd name="T54" fmla="*/ 92 w 123"/>
                <a:gd name="T55" fmla="*/ 83 h 108"/>
                <a:gd name="T56" fmla="*/ 94 w 123"/>
                <a:gd name="T57" fmla="*/ 85 h 108"/>
                <a:gd name="T58" fmla="*/ 63 w 123"/>
                <a:gd name="T59" fmla="*/ 88 h 108"/>
                <a:gd name="T60" fmla="*/ 63 w 123"/>
                <a:gd name="T61" fmla="*/ 83 h 108"/>
                <a:gd name="T62" fmla="*/ 103 w 123"/>
                <a:gd name="T63" fmla="*/ 58 h 108"/>
                <a:gd name="T64" fmla="*/ 106 w 123"/>
                <a:gd name="T65" fmla="*/ 61 h 108"/>
                <a:gd name="T66" fmla="*/ 63 w 123"/>
                <a:gd name="T67" fmla="*/ 63 h 108"/>
                <a:gd name="T68" fmla="*/ 63 w 123"/>
                <a:gd name="T69" fmla="*/ 58 h 108"/>
                <a:gd name="T70" fmla="*/ 103 w 123"/>
                <a:gd name="T71" fmla="*/ 70 h 108"/>
                <a:gd name="T72" fmla="*/ 106 w 123"/>
                <a:gd name="T73" fmla="*/ 73 h 108"/>
                <a:gd name="T74" fmla="*/ 63 w 123"/>
                <a:gd name="T75" fmla="*/ 76 h 108"/>
                <a:gd name="T76" fmla="*/ 63 w 123"/>
                <a:gd name="T77" fmla="*/ 70 h 108"/>
                <a:gd name="T78" fmla="*/ 106 w 123"/>
                <a:gd name="T79" fmla="*/ 15 h 108"/>
                <a:gd name="T80" fmla="*/ 111 w 123"/>
                <a:gd name="T81" fmla="*/ 19 h 108"/>
                <a:gd name="T82" fmla="*/ 101 w 123"/>
                <a:gd name="T83" fmla="*/ 19 h 108"/>
                <a:gd name="T84" fmla="*/ 94 w 123"/>
                <a:gd name="T85" fmla="*/ 15 h 108"/>
                <a:gd name="T86" fmla="*/ 99 w 123"/>
                <a:gd name="T87" fmla="*/ 19 h 108"/>
                <a:gd name="T88" fmla="*/ 90 w 123"/>
                <a:gd name="T89" fmla="*/ 19 h 108"/>
                <a:gd name="T90" fmla="*/ 83 w 123"/>
                <a:gd name="T91" fmla="*/ 15 h 108"/>
                <a:gd name="T92" fmla="*/ 88 w 123"/>
                <a:gd name="T93" fmla="*/ 19 h 108"/>
                <a:gd name="T94" fmla="*/ 78 w 123"/>
                <a:gd name="T95" fmla="*/ 19 h 108"/>
                <a:gd name="T96" fmla="*/ 10 w 123"/>
                <a:gd name="T97" fmla="*/ 29 h 108"/>
                <a:gd name="T98" fmla="*/ 113 w 123"/>
                <a:gd name="T99" fmla="*/ 29 h 108"/>
                <a:gd name="T100" fmla="*/ 10 w 123"/>
                <a:gd name="T101" fmla="*/ 1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3" h="108"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21" y="0"/>
                    <a:pt x="123" y="2"/>
                    <a:pt x="123" y="5"/>
                  </a:cubicBezTo>
                  <a:cubicBezTo>
                    <a:pt x="123" y="5"/>
                    <a:pt x="123" y="5"/>
                    <a:pt x="123" y="5"/>
                  </a:cubicBezTo>
                  <a:cubicBezTo>
                    <a:pt x="123" y="104"/>
                    <a:pt x="123" y="104"/>
                    <a:pt x="123" y="104"/>
                  </a:cubicBezTo>
                  <a:cubicBezTo>
                    <a:pt x="123" y="106"/>
                    <a:pt x="121" y="108"/>
                    <a:pt x="118" y="108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5" y="108"/>
                    <a:pt x="5" y="108"/>
                    <a:pt x="5" y="108"/>
                  </a:cubicBezTo>
                  <a:cubicBezTo>
                    <a:pt x="3" y="108"/>
                    <a:pt x="0" y="106"/>
                    <a:pt x="0" y="104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6"/>
                    <a:pt x="2" y="75"/>
                    <a:pt x="3" y="75"/>
                  </a:cubicBezTo>
                  <a:cubicBezTo>
                    <a:pt x="26" y="75"/>
                    <a:pt x="26" y="75"/>
                    <a:pt x="26" y="75"/>
                  </a:cubicBezTo>
                  <a:cubicBezTo>
                    <a:pt x="26" y="75"/>
                    <a:pt x="26" y="75"/>
                    <a:pt x="26" y="75"/>
                  </a:cubicBezTo>
                  <a:cubicBezTo>
                    <a:pt x="27" y="75"/>
                    <a:pt x="28" y="76"/>
                    <a:pt x="28" y="77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46" y="67"/>
                    <a:pt x="46" y="67"/>
                    <a:pt x="46" y="67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28" y="58"/>
                    <a:pt x="27" y="59"/>
                    <a:pt x="26" y="59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2" y="59"/>
                    <a:pt x="0" y="58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lose/>
                  <a:moveTo>
                    <a:pt x="10" y="80"/>
                  </a:moveTo>
                  <a:cubicBezTo>
                    <a:pt x="10" y="80"/>
                    <a:pt x="10" y="80"/>
                    <a:pt x="10" y="80"/>
                  </a:cubicBezTo>
                  <a:cubicBezTo>
                    <a:pt x="10" y="99"/>
                    <a:pt x="10" y="99"/>
                    <a:pt x="10" y="99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3" y="35"/>
                    <a:pt x="113" y="35"/>
                    <a:pt x="113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3" y="41"/>
                    <a:pt x="24" y="40"/>
                    <a:pt x="26" y="40"/>
                  </a:cubicBezTo>
                  <a:cubicBezTo>
                    <a:pt x="26" y="40"/>
                    <a:pt x="27" y="40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3" y="66"/>
                    <a:pt x="53" y="68"/>
                    <a:pt x="52" y="69"/>
                  </a:cubicBezTo>
                  <a:cubicBezTo>
                    <a:pt x="28" y="93"/>
                    <a:pt x="28" y="93"/>
                    <a:pt x="28" y="93"/>
                  </a:cubicBezTo>
                  <a:cubicBezTo>
                    <a:pt x="27" y="94"/>
                    <a:pt x="25" y="94"/>
                    <a:pt x="24" y="93"/>
                  </a:cubicBezTo>
                  <a:cubicBezTo>
                    <a:pt x="23" y="92"/>
                    <a:pt x="23" y="92"/>
                    <a:pt x="23" y="91"/>
                  </a:cubicBezTo>
                  <a:cubicBezTo>
                    <a:pt x="23" y="80"/>
                    <a:pt x="23" y="80"/>
                    <a:pt x="23" y="80"/>
                  </a:cubicBezTo>
                  <a:cubicBezTo>
                    <a:pt x="10" y="80"/>
                    <a:pt x="10" y="80"/>
                    <a:pt x="10" y="80"/>
                  </a:cubicBezTo>
                  <a:close/>
                  <a:moveTo>
                    <a:pt x="103" y="45"/>
                  </a:moveTo>
                  <a:cubicBezTo>
                    <a:pt x="103" y="45"/>
                    <a:pt x="103" y="45"/>
                    <a:pt x="103" y="45"/>
                  </a:cubicBezTo>
                  <a:cubicBezTo>
                    <a:pt x="104" y="45"/>
                    <a:pt x="106" y="47"/>
                    <a:pt x="106" y="48"/>
                  </a:cubicBezTo>
                  <a:cubicBezTo>
                    <a:pt x="106" y="50"/>
                    <a:pt x="104" y="51"/>
                    <a:pt x="103" y="51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61" y="51"/>
                    <a:pt x="60" y="50"/>
                    <a:pt x="60" y="48"/>
                  </a:cubicBezTo>
                  <a:cubicBezTo>
                    <a:pt x="60" y="47"/>
                    <a:pt x="61" y="45"/>
                    <a:pt x="63" y="45"/>
                  </a:cubicBezTo>
                  <a:cubicBezTo>
                    <a:pt x="103" y="45"/>
                    <a:pt x="103" y="45"/>
                    <a:pt x="103" y="45"/>
                  </a:cubicBezTo>
                  <a:close/>
                  <a:moveTo>
                    <a:pt x="92" y="83"/>
                  </a:moveTo>
                  <a:cubicBezTo>
                    <a:pt x="92" y="83"/>
                    <a:pt x="92" y="83"/>
                    <a:pt x="92" y="83"/>
                  </a:cubicBezTo>
                  <a:cubicBezTo>
                    <a:pt x="93" y="83"/>
                    <a:pt x="94" y="84"/>
                    <a:pt x="94" y="85"/>
                  </a:cubicBezTo>
                  <a:cubicBezTo>
                    <a:pt x="94" y="87"/>
                    <a:pt x="93" y="88"/>
                    <a:pt x="92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1" y="88"/>
                    <a:pt x="60" y="87"/>
                    <a:pt x="60" y="85"/>
                  </a:cubicBezTo>
                  <a:cubicBezTo>
                    <a:pt x="60" y="84"/>
                    <a:pt x="61" y="83"/>
                    <a:pt x="63" y="83"/>
                  </a:cubicBezTo>
                  <a:cubicBezTo>
                    <a:pt x="92" y="83"/>
                    <a:pt x="92" y="83"/>
                    <a:pt x="92" y="83"/>
                  </a:cubicBezTo>
                  <a:close/>
                  <a:moveTo>
                    <a:pt x="103" y="58"/>
                  </a:moveTo>
                  <a:cubicBezTo>
                    <a:pt x="103" y="58"/>
                    <a:pt x="103" y="58"/>
                    <a:pt x="103" y="58"/>
                  </a:cubicBezTo>
                  <a:cubicBezTo>
                    <a:pt x="104" y="58"/>
                    <a:pt x="106" y="59"/>
                    <a:pt x="106" y="61"/>
                  </a:cubicBezTo>
                  <a:cubicBezTo>
                    <a:pt x="106" y="62"/>
                    <a:pt x="104" y="63"/>
                    <a:pt x="103" y="63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61" y="63"/>
                    <a:pt x="60" y="62"/>
                    <a:pt x="60" y="61"/>
                  </a:cubicBezTo>
                  <a:cubicBezTo>
                    <a:pt x="60" y="59"/>
                    <a:pt x="61" y="58"/>
                    <a:pt x="63" y="58"/>
                  </a:cubicBezTo>
                  <a:cubicBezTo>
                    <a:pt x="103" y="58"/>
                    <a:pt x="103" y="58"/>
                    <a:pt x="103" y="58"/>
                  </a:cubicBezTo>
                  <a:close/>
                  <a:moveTo>
                    <a:pt x="103" y="70"/>
                  </a:moveTo>
                  <a:cubicBezTo>
                    <a:pt x="103" y="70"/>
                    <a:pt x="103" y="70"/>
                    <a:pt x="103" y="70"/>
                  </a:cubicBezTo>
                  <a:cubicBezTo>
                    <a:pt x="104" y="70"/>
                    <a:pt x="106" y="71"/>
                    <a:pt x="106" y="73"/>
                  </a:cubicBezTo>
                  <a:cubicBezTo>
                    <a:pt x="106" y="75"/>
                    <a:pt x="104" y="76"/>
                    <a:pt x="103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1" y="76"/>
                    <a:pt x="60" y="75"/>
                    <a:pt x="60" y="73"/>
                  </a:cubicBezTo>
                  <a:cubicBezTo>
                    <a:pt x="60" y="71"/>
                    <a:pt x="61" y="70"/>
                    <a:pt x="63" y="70"/>
                  </a:cubicBezTo>
                  <a:cubicBezTo>
                    <a:pt x="103" y="70"/>
                    <a:pt x="103" y="70"/>
                    <a:pt x="103" y="70"/>
                  </a:cubicBezTo>
                  <a:close/>
                  <a:moveTo>
                    <a:pt x="106" y="15"/>
                  </a:moveTo>
                  <a:cubicBezTo>
                    <a:pt x="106" y="15"/>
                    <a:pt x="106" y="15"/>
                    <a:pt x="106" y="15"/>
                  </a:cubicBezTo>
                  <a:cubicBezTo>
                    <a:pt x="108" y="15"/>
                    <a:pt x="111" y="17"/>
                    <a:pt x="111" y="19"/>
                  </a:cubicBezTo>
                  <a:cubicBezTo>
                    <a:pt x="111" y="22"/>
                    <a:pt x="108" y="24"/>
                    <a:pt x="106" y="24"/>
                  </a:cubicBezTo>
                  <a:cubicBezTo>
                    <a:pt x="103" y="24"/>
                    <a:pt x="101" y="22"/>
                    <a:pt x="101" y="19"/>
                  </a:cubicBezTo>
                  <a:cubicBezTo>
                    <a:pt x="101" y="17"/>
                    <a:pt x="103" y="15"/>
                    <a:pt x="106" y="15"/>
                  </a:cubicBezTo>
                  <a:close/>
                  <a:moveTo>
                    <a:pt x="94" y="15"/>
                  </a:moveTo>
                  <a:cubicBezTo>
                    <a:pt x="94" y="15"/>
                    <a:pt x="94" y="15"/>
                    <a:pt x="94" y="15"/>
                  </a:cubicBezTo>
                  <a:cubicBezTo>
                    <a:pt x="97" y="15"/>
                    <a:pt x="99" y="17"/>
                    <a:pt x="99" y="19"/>
                  </a:cubicBezTo>
                  <a:cubicBezTo>
                    <a:pt x="99" y="22"/>
                    <a:pt x="97" y="24"/>
                    <a:pt x="94" y="24"/>
                  </a:cubicBezTo>
                  <a:cubicBezTo>
                    <a:pt x="92" y="24"/>
                    <a:pt x="90" y="22"/>
                    <a:pt x="90" y="19"/>
                  </a:cubicBezTo>
                  <a:cubicBezTo>
                    <a:pt x="90" y="17"/>
                    <a:pt x="92" y="15"/>
                    <a:pt x="94" y="15"/>
                  </a:cubicBezTo>
                  <a:close/>
                  <a:moveTo>
                    <a:pt x="83" y="15"/>
                  </a:moveTo>
                  <a:cubicBezTo>
                    <a:pt x="83" y="15"/>
                    <a:pt x="83" y="15"/>
                    <a:pt x="83" y="15"/>
                  </a:cubicBezTo>
                  <a:cubicBezTo>
                    <a:pt x="85" y="15"/>
                    <a:pt x="88" y="17"/>
                    <a:pt x="88" y="19"/>
                  </a:cubicBezTo>
                  <a:cubicBezTo>
                    <a:pt x="88" y="22"/>
                    <a:pt x="85" y="24"/>
                    <a:pt x="83" y="24"/>
                  </a:cubicBezTo>
                  <a:cubicBezTo>
                    <a:pt x="80" y="24"/>
                    <a:pt x="78" y="22"/>
                    <a:pt x="78" y="19"/>
                  </a:cubicBezTo>
                  <a:cubicBezTo>
                    <a:pt x="78" y="17"/>
                    <a:pt x="80" y="15"/>
                    <a:pt x="83" y="15"/>
                  </a:cubicBezTo>
                  <a:close/>
                  <a:moveTo>
                    <a:pt x="10" y="29"/>
                  </a:moveTo>
                  <a:cubicBezTo>
                    <a:pt x="10" y="29"/>
                    <a:pt x="10" y="29"/>
                    <a:pt x="10" y="29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10"/>
                    <a:pt x="113" y="10"/>
                    <a:pt x="113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29"/>
                    <a:pt x="10" y="29"/>
                    <a:pt x="10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267575" y="1546860"/>
            <a:ext cx="636905" cy="610235"/>
            <a:chOff x="9211799" y="4575253"/>
            <a:chExt cx="708224" cy="708224"/>
          </a:xfrm>
        </p:grpSpPr>
        <p:sp>
          <p:nvSpPr>
            <p:cNvPr id="28" name="椭圆 27"/>
            <p:cNvSpPr/>
            <p:nvPr/>
          </p:nvSpPr>
          <p:spPr>
            <a:xfrm>
              <a:off x="9211799" y="4575253"/>
              <a:ext cx="708224" cy="708224"/>
            </a:xfrm>
            <a:prstGeom prst="ellipse">
              <a:avLst/>
            </a:prstGeom>
            <a:solidFill>
              <a:srgbClr val="5468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29" name="矩形-1"/>
            <p:cNvSpPr>
              <a:spLocks noEditPoints="1"/>
            </p:cNvSpPr>
            <p:nvPr/>
          </p:nvSpPr>
          <p:spPr bwMode="auto">
            <a:xfrm>
              <a:off x="9386970" y="4769536"/>
              <a:ext cx="379532" cy="337361"/>
            </a:xfrm>
            <a:custGeom>
              <a:avLst/>
              <a:gdLst>
                <a:gd name="T0" fmla="*/ 101 w 122"/>
                <a:gd name="T1" fmla="*/ 17 h 106"/>
                <a:gd name="T2" fmla="*/ 15 w 122"/>
                <a:gd name="T3" fmla="*/ 48 h 106"/>
                <a:gd name="T4" fmla="*/ 9 w 122"/>
                <a:gd name="T5" fmla="*/ 58 h 106"/>
                <a:gd name="T6" fmla="*/ 17 w 122"/>
                <a:gd name="T7" fmla="*/ 59 h 106"/>
                <a:gd name="T8" fmla="*/ 107 w 122"/>
                <a:gd name="T9" fmla="*/ 96 h 106"/>
                <a:gd name="T10" fmla="*/ 107 w 122"/>
                <a:gd name="T11" fmla="*/ 97 h 106"/>
                <a:gd name="T12" fmla="*/ 112 w 122"/>
                <a:gd name="T13" fmla="*/ 97 h 106"/>
                <a:gd name="T14" fmla="*/ 112 w 122"/>
                <a:gd name="T15" fmla="*/ 97 h 106"/>
                <a:gd name="T16" fmla="*/ 113 w 122"/>
                <a:gd name="T17" fmla="*/ 96 h 106"/>
                <a:gd name="T18" fmla="*/ 113 w 122"/>
                <a:gd name="T19" fmla="*/ 9 h 106"/>
                <a:gd name="T20" fmla="*/ 112 w 122"/>
                <a:gd name="T21" fmla="*/ 9 h 106"/>
                <a:gd name="T22" fmla="*/ 107 w 122"/>
                <a:gd name="T23" fmla="*/ 9 h 106"/>
                <a:gd name="T24" fmla="*/ 107 w 122"/>
                <a:gd name="T25" fmla="*/ 10 h 106"/>
                <a:gd name="T26" fmla="*/ 107 w 122"/>
                <a:gd name="T27" fmla="*/ 11 h 106"/>
                <a:gd name="T28" fmla="*/ 107 w 122"/>
                <a:gd name="T29" fmla="*/ 96 h 106"/>
                <a:gd name="T30" fmla="*/ 92 w 122"/>
                <a:gd name="T31" fmla="*/ 24 h 106"/>
                <a:gd name="T32" fmla="*/ 94 w 122"/>
                <a:gd name="T33" fmla="*/ 30 h 106"/>
                <a:gd name="T34" fmla="*/ 25 w 122"/>
                <a:gd name="T35" fmla="*/ 51 h 106"/>
                <a:gd name="T36" fmla="*/ 92 w 122"/>
                <a:gd name="T37" fmla="*/ 24 h 106"/>
                <a:gd name="T38" fmla="*/ 34 w 122"/>
                <a:gd name="T39" fmla="*/ 75 h 106"/>
                <a:gd name="T40" fmla="*/ 32 w 122"/>
                <a:gd name="T41" fmla="*/ 83 h 106"/>
                <a:gd name="T42" fmla="*/ 58 w 122"/>
                <a:gd name="T43" fmla="*/ 93 h 106"/>
                <a:gd name="T44" fmla="*/ 62 w 122"/>
                <a:gd name="T45" fmla="*/ 93 h 106"/>
                <a:gd name="T46" fmla="*/ 64 w 122"/>
                <a:gd name="T47" fmla="*/ 91 h 106"/>
                <a:gd name="T48" fmla="*/ 66 w 122"/>
                <a:gd name="T49" fmla="*/ 86 h 106"/>
                <a:gd name="T50" fmla="*/ 74 w 122"/>
                <a:gd name="T51" fmla="*/ 90 h 106"/>
                <a:gd name="T52" fmla="*/ 73 w 122"/>
                <a:gd name="T53" fmla="*/ 94 h 106"/>
                <a:gd name="T54" fmla="*/ 66 w 122"/>
                <a:gd name="T55" fmla="*/ 102 h 106"/>
                <a:gd name="T56" fmla="*/ 55 w 122"/>
                <a:gd name="T57" fmla="*/ 102 h 106"/>
                <a:gd name="T58" fmla="*/ 32 w 122"/>
                <a:gd name="T59" fmla="*/ 94 h 106"/>
                <a:gd name="T60" fmla="*/ 23 w 122"/>
                <a:gd name="T61" fmla="*/ 76 h 106"/>
                <a:gd name="T62" fmla="*/ 14 w 122"/>
                <a:gd name="T63" fmla="*/ 68 h 106"/>
                <a:gd name="T64" fmla="*/ 2 w 122"/>
                <a:gd name="T65" fmla="*/ 65 h 106"/>
                <a:gd name="T66" fmla="*/ 0 w 122"/>
                <a:gd name="T67" fmla="*/ 60 h 106"/>
                <a:gd name="T68" fmla="*/ 2 w 122"/>
                <a:gd name="T69" fmla="*/ 41 h 106"/>
                <a:gd name="T70" fmla="*/ 8 w 122"/>
                <a:gd name="T71" fmla="*/ 38 h 106"/>
                <a:gd name="T72" fmla="*/ 98 w 122"/>
                <a:gd name="T73" fmla="*/ 8 h 106"/>
                <a:gd name="T74" fmla="*/ 101 w 122"/>
                <a:gd name="T75" fmla="*/ 2 h 106"/>
                <a:gd name="T76" fmla="*/ 112 w 122"/>
                <a:gd name="T77" fmla="*/ 0 h 106"/>
                <a:gd name="T78" fmla="*/ 120 w 122"/>
                <a:gd name="T79" fmla="*/ 3 h 106"/>
                <a:gd name="T80" fmla="*/ 122 w 122"/>
                <a:gd name="T81" fmla="*/ 96 h 106"/>
                <a:gd name="T82" fmla="*/ 119 w 122"/>
                <a:gd name="T83" fmla="*/ 104 h 106"/>
                <a:gd name="T84" fmla="*/ 112 w 122"/>
                <a:gd name="T85" fmla="*/ 106 h 106"/>
                <a:gd name="T86" fmla="*/ 101 w 122"/>
                <a:gd name="T87" fmla="*/ 103 h 106"/>
                <a:gd name="T88" fmla="*/ 74 w 122"/>
                <a:gd name="T89" fmla="*/ 90 h 106"/>
                <a:gd name="T90" fmla="*/ 101 w 122"/>
                <a:gd name="T91" fmla="*/ 2 h 106"/>
                <a:gd name="T92" fmla="*/ 101 w 122"/>
                <a:gd name="T93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2" h="106">
                  <a:moveTo>
                    <a:pt x="101" y="89"/>
                  </a:moveTo>
                  <a:cubicBezTo>
                    <a:pt x="101" y="17"/>
                    <a:pt x="101" y="17"/>
                    <a:pt x="101" y="1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6" y="48"/>
                    <a:pt x="16" y="48"/>
                    <a:pt x="15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6" y="58"/>
                    <a:pt x="16" y="58"/>
                    <a:pt x="17" y="59"/>
                  </a:cubicBezTo>
                  <a:cubicBezTo>
                    <a:pt x="45" y="69"/>
                    <a:pt x="73" y="79"/>
                    <a:pt x="101" y="89"/>
                  </a:cubicBezTo>
                  <a:close/>
                  <a:moveTo>
                    <a:pt x="107" y="96"/>
                  </a:moveTo>
                  <a:cubicBezTo>
                    <a:pt x="107" y="96"/>
                    <a:pt x="107" y="96"/>
                    <a:pt x="107" y="96"/>
                  </a:cubicBezTo>
                  <a:cubicBezTo>
                    <a:pt x="107" y="96"/>
                    <a:pt x="107" y="96"/>
                    <a:pt x="107" y="97"/>
                  </a:cubicBezTo>
                  <a:cubicBezTo>
                    <a:pt x="107" y="97"/>
                    <a:pt x="108" y="97"/>
                    <a:pt x="108" y="97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3" y="97"/>
                    <a:pt x="113" y="97"/>
                    <a:pt x="113" y="97"/>
                  </a:cubicBezTo>
                  <a:cubicBezTo>
                    <a:pt x="113" y="96"/>
                    <a:pt x="113" y="96"/>
                    <a:pt x="113" y="96"/>
                  </a:cubicBezTo>
                  <a:cubicBezTo>
                    <a:pt x="113" y="10"/>
                    <a:pt x="113" y="10"/>
                    <a:pt x="113" y="10"/>
                  </a:cubicBezTo>
                  <a:cubicBezTo>
                    <a:pt x="113" y="10"/>
                    <a:pt x="113" y="10"/>
                    <a:pt x="113" y="9"/>
                  </a:cubicBezTo>
                  <a:cubicBezTo>
                    <a:pt x="113" y="9"/>
                    <a:pt x="113" y="9"/>
                    <a:pt x="113" y="9"/>
                  </a:cubicBezTo>
                  <a:cubicBezTo>
                    <a:pt x="112" y="9"/>
                    <a:pt x="112" y="9"/>
                    <a:pt x="112" y="9"/>
                  </a:cubicBezTo>
                  <a:cubicBezTo>
                    <a:pt x="108" y="9"/>
                    <a:pt x="108" y="9"/>
                    <a:pt x="108" y="9"/>
                  </a:cubicBezTo>
                  <a:cubicBezTo>
                    <a:pt x="108" y="9"/>
                    <a:pt x="108" y="9"/>
                    <a:pt x="107" y="9"/>
                  </a:cubicBezTo>
                  <a:cubicBezTo>
                    <a:pt x="107" y="9"/>
                    <a:pt x="107" y="9"/>
                    <a:pt x="107" y="9"/>
                  </a:cubicBezTo>
                  <a:cubicBezTo>
                    <a:pt x="107" y="10"/>
                    <a:pt x="107" y="10"/>
                    <a:pt x="107" y="10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39"/>
                    <a:pt x="107" y="68"/>
                    <a:pt x="107" y="96"/>
                  </a:cubicBezTo>
                  <a:close/>
                  <a:moveTo>
                    <a:pt x="92" y="24"/>
                  </a:moveTo>
                  <a:cubicBezTo>
                    <a:pt x="92" y="24"/>
                    <a:pt x="92" y="24"/>
                    <a:pt x="92" y="24"/>
                  </a:cubicBezTo>
                  <a:cubicBezTo>
                    <a:pt x="94" y="24"/>
                    <a:pt x="95" y="24"/>
                    <a:pt x="96" y="26"/>
                  </a:cubicBezTo>
                  <a:cubicBezTo>
                    <a:pt x="96" y="27"/>
                    <a:pt x="96" y="29"/>
                    <a:pt x="94" y="30"/>
                  </a:cubicBezTo>
                  <a:cubicBezTo>
                    <a:pt x="29" y="53"/>
                    <a:pt x="29" y="53"/>
                    <a:pt x="29" y="53"/>
                  </a:cubicBezTo>
                  <a:cubicBezTo>
                    <a:pt x="28" y="54"/>
                    <a:pt x="26" y="53"/>
                    <a:pt x="25" y="51"/>
                  </a:cubicBezTo>
                  <a:cubicBezTo>
                    <a:pt x="25" y="50"/>
                    <a:pt x="26" y="48"/>
                    <a:pt x="27" y="48"/>
                  </a:cubicBezTo>
                  <a:cubicBezTo>
                    <a:pt x="92" y="24"/>
                    <a:pt x="92" y="24"/>
                    <a:pt x="92" y="24"/>
                  </a:cubicBezTo>
                  <a:close/>
                  <a:moveTo>
                    <a:pt x="34" y="75"/>
                  </a:moveTo>
                  <a:cubicBezTo>
                    <a:pt x="34" y="75"/>
                    <a:pt x="34" y="75"/>
                    <a:pt x="34" y="75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2" y="80"/>
                    <a:pt x="32" y="81"/>
                    <a:pt x="32" y="83"/>
                  </a:cubicBezTo>
                  <a:cubicBezTo>
                    <a:pt x="33" y="84"/>
                    <a:pt x="34" y="84"/>
                    <a:pt x="35" y="8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9" y="93"/>
                    <a:pt x="59" y="93"/>
                  </a:cubicBezTo>
                  <a:cubicBezTo>
                    <a:pt x="60" y="94"/>
                    <a:pt x="61" y="94"/>
                    <a:pt x="62" y="93"/>
                  </a:cubicBezTo>
                  <a:cubicBezTo>
                    <a:pt x="62" y="93"/>
                    <a:pt x="62" y="93"/>
                    <a:pt x="62" y="93"/>
                  </a:cubicBezTo>
                  <a:cubicBezTo>
                    <a:pt x="63" y="93"/>
                    <a:pt x="64" y="92"/>
                    <a:pt x="64" y="91"/>
                  </a:cubicBezTo>
                  <a:cubicBezTo>
                    <a:pt x="64" y="91"/>
                    <a:pt x="64" y="91"/>
                    <a:pt x="64" y="90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34" y="75"/>
                    <a:pt x="34" y="75"/>
                    <a:pt x="34" y="75"/>
                  </a:cubicBezTo>
                  <a:close/>
                  <a:moveTo>
                    <a:pt x="74" y="90"/>
                  </a:moveTo>
                  <a:cubicBezTo>
                    <a:pt x="74" y="90"/>
                    <a:pt x="74" y="90"/>
                    <a:pt x="74" y="90"/>
                  </a:cubicBezTo>
                  <a:cubicBezTo>
                    <a:pt x="73" y="94"/>
                    <a:pt x="73" y="94"/>
                    <a:pt x="73" y="94"/>
                  </a:cubicBezTo>
                  <a:cubicBezTo>
                    <a:pt x="73" y="94"/>
                    <a:pt x="73" y="94"/>
                    <a:pt x="73" y="94"/>
                  </a:cubicBezTo>
                  <a:cubicBezTo>
                    <a:pt x="72" y="98"/>
                    <a:pt x="69" y="100"/>
                    <a:pt x="66" y="102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63" y="103"/>
                    <a:pt x="59" y="103"/>
                    <a:pt x="55" y="102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32" y="94"/>
                    <a:pt x="32" y="94"/>
                    <a:pt x="32" y="94"/>
                  </a:cubicBezTo>
                  <a:cubicBezTo>
                    <a:pt x="28" y="92"/>
                    <a:pt x="25" y="90"/>
                    <a:pt x="24" y="86"/>
                  </a:cubicBezTo>
                  <a:cubicBezTo>
                    <a:pt x="22" y="83"/>
                    <a:pt x="22" y="80"/>
                    <a:pt x="23" y="7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6" y="68"/>
                    <a:pt x="4" y="67"/>
                    <a:pt x="2" y="6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1" y="64"/>
                    <a:pt x="0" y="62"/>
                    <a:pt x="0" y="6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1" y="42"/>
                    <a:pt x="2" y="41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4" y="39"/>
                    <a:pt x="6" y="38"/>
                    <a:pt x="8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98" y="8"/>
                    <a:pt x="98" y="8"/>
                    <a:pt x="98" y="8"/>
                  </a:cubicBezTo>
                  <a:cubicBezTo>
                    <a:pt x="98" y="6"/>
                    <a:pt x="99" y="4"/>
                    <a:pt x="101" y="3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03" y="1"/>
                    <a:pt x="105" y="0"/>
                    <a:pt x="108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5" y="0"/>
                    <a:pt x="117" y="1"/>
                    <a:pt x="119" y="3"/>
                  </a:cubicBezTo>
                  <a:cubicBezTo>
                    <a:pt x="120" y="3"/>
                    <a:pt x="120" y="3"/>
                    <a:pt x="120" y="3"/>
                  </a:cubicBezTo>
                  <a:cubicBezTo>
                    <a:pt x="121" y="5"/>
                    <a:pt x="122" y="7"/>
                    <a:pt x="122" y="10"/>
                  </a:cubicBezTo>
                  <a:cubicBezTo>
                    <a:pt x="122" y="96"/>
                    <a:pt x="122" y="96"/>
                    <a:pt x="122" y="96"/>
                  </a:cubicBezTo>
                  <a:cubicBezTo>
                    <a:pt x="122" y="99"/>
                    <a:pt x="121" y="101"/>
                    <a:pt x="119" y="103"/>
                  </a:cubicBezTo>
                  <a:cubicBezTo>
                    <a:pt x="119" y="104"/>
                    <a:pt x="119" y="104"/>
                    <a:pt x="119" y="104"/>
                  </a:cubicBezTo>
                  <a:cubicBezTo>
                    <a:pt x="117" y="105"/>
                    <a:pt x="114" y="106"/>
                    <a:pt x="112" y="106"/>
                  </a:cubicBezTo>
                  <a:cubicBezTo>
                    <a:pt x="112" y="106"/>
                    <a:pt x="112" y="106"/>
                    <a:pt x="112" y="106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05" y="106"/>
                    <a:pt x="103" y="105"/>
                    <a:pt x="101" y="103"/>
                  </a:cubicBezTo>
                  <a:cubicBezTo>
                    <a:pt x="99" y="102"/>
                    <a:pt x="98" y="100"/>
                    <a:pt x="98" y="98"/>
                  </a:cubicBezTo>
                  <a:cubicBezTo>
                    <a:pt x="74" y="90"/>
                    <a:pt x="74" y="90"/>
                    <a:pt x="74" y="90"/>
                  </a:cubicBezTo>
                  <a:close/>
                  <a:moveTo>
                    <a:pt x="101" y="2"/>
                  </a:moveTo>
                  <a:cubicBezTo>
                    <a:pt x="101" y="2"/>
                    <a:pt x="101" y="2"/>
                    <a:pt x="101" y="2"/>
                  </a:cubicBezTo>
                  <a:cubicBezTo>
                    <a:pt x="103" y="1"/>
                    <a:pt x="106" y="1"/>
                    <a:pt x="107" y="3"/>
                  </a:cubicBezTo>
                  <a:cubicBezTo>
                    <a:pt x="101" y="2"/>
                    <a:pt x="101" y="2"/>
                    <a:pt x="10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54" name="TextBox 11"/>
          <p:cNvSpPr txBox="1"/>
          <p:nvPr/>
        </p:nvSpPr>
        <p:spPr>
          <a:xfrm>
            <a:off x="3966210" y="3076575"/>
            <a:ext cx="1805940" cy="148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520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当天</a:t>
            </a:r>
            <a:r>
              <a:rPr lang="en-US" altLang="zh-CN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52</a:t>
            </a: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元三件专区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酵素牙膏必选且只可选其一件，其他任选两件。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4247515" y="840105"/>
            <a:ext cx="1554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活动板块介绍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9" grpId="0" bldLvl="0" animBg="1"/>
      <p:bldP spid="10" grpId="0" bldLvl="0" animBg="1"/>
      <p:bldP spid="11" grpId="0"/>
      <p:bldP spid="12" grpId="0"/>
      <p:bldP spid="13" grpId="0"/>
      <p:bldP spid="15" grpId="0"/>
      <p:bldP spid="16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237604" y="3838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107" name="文本框 106"/>
          <p:cNvSpPr txBox="1"/>
          <p:nvPr/>
        </p:nvSpPr>
        <p:spPr>
          <a:xfrm>
            <a:off x="4711065" y="586740"/>
            <a:ext cx="19411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defRPr/>
            </a:pP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活动转化效果</a:t>
            </a:r>
            <a:endParaRPr lang="zh-CN" altLang="en-US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09" name="图片 108"/>
          <p:cNvPicPr>
            <a:picLocks noChangeAspect="1"/>
          </p:cNvPicPr>
          <p:nvPr/>
        </p:nvPicPr>
        <p:blipFill>
          <a:blip r:embed="rId6"/>
          <a:srcRect t="1346"/>
          <a:stretch>
            <a:fillRect/>
          </a:stretch>
        </p:blipFill>
        <p:spPr>
          <a:xfrm>
            <a:off x="2943860" y="2804160"/>
            <a:ext cx="5474970" cy="270891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130" name="Freeform 1"/>
          <p:cNvSpPr/>
          <p:nvPr/>
        </p:nvSpPr>
        <p:spPr bwMode="auto">
          <a:xfrm>
            <a:off x="667646" y="1566246"/>
            <a:ext cx="1575644" cy="1773976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3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lvl="0" algn="ctr"/>
            <a:r>
              <a:rPr lang="en-US" altLang="zh-CN" sz="4400" dirty="0" smtClean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5434</a:t>
            </a:r>
            <a:r>
              <a:rPr lang="zh-CN" altLang="en-US" sz="120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销售额</a:t>
            </a:r>
            <a:endParaRPr lang="zh-CN" altLang="en-US" sz="120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1" name="Freeform 2"/>
          <p:cNvSpPr/>
          <p:nvPr/>
        </p:nvSpPr>
        <p:spPr bwMode="auto">
          <a:xfrm>
            <a:off x="1732280" y="1510665"/>
            <a:ext cx="511810" cy="576580"/>
          </a:xfrm>
          <a:custGeom>
            <a:avLst/>
            <a:gdLst>
              <a:gd name="T0" fmla="*/ 25 w 423"/>
              <a:gd name="T1" fmla="*/ 101 h 476"/>
              <a:gd name="T2" fmla="*/ 186 w 423"/>
              <a:gd name="T3" fmla="*/ 8 h 476"/>
              <a:gd name="T4" fmla="*/ 237 w 423"/>
              <a:gd name="T5" fmla="*/ 8 h 476"/>
              <a:gd name="T6" fmla="*/ 397 w 423"/>
              <a:gd name="T7" fmla="*/ 101 h 476"/>
              <a:gd name="T8" fmla="*/ 423 w 423"/>
              <a:gd name="T9" fmla="*/ 145 h 476"/>
              <a:gd name="T10" fmla="*/ 423 w 423"/>
              <a:gd name="T11" fmla="*/ 331 h 476"/>
              <a:gd name="T12" fmla="*/ 398 w 423"/>
              <a:gd name="T13" fmla="*/ 375 h 476"/>
              <a:gd name="T14" fmla="*/ 237 w 423"/>
              <a:gd name="T15" fmla="*/ 467 h 476"/>
              <a:gd name="T16" fmla="*/ 186 w 423"/>
              <a:gd name="T17" fmla="*/ 467 h 476"/>
              <a:gd name="T18" fmla="*/ 105 w 423"/>
              <a:gd name="T19" fmla="*/ 421 h 476"/>
              <a:gd name="T20" fmla="*/ 25 w 423"/>
              <a:gd name="T21" fmla="*/ 375 h 476"/>
              <a:gd name="T22" fmla="*/ 0 w 423"/>
              <a:gd name="T23" fmla="*/ 330 h 476"/>
              <a:gd name="T24" fmla="*/ 0 w 423"/>
              <a:gd name="T25" fmla="*/ 145 h 476"/>
              <a:gd name="T26" fmla="*/ 25 w 423"/>
              <a:gd name="T27" fmla="*/ 10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3" h="476">
                <a:moveTo>
                  <a:pt x="25" y="101"/>
                </a:moveTo>
                <a:cubicBezTo>
                  <a:pt x="79" y="70"/>
                  <a:pt x="132" y="39"/>
                  <a:pt x="186" y="8"/>
                </a:cubicBezTo>
                <a:cubicBezTo>
                  <a:pt x="202" y="0"/>
                  <a:pt x="221" y="0"/>
                  <a:pt x="237" y="8"/>
                </a:cubicBezTo>
                <a:cubicBezTo>
                  <a:pt x="290" y="39"/>
                  <a:pt x="344" y="70"/>
                  <a:pt x="397" y="101"/>
                </a:cubicBezTo>
                <a:cubicBezTo>
                  <a:pt x="413" y="110"/>
                  <a:pt x="422" y="127"/>
                  <a:pt x="423" y="145"/>
                </a:cubicBezTo>
                <a:cubicBezTo>
                  <a:pt x="423" y="331"/>
                  <a:pt x="423" y="331"/>
                  <a:pt x="423" y="331"/>
                </a:cubicBezTo>
                <a:cubicBezTo>
                  <a:pt x="422" y="348"/>
                  <a:pt x="413" y="365"/>
                  <a:pt x="398" y="375"/>
                </a:cubicBezTo>
                <a:cubicBezTo>
                  <a:pt x="237" y="467"/>
                  <a:pt x="237" y="467"/>
                  <a:pt x="237" y="467"/>
                </a:cubicBezTo>
                <a:cubicBezTo>
                  <a:pt x="221" y="476"/>
                  <a:pt x="201" y="476"/>
                  <a:pt x="186" y="467"/>
                </a:cubicBezTo>
                <a:cubicBezTo>
                  <a:pt x="105" y="421"/>
                  <a:pt x="105" y="421"/>
                  <a:pt x="105" y="421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10" y="365"/>
                  <a:pt x="0" y="348"/>
                  <a:pt x="0" y="330"/>
                </a:cubicBezTo>
                <a:cubicBezTo>
                  <a:pt x="0" y="145"/>
                  <a:pt x="0" y="145"/>
                  <a:pt x="0" y="145"/>
                </a:cubicBezTo>
                <a:cubicBezTo>
                  <a:pt x="0" y="127"/>
                  <a:pt x="10" y="110"/>
                  <a:pt x="25" y="101"/>
                </a:cubicBezTo>
                <a:close/>
              </a:path>
            </a:pathLst>
          </a:cu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135" name="组合 134"/>
          <p:cNvGrpSpPr/>
          <p:nvPr/>
        </p:nvGrpSpPr>
        <p:grpSpPr>
          <a:xfrm>
            <a:off x="1852505" y="1627181"/>
            <a:ext cx="272426" cy="345114"/>
            <a:chOff x="8950326" y="1212851"/>
            <a:chExt cx="636588" cy="806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6" name="Freeform 605"/>
            <p:cNvSpPr/>
            <p:nvPr/>
          </p:nvSpPr>
          <p:spPr bwMode="auto">
            <a:xfrm>
              <a:off x="9040813" y="1787526"/>
              <a:ext cx="71438" cy="231775"/>
            </a:xfrm>
            <a:custGeom>
              <a:avLst/>
              <a:gdLst>
                <a:gd name="T0" fmla="*/ 0 w 19"/>
                <a:gd name="T1" fmla="*/ 0 h 62"/>
                <a:gd name="T2" fmla="*/ 2 w 19"/>
                <a:gd name="T3" fmla="*/ 62 h 62"/>
                <a:gd name="T4" fmla="*/ 19 w 19"/>
                <a:gd name="T5" fmla="*/ 62 h 62"/>
                <a:gd name="T6" fmla="*/ 19 w 19"/>
                <a:gd name="T7" fmla="*/ 0 h 62"/>
                <a:gd name="T8" fmla="*/ 0 w 1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2">
                  <a:moveTo>
                    <a:pt x="0" y="0"/>
                  </a:moveTo>
                  <a:cubicBezTo>
                    <a:pt x="2" y="62"/>
                    <a:pt x="2" y="62"/>
                    <a:pt x="2" y="62"/>
                  </a:cubicBezTo>
                  <a:cubicBezTo>
                    <a:pt x="19" y="62"/>
                    <a:pt x="19" y="62"/>
                    <a:pt x="19" y="62"/>
                  </a:cubicBezTo>
                  <a:cubicBezTo>
                    <a:pt x="19" y="41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37" name="Freeform 606"/>
            <p:cNvSpPr/>
            <p:nvPr/>
          </p:nvSpPr>
          <p:spPr bwMode="auto">
            <a:xfrm>
              <a:off x="9120188" y="1787526"/>
              <a:ext cx="36513" cy="231775"/>
            </a:xfrm>
            <a:custGeom>
              <a:avLst/>
              <a:gdLst>
                <a:gd name="T0" fmla="*/ 0 w 10"/>
                <a:gd name="T1" fmla="*/ 0 h 62"/>
                <a:gd name="T2" fmla="*/ 1 w 10"/>
                <a:gd name="T3" fmla="*/ 62 h 62"/>
                <a:gd name="T4" fmla="*/ 10 w 10"/>
                <a:gd name="T5" fmla="*/ 62 h 62"/>
                <a:gd name="T6" fmla="*/ 10 w 10"/>
                <a:gd name="T7" fmla="*/ 0 h 62"/>
                <a:gd name="T8" fmla="*/ 0 w 10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2">
                  <a:moveTo>
                    <a:pt x="0" y="0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0" y="41"/>
                    <a:pt x="10" y="0"/>
                    <a:pt x="10" y="0"/>
                  </a:cubicBezTo>
                  <a:cubicBezTo>
                    <a:pt x="10" y="0"/>
                    <a:pt x="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38" name="Freeform 607"/>
            <p:cNvSpPr/>
            <p:nvPr/>
          </p:nvSpPr>
          <p:spPr bwMode="auto">
            <a:xfrm>
              <a:off x="9032876" y="1438276"/>
              <a:ext cx="106363" cy="120650"/>
            </a:xfrm>
            <a:custGeom>
              <a:avLst/>
              <a:gdLst>
                <a:gd name="T0" fmla="*/ 25 w 28"/>
                <a:gd name="T1" fmla="*/ 11 h 32"/>
                <a:gd name="T2" fmla="*/ 20 w 28"/>
                <a:gd name="T3" fmla="*/ 30 h 32"/>
                <a:gd name="T4" fmla="*/ 3 w 28"/>
                <a:gd name="T5" fmla="*/ 21 h 32"/>
                <a:gd name="T6" fmla="*/ 9 w 28"/>
                <a:gd name="T7" fmla="*/ 2 h 32"/>
                <a:gd name="T8" fmla="*/ 25 w 28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2">
                  <a:moveTo>
                    <a:pt x="25" y="11"/>
                  </a:moveTo>
                  <a:cubicBezTo>
                    <a:pt x="28" y="19"/>
                    <a:pt x="26" y="27"/>
                    <a:pt x="20" y="30"/>
                  </a:cubicBezTo>
                  <a:cubicBezTo>
                    <a:pt x="14" y="32"/>
                    <a:pt x="6" y="28"/>
                    <a:pt x="3" y="21"/>
                  </a:cubicBezTo>
                  <a:cubicBezTo>
                    <a:pt x="0" y="13"/>
                    <a:pt x="2" y="5"/>
                    <a:pt x="9" y="2"/>
                  </a:cubicBezTo>
                  <a:cubicBezTo>
                    <a:pt x="15" y="0"/>
                    <a:pt x="22" y="4"/>
                    <a:pt x="2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39" name="Rectangle 608"/>
            <p:cNvSpPr>
              <a:spLocks noChangeArrowheads="1"/>
            </p:cNvSpPr>
            <p:nvPr/>
          </p:nvSpPr>
          <p:spPr bwMode="auto">
            <a:xfrm>
              <a:off x="9112251" y="1708151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0" name="Freeform 609"/>
            <p:cNvSpPr/>
            <p:nvPr/>
          </p:nvSpPr>
          <p:spPr bwMode="auto">
            <a:xfrm>
              <a:off x="8950326" y="1449388"/>
              <a:ext cx="319088" cy="363538"/>
            </a:xfrm>
            <a:custGeom>
              <a:avLst/>
              <a:gdLst>
                <a:gd name="T0" fmla="*/ 69 w 85"/>
                <a:gd name="T1" fmla="*/ 0 h 97"/>
                <a:gd name="T2" fmla="*/ 63 w 85"/>
                <a:gd name="T3" fmla="*/ 23 h 97"/>
                <a:gd name="T4" fmla="*/ 46 w 85"/>
                <a:gd name="T5" fmla="*/ 28 h 97"/>
                <a:gd name="T6" fmla="*/ 45 w 85"/>
                <a:gd name="T7" fmla="*/ 28 h 97"/>
                <a:gd name="T8" fmla="*/ 49 w 85"/>
                <a:gd name="T9" fmla="*/ 33 h 97"/>
                <a:gd name="T10" fmla="*/ 45 w 85"/>
                <a:gd name="T11" fmla="*/ 37 h 97"/>
                <a:gd name="T12" fmla="*/ 48 w 85"/>
                <a:gd name="T13" fmla="*/ 42 h 97"/>
                <a:gd name="T14" fmla="*/ 43 w 85"/>
                <a:gd name="T15" fmla="*/ 69 h 97"/>
                <a:gd name="T16" fmla="*/ 43 w 85"/>
                <a:gd name="T17" fmla="*/ 69 h 97"/>
                <a:gd name="T18" fmla="*/ 43 w 85"/>
                <a:gd name="T19" fmla="*/ 69 h 97"/>
                <a:gd name="T20" fmla="*/ 43 w 85"/>
                <a:gd name="T21" fmla="*/ 69 h 97"/>
                <a:gd name="T22" fmla="*/ 43 w 85"/>
                <a:gd name="T23" fmla="*/ 69 h 97"/>
                <a:gd name="T24" fmla="*/ 33 w 85"/>
                <a:gd name="T25" fmla="*/ 43 h 97"/>
                <a:gd name="T26" fmla="*/ 34 w 85"/>
                <a:gd name="T27" fmla="*/ 38 h 97"/>
                <a:gd name="T28" fmla="*/ 30 w 85"/>
                <a:gd name="T29" fmla="*/ 35 h 97"/>
                <a:gd name="T30" fmla="*/ 33 w 85"/>
                <a:gd name="T31" fmla="*/ 30 h 97"/>
                <a:gd name="T32" fmla="*/ 22 w 85"/>
                <a:gd name="T33" fmla="*/ 32 h 97"/>
                <a:gd name="T34" fmla="*/ 19 w 85"/>
                <a:gd name="T35" fmla="*/ 36 h 97"/>
                <a:gd name="T36" fmla="*/ 6 w 85"/>
                <a:gd name="T37" fmla="*/ 63 h 97"/>
                <a:gd name="T38" fmla="*/ 0 w 85"/>
                <a:gd name="T39" fmla="*/ 94 h 97"/>
                <a:gd name="T40" fmla="*/ 17 w 85"/>
                <a:gd name="T41" fmla="*/ 97 h 97"/>
                <a:gd name="T42" fmla="*/ 20 w 85"/>
                <a:gd name="T43" fmla="*/ 69 h 97"/>
                <a:gd name="T44" fmla="*/ 21 w 85"/>
                <a:gd name="T45" fmla="*/ 66 h 97"/>
                <a:gd name="T46" fmla="*/ 23 w 85"/>
                <a:gd name="T47" fmla="*/ 95 h 97"/>
                <a:gd name="T48" fmla="*/ 23 w 85"/>
                <a:gd name="T49" fmla="*/ 96 h 97"/>
                <a:gd name="T50" fmla="*/ 58 w 85"/>
                <a:gd name="T51" fmla="*/ 93 h 97"/>
                <a:gd name="T52" fmla="*/ 58 w 85"/>
                <a:gd name="T53" fmla="*/ 93 h 97"/>
                <a:gd name="T54" fmla="*/ 53 w 85"/>
                <a:gd name="T55" fmla="*/ 41 h 97"/>
                <a:gd name="T56" fmla="*/ 62 w 85"/>
                <a:gd name="T57" fmla="*/ 39 h 97"/>
                <a:gd name="T58" fmla="*/ 71 w 85"/>
                <a:gd name="T59" fmla="*/ 37 h 97"/>
                <a:gd name="T60" fmla="*/ 72 w 85"/>
                <a:gd name="T61" fmla="*/ 37 h 97"/>
                <a:gd name="T62" fmla="*/ 77 w 85"/>
                <a:gd name="T63" fmla="*/ 31 h 97"/>
                <a:gd name="T64" fmla="*/ 77 w 85"/>
                <a:gd name="T65" fmla="*/ 31 h 97"/>
                <a:gd name="T66" fmla="*/ 77 w 85"/>
                <a:gd name="T67" fmla="*/ 31 h 97"/>
                <a:gd name="T68" fmla="*/ 77 w 85"/>
                <a:gd name="T69" fmla="*/ 31 h 97"/>
                <a:gd name="T70" fmla="*/ 77 w 85"/>
                <a:gd name="T71" fmla="*/ 30 h 97"/>
                <a:gd name="T72" fmla="*/ 78 w 85"/>
                <a:gd name="T73" fmla="*/ 29 h 97"/>
                <a:gd name="T74" fmla="*/ 85 w 85"/>
                <a:gd name="T75" fmla="*/ 4 h 97"/>
                <a:gd name="T76" fmla="*/ 69 w 85"/>
                <a:gd name="T7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" h="97">
                  <a:moveTo>
                    <a:pt x="69" y="0"/>
                  </a:moveTo>
                  <a:cubicBezTo>
                    <a:pt x="63" y="23"/>
                    <a:pt x="63" y="23"/>
                    <a:pt x="63" y="23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8"/>
                    <a:pt x="45" y="28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1" y="31"/>
                    <a:pt x="23" y="32"/>
                    <a:pt x="22" y="32"/>
                  </a:cubicBezTo>
                  <a:cubicBezTo>
                    <a:pt x="21" y="32"/>
                    <a:pt x="20" y="35"/>
                    <a:pt x="19" y="36"/>
                  </a:cubicBezTo>
                  <a:cubicBezTo>
                    <a:pt x="6" y="63"/>
                    <a:pt x="6" y="63"/>
                    <a:pt x="6" y="63"/>
                  </a:cubicBezTo>
                  <a:cubicBezTo>
                    <a:pt x="3" y="77"/>
                    <a:pt x="2" y="84"/>
                    <a:pt x="0" y="94"/>
                  </a:cubicBezTo>
                  <a:cubicBezTo>
                    <a:pt x="6" y="95"/>
                    <a:pt x="12" y="96"/>
                    <a:pt x="17" y="97"/>
                  </a:cubicBezTo>
                  <a:cubicBezTo>
                    <a:pt x="18" y="88"/>
                    <a:pt x="20" y="74"/>
                    <a:pt x="20" y="69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2" y="76"/>
                    <a:pt x="23" y="86"/>
                    <a:pt x="23" y="95"/>
                  </a:cubicBezTo>
                  <a:cubicBezTo>
                    <a:pt x="23" y="96"/>
                    <a:pt x="23" y="96"/>
                    <a:pt x="23" y="96"/>
                  </a:cubicBezTo>
                  <a:cubicBezTo>
                    <a:pt x="35" y="95"/>
                    <a:pt x="46" y="94"/>
                    <a:pt x="58" y="93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7" y="75"/>
                    <a:pt x="55" y="58"/>
                    <a:pt x="53" y="41"/>
                  </a:cubicBezTo>
                  <a:cubicBezTo>
                    <a:pt x="62" y="39"/>
                    <a:pt x="62" y="39"/>
                    <a:pt x="62" y="39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77" y="31"/>
                    <a:pt x="77" y="31"/>
                    <a:pt x="77" y="31"/>
                  </a:cubicBezTo>
                  <a:cubicBezTo>
                    <a:pt x="77" y="31"/>
                    <a:pt x="77" y="31"/>
                    <a:pt x="77" y="31"/>
                  </a:cubicBezTo>
                  <a:cubicBezTo>
                    <a:pt x="77" y="31"/>
                    <a:pt x="77" y="31"/>
                    <a:pt x="77" y="31"/>
                  </a:cubicBezTo>
                  <a:cubicBezTo>
                    <a:pt x="77" y="31"/>
                    <a:pt x="77" y="31"/>
                    <a:pt x="77" y="31"/>
                  </a:cubicBezTo>
                  <a:cubicBezTo>
                    <a:pt x="77" y="30"/>
                    <a:pt x="77" y="30"/>
                    <a:pt x="77" y="30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85" y="4"/>
                    <a:pt x="85" y="4"/>
                    <a:pt x="85" y="4"/>
                  </a:cubicBezTo>
                  <a:cubicBezTo>
                    <a:pt x="80" y="3"/>
                    <a:pt x="74" y="1"/>
                    <a:pt x="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1" name="Freeform 610"/>
            <p:cNvSpPr/>
            <p:nvPr/>
          </p:nvSpPr>
          <p:spPr bwMode="auto">
            <a:xfrm>
              <a:off x="9090026" y="1558926"/>
              <a:ext cx="19050" cy="33338"/>
            </a:xfrm>
            <a:custGeom>
              <a:avLst/>
              <a:gdLst>
                <a:gd name="T0" fmla="*/ 9 w 12"/>
                <a:gd name="T1" fmla="*/ 0 h 21"/>
                <a:gd name="T2" fmla="*/ 12 w 12"/>
                <a:gd name="T3" fmla="*/ 11 h 21"/>
                <a:gd name="T4" fmla="*/ 7 w 12"/>
                <a:gd name="T5" fmla="*/ 21 h 21"/>
                <a:gd name="T6" fmla="*/ 0 w 12"/>
                <a:gd name="T7" fmla="*/ 14 h 21"/>
                <a:gd name="T8" fmla="*/ 2 w 12"/>
                <a:gd name="T9" fmla="*/ 0 h 21"/>
                <a:gd name="T10" fmla="*/ 9 w 12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1">
                  <a:moveTo>
                    <a:pt x="9" y="0"/>
                  </a:moveTo>
                  <a:lnTo>
                    <a:pt x="12" y="11"/>
                  </a:lnTo>
                  <a:lnTo>
                    <a:pt x="7" y="21"/>
                  </a:lnTo>
                  <a:lnTo>
                    <a:pt x="0" y="14"/>
                  </a:lnTo>
                  <a:lnTo>
                    <a:pt x="2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2" name="Freeform 611"/>
            <p:cNvSpPr/>
            <p:nvPr/>
          </p:nvSpPr>
          <p:spPr bwMode="auto">
            <a:xfrm>
              <a:off x="9093201" y="1581151"/>
              <a:ext cx="30163" cy="138113"/>
            </a:xfrm>
            <a:custGeom>
              <a:avLst/>
              <a:gdLst>
                <a:gd name="T0" fmla="*/ 10 w 19"/>
                <a:gd name="T1" fmla="*/ 0 h 87"/>
                <a:gd name="T2" fmla="*/ 19 w 19"/>
                <a:gd name="T3" fmla="*/ 80 h 87"/>
                <a:gd name="T4" fmla="*/ 12 w 19"/>
                <a:gd name="T5" fmla="*/ 87 h 87"/>
                <a:gd name="T6" fmla="*/ 5 w 19"/>
                <a:gd name="T7" fmla="*/ 80 h 87"/>
                <a:gd name="T8" fmla="*/ 0 w 19"/>
                <a:gd name="T9" fmla="*/ 0 h 87"/>
                <a:gd name="T10" fmla="*/ 10 w 19"/>
                <a:gd name="T11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87">
                  <a:moveTo>
                    <a:pt x="10" y="0"/>
                  </a:moveTo>
                  <a:lnTo>
                    <a:pt x="19" y="80"/>
                  </a:lnTo>
                  <a:lnTo>
                    <a:pt x="12" y="87"/>
                  </a:lnTo>
                  <a:lnTo>
                    <a:pt x="5" y="80"/>
                  </a:lnTo>
                  <a:lnTo>
                    <a:pt x="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3" name="Freeform 612"/>
            <p:cNvSpPr/>
            <p:nvPr/>
          </p:nvSpPr>
          <p:spPr bwMode="auto">
            <a:xfrm>
              <a:off x="9434513" y="1787526"/>
              <a:ext cx="71438" cy="231775"/>
            </a:xfrm>
            <a:custGeom>
              <a:avLst/>
              <a:gdLst>
                <a:gd name="T0" fmla="*/ 0 w 19"/>
                <a:gd name="T1" fmla="*/ 0 h 62"/>
                <a:gd name="T2" fmla="*/ 2 w 19"/>
                <a:gd name="T3" fmla="*/ 62 h 62"/>
                <a:gd name="T4" fmla="*/ 19 w 19"/>
                <a:gd name="T5" fmla="*/ 62 h 62"/>
                <a:gd name="T6" fmla="*/ 19 w 19"/>
                <a:gd name="T7" fmla="*/ 0 h 62"/>
                <a:gd name="T8" fmla="*/ 0 w 1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2">
                  <a:moveTo>
                    <a:pt x="0" y="0"/>
                  </a:moveTo>
                  <a:cubicBezTo>
                    <a:pt x="2" y="62"/>
                    <a:pt x="2" y="62"/>
                    <a:pt x="2" y="62"/>
                  </a:cubicBezTo>
                  <a:cubicBezTo>
                    <a:pt x="19" y="62"/>
                    <a:pt x="19" y="62"/>
                    <a:pt x="19" y="62"/>
                  </a:cubicBezTo>
                  <a:cubicBezTo>
                    <a:pt x="19" y="41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4" name="Freeform 613"/>
            <p:cNvSpPr/>
            <p:nvPr/>
          </p:nvSpPr>
          <p:spPr bwMode="auto">
            <a:xfrm>
              <a:off x="9390063" y="1787526"/>
              <a:ext cx="36513" cy="231775"/>
            </a:xfrm>
            <a:custGeom>
              <a:avLst/>
              <a:gdLst>
                <a:gd name="T0" fmla="*/ 0 w 10"/>
                <a:gd name="T1" fmla="*/ 0 h 62"/>
                <a:gd name="T2" fmla="*/ 1 w 10"/>
                <a:gd name="T3" fmla="*/ 62 h 62"/>
                <a:gd name="T4" fmla="*/ 10 w 10"/>
                <a:gd name="T5" fmla="*/ 62 h 62"/>
                <a:gd name="T6" fmla="*/ 10 w 10"/>
                <a:gd name="T7" fmla="*/ 0 h 62"/>
                <a:gd name="T8" fmla="*/ 0 w 10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2">
                  <a:moveTo>
                    <a:pt x="0" y="0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0" y="41"/>
                    <a:pt x="10" y="0"/>
                    <a:pt x="10" y="0"/>
                  </a:cubicBezTo>
                  <a:cubicBezTo>
                    <a:pt x="10" y="0"/>
                    <a:pt x="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5" name="Freeform 614"/>
            <p:cNvSpPr/>
            <p:nvPr/>
          </p:nvSpPr>
          <p:spPr bwMode="auto">
            <a:xfrm>
              <a:off x="9409113" y="1438276"/>
              <a:ext cx="104775" cy="120650"/>
            </a:xfrm>
            <a:custGeom>
              <a:avLst/>
              <a:gdLst>
                <a:gd name="T0" fmla="*/ 3 w 28"/>
                <a:gd name="T1" fmla="*/ 11 h 32"/>
                <a:gd name="T2" fmla="*/ 8 w 28"/>
                <a:gd name="T3" fmla="*/ 30 h 32"/>
                <a:gd name="T4" fmla="*/ 25 w 28"/>
                <a:gd name="T5" fmla="*/ 21 h 32"/>
                <a:gd name="T6" fmla="*/ 20 w 28"/>
                <a:gd name="T7" fmla="*/ 2 h 32"/>
                <a:gd name="T8" fmla="*/ 3 w 28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2">
                  <a:moveTo>
                    <a:pt x="3" y="11"/>
                  </a:moveTo>
                  <a:cubicBezTo>
                    <a:pt x="0" y="19"/>
                    <a:pt x="2" y="27"/>
                    <a:pt x="8" y="30"/>
                  </a:cubicBezTo>
                  <a:cubicBezTo>
                    <a:pt x="14" y="32"/>
                    <a:pt x="22" y="28"/>
                    <a:pt x="25" y="21"/>
                  </a:cubicBezTo>
                  <a:cubicBezTo>
                    <a:pt x="28" y="13"/>
                    <a:pt x="26" y="5"/>
                    <a:pt x="20" y="2"/>
                  </a:cubicBezTo>
                  <a:cubicBezTo>
                    <a:pt x="14" y="0"/>
                    <a:pt x="6" y="4"/>
                    <a:pt x="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6" name="Rectangle 615"/>
            <p:cNvSpPr>
              <a:spLocks noChangeArrowheads="1"/>
            </p:cNvSpPr>
            <p:nvPr/>
          </p:nvSpPr>
          <p:spPr bwMode="auto">
            <a:xfrm>
              <a:off x="9585326" y="1670051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7" name="Rectangle 616"/>
            <p:cNvSpPr>
              <a:spLocks noChangeArrowheads="1"/>
            </p:cNvSpPr>
            <p:nvPr/>
          </p:nvSpPr>
          <p:spPr bwMode="auto">
            <a:xfrm>
              <a:off x="9434513" y="1708151"/>
              <a:ext cx="1588" cy="15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8" name="Freeform 617"/>
            <p:cNvSpPr>
              <a:spLocks noEditPoints="1"/>
            </p:cNvSpPr>
            <p:nvPr/>
          </p:nvSpPr>
          <p:spPr bwMode="auto">
            <a:xfrm>
              <a:off x="9255126" y="1441451"/>
              <a:ext cx="330200" cy="371475"/>
            </a:xfrm>
            <a:custGeom>
              <a:avLst/>
              <a:gdLst>
                <a:gd name="T0" fmla="*/ 88 w 88"/>
                <a:gd name="T1" fmla="*/ 62 h 99"/>
                <a:gd name="T2" fmla="*/ 86 w 88"/>
                <a:gd name="T3" fmla="*/ 60 h 99"/>
                <a:gd name="T4" fmla="*/ 84 w 88"/>
                <a:gd name="T5" fmla="*/ 57 h 99"/>
                <a:gd name="T6" fmla="*/ 80 w 88"/>
                <a:gd name="T7" fmla="*/ 50 h 99"/>
                <a:gd name="T8" fmla="*/ 72 w 88"/>
                <a:gd name="T9" fmla="*/ 37 h 99"/>
                <a:gd name="T10" fmla="*/ 70 w 88"/>
                <a:gd name="T11" fmla="*/ 35 h 99"/>
                <a:gd name="T12" fmla="*/ 69 w 88"/>
                <a:gd name="T13" fmla="*/ 34 h 99"/>
                <a:gd name="T14" fmla="*/ 69 w 88"/>
                <a:gd name="T15" fmla="*/ 34 h 99"/>
                <a:gd name="T16" fmla="*/ 57 w 88"/>
                <a:gd name="T17" fmla="*/ 32 h 99"/>
                <a:gd name="T18" fmla="*/ 59 w 88"/>
                <a:gd name="T19" fmla="*/ 37 h 99"/>
                <a:gd name="T20" fmla="*/ 55 w 88"/>
                <a:gd name="T21" fmla="*/ 40 h 99"/>
                <a:gd name="T22" fmla="*/ 57 w 88"/>
                <a:gd name="T23" fmla="*/ 45 h 99"/>
                <a:gd name="T24" fmla="*/ 48 w 88"/>
                <a:gd name="T25" fmla="*/ 71 h 99"/>
                <a:gd name="T26" fmla="*/ 48 w 88"/>
                <a:gd name="T27" fmla="*/ 71 h 99"/>
                <a:gd name="T28" fmla="*/ 48 w 88"/>
                <a:gd name="T29" fmla="*/ 71 h 99"/>
                <a:gd name="T30" fmla="*/ 48 w 88"/>
                <a:gd name="T31" fmla="*/ 71 h 99"/>
                <a:gd name="T32" fmla="*/ 48 w 88"/>
                <a:gd name="T33" fmla="*/ 71 h 99"/>
                <a:gd name="T34" fmla="*/ 43 w 88"/>
                <a:gd name="T35" fmla="*/ 44 h 99"/>
                <a:gd name="T36" fmla="*/ 45 w 88"/>
                <a:gd name="T37" fmla="*/ 39 h 99"/>
                <a:gd name="T38" fmla="*/ 42 w 88"/>
                <a:gd name="T39" fmla="*/ 36 h 99"/>
                <a:gd name="T40" fmla="*/ 45 w 88"/>
                <a:gd name="T41" fmla="*/ 32 h 99"/>
                <a:gd name="T42" fmla="*/ 45 w 88"/>
                <a:gd name="T43" fmla="*/ 32 h 99"/>
                <a:gd name="T44" fmla="*/ 43 w 88"/>
                <a:gd name="T45" fmla="*/ 32 h 99"/>
                <a:gd name="T46" fmla="*/ 29 w 88"/>
                <a:gd name="T47" fmla="*/ 25 h 99"/>
                <a:gd name="T48" fmla="*/ 14 w 88"/>
                <a:gd name="T49" fmla="*/ 0 h 99"/>
                <a:gd name="T50" fmla="*/ 0 w 88"/>
                <a:gd name="T51" fmla="*/ 10 h 99"/>
                <a:gd name="T52" fmla="*/ 16 w 88"/>
                <a:gd name="T53" fmla="*/ 33 h 99"/>
                <a:gd name="T54" fmla="*/ 38 w 88"/>
                <a:gd name="T55" fmla="*/ 45 h 99"/>
                <a:gd name="T56" fmla="*/ 33 w 88"/>
                <a:gd name="T57" fmla="*/ 95 h 99"/>
                <a:gd name="T58" fmla="*/ 33 w 88"/>
                <a:gd name="T59" fmla="*/ 95 h 99"/>
                <a:gd name="T60" fmla="*/ 68 w 88"/>
                <a:gd name="T61" fmla="*/ 98 h 99"/>
                <a:gd name="T62" fmla="*/ 68 w 88"/>
                <a:gd name="T63" fmla="*/ 97 h 99"/>
                <a:gd name="T64" fmla="*/ 68 w 88"/>
                <a:gd name="T65" fmla="*/ 96 h 99"/>
                <a:gd name="T66" fmla="*/ 74 w 88"/>
                <a:gd name="T67" fmla="*/ 99 h 99"/>
                <a:gd name="T68" fmla="*/ 87 w 88"/>
                <a:gd name="T69" fmla="*/ 71 h 99"/>
                <a:gd name="T70" fmla="*/ 88 w 88"/>
                <a:gd name="T71" fmla="*/ 70 h 99"/>
                <a:gd name="T72" fmla="*/ 88 w 88"/>
                <a:gd name="T73" fmla="*/ 70 h 99"/>
                <a:gd name="T74" fmla="*/ 88 w 88"/>
                <a:gd name="T75" fmla="*/ 70 h 99"/>
                <a:gd name="T76" fmla="*/ 88 w 88"/>
                <a:gd name="T77" fmla="*/ 70 h 99"/>
                <a:gd name="T78" fmla="*/ 88 w 88"/>
                <a:gd name="T79" fmla="*/ 70 h 99"/>
                <a:gd name="T80" fmla="*/ 88 w 88"/>
                <a:gd name="T81" fmla="*/ 62 h 99"/>
                <a:gd name="T82" fmla="*/ 70 w 88"/>
                <a:gd name="T83" fmla="*/ 71 h 99"/>
                <a:gd name="T84" fmla="*/ 70 w 88"/>
                <a:gd name="T85" fmla="*/ 62 h 99"/>
                <a:gd name="T86" fmla="*/ 71 w 88"/>
                <a:gd name="T87" fmla="*/ 64 h 99"/>
                <a:gd name="T88" fmla="*/ 72 w 88"/>
                <a:gd name="T89" fmla="*/ 66 h 99"/>
                <a:gd name="T90" fmla="*/ 70 w 88"/>
                <a:gd name="T91" fmla="*/ 7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" h="99">
                  <a:moveTo>
                    <a:pt x="88" y="62"/>
                  </a:moveTo>
                  <a:cubicBezTo>
                    <a:pt x="86" y="60"/>
                    <a:pt x="86" y="60"/>
                    <a:pt x="86" y="60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0" y="50"/>
                    <a:pt x="80" y="50"/>
                    <a:pt x="80" y="50"/>
                  </a:cubicBezTo>
                  <a:cubicBezTo>
                    <a:pt x="72" y="37"/>
                    <a:pt x="72" y="37"/>
                    <a:pt x="72" y="37"/>
                  </a:cubicBezTo>
                  <a:cubicBezTo>
                    <a:pt x="72" y="36"/>
                    <a:pt x="71" y="35"/>
                    <a:pt x="70" y="35"/>
                  </a:cubicBezTo>
                  <a:cubicBezTo>
                    <a:pt x="70" y="34"/>
                    <a:pt x="69" y="34"/>
                    <a:pt x="69" y="34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68" y="34"/>
                    <a:pt x="63" y="33"/>
                    <a:pt x="57" y="32"/>
                  </a:cubicBezTo>
                  <a:cubicBezTo>
                    <a:pt x="59" y="37"/>
                    <a:pt x="59" y="37"/>
                    <a:pt x="59" y="37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2"/>
                    <a:pt x="44" y="32"/>
                    <a:pt x="43" y="32"/>
                  </a:cubicBezTo>
                  <a:cubicBezTo>
                    <a:pt x="37" y="29"/>
                    <a:pt x="29" y="25"/>
                    <a:pt x="29" y="25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3"/>
                    <a:pt x="4" y="6"/>
                    <a:pt x="0" y="10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26" y="41"/>
                    <a:pt x="32" y="42"/>
                    <a:pt x="38" y="45"/>
                  </a:cubicBezTo>
                  <a:cubicBezTo>
                    <a:pt x="36" y="61"/>
                    <a:pt x="35" y="78"/>
                    <a:pt x="33" y="95"/>
                  </a:cubicBezTo>
                  <a:cubicBezTo>
                    <a:pt x="33" y="95"/>
                    <a:pt x="33" y="95"/>
                    <a:pt x="33" y="95"/>
                  </a:cubicBezTo>
                  <a:cubicBezTo>
                    <a:pt x="45" y="96"/>
                    <a:pt x="56" y="97"/>
                    <a:pt x="68" y="98"/>
                  </a:cubicBezTo>
                  <a:cubicBezTo>
                    <a:pt x="68" y="98"/>
                    <a:pt x="68" y="98"/>
                    <a:pt x="68" y="97"/>
                  </a:cubicBezTo>
                  <a:cubicBezTo>
                    <a:pt x="68" y="97"/>
                    <a:pt x="68" y="96"/>
                    <a:pt x="68" y="96"/>
                  </a:cubicBezTo>
                  <a:cubicBezTo>
                    <a:pt x="70" y="97"/>
                    <a:pt x="72" y="98"/>
                    <a:pt x="74" y="99"/>
                  </a:cubicBezTo>
                  <a:cubicBezTo>
                    <a:pt x="87" y="71"/>
                    <a:pt x="87" y="71"/>
                    <a:pt x="87" y="71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88" y="71"/>
                    <a:pt x="88" y="62"/>
                    <a:pt x="88" y="62"/>
                  </a:cubicBezTo>
                  <a:close/>
                  <a:moveTo>
                    <a:pt x="70" y="71"/>
                  </a:moveTo>
                  <a:cubicBezTo>
                    <a:pt x="70" y="68"/>
                    <a:pt x="70" y="65"/>
                    <a:pt x="70" y="62"/>
                  </a:cubicBezTo>
                  <a:cubicBezTo>
                    <a:pt x="71" y="64"/>
                    <a:pt x="71" y="64"/>
                    <a:pt x="71" y="64"/>
                  </a:cubicBezTo>
                  <a:cubicBezTo>
                    <a:pt x="72" y="66"/>
                    <a:pt x="72" y="66"/>
                    <a:pt x="72" y="66"/>
                  </a:cubicBezTo>
                  <a:lnTo>
                    <a:pt x="70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49" name="Freeform 618"/>
            <p:cNvSpPr/>
            <p:nvPr/>
          </p:nvSpPr>
          <p:spPr bwMode="auto">
            <a:xfrm>
              <a:off x="9434513" y="1562101"/>
              <a:ext cx="19050" cy="33338"/>
            </a:xfrm>
            <a:custGeom>
              <a:avLst/>
              <a:gdLst>
                <a:gd name="T0" fmla="*/ 5 w 12"/>
                <a:gd name="T1" fmla="*/ 0 h 21"/>
                <a:gd name="T2" fmla="*/ 0 w 12"/>
                <a:gd name="T3" fmla="*/ 12 h 21"/>
                <a:gd name="T4" fmla="*/ 5 w 12"/>
                <a:gd name="T5" fmla="*/ 21 h 21"/>
                <a:gd name="T6" fmla="*/ 12 w 12"/>
                <a:gd name="T7" fmla="*/ 12 h 21"/>
                <a:gd name="T8" fmla="*/ 12 w 12"/>
                <a:gd name="T9" fmla="*/ 0 h 21"/>
                <a:gd name="T10" fmla="*/ 5 w 12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1">
                  <a:moveTo>
                    <a:pt x="5" y="0"/>
                  </a:moveTo>
                  <a:lnTo>
                    <a:pt x="0" y="12"/>
                  </a:lnTo>
                  <a:lnTo>
                    <a:pt x="5" y="21"/>
                  </a:lnTo>
                  <a:lnTo>
                    <a:pt x="12" y="12"/>
                  </a:lnTo>
                  <a:lnTo>
                    <a:pt x="1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0" name="Freeform 619"/>
            <p:cNvSpPr/>
            <p:nvPr/>
          </p:nvSpPr>
          <p:spPr bwMode="auto">
            <a:xfrm>
              <a:off x="9423401" y="1584326"/>
              <a:ext cx="26988" cy="134938"/>
            </a:xfrm>
            <a:custGeom>
              <a:avLst/>
              <a:gdLst>
                <a:gd name="T0" fmla="*/ 9 w 17"/>
                <a:gd name="T1" fmla="*/ 0 h 85"/>
                <a:gd name="T2" fmla="*/ 0 w 17"/>
                <a:gd name="T3" fmla="*/ 78 h 85"/>
                <a:gd name="T4" fmla="*/ 7 w 17"/>
                <a:gd name="T5" fmla="*/ 85 h 85"/>
                <a:gd name="T6" fmla="*/ 12 w 17"/>
                <a:gd name="T7" fmla="*/ 78 h 85"/>
                <a:gd name="T8" fmla="*/ 17 w 17"/>
                <a:gd name="T9" fmla="*/ 0 h 85"/>
                <a:gd name="T10" fmla="*/ 9 w 17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85">
                  <a:moveTo>
                    <a:pt x="9" y="0"/>
                  </a:moveTo>
                  <a:lnTo>
                    <a:pt x="0" y="78"/>
                  </a:lnTo>
                  <a:lnTo>
                    <a:pt x="7" y="85"/>
                  </a:lnTo>
                  <a:lnTo>
                    <a:pt x="12" y="78"/>
                  </a:lnTo>
                  <a:lnTo>
                    <a:pt x="17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1" name="Freeform 620"/>
            <p:cNvSpPr/>
            <p:nvPr/>
          </p:nvSpPr>
          <p:spPr bwMode="auto">
            <a:xfrm>
              <a:off x="9153526" y="1212851"/>
              <a:ext cx="220663" cy="192088"/>
            </a:xfrm>
            <a:custGeom>
              <a:avLst/>
              <a:gdLst>
                <a:gd name="T0" fmla="*/ 32 w 59"/>
                <a:gd name="T1" fmla="*/ 0 h 51"/>
                <a:gd name="T2" fmla="*/ 28 w 59"/>
                <a:gd name="T3" fmla="*/ 0 h 51"/>
                <a:gd name="T4" fmla="*/ 5 w 59"/>
                <a:gd name="T5" fmla="*/ 0 h 51"/>
                <a:gd name="T6" fmla="*/ 16 w 59"/>
                <a:gd name="T7" fmla="*/ 39 h 51"/>
                <a:gd name="T8" fmla="*/ 26 w 59"/>
                <a:gd name="T9" fmla="*/ 46 h 51"/>
                <a:gd name="T10" fmla="*/ 27 w 59"/>
                <a:gd name="T11" fmla="*/ 51 h 51"/>
                <a:gd name="T12" fmla="*/ 30 w 59"/>
                <a:gd name="T13" fmla="*/ 49 h 51"/>
                <a:gd name="T14" fmla="*/ 33 w 59"/>
                <a:gd name="T15" fmla="*/ 51 h 51"/>
                <a:gd name="T16" fmla="*/ 33 w 59"/>
                <a:gd name="T17" fmla="*/ 46 h 51"/>
                <a:gd name="T18" fmla="*/ 44 w 59"/>
                <a:gd name="T19" fmla="*/ 39 h 51"/>
                <a:gd name="T20" fmla="*/ 55 w 59"/>
                <a:gd name="T21" fmla="*/ 0 h 51"/>
                <a:gd name="T22" fmla="*/ 32 w 59"/>
                <a:gd name="T2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1">
                  <a:moveTo>
                    <a:pt x="32" y="0"/>
                  </a:moveTo>
                  <a:cubicBezTo>
                    <a:pt x="30" y="0"/>
                    <a:pt x="29" y="0"/>
                    <a:pt x="28" y="0"/>
                  </a:cubicBezTo>
                  <a:cubicBezTo>
                    <a:pt x="20" y="0"/>
                    <a:pt x="12" y="0"/>
                    <a:pt x="5" y="0"/>
                  </a:cubicBezTo>
                  <a:cubicBezTo>
                    <a:pt x="6" y="0"/>
                    <a:pt x="0" y="31"/>
                    <a:pt x="16" y="39"/>
                  </a:cubicBezTo>
                  <a:cubicBezTo>
                    <a:pt x="23" y="42"/>
                    <a:pt x="26" y="44"/>
                    <a:pt x="26" y="46"/>
                  </a:cubicBezTo>
                  <a:cubicBezTo>
                    <a:pt x="27" y="50"/>
                    <a:pt x="27" y="51"/>
                    <a:pt x="27" y="51"/>
                  </a:cubicBezTo>
                  <a:cubicBezTo>
                    <a:pt x="28" y="50"/>
                    <a:pt x="29" y="50"/>
                    <a:pt x="30" y="49"/>
                  </a:cubicBezTo>
                  <a:cubicBezTo>
                    <a:pt x="31" y="50"/>
                    <a:pt x="32" y="50"/>
                    <a:pt x="33" y="51"/>
                  </a:cubicBezTo>
                  <a:cubicBezTo>
                    <a:pt x="33" y="51"/>
                    <a:pt x="33" y="50"/>
                    <a:pt x="33" y="46"/>
                  </a:cubicBezTo>
                  <a:cubicBezTo>
                    <a:pt x="34" y="44"/>
                    <a:pt x="37" y="42"/>
                    <a:pt x="44" y="39"/>
                  </a:cubicBezTo>
                  <a:cubicBezTo>
                    <a:pt x="59" y="31"/>
                    <a:pt x="53" y="0"/>
                    <a:pt x="55" y="0"/>
                  </a:cubicBezTo>
                  <a:cubicBezTo>
                    <a:pt x="47" y="0"/>
                    <a:pt x="39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2" name="Freeform 621"/>
            <p:cNvSpPr/>
            <p:nvPr/>
          </p:nvSpPr>
          <p:spPr bwMode="auto">
            <a:xfrm>
              <a:off x="9186863" y="1358901"/>
              <a:ext cx="153988" cy="106363"/>
            </a:xfrm>
            <a:custGeom>
              <a:avLst/>
              <a:gdLst>
                <a:gd name="T0" fmla="*/ 38 w 41"/>
                <a:gd name="T1" fmla="*/ 24 h 28"/>
                <a:gd name="T2" fmla="*/ 31 w 41"/>
                <a:gd name="T3" fmla="*/ 20 h 28"/>
                <a:gd name="T4" fmla="*/ 26 w 41"/>
                <a:gd name="T5" fmla="*/ 14 h 28"/>
                <a:gd name="T6" fmla="*/ 25 w 41"/>
                <a:gd name="T7" fmla="*/ 0 h 28"/>
                <a:gd name="T8" fmla="*/ 21 w 41"/>
                <a:gd name="T9" fmla="*/ 2 h 28"/>
                <a:gd name="T10" fmla="*/ 17 w 41"/>
                <a:gd name="T11" fmla="*/ 0 h 28"/>
                <a:gd name="T12" fmla="*/ 16 w 41"/>
                <a:gd name="T13" fmla="*/ 14 h 28"/>
                <a:gd name="T14" fmla="*/ 11 w 41"/>
                <a:gd name="T15" fmla="*/ 20 h 28"/>
                <a:gd name="T16" fmla="*/ 3 w 41"/>
                <a:gd name="T17" fmla="*/ 24 h 28"/>
                <a:gd name="T18" fmla="*/ 0 w 41"/>
                <a:gd name="T19" fmla="*/ 26 h 28"/>
                <a:gd name="T20" fmla="*/ 41 w 41"/>
                <a:gd name="T21" fmla="*/ 26 h 28"/>
                <a:gd name="T22" fmla="*/ 38 w 41"/>
                <a:gd name="T23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28">
                  <a:moveTo>
                    <a:pt x="38" y="24"/>
                  </a:moveTo>
                  <a:cubicBezTo>
                    <a:pt x="35" y="23"/>
                    <a:pt x="31" y="21"/>
                    <a:pt x="31" y="20"/>
                  </a:cubicBezTo>
                  <a:cubicBezTo>
                    <a:pt x="31" y="18"/>
                    <a:pt x="27" y="17"/>
                    <a:pt x="26" y="14"/>
                  </a:cubicBezTo>
                  <a:cubicBezTo>
                    <a:pt x="25" y="11"/>
                    <a:pt x="25" y="0"/>
                    <a:pt x="25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6" y="11"/>
                    <a:pt x="16" y="14"/>
                  </a:cubicBezTo>
                  <a:cubicBezTo>
                    <a:pt x="15" y="17"/>
                    <a:pt x="11" y="18"/>
                    <a:pt x="11" y="20"/>
                  </a:cubicBezTo>
                  <a:cubicBezTo>
                    <a:pt x="11" y="21"/>
                    <a:pt x="6" y="23"/>
                    <a:pt x="3" y="24"/>
                  </a:cubicBezTo>
                  <a:cubicBezTo>
                    <a:pt x="0" y="24"/>
                    <a:pt x="0" y="25"/>
                    <a:pt x="0" y="26"/>
                  </a:cubicBezTo>
                  <a:cubicBezTo>
                    <a:pt x="0" y="28"/>
                    <a:pt x="41" y="28"/>
                    <a:pt x="41" y="26"/>
                  </a:cubicBezTo>
                  <a:cubicBezTo>
                    <a:pt x="41" y="25"/>
                    <a:pt x="41" y="24"/>
                    <a:pt x="3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3" name="Rectangle 622"/>
            <p:cNvSpPr>
              <a:spLocks noChangeArrowheads="1"/>
            </p:cNvSpPr>
            <p:nvPr/>
          </p:nvSpPr>
          <p:spPr bwMode="auto">
            <a:xfrm>
              <a:off x="9186863" y="1457326"/>
              <a:ext cx="15398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4" name="Rectangle 623"/>
            <p:cNvSpPr>
              <a:spLocks noChangeArrowheads="1"/>
            </p:cNvSpPr>
            <p:nvPr/>
          </p:nvSpPr>
          <p:spPr bwMode="auto">
            <a:xfrm>
              <a:off x="9183688" y="1476376"/>
              <a:ext cx="160338" cy="111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5" name="Freeform 624"/>
            <p:cNvSpPr>
              <a:spLocks noEditPoints="1"/>
            </p:cNvSpPr>
            <p:nvPr/>
          </p:nvSpPr>
          <p:spPr bwMode="auto">
            <a:xfrm>
              <a:off x="9120188" y="1228726"/>
              <a:ext cx="231775" cy="112713"/>
            </a:xfrm>
            <a:custGeom>
              <a:avLst/>
              <a:gdLst>
                <a:gd name="T0" fmla="*/ 28 w 62"/>
                <a:gd name="T1" fmla="*/ 30 h 30"/>
                <a:gd name="T2" fmla="*/ 1 w 62"/>
                <a:gd name="T3" fmla="*/ 9 h 30"/>
                <a:gd name="T4" fmla="*/ 1 w 62"/>
                <a:gd name="T5" fmla="*/ 2 h 30"/>
                <a:gd name="T6" fmla="*/ 7 w 62"/>
                <a:gd name="T7" fmla="*/ 0 h 30"/>
                <a:gd name="T8" fmla="*/ 8 w 62"/>
                <a:gd name="T9" fmla="*/ 0 h 30"/>
                <a:gd name="T10" fmla="*/ 39 w 62"/>
                <a:gd name="T11" fmla="*/ 0 h 30"/>
                <a:gd name="T12" fmla="*/ 62 w 62"/>
                <a:gd name="T13" fmla="*/ 0 h 30"/>
                <a:gd name="T14" fmla="*/ 62 w 62"/>
                <a:gd name="T15" fmla="*/ 2 h 30"/>
                <a:gd name="T16" fmla="*/ 62 w 62"/>
                <a:gd name="T17" fmla="*/ 3 h 30"/>
                <a:gd name="T18" fmla="*/ 32 w 62"/>
                <a:gd name="T19" fmla="*/ 30 h 30"/>
                <a:gd name="T20" fmla="*/ 28 w 62"/>
                <a:gd name="T21" fmla="*/ 30 h 30"/>
                <a:gd name="T22" fmla="*/ 7 w 62"/>
                <a:gd name="T23" fmla="*/ 4 h 30"/>
                <a:gd name="T24" fmla="*/ 5 w 62"/>
                <a:gd name="T25" fmla="*/ 5 h 30"/>
                <a:gd name="T26" fmla="*/ 5 w 62"/>
                <a:gd name="T27" fmla="*/ 7 h 30"/>
                <a:gd name="T28" fmla="*/ 5 w 62"/>
                <a:gd name="T29" fmla="*/ 8 h 30"/>
                <a:gd name="T30" fmla="*/ 28 w 62"/>
                <a:gd name="T31" fmla="*/ 26 h 30"/>
                <a:gd name="T32" fmla="*/ 31 w 62"/>
                <a:gd name="T33" fmla="*/ 25 h 30"/>
                <a:gd name="T34" fmla="*/ 31 w 62"/>
                <a:gd name="T35" fmla="*/ 25 h 30"/>
                <a:gd name="T36" fmla="*/ 32 w 62"/>
                <a:gd name="T37" fmla="*/ 25 h 30"/>
                <a:gd name="T38" fmla="*/ 57 w 62"/>
                <a:gd name="T39" fmla="*/ 4 h 30"/>
                <a:gd name="T40" fmla="*/ 39 w 62"/>
                <a:gd name="T41" fmla="*/ 4 h 30"/>
                <a:gd name="T42" fmla="*/ 8 w 62"/>
                <a:gd name="T43" fmla="*/ 4 h 30"/>
                <a:gd name="T44" fmla="*/ 7 w 62"/>
                <a:gd name="T45" fmla="*/ 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2" h="30">
                  <a:moveTo>
                    <a:pt x="28" y="30"/>
                  </a:moveTo>
                  <a:cubicBezTo>
                    <a:pt x="14" y="30"/>
                    <a:pt x="4" y="22"/>
                    <a:pt x="1" y="9"/>
                  </a:cubicBezTo>
                  <a:cubicBezTo>
                    <a:pt x="0" y="5"/>
                    <a:pt x="1" y="3"/>
                    <a:pt x="1" y="2"/>
                  </a:cubicBezTo>
                  <a:cubicBezTo>
                    <a:pt x="3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2"/>
                    <a:pt x="62" y="2"/>
                    <a:pt x="62" y="2"/>
                  </a:cubicBezTo>
                  <a:cubicBezTo>
                    <a:pt x="62" y="2"/>
                    <a:pt x="62" y="3"/>
                    <a:pt x="62" y="3"/>
                  </a:cubicBezTo>
                  <a:cubicBezTo>
                    <a:pt x="61" y="23"/>
                    <a:pt x="45" y="30"/>
                    <a:pt x="32" y="30"/>
                  </a:cubicBezTo>
                  <a:cubicBezTo>
                    <a:pt x="30" y="30"/>
                    <a:pt x="29" y="30"/>
                    <a:pt x="28" y="30"/>
                  </a:cubicBezTo>
                  <a:close/>
                  <a:moveTo>
                    <a:pt x="7" y="4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8" y="19"/>
                    <a:pt x="17" y="26"/>
                    <a:pt x="28" y="26"/>
                  </a:cubicBezTo>
                  <a:cubicBezTo>
                    <a:pt x="29" y="26"/>
                    <a:pt x="30" y="26"/>
                    <a:pt x="31" y="25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43" y="25"/>
                    <a:pt x="55" y="20"/>
                    <a:pt x="57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156" name="Freeform 625"/>
            <p:cNvSpPr>
              <a:spLocks noEditPoints="1"/>
            </p:cNvSpPr>
            <p:nvPr/>
          </p:nvSpPr>
          <p:spPr bwMode="auto">
            <a:xfrm>
              <a:off x="9178926" y="1228726"/>
              <a:ext cx="233363" cy="112713"/>
            </a:xfrm>
            <a:custGeom>
              <a:avLst/>
              <a:gdLst>
                <a:gd name="T0" fmla="*/ 33 w 62"/>
                <a:gd name="T1" fmla="*/ 30 h 30"/>
                <a:gd name="T2" fmla="*/ 30 w 62"/>
                <a:gd name="T3" fmla="*/ 30 h 30"/>
                <a:gd name="T4" fmla="*/ 0 w 62"/>
                <a:gd name="T5" fmla="*/ 3 h 30"/>
                <a:gd name="T6" fmla="*/ 0 w 62"/>
                <a:gd name="T7" fmla="*/ 2 h 30"/>
                <a:gd name="T8" fmla="*/ 0 w 62"/>
                <a:gd name="T9" fmla="*/ 0 h 30"/>
                <a:gd name="T10" fmla="*/ 22 w 62"/>
                <a:gd name="T11" fmla="*/ 0 h 30"/>
                <a:gd name="T12" fmla="*/ 54 w 62"/>
                <a:gd name="T13" fmla="*/ 0 h 30"/>
                <a:gd name="T14" fmla="*/ 54 w 62"/>
                <a:gd name="T15" fmla="*/ 0 h 30"/>
                <a:gd name="T16" fmla="*/ 60 w 62"/>
                <a:gd name="T17" fmla="*/ 2 h 30"/>
                <a:gd name="T18" fmla="*/ 61 w 62"/>
                <a:gd name="T19" fmla="*/ 9 h 30"/>
                <a:gd name="T20" fmla="*/ 33 w 62"/>
                <a:gd name="T21" fmla="*/ 30 h 30"/>
                <a:gd name="T22" fmla="*/ 30 w 62"/>
                <a:gd name="T23" fmla="*/ 25 h 30"/>
                <a:gd name="T24" fmla="*/ 30 w 62"/>
                <a:gd name="T25" fmla="*/ 25 h 30"/>
                <a:gd name="T26" fmla="*/ 33 w 62"/>
                <a:gd name="T27" fmla="*/ 26 h 30"/>
                <a:gd name="T28" fmla="*/ 56 w 62"/>
                <a:gd name="T29" fmla="*/ 8 h 30"/>
                <a:gd name="T30" fmla="*/ 56 w 62"/>
                <a:gd name="T31" fmla="*/ 7 h 30"/>
                <a:gd name="T32" fmla="*/ 56 w 62"/>
                <a:gd name="T33" fmla="*/ 5 h 30"/>
                <a:gd name="T34" fmla="*/ 54 w 62"/>
                <a:gd name="T35" fmla="*/ 4 h 30"/>
                <a:gd name="T36" fmla="*/ 54 w 62"/>
                <a:gd name="T37" fmla="*/ 4 h 30"/>
                <a:gd name="T38" fmla="*/ 22 w 62"/>
                <a:gd name="T39" fmla="*/ 4 h 30"/>
                <a:gd name="T40" fmla="*/ 5 w 62"/>
                <a:gd name="T41" fmla="*/ 4 h 30"/>
                <a:gd name="T42" fmla="*/ 30 w 62"/>
                <a:gd name="T43" fmla="*/ 25 h 30"/>
                <a:gd name="T44" fmla="*/ 30 w 62"/>
                <a:gd name="T45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2" h="30">
                  <a:moveTo>
                    <a:pt x="33" y="30"/>
                  </a:moveTo>
                  <a:cubicBezTo>
                    <a:pt x="32" y="30"/>
                    <a:pt x="31" y="30"/>
                    <a:pt x="30" y="30"/>
                  </a:cubicBezTo>
                  <a:cubicBezTo>
                    <a:pt x="16" y="30"/>
                    <a:pt x="1" y="2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5" y="0"/>
                    <a:pt x="58" y="0"/>
                    <a:pt x="60" y="2"/>
                  </a:cubicBezTo>
                  <a:cubicBezTo>
                    <a:pt x="61" y="3"/>
                    <a:pt x="62" y="5"/>
                    <a:pt x="61" y="9"/>
                  </a:cubicBezTo>
                  <a:cubicBezTo>
                    <a:pt x="58" y="22"/>
                    <a:pt x="47" y="30"/>
                    <a:pt x="33" y="30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1" y="26"/>
                    <a:pt x="32" y="26"/>
                    <a:pt x="33" y="26"/>
                  </a:cubicBezTo>
                  <a:cubicBezTo>
                    <a:pt x="45" y="26"/>
                    <a:pt x="54" y="19"/>
                    <a:pt x="56" y="8"/>
                  </a:cubicBezTo>
                  <a:cubicBezTo>
                    <a:pt x="56" y="7"/>
                    <a:pt x="56" y="7"/>
                    <a:pt x="56" y="7"/>
                  </a:cubicBezTo>
                  <a:cubicBezTo>
                    <a:pt x="57" y="6"/>
                    <a:pt x="57" y="6"/>
                    <a:pt x="56" y="5"/>
                  </a:cubicBezTo>
                  <a:cubicBezTo>
                    <a:pt x="56" y="5"/>
                    <a:pt x="55" y="4"/>
                    <a:pt x="54" y="4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20"/>
                    <a:pt x="19" y="25"/>
                    <a:pt x="30" y="25"/>
                  </a:cubicBezTo>
                  <a:cubicBezTo>
                    <a:pt x="30" y="25"/>
                    <a:pt x="30" y="25"/>
                    <a:pt x="30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164" name="TextBox 53"/>
          <p:cNvSpPr txBox="1"/>
          <p:nvPr/>
        </p:nvSpPr>
        <p:spPr>
          <a:xfrm>
            <a:off x="587375" y="3340100"/>
            <a:ext cx="30587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浏览量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17609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单价：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51.27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访客数：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1626</a:t>
            </a: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支付人数：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106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支付订单数：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113</a:t>
            </a: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转化率：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6.52%</a:t>
            </a: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165" name="图片 164"/>
          <p:cNvPicPr>
            <a:picLocks noChangeAspect="1"/>
          </p:cNvPicPr>
          <p:nvPr/>
        </p:nvPicPr>
        <p:blipFill>
          <a:blip r:embed="rId7"/>
          <a:srcRect t="2228"/>
          <a:stretch>
            <a:fillRect/>
          </a:stretch>
        </p:blipFill>
        <p:spPr>
          <a:xfrm>
            <a:off x="2555240" y="1092835"/>
            <a:ext cx="6252210" cy="1659255"/>
          </a:xfrm>
          <a:prstGeom prst="rect">
            <a:avLst/>
          </a:prstGeom>
          <a:ln w="12700" cmpd="sng">
            <a:solidFill>
              <a:srgbClr val="FEA900"/>
            </a:solidFill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3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.03889 L 1.25E-6 -0.14814 " pathEditMode="relative" rAng="0" ptsTypes="AA">
                                      <p:cBhvr>
                                        <p:cTn id="9" dur="750" spd="-100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35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30000" decel="30000" fill="hold" grpId="2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1.25E-6 0.03843 L 1.25E-6 -4.07407E-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2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decel="3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0.03982 L -2.70833E-6 0.14814 " pathEditMode="relative" rAng="0" ptsTypes="AA">
                                      <p:cBhvr>
                                        <p:cTn id="16" dur="750" spd="-100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9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30000" decel="30000" fill="hold" grpId="2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70833E-6 -0.03982 L -2.70833E-6 3.7037E-6 " pathEditMode="relative" rAng="0" ptsTypes="AA">
                                      <p:cBhvr>
                                        <p:cTn id="18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bldLvl="0" animBg="1"/>
      <p:bldP spid="130" grpId="1" bldLvl="0" animBg="1"/>
      <p:bldP spid="130" grpId="2" bldLvl="0" animBg="1"/>
      <p:bldP spid="131" grpId="0" bldLvl="0" animBg="1"/>
      <p:bldP spid="131" grpId="1" bldLvl="0" animBg="1"/>
      <p:bldP spid="131" grpId="2" bldLvl="0" animBg="1"/>
      <p:bldP spid="1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776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237604" y="38380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rcRect l="1575" t="41839" r="2165"/>
          <a:stretch>
            <a:fillRect/>
          </a:stretch>
        </p:blipFill>
        <p:spPr>
          <a:xfrm>
            <a:off x="184785" y="927100"/>
            <a:ext cx="7158990" cy="2261235"/>
          </a:xfrm>
          <a:prstGeom prst="rect">
            <a:avLst/>
          </a:prstGeom>
        </p:spPr>
      </p:pic>
      <p:sp>
        <p:nvSpPr>
          <p:cNvPr id="55" name="文本框 54"/>
          <p:cNvSpPr txBox="1"/>
          <p:nvPr/>
        </p:nvSpPr>
        <p:spPr>
          <a:xfrm>
            <a:off x="3058795" y="927100"/>
            <a:ext cx="15938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defRPr/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19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日访客数据</a:t>
            </a:r>
            <a:endParaRPr lang="zh-CN" altLang="en-US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rcRect t="39766" r="710" b="8857"/>
          <a:stretch>
            <a:fillRect/>
          </a:stretch>
        </p:blipFill>
        <p:spPr>
          <a:xfrm>
            <a:off x="118745" y="3188335"/>
            <a:ext cx="7326630" cy="210502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985135" y="2932430"/>
            <a:ext cx="15938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defRPr/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19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日销售数据</a:t>
            </a:r>
            <a:endParaRPr lang="zh-CN" altLang="en-US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589520" y="1632585"/>
            <a:ext cx="1807845" cy="28613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商城曝很重要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有曝光就有访客</a:t>
            </a:r>
            <a:endParaRPr lang="zh-CN" altLang="en-US"/>
          </a:p>
          <a:p>
            <a:r>
              <a:rPr lang="zh-CN" altLang="en-US">
                <a:sym typeface="+mn-ea"/>
              </a:rPr>
              <a:t>有访客就有成交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即使预热的内容是第二天才上的活动品，也促进了其他品的成交。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3" name="组合 62"/>
          <p:cNvGrpSpPr/>
          <p:nvPr/>
        </p:nvGrpSpPr>
        <p:grpSpPr>
          <a:xfrm>
            <a:off x="153670" y="2905760"/>
            <a:ext cx="2559685" cy="1792350"/>
            <a:chOff x="311705" y="3228057"/>
            <a:chExt cx="2787406" cy="2754108"/>
          </a:xfrm>
        </p:grpSpPr>
        <p:sp>
          <p:nvSpPr>
            <p:cNvPr id="55" name="TextBox 13"/>
            <p:cNvSpPr txBox="1"/>
            <p:nvPr/>
          </p:nvSpPr>
          <p:spPr>
            <a:xfrm>
              <a:off x="311705" y="3228057"/>
              <a:ext cx="2787406" cy="113478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秒杀品售罄塑造数量有效真实性</a:t>
              </a:r>
              <a:endPara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60" name="矩形 59"/>
            <p:cNvSpPr>
              <a:spLocks noChangeArrowheads="1"/>
            </p:cNvSpPr>
            <p:nvPr/>
          </p:nvSpPr>
          <p:spPr bwMode="auto">
            <a:xfrm>
              <a:off x="760116" y="5452341"/>
              <a:ext cx="1890216" cy="529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790" y="381000"/>
            <a:ext cx="561340" cy="219075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365" y="377825"/>
            <a:ext cx="305435" cy="229870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0" name="文本框 29"/>
          <p:cNvSpPr txBox="1"/>
          <p:nvPr/>
        </p:nvSpPr>
        <p:spPr>
          <a:xfrm>
            <a:off x="1141095" y="383540"/>
            <a:ext cx="15119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 dirty="0">
                <a:sym typeface="+mn-ea"/>
              </a:rPr>
              <a:t>可复用亮点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06070" cy="229870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Freeform 5"/>
          <p:cNvSpPr/>
          <p:nvPr/>
        </p:nvSpPr>
        <p:spPr bwMode="auto">
          <a:xfrm>
            <a:off x="182245" y="2284730"/>
            <a:ext cx="9067800" cy="2657475"/>
          </a:xfrm>
          <a:custGeom>
            <a:avLst/>
            <a:gdLst/>
            <a:ahLst/>
            <a:cxnLst>
              <a:cxn ang="0">
                <a:pos x="1548" y="674"/>
              </a:cxn>
              <a:cxn ang="0">
                <a:pos x="1577" y="645"/>
              </a:cxn>
              <a:cxn ang="0">
                <a:pos x="1735" y="724"/>
              </a:cxn>
              <a:cxn ang="0">
                <a:pos x="1437" y="784"/>
              </a:cxn>
              <a:cxn ang="0">
                <a:pos x="1474" y="748"/>
              </a:cxn>
              <a:cxn ang="0">
                <a:pos x="1328" y="742"/>
              </a:cxn>
              <a:cxn ang="0">
                <a:pos x="930" y="692"/>
              </a:cxn>
              <a:cxn ang="0">
                <a:pos x="571" y="498"/>
              </a:cxn>
              <a:cxn ang="0">
                <a:pos x="702" y="361"/>
              </a:cxn>
              <a:cxn ang="0">
                <a:pos x="948" y="236"/>
              </a:cxn>
              <a:cxn ang="0">
                <a:pos x="0" y="0"/>
              </a:cxn>
              <a:cxn ang="0">
                <a:pos x="993" y="243"/>
              </a:cxn>
              <a:cxn ang="0">
                <a:pos x="777" y="359"/>
              </a:cxn>
              <a:cxn ang="0">
                <a:pos x="678" y="520"/>
              </a:cxn>
              <a:cxn ang="0">
                <a:pos x="1328" y="670"/>
              </a:cxn>
              <a:cxn ang="0">
                <a:pos x="1548" y="674"/>
              </a:cxn>
            </a:cxnLst>
            <a:rect l="0" t="0" r="r" b="b"/>
            <a:pathLst>
              <a:path w="1735" h="784">
                <a:moveTo>
                  <a:pt x="1548" y="674"/>
                </a:moveTo>
                <a:cubicBezTo>
                  <a:pt x="1577" y="645"/>
                  <a:pt x="1577" y="645"/>
                  <a:pt x="1577" y="645"/>
                </a:cubicBezTo>
                <a:cubicBezTo>
                  <a:pt x="1735" y="724"/>
                  <a:pt x="1735" y="724"/>
                  <a:pt x="1735" y="724"/>
                </a:cubicBezTo>
                <a:cubicBezTo>
                  <a:pt x="1437" y="784"/>
                  <a:pt x="1437" y="784"/>
                  <a:pt x="1437" y="784"/>
                </a:cubicBezTo>
                <a:cubicBezTo>
                  <a:pt x="1474" y="748"/>
                  <a:pt x="1474" y="748"/>
                  <a:pt x="1474" y="748"/>
                </a:cubicBezTo>
                <a:cubicBezTo>
                  <a:pt x="1425" y="747"/>
                  <a:pt x="1376" y="745"/>
                  <a:pt x="1328" y="742"/>
                </a:cubicBezTo>
                <a:cubicBezTo>
                  <a:pt x="1190" y="733"/>
                  <a:pt x="1058" y="716"/>
                  <a:pt x="930" y="692"/>
                </a:cubicBezTo>
                <a:cubicBezTo>
                  <a:pt x="698" y="635"/>
                  <a:pt x="578" y="571"/>
                  <a:pt x="571" y="498"/>
                </a:cubicBezTo>
                <a:cubicBezTo>
                  <a:pt x="562" y="453"/>
                  <a:pt x="606" y="407"/>
                  <a:pt x="702" y="361"/>
                </a:cubicBezTo>
                <a:cubicBezTo>
                  <a:pt x="824" y="313"/>
                  <a:pt x="906" y="271"/>
                  <a:pt x="948" y="236"/>
                </a:cubicBezTo>
                <a:cubicBezTo>
                  <a:pt x="1053" y="130"/>
                  <a:pt x="737" y="51"/>
                  <a:pt x="0" y="0"/>
                </a:cubicBezTo>
                <a:cubicBezTo>
                  <a:pt x="754" y="31"/>
                  <a:pt x="1085" y="112"/>
                  <a:pt x="993" y="243"/>
                </a:cubicBezTo>
                <a:cubicBezTo>
                  <a:pt x="968" y="274"/>
                  <a:pt x="896" y="312"/>
                  <a:pt x="777" y="359"/>
                </a:cubicBezTo>
                <a:cubicBezTo>
                  <a:pt x="664" y="409"/>
                  <a:pt x="631" y="463"/>
                  <a:pt x="678" y="520"/>
                </a:cubicBezTo>
                <a:cubicBezTo>
                  <a:pt x="761" y="606"/>
                  <a:pt x="977" y="656"/>
                  <a:pt x="1328" y="670"/>
                </a:cubicBezTo>
                <a:cubicBezTo>
                  <a:pt x="1396" y="673"/>
                  <a:pt x="1470" y="674"/>
                  <a:pt x="1548" y="67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644525" y="1111885"/>
            <a:ext cx="659130" cy="1026795"/>
            <a:chOff x="1003349" y="1476778"/>
            <a:chExt cx="995388" cy="1579805"/>
          </a:xfrm>
        </p:grpSpPr>
        <p:grpSp>
          <p:nvGrpSpPr>
            <p:cNvPr id="3" name="Group 72"/>
            <p:cNvGrpSpPr/>
            <p:nvPr/>
          </p:nvGrpSpPr>
          <p:grpSpPr>
            <a:xfrm>
              <a:off x="1003349" y="1476778"/>
              <a:ext cx="995388" cy="1579805"/>
              <a:chOff x="1257300" y="1962150"/>
              <a:chExt cx="1257300" cy="1995489"/>
            </a:xfrm>
            <a:solidFill>
              <a:schemeClr val="bg1">
                <a:lumMod val="65000"/>
              </a:schemeClr>
            </a:solidFill>
          </p:grpSpPr>
          <p:sp>
            <p:nvSpPr>
              <p:cNvPr id="44" name="12"/>
              <p:cNvSpPr/>
              <p:nvPr/>
            </p:nvSpPr>
            <p:spPr>
              <a:xfrm>
                <a:off x="1447800" y="1962150"/>
                <a:ext cx="1066800" cy="838200"/>
              </a:xfrm>
              <a:prstGeom prst="wave">
                <a:avLst>
                  <a:gd name="adj1" fmla="val 6364"/>
                  <a:gd name="adj2" fmla="val 0"/>
                </a:avLst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5" name="11"/>
              <p:cNvSpPr/>
              <p:nvPr/>
            </p:nvSpPr>
            <p:spPr>
              <a:xfrm>
                <a:off x="1257300" y="3843339"/>
                <a:ext cx="304800" cy="1143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6" name="10"/>
              <p:cNvSpPr/>
              <p:nvPr/>
            </p:nvSpPr>
            <p:spPr>
              <a:xfrm>
                <a:off x="1371600" y="1962150"/>
                <a:ext cx="76200" cy="19050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</p:grpSp>
        <p:sp>
          <p:nvSpPr>
            <p:cNvPr id="5" name="Freeform 116"/>
            <p:cNvSpPr>
              <a:spLocks noEditPoints="1"/>
            </p:cNvSpPr>
            <p:nvPr/>
          </p:nvSpPr>
          <p:spPr bwMode="auto">
            <a:xfrm>
              <a:off x="1344471" y="1634302"/>
              <a:ext cx="384175" cy="309563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lIns="121682" tIns="60841" rIns="121682" bIns="6084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3735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545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188585" y="1214120"/>
            <a:ext cx="735330" cy="1146175"/>
            <a:chOff x="5382172" y="1536526"/>
            <a:chExt cx="1110698" cy="1762813"/>
          </a:xfrm>
        </p:grpSpPr>
        <p:grpSp>
          <p:nvGrpSpPr>
            <p:cNvPr id="9" name="Group 68"/>
            <p:cNvGrpSpPr/>
            <p:nvPr/>
          </p:nvGrpSpPr>
          <p:grpSpPr>
            <a:xfrm>
              <a:off x="5382172" y="1536526"/>
              <a:ext cx="1110698" cy="1762813"/>
              <a:chOff x="1257300" y="1962150"/>
              <a:chExt cx="1257300" cy="1995489"/>
            </a:xfrm>
            <a:solidFill>
              <a:srgbClr val="54688F"/>
            </a:solidFill>
          </p:grpSpPr>
          <p:sp>
            <p:nvSpPr>
              <p:cNvPr id="47" name="9"/>
              <p:cNvSpPr/>
              <p:nvPr/>
            </p:nvSpPr>
            <p:spPr>
              <a:xfrm>
                <a:off x="1447800" y="1962150"/>
                <a:ext cx="1066800" cy="838200"/>
              </a:xfrm>
              <a:prstGeom prst="wave">
                <a:avLst>
                  <a:gd name="adj1" fmla="val 6364"/>
                  <a:gd name="adj2" fmla="val 0"/>
                </a:avLst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8" name="8"/>
              <p:cNvSpPr/>
              <p:nvPr/>
            </p:nvSpPr>
            <p:spPr>
              <a:xfrm>
                <a:off x="1257300" y="3843339"/>
                <a:ext cx="304800" cy="1143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9" name="7"/>
              <p:cNvSpPr/>
              <p:nvPr/>
            </p:nvSpPr>
            <p:spPr>
              <a:xfrm>
                <a:off x="1371600" y="1962150"/>
                <a:ext cx="76200" cy="19050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</p:grpSp>
        <p:sp>
          <p:nvSpPr>
            <p:cNvPr id="29" name="Freeform 105"/>
            <p:cNvSpPr>
              <a:spLocks noEditPoints="1"/>
            </p:cNvSpPr>
            <p:nvPr/>
          </p:nvSpPr>
          <p:spPr bwMode="auto">
            <a:xfrm>
              <a:off x="5803895" y="1693458"/>
              <a:ext cx="417513" cy="412750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lIns="121682" tIns="60841" rIns="121682" bIns="6084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3735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545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652395" y="3047365"/>
            <a:ext cx="763905" cy="1191895"/>
            <a:chOff x="2845959" y="3370251"/>
            <a:chExt cx="1154985" cy="1833103"/>
          </a:xfrm>
        </p:grpSpPr>
        <p:grpSp>
          <p:nvGrpSpPr>
            <p:cNvPr id="31" name="Group 64"/>
            <p:cNvGrpSpPr/>
            <p:nvPr/>
          </p:nvGrpSpPr>
          <p:grpSpPr>
            <a:xfrm>
              <a:off x="2845959" y="3370251"/>
              <a:ext cx="1154985" cy="1833103"/>
              <a:chOff x="1257300" y="1962150"/>
              <a:chExt cx="1257300" cy="1995489"/>
            </a:xfrm>
            <a:solidFill>
              <a:srgbClr val="C8DDE3"/>
            </a:solidFill>
          </p:grpSpPr>
          <p:sp>
            <p:nvSpPr>
              <p:cNvPr id="50" name="6"/>
              <p:cNvSpPr/>
              <p:nvPr/>
            </p:nvSpPr>
            <p:spPr>
              <a:xfrm>
                <a:off x="1447800" y="1962150"/>
                <a:ext cx="1066800" cy="838200"/>
              </a:xfrm>
              <a:prstGeom prst="wave">
                <a:avLst>
                  <a:gd name="adj1" fmla="val 6364"/>
                  <a:gd name="adj2" fmla="val 0"/>
                </a:avLst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51" name="5"/>
              <p:cNvSpPr/>
              <p:nvPr/>
            </p:nvSpPr>
            <p:spPr>
              <a:xfrm>
                <a:off x="1257300" y="3843339"/>
                <a:ext cx="304800" cy="1143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52" name="4"/>
              <p:cNvSpPr/>
              <p:nvPr/>
            </p:nvSpPr>
            <p:spPr>
              <a:xfrm>
                <a:off x="1371600" y="1962150"/>
                <a:ext cx="76200" cy="19050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</p:grpSp>
        <p:sp>
          <p:nvSpPr>
            <p:cNvPr id="32" name="Freeform 178"/>
            <p:cNvSpPr>
              <a:spLocks noEditPoints="1"/>
            </p:cNvSpPr>
            <p:nvPr/>
          </p:nvSpPr>
          <p:spPr bwMode="auto">
            <a:xfrm>
              <a:off x="3208730" y="3552847"/>
              <a:ext cx="496888" cy="374650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lIns="121682" tIns="60841" rIns="121682" bIns="6084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3735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545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783070" y="3114040"/>
            <a:ext cx="979805" cy="1527810"/>
            <a:chOff x="7875075" y="3493426"/>
            <a:chExt cx="1481456" cy="2351251"/>
          </a:xfrm>
        </p:grpSpPr>
        <p:grpSp>
          <p:nvGrpSpPr>
            <p:cNvPr id="37" name="Group 76"/>
            <p:cNvGrpSpPr/>
            <p:nvPr/>
          </p:nvGrpSpPr>
          <p:grpSpPr>
            <a:xfrm>
              <a:off x="7875075" y="3493426"/>
              <a:ext cx="1481456" cy="2351251"/>
              <a:chOff x="1257300" y="1962150"/>
              <a:chExt cx="1257300" cy="1995489"/>
            </a:xfrm>
            <a:solidFill>
              <a:srgbClr val="E98C86"/>
            </a:solidFill>
          </p:grpSpPr>
          <p:sp>
            <p:nvSpPr>
              <p:cNvPr id="41" name="3"/>
              <p:cNvSpPr/>
              <p:nvPr/>
            </p:nvSpPr>
            <p:spPr>
              <a:xfrm>
                <a:off x="1447800" y="1962151"/>
                <a:ext cx="1066800" cy="838200"/>
              </a:xfrm>
              <a:prstGeom prst="wave">
                <a:avLst>
                  <a:gd name="adj1" fmla="val 6364"/>
                  <a:gd name="adj2" fmla="val 0"/>
                </a:avLst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2" name="2"/>
              <p:cNvSpPr/>
              <p:nvPr/>
            </p:nvSpPr>
            <p:spPr>
              <a:xfrm>
                <a:off x="1257300" y="3843339"/>
                <a:ext cx="304800" cy="1143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  <p:sp>
            <p:nvSpPr>
              <p:cNvPr id="43" name="1"/>
              <p:cNvSpPr/>
              <p:nvPr/>
            </p:nvSpPr>
            <p:spPr>
              <a:xfrm>
                <a:off x="1371600" y="1962150"/>
                <a:ext cx="76200" cy="1905000"/>
              </a:xfrm>
              <a:prstGeom prst="can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endParaRPr>
              </a:p>
            </p:txBody>
          </p:sp>
        </p:grpSp>
        <p:sp>
          <p:nvSpPr>
            <p:cNvPr id="38" name="Freeform 45"/>
            <p:cNvSpPr>
              <a:spLocks noEditPoints="1"/>
            </p:cNvSpPr>
            <p:nvPr/>
          </p:nvSpPr>
          <p:spPr bwMode="auto">
            <a:xfrm>
              <a:off x="8499182" y="3777754"/>
              <a:ext cx="376238" cy="376238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lIns="121682" tIns="60841" rIns="121682" bIns="6084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3735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545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324561" y="1290955"/>
            <a:ext cx="2018665" cy="775417"/>
            <a:chOff x="6488685" y="1613532"/>
            <a:chExt cx="3052069" cy="1191950"/>
          </a:xfrm>
        </p:grpSpPr>
        <p:sp>
          <p:nvSpPr>
            <p:cNvPr id="39" name="TextBox 13"/>
            <p:cNvSpPr txBox="1"/>
            <p:nvPr/>
          </p:nvSpPr>
          <p:spPr>
            <a:xfrm>
              <a:off x="6576051" y="1613532"/>
              <a:ext cx="2964703" cy="66179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活动倒计时</a:t>
              </a:r>
              <a:endPara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0" name="矩形 39"/>
            <p:cNvSpPr>
              <a:spLocks noChangeArrowheads="1"/>
            </p:cNvSpPr>
            <p:nvPr/>
          </p:nvSpPr>
          <p:spPr bwMode="auto">
            <a:xfrm>
              <a:off x="6488685" y="2275457"/>
              <a:ext cx="3010846" cy="53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营造紧迫感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11774" y="1214120"/>
            <a:ext cx="3991341" cy="2785108"/>
            <a:chOff x="851648" y="1548870"/>
            <a:chExt cx="3840035" cy="4283356"/>
          </a:xfrm>
        </p:grpSpPr>
        <p:sp>
          <p:nvSpPr>
            <p:cNvPr id="53" name="TextBox 13"/>
            <p:cNvSpPr txBox="1"/>
            <p:nvPr/>
          </p:nvSpPr>
          <p:spPr>
            <a:xfrm>
              <a:off x="1676142" y="1548870"/>
              <a:ext cx="3015541" cy="662133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6660" eaLnBrk="1" fontAlgn="auto" hangingPunct="1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zh-CN" altLang="en-US" sz="2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多方式水产品</a:t>
              </a:r>
              <a:endPara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4" name="矩形 53"/>
            <p:cNvSpPr>
              <a:spLocks noChangeArrowheads="1"/>
            </p:cNvSpPr>
            <p:nvPr/>
          </p:nvSpPr>
          <p:spPr bwMode="auto">
            <a:xfrm>
              <a:off x="851648" y="5301933"/>
              <a:ext cx="2473637" cy="530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带动气氛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67" name="矩形 66"/>
            <p:cNvSpPr>
              <a:spLocks noChangeArrowheads="1"/>
            </p:cNvSpPr>
            <p:nvPr/>
          </p:nvSpPr>
          <p:spPr bwMode="auto">
            <a:xfrm>
              <a:off x="2095498" y="2205141"/>
              <a:ext cx="2473637" cy="530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打卡、提问、晒单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7872095" y="2691765"/>
            <a:ext cx="2268855" cy="1471920"/>
            <a:chOff x="9513193" y="3498891"/>
            <a:chExt cx="1943785" cy="509264"/>
          </a:xfrm>
        </p:grpSpPr>
        <p:sp>
          <p:nvSpPr>
            <p:cNvPr id="65" name="TextBox 13"/>
            <p:cNvSpPr txBox="1"/>
            <p:nvPr/>
          </p:nvSpPr>
          <p:spPr>
            <a:xfrm>
              <a:off x="9513193" y="3498891"/>
              <a:ext cx="1749078" cy="29813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热卖产品数量倒计时</a:t>
              </a:r>
              <a:endParaRPr lang="zh-CN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66" name="矩形 65"/>
            <p:cNvSpPr>
              <a:spLocks noChangeArrowheads="1"/>
            </p:cNvSpPr>
            <p:nvPr/>
          </p:nvSpPr>
          <p:spPr bwMode="auto">
            <a:xfrm>
              <a:off x="9566762" y="3800977"/>
              <a:ext cx="1890216" cy="207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300</a:t>
              </a: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个</a:t>
              </a: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——50</a:t>
              </a: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个</a:t>
              </a: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——</a:t>
              </a: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少量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  <a:p>
              <a:pPr>
                <a:lnSpc>
                  <a:spcPct val="150000"/>
                </a:lnSpc>
                <a:buNone/>
              </a:pPr>
              <a:r>
                <a:rPr lang="zh-CN" altLang="en-U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+mn-ea"/>
                  <a:sym typeface="微软雅黑" panose="020B0503020204020204" charset="-122"/>
                </a:rPr>
                <a:t>给小客再次出来发链接的理由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8703" y="123040"/>
            <a:ext cx="10022290" cy="551400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795"/>
          </a:p>
        </p:txBody>
      </p:sp>
      <p:grpSp>
        <p:nvGrpSpPr>
          <p:cNvPr id="6" name="组合 5"/>
          <p:cNvGrpSpPr/>
          <p:nvPr/>
        </p:nvGrpSpPr>
        <p:grpSpPr>
          <a:xfrm>
            <a:off x="8987621" y="380965"/>
            <a:ext cx="627384" cy="266163"/>
            <a:chOff x="12515" y="1472"/>
            <a:chExt cx="990" cy="420"/>
          </a:xfrm>
        </p:grpSpPr>
        <p:sp>
          <p:nvSpPr>
            <p:cNvPr id="7" name="对角圆角矩形 6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795"/>
            </a:p>
          </p:txBody>
        </p:sp>
        <p:pic>
          <p:nvPicPr>
            <p:cNvPr id="8" name="图片 7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61295" y="301413"/>
            <a:ext cx="340941" cy="279471"/>
            <a:chOff x="4729" y="1585"/>
            <a:chExt cx="842" cy="708"/>
          </a:xfrm>
        </p:grpSpPr>
        <p:pic>
          <p:nvPicPr>
            <p:cNvPr id="19" name="图片 18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20" name="图片 19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21" name="图片 20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08075" y="273685"/>
            <a:ext cx="2778760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/>
            <a:r>
              <a:rPr lang="zh-CN" altLang="en-US" sz="1590" b="1" dirty="0">
                <a:sym typeface="+mn-ea"/>
              </a:rPr>
              <a:t>案例中待优化点及改善方案</a:t>
            </a:r>
            <a:endParaRPr lang="zh-CN" altLang="en-US" sz="1595" b="1">
              <a:sym typeface="+mn-ea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705610" y="1310005"/>
            <a:ext cx="655955" cy="655955"/>
          </a:xfrm>
          <a:prstGeom prst="ellipse">
            <a:avLst/>
          </a:prstGeom>
          <a:solidFill>
            <a:srgbClr val="F7DC98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 sz="4400">
              <a:solidFill>
                <a:srgbClr val="FEFABC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1705610" y="2821305"/>
            <a:ext cx="655955" cy="655955"/>
          </a:xfrm>
          <a:prstGeom prst="ellipse">
            <a:avLst/>
          </a:prstGeom>
          <a:solidFill>
            <a:srgbClr val="E98C86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 sz="4400">
              <a:solidFill>
                <a:srgbClr val="FEFABC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1705610" y="4331970"/>
            <a:ext cx="655955" cy="655955"/>
          </a:xfrm>
          <a:prstGeom prst="ellipse">
            <a:avLst/>
          </a:prstGeom>
          <a:solidFill>
            <a:srgbClr val="54688F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 sz="4400">
              <a:solidFill>
                <a:srgbClr val="FEFABC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3" name="Freeform 158"/>
          <p:cNvSpPr>
            <a:spLocks noEditPoints="1"/>
          </p:cNvSpPr>
          <p:nvPr/>
        </p:nvSpPr>
        <p:spPr bwMode="auto">
          <a:xfrm>
            <a:off x="1906905" y="4528820"/>
            <a:ext cx="254000" cy="263525"/>
          </a:xfrm>
          <a:custGeom>
            <a:avLst/>
            <a:gdLst>
              <a:gd name="T0" fmla="*/ 107 w 108"/>
              <a:gd name="T1" fmla="*/ 7 h 112"/>
              <a:gd name="T2" fmla="*/ 108 w 108"/>
              <a:gd name="T3" fmla="*/ 4 h 112"/>
              <a:gd name="T4" fmla="*/ 105 w 108"/>
              <a:gd name="T5" fmla="*/ 0 h 112"/>
              <a:gd name="T6" fmla="*/ 104 w 108"/>
              <a:gd name="T7" fmla="*/ 0 h 112"/>
              <a:gd name="T8" fmla="*/ 4 w 108"/>
              <a:gd name="T9" fmla="*/ 0 h 112"/>
              <a:gd name="T10" fmla="*/ 1 w 108"/>
              <a:gd name="T11" fmla="*/ 1 h 112"/>
              <a:gd name="T12" fmla="*/ 1 w 108"/>
              <a:gd name="T13" fmla="*/ 7 h 112"/>
              <a:gd name="T14" fmla="*/ 52 w 108"/>
              <a:gd name="T15" fmla="*/ 70 h 112"/>
              <a:gd name="T16" fmla="*/ 52 w 108"/>
              <a:gd name="T17" fmla="*/ 104 h 112"/>
              <a:gd name="T18" fmla="*/ 36 w 108"/>
              <a:gd name="T19" fmla="*/ 104 h 112"/>
              <a:gd name="T20" fmla="*/ 32 w 108"/>
              <a:gd name="T21" fmla="*/ 108 h 112"/>
              <a:gd name="T22" fmla="*/ 36 w 108"/>
              <a:gd name="T23" fmla="*/ 112 h 112"/>
              <a:gd name="T24" fmla="*/ 76 w 108"/>
              <a:gd name="T25" fmla="*/ 112 h 112"/>
              <a:gd name="T26" fmla="*/ 80 w 108"/>
              <a:gd name="T27" fmla="*/ 108 h 112"/>
              <a:gd name="T28" fmla="*/ 76 w 108"/>
              <a:gd name="T29" fmla="*/ 104 h 112"/>
              <a:gd name="T30" fmla="*/ 60 w 108"/>
              <a:gd name="T31" fmla="*/ 104 h 112"/>
              <a:gd name="T32" fmla="*/ 60 w 108"/>
              <a:gd name="T33" fmla="*/ 69 h 112"/>
              <a:gd name="T34" fmla="*/ 107 w 108"/>
              <a:gd name="T35" fmla="*/ 7 h 112"/>
              <a:gd name="T36" fmla="*/ 56 w 108"/>
              <a:gd name="T37" fmla="*/ 62 h 112"/>
              <a:gd name="T38" fmla="*/ 12 w 108"/>
              <a:gd name="T39" fmla="*/ 8 h 112"/>
              <a:gd name="T40" fmla="*/ 96 w 108"/>
              <a:gd name="T41" fmla="*/ 8 h 112"/>
              <a:gd name="T42" fmla="*/ 56 w 108"/>
              <a:gd name="T43" fmla="*/ 6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12">
                <a:moveTo>
                  <a:pt x="107" y="7"/>
                </a:moveTo>
                <a:cubicBezTo>
                  <a:pt x="107" y="6"/>
                  <a:pt x="108" y="5"/>
                  <a:pt x="108" y="4"/>
                </a:cubicBezTo>
                <a:cubicBezTo>
                  <a:pt x="108" y="2"/>
                  <a:pt x="107" y="1"/>
                  <a:pt x="105" y="0"/>
                </a:cubicBezTo>
                <a:cubicBezTo>
                  <a:pt x="105" y="0"/>
                  <a:pt x="104" y="0"/>
                  <a:pt x="104" y="0"/>
                </a:cubicBez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0"/>
                  <a:pt x="1" y="1"/>
                </a:cubicBezTo>
                <a:cubicBezTo>
                  <a:pt x="0" y="3"/>
                  <a:pt x="0" y="5"/>
                  <a:pt x="1" y="7"/>
                </a:cubicBezTo>
                <a:cubicBezTo>
                  <a:pt x="52" y="70"/>
                  <a:pt x="52" y="70"/>
                  <a:pt x="52" y="70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36" y="104"/>
                  <a:pt x="36" y="104"/>
                  <a:pt x="36" y="104"/>
                </a:cubicBezTo>
                <a:cubicBezTo>
                  <a:pt x="34" y="104"/>
                  <a:pt x="32" y="106"/>
                  <a:pt x="32" y="108"/>
                </a:cubicBezTo>
                <a:cubicBezTo>
                  <a:pt x="32" y="110"/>
                  <a:pt x="34" y="112"/>
                  <a:pt x="36" y="112"/>
                </a:cubicBezTo>
                <a:cubicBezTo>
                  <a:pt x="76" y="112"/>
                  <a:pt x="76" y="112"/>
                  <a:pt x="76" y="112"/>
                </a:cubicBezTo>
                <a:cubicBezTo>
                  <a:pt x="78" y="112"/>
                  <a:pt x="80" y="110"/>
                  <a:pt x="80" y="108"/>
                </a:cubicBezTo>
                <a:cubicBezTo>
                  <a:pt x="80" y="106"/>
                  <a:pt x="78" y="104"/>
                  <a:pt x="76" y="104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60" y="69"/>
                  <a:pt x="60" y="69"/>
                  <a:pt x="60" y="69"/>
                </a:cubicBezTo>
                <a:lnTo>
                  <a:pt x="107" y="7"/>
                </a:lnTo>
                <a:close/>
                <a:moveTo>
                  <a:pt x="56" y="62"/>
                </a:moveTo>
                <a:cubicBezTo>
                  <a:pt x="12" y="8"/>
                  <a:pt x="12" y="8"/>
                  <a:pt x="12" y="8"/>
                </a:cubicBezTo>
                <a:cubicBezTo>
                  <a:pt x="96" y="8"/>
                  <a:pt x="96" y="8"/>
                  <a:pt x="96" y="8"/>
                </a:cubicBezTo>
                <a:lnTo>
                  <a:pt x="56" y="62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4" name="Freeform 204"/>
          <p:cNvSpPr>
            <a:spLocks noEditPoints="1"/>
          </p:cNvSpPr>
          <p:nvPr/>
        </p:nvSpPr>
        <p:spPr bwMode="auto">
          <a:xfrm>
            <a:off x="1883410" y="2977515"/>
            <a:ext cx="300990" cy="282575"/>
          </a:xfrm>
          <a:custGeom>
            <a:avLst/>
            <a:gdLst>
              <a:gd name="T0" fmla="*/ 112 w 128"/>
              <a:gd name="T1" fmla="*/ 16 h 120"/>
              <a:gd name="T2" fmla="*/ 88 w 128"/>
              <a:gd name="T3" fmla="*/ 16 h 120"/>
              <a:gd name="T4" fmla="*/ 88 w 128"/>
              <a:gd name="T5" fmla="*/ 8 h 120"/>
              <a:gd name="T6" fmla="*/ 80 w 128"/>
              <a:gd name="T7" fmla="*/ 0 h 120"/>
              <a:gd name="T8" fmla="*/ 48 w 128"/>
              <a:gd name="T9" fmla="*/ 0 h 120"/>
              <a:gd name="T10" fmla="*/ 40 w 128"/>
              <a:gd name="T11" fmla="*/ 8 h 120"/>
              <a:gd name="T12" fmla="*/ 40 w 128"/>
              <a:gd name="T13" fmla="*/ 16 h 120"/>
              <a:gd name="T14" fmla="*/ 16 w 128"/>
              <a:gd name="T15" fmla="*/ 16 h 120"/>
              <a:gd name="T16" fmla="*/ 0 w 128"/>
              <a:gd name="T17" fmla="*/ 32 h 120"/>
              <a:gd name="T18" fmla="*/ 0 w 128"/>
              <a:gd name="T19" fmla="*/ 104 h 120"/>
              <a:gd name="T20" fmla="*/ 16 w 128"/>
              <a:gd name="T21" fmla="*/ 120 h 120"/>
              <a:gd name="T22" fmla="*/ 112 w 128"/>
              <a:gd name="T23" fmla="*/ 120 h 120"/>
              <a:gd name="T24" fmla="*/ 128 w 128"/>
              <a:gd name="T25" fmla="*/ 104 h 120"/>
              <a:gd name="T26" fmla="*/ 128 w 128"/>
              <a:gd name="T27" fmla="*/ 32 h 120"/>
              <a:gd name="T28" fmla="*/ 112 w 128"/>
              <a:gd name="T29" fmla="*/ 16 h 120"/>
              <a:gd name="T30" fmla="*/ 48 w 128"/>
              <a:gd name="T31" fmla="*/ 12 h 120"/>
              <a:gd name="T32" fmla="*/ 52 w 128"/>
              <a:gd name="T33" fmla="*/ 8 h 120"/>
              <a:gd name="T34" fmla="*/ 76 w 128"/>
              <a:gd name="T35" fmla="*/ 8 h 120"/>
              <a:gd name="T36" fmla="*/ 80 w 128"/>
              <a:gd name="T37" fmla="*/ 12 h 120"/>
              <a:gd name="T38" fmla="*/ 80 w 128"/>
              <a:gd name="T39" fmla="*/ 16 h 120"/>
              <a:gd name="T40" fmla="*/ 76 w 128"/>
              <a:gd name="T41" fmla="*/ 16 h 120"/>
              <a:gd name="T42" fmla="*/ 52 w 128"/>
              <a:gd name="T43" fmla="*/ 16 h 120"/>
              <a:gd name="T44" fmla="*/ 48 w 128"/>
              <a:gd name="T45" fmla="*/ 16 h 120"/>
              <a:gd name="T46" fmla="*/ 48 w 128"/>
              <a:gd name="T47" fmla="*/ 12 h 120"/>
              <a:gd name="T48" fmla="*/ 120 w 128"/>
              <a:gd name="T49" fmla="*/ 104 h 120"/>
              <a:gd name="T50" fmla="*/ 112 w 128"/>
              <a:gd name="T51" fmla="*/ 112 h 120"/>
              <a:gd name="T52" fmla="*/ 16 w 128"/>
              <a:gd name="T53" fmla="*/ 112 h 120"/>
              <a:gd name="T54" fmla="*/ 8 w 128"/>
              <a:gd name="T55" fmla="*/ 104 h 120"/>
              <a:gd name="T56" fmla="*/ 8 w 128"/>
              <a:gd name="T57" fmla="*/ 60 h 120"/>
              <a:gd name="T58" fmla="*/ 49 w 128"/>
              <a:gd name="T59" fmla="*/ 60 h 120"/>
              <a:gd name="T60" fmla="*/ 48 w 128"/>
              <a:gd name="T61" fmla="*/ 64 h 120"/>
              <a:gd name="T62" fmla="*/ 64 w 128"/>
              <a:gd name="T63" fmla="*/ 80 h 120"/>
              <a:gd name="T64" fmla="*/ 80 w 128"/>
              <a:gd name="T65" fmla="*/ 64 h 120"/>
              <a:gd name="T66" fmla="*/ 79 w 128"/>
              <a:gd name="T67" fmla="*/ 60 h 120"/>
              <a:gd name="T68" fmla="*/ 120 w 128"/>
              <a:gd name="T69" fmla="*/ 60 h 120"/>
              <a:gd name="T70" fmla="*/ 120 w 128"/>
              <a:gd name="T71" fmla="*/ 104 h 120"/>
              <a:gd name="T72" fmla="*/ 56 w 128"/>
              <a:gd name="T73" fmla="*/ 64 h 120"/>
              <a:gd name="T74" fmla="*/ 57 w 128"/>
              <a:gd name="T75" fmla="*/ 60 h 120"/>
              <a:gd name="T76" fmla="*/ 71 w 128"/>
              <a:gd name="T77" fmla="*/ 60 h 120"/>
              <a:gd name="T78" fmla="*/ 72 w 128"/>
              <a:gd name="T79" fmla="*/ 64 h 120"/>
              <a:gd name="T80" fmla="*/ 64 w 128"/>
              <a:gd name="T81" fmla="*/ 72 h 120"/>
              <a:gd name="T82" fmla="*/ 56 w 128"/>
              <a:gd name="T83" fmla="*/ 64 h 120"/>
              <a:gd name="T84" fmla="*/ 120 w 128"/>
              <a:gd name="T85" fmla="*/ 52 h 120"/>
              <a:gd name="T86" fmla="*/ 8 w 128"/>
              <a:gd name="T87" fmla="*/ 52 h 120"/>
              <a:gd name="T88" fmla="*/ 8 w 128"/>
              <a:gd name="T89" fmla="*/ 32 h 120"/>
              <a:gd name="T90" fmla="*/ 16 w 128"/>
              <a:gd name="T91" fmla="*/ 24 h 120"/>
              <a:gd name="T92" fmla="*/ 112 w 128"/>
              <a:gd name="T93" fmla="*/ 24 h 120"/>
              <a:gd name="T94" fmla="*/ 120 w 128"/>
              <a:gd name="T95" fmla="*/ 32 h 120"/>
              <a:gd name="T96" fmla="*/ 120 w 128"/>
              <a:gd name="T97" fmla="*/ 5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120">
                <a:moveTo>
                  <a:pt x="112" y="16"/>
                </a:moveTo>
                <a:cubicBezTo>
                  <a:pt x="88" y="16"/>
                  <a:pt x="88" y="16"/>
                  <a:pt x="88" y="16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"/>
                  <a:pt x="84" y="0"/>
                  <a:pt x="80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4" y="0"/>
                  <a:pt x="40" y="4"/>
                  <a:pt x="40" y="8"/>
                </a:cubicBezTo>
                <a:cubicBezTo>
                  <a:pt x="40" y="16"/>
                  <a:pt x="40" y="16"/>
                  <a:pt x="40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7" y="16"/>
                  <a:pt x="0" y="23"/>
                  <a:pt x="0" y="32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13"/>
                  <a:pt x="7" y="120"/>
                  <a:pt x="16" y="120"/>
                </a:cubicBezTo>
                <a:cubicBezTo>
                  <a:pt x="112" y="120"/>
                  <a:pt x="112" y="120"/>
                  <a:pt x="112" y="120"/>
                </a:cubicBezTo>
                <a:cubicBezTo>
                  <a:pt x="121" y="120"/>
                  <a:pt x="128" y="113"/>
                  <a:pt x="128" y="104"/>
                </a:cubicBezTo>
                <a:cubicBezTo>
                  <a:pt x="128" y="32"/>
                  <a:pt x="128" y="32"/>
                  <a:pt x="128" y="32"/>
                </a:cubicBezTo>
                <a:cubicBezTo>
                  <a:pt x="128" y="23"/>
                  <a:pt x="121" y="16"/>
                  <a:pt x="112" y="16"/>
                </a:cubicBezTo>
                <a:close/>
                <a:moveTo>
                  <a:pt x="48" y="12"/>
                </a:moveTo>
                <a:cubicBezTo>
                  <a:pt x="48" y="10"/>
                  <a:pt x="50" y="8"/>
                  <a:pt x="52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8" y="8"/>
                  <a:pt x="80" y="10"/>
                  <a:pt x="80" y="12"/>
                </a:cubicBezTo>
                <a:cubicBezTo>
                  <a:pt x="80" y="16"/>
                  <a:pt x="80" y="16"/>
                  <a:pt x="80" y="16"/>
                </a:cubicBezTo>
                <a:cubicBezTo>
                  <a:pt x="78" y="16"/>
                  <a:pt x="78" y="16"/>
                  <a:pt x="76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0" y="16"/>
                  <a:pt x="50" y="16"/>
                  <a:pt x="48" y="16"/>
                </a:cubicBezTo>
                <a:lnTo>
                  <a:pt x="48" y="12"/>
                </a:lnTo>
                <a:close/>
                <a:moveTo>
                  <a:pt x="120" y="104"/>
                </a:moveTo>
                <a:cubicBezTo>
                  <a:pt x="120" y="108"/>
                  <a:pt x="116" y="112"/>
                  <a:pt x="112" y="112"/>
                </a:cubicBezTo>
                <a:cubicBezTo>
                  <a:pt x="16" y="112"/>
                  <a:pt x="16" y="112"/>
                  <a:pt x="16" y="112"/>
                </a:cubicBezTo>
                <a:cubicBezTo>
                  <a:pt x="12" y="112"/>
                  <a:pt x="8" y="108"/>
                  <a:pt x="8" y="104"/>
                </a:cubicBezTo>
                <a:cubicBezTo>
                  <a:pt x="8" y="60"/>
                  <a:pt x="8" y="60"/>
                  <a:pt x="8" y="60"/>
                </a:cubicBezTo>
                <a:cubicBezTo>
                  <a:pt x="49" y="60"/>
                  <a:pt x="49" y="60"/>
                  <a:pt x="49" y="60"/>
                </a:cubicBezTo>
                <a:cubicBezTo>
                  <a:pt x="48" y="61"/>
                  <a:pt x="48" y="63"/>
                  <a:pt x="48" y="64"/>
                </a:cubicBezTo>
                <a:cubicBezTo>
                  <a:pt x="48" y="73"/>
                  <a:pt x="55" y="80"/>
                  <a:pt x="64" y="80"/>
                </a:cubicBezTo>
                <a:cubicBezTo>
                  <a:pt x="73" y="80"/>
                  <a:pt x="80" y="73"/>
                  <a:pt x="80" y="64"/>
                </a:cubicBezTo>
                <a:cubicBezTo>
                  <a:pt x="80" y="63"/>
                  <a:pt x="80" y="61"/>
                  <a:pt x="79" y="60"/>
                </a:cubicBezTo>
                <a:cubicBezTo>
                  <a:pt x="120" y="60"/>
                  <a:pt x="120" y="60"/>
                  <a:pt x="120" y="60"/>
                </a:cubicBezTo>
                <a:lnTo>
                  <a:pt x="120" y="104"/>
                </a:lnTo>
                <a:close/>
                <a:moveTo>
                  <a:pt x="56" y="64"/>
                </a:moveTo>
                <a:cubicBezTo>
                  <a:pt x="56" y="63"/>
                  <a:pt x="56" y="61"/>
                  <a:pt x="57" y="60"/>
                </a:cubicBezTo>
                <a:cubicBezTo>
                  <a:pt x="71" y="60"/>
                  <a:pt x="71" y="60"/>
                  <a:pt x="71" y="60"/>
                </a:cubicBezTo>
                <a:cubicBezTo>
                  <a:pt x="72" y="61"/>
                  <a:pt x="72" y="63"/>
                  <a:pt x="72" y="64"/>
                </a:cubicBezTo>
                <a:cubicBezTo>
                  <a:pt x="72" y="68"/>
                  <a:pt x="68" y="72"/>
                  <a:pt x="64" y="72"/>
                </a:cubicBezTo>
                <a:cubicBezTo>
                  <a:pt x="60" y="72"/>
                  <a:pt x="56" y="68"/>
                  <a:pt x="56" y="64"/>
                </a:cubicBezTo>
                <a:close/>
                <a:moveTo>
                  <a:pt x="120" y="52"/>
                </a:moveTo>
                <a:cubicBezTo>
                  <a:pt x="8" y="52"/>
                  <a:pt x="8" y="52"/>
                  <a:pt x="8" y="52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28"/>
                  <a:pt x="12" y="24"/>
                  <a:pt x="16" y="24"/>
                </a:cubicBezTo>
                <a:cubicBezTo>
                  <a:pt x="112" y="24"/>
                  <a:pt x="112" y="24"/>
                  <a:pt x="112" y="24"/>
                </a:cubicBezTo>
                <a:cubicBezTo>
                  <a:pt x="116" y="24"/>
                  <a:pt x="120" y="28"/>
                  <a:pt x="120" y="32"/>
                </a:cubicBezTo>
                <a:lnTo>
                  <a:pt x="120" y="52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5" name="Freeform 207"/>
          <p:cNvSpPr>
            <a:spLocks noEditPoints="1"/>
          </p:cNvSpPr>
          <p:nvPr/>
        </p:nvSpPr>
        <p:spPr bwMode="auto">
          <a:xfrm>
            <a:off x="1883410" y="1506220"/>
            <a:ext cx="300990" cy="263525"/>
          </a:xfrm>
          <a:custGeom>
            <a:avLst/>
            <a:gdLst>
              <a:gd name="T0" fmla="*/ 112 w 128"/>
              <a:gd name="T1" fmla="*/ 60 h 112"/>
              <a:gd name="T2" fmla="*/ 104 w 128"/>
              <a:gd name="T3" fmla="*/ 60 h 112"/>
              <a:gd name="T4" fmla="*/ 104 w 128"/>
              <a:gd name="T5" fmla="*/ 16 h 112"/>
              <a:gd name="T6" fmla="*/ 88 w 128"/>
              <a:gd name="T7" fmla="*/ 0 h 112"/>
              <a:gd name="T8" fmla="*/ 40 w 128"/>
              <a:gd name="T9" fmla="*/ 0 h 112"/>
              <a:gd name="T10" fmla="*/ 24 w 128"/>
              <a:gd name="T11" fmla="*/ 16 h 112"/>
              <a:gd name="T12" fmla="*/ 24 w 128"/>
              <a:gd name="T13" fmla="*/ 52 h 112"/>
              <a:gd name="T14" fmla="*/ 24 w 128"/>
              <a:gd name="T15" fmla="*/ 56 h 112"/>
              <a:gd name="T16" fmla="*/ 24 w 128"/>
              <a:gd name="T17" fmla="*/ 56 h 112"/>
              <a:gd name="T18" fmla="*/ 24 w 128"/>
              <a:gd name="T19" fmla="*/ 60 h 112"/>
              <a:gd name="T20" fmla="*/ 16 w 128"/>
              <a:gd name="T21" fmla="*/ 60 h 112"/>
              <a:gd name="T22" fmla="*/ 0 w 128"/>
              <a:gd name="T23" fmla="*/ 76 h 112"/>
              <a:gd name="T24" fmla="*/ 0 w 128"/>
              <a:gd name="T25" fmla="*/ 84 h 112"/>
              <a:gd name="T26" fmla="*/ 16 w 128"/>
              <a:gd name="T27" fmla="*/ 100 h 112"/>
              <a:gd name="T28" fmla="*/ 25 w 128"/>
              <a:gd name="T29" fmla="*/ 100 h 112"/>
              <a:gd name="T30" fmla="*/ 40 w 128"/>
              <a:gd name="T31" fmla="*/ 112 h 112"/>
              <a:gd name="T32" fmla="*/ 88 w 128"/>
              <a:gd name="T33" fmla="*/ 112 h 112"/>
              <a:gd name="T34" fmla="*/ 103 w 128"/>
              <a:gd name="T35" fmla="*/ 100 h 112"/>
              <a:gd name="T36" fmla="*/ 112 w 128"/>
              <a:gd name="T37" fmla="*/ 100 h 112"/>
              <a:gd name="T38" fmla="*/ 128 w 128"/>
              <a:gd name="T39" fmla="*/ 84 h 112"/>
              <a:gd name="T40" fmla="*/ 128 w 128"/>
              <a:gd name="T41" fmla="*/ 76 h 112"/>
              <a:gd name="T42" fmla="*/ 112 w 128"/>
              <a:gd name="T43" fmla="*/ 60 h 112"/>
              <a:gd name="T44" fmla="*/ 32 w 128"/>
              <a:gd name="T45" fmla="*/ 16 h 112"/>
              <a:gd name="T46" fmla="*/ 40 w 128"/>
              <a:gd name="T47" fmla="*/ 8 h 112"/>
              <a:gd name="T48" fmla="*/ 88 w 128"/>
              <a:gd name="T49" fmla="*/ 8 h 112"/>
              <a:gd name="T50" fmla="*/ 96 w 128"/>
              <a:gd name="T51" fmla="*/ 16 h 112"/>
              <a:gd name="T52" fmla="*/ 96 w 128"/>
              <a:gd name="T53" fmla="*/ 60 h 112"/>
              <a:gd name="T54" fmla="*/ 32 w 128"/>
              <a:gd name="T55" fmla="*/ 60 h 112"/>
              <a:gd name="T56" fmla="*/ 32 w 128"/>
              <a:gd name="T57" fmla="*/ 16 h 112"/>
              <a:gd name="T58" fmla="*/ 88 w 128"/>
              <a:gd name="T59" fmla="*/ 104 h 112"/>
              <a:gd name="T60" fmla="*/ 40 w 128"/>
              <a:gd name="T61" fmla="*/ 104 h 112"/>
              <a:gd name="T62" fmla="*/ 32 w 128"/>
              <a:gd name="T63" fmla="*/ 96 h 112"/>
              <a:gd name="T64" fmla="*/ 40 w 128"/>
              <a:gd name="T65" fmla="*/ 88 h 112"/>
              <a:gd name="T66" fmla="*/ 88 w 128"/>
              <a:gd name="T67" fmla="*/ 88 h 112"/>
              <a:gd name="T68" fmla="*/ 96 w 128"/>
              <a:gd name="T69" fmla="*/ 96 h 112"/>
              <a:gd name="T70" fmla="*/ 88 w 128"/>
              <a:gd name="T71" fmla="*/ 104 h 112"/>
              <a:gd name="T72" fmla="*/ 120 w 128"/>
              <a:gd name="T73" fmla="*/ 84 h 112"/>
              <a:gd name="T74" fmla="*/ 112 w 128"/>
              <a:gd name="T75" fmla="*/ 92 h 112"/>
              <a:gd name="T76" fmla="*/ 103 w 128"/>
              <a:gd name="T77" fmla="*/ 92 h 112"/>
              <a:gd name="T78" fmla="*/ 88 w 128"/>
              <a:gd name="T79" fmla="*/ 80 h 112"/>
              <a:gd name="T80" fmla="*/ 40 w 128"/>
              <a:gd name="T81" fmla="*/ 80 h 112"/>
              <a:gd name="T82" fmla="*/ 25 w 128"/>
              <a:gd name="T83" fmla="*/ 92 h 112"/>
              <a:gd name="T84" fmla="*/ 16 w 128"/>
              <a:gd name="T85" fmla="*/ 92 h 112"/>
              <a:gd name="T86" fmla="*/ 8 w 128"/>
              <a:gd name="T87" fmla="*/ 84 h 112"/>
              <a:gd name="T88" fmla="*/ 8 w 128"/>
              <a:gd name="T89" fmla="*/ 76 h 112"/>
              <a:gd name="T90" fmla="*/ 16 w 128"/>
              <a:gd name="T91" fmla="*/ 68 h 112"/>
              <a:gd name="T92" fmla="*/ 112 w 128"/>
              <a:gd name="T93" fmla="*/ 68 h 112"/>
              <a:gd name="T94" fmla="*/ 120 w 128"/>
              <a:gd name="T95" fmla="*/ 76 h 112"/>
              <a:gd name="T96" fmla="*/ 120 w 128"/>
              <a:gd name="T97" fmla="*/ 8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112">
                <a:moveTo>
                  <a:pt x="112" y="60"/>
                </a:moveTo>
                <a:cubicBezTo>
                  <a:pt x="104" y="60"/>
                  <a:pt x="104" y="60"/>
                  <a:pt x="104" y="60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7"/>
                  <a:pt x="97" y="0"/>
                  <a:pt x="88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1" y="0"/>
                  <a:pt x="24" y="7"/>
                  <a:pt x="24" y="16"/>
                </a:cubicBezTo>
                <a:cubicBezTo>
                  <a:pt x="24" y="52"/>
                  <a:pt x="24" y="52"/>
                  <a:pt x="24" y="52"/>
                </a:cubicBezTo>
                <a:cubicBezTo>
                  <a:pt x="24" y="55"/>
                  <a:pt x="24" y="56"/>
                  <a:pt x="24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56"/>
                  <a:pt x="24" y="57"/>
                  <a:pt x="24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7" y="60"/>
                  <a:pt x="0" y="67"/>
                  <a:pt x="0" y="76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3"/>
                  <a:pt x="7" y="100"/>
                  <a:pt x="16" y="100"/>
                </a:cubicBezTo>
                <a:cubicBezTo>
                  <a:pt x="25" y="100"/>
                  <a:pt x="25" y="100"/>
                  <a:pt x="25" y="100"/>
                </a:cubicBezTo>
                <a:cubicBezTo>
                  <a:pt x="26" y="107"/>
                  <a:pt x="33" y="112"/>
                  <a:pt x="40" y="112"/>
                </a:cubicBezTo>
                <a:cubicBezTo>
                  <a:pt x="88" y="112"/>
                  <a:pt x="88" y="112"/>
                  <a:pt x="88" y="112"/>
                </a:cubicBezTo>
                <a:cubicBezTo>
                  <a:pt x="95" y="112"/>
                  <a:pt x="102" y="107"/>
                  <a:pt x="103" y="10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21" y="100"/>
                  <a:pt x="128" y="93"/>
                  <a:pt x="128" y="84"/>
                </a:cubicBezTo>
                <a:cubicBezTo>
                  <a:pt x="128" y="76"/>
                  <a:pt x="128" y="76"/>
                  <a:pt x="128" y="76"/>
                </a:cubicBezTo>
                <a:cubicBezTo>
                  <a:pt x="128" y="67"/>
                  <a:pt x="121" y="60"/>
                  <a:pt x="112" y="60"/>
                </a:cubicBezTo>
                <a:close/>
                <a:moveTo>
                  <a:pt x="32" y="16"/>
                </a:moveTo>
                <a:cubicBezTo>
                  <a:pt x="32" y="12"/>
                  <a:pt x="36" y="8"/>
                  <a:pt x="40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92" y="8"/>
                  <a:pt x="96" y="12"/>
                  <a:pt x="96" y="16"/>
                </a:cubicBezTo>
                <a:cubicBezTo>
                  <a:pt x="96" y="60"/>
                  <a:pt x="96" y="60"/>
                  <a:pt x="96" y="60"/>
                </a:cubicBezTo>
                <a:cubicBezTo>
                  <a:pt x="32" y="60"/>
                  <a:pt x="32" y="60"/>
                  <a:pt x="32" y="60"/>
                </a:cubicBezTo>
                <a:lnTo>
                  <a:pt x="32" y="16"/>
                </a:lnTo>
                <a:close/>
                <a:moveTo>
                  <a:pt x="88" y="104"/>
                </a:moveTo>
                <a:cubicBezTo>
                  <a:pt x="40" y="104"/>
                  <a:pt x="40" y="104"/>
                  <a:pt x="40" y="104"/>
                </a:cubicBezTo>
                <a:cubicBezTo>
                  <a:pt x="36" y="104"/>
                  <a:pt x="32" y="100"/>
                  <a:pt x="32" y="96"/>
                </a:cubicBezTo>
                <a:cubicBezTo>
                  <a:pt x="32" y="92"/>
                  <a:pt x="36" y="88"/>
                  <a:pt x="40" y="88"/>
                </a:cubicBezTo>
                <a:cubicBezTo>
                  <a:pt x="88" y="88"/>
                  <a:pt x="88" y="88"/>
                  <a:pt x="88" y="88"/>
                </a:cubicBezTo>
                <a:cubicBezTo>
                  <a:pt x="92" y="88"/>
                  <a:pt x="96" y="92"/>
                  <a:pt x="96" y="96"/>
                </a:cubicBezTo>
                <a:cubicBezTo>
                  <a:pt x="96" y="100"/>
                  <a:pt x="92" y="104"/>
                  <a:pt x="88" y="104"/>
                </a:cubicBezTo>
                <a:close/>
                <a:moveTo>
                  <a:pt x="120" y="84"/>
                </a:moveTo>
                <a:cubicBezTo>
                  <a:pt x="120" y="88"/>
                  <a:pt x="116" y="92"/>
                  <a:pt x="112" y="92"/>
                </a:cubicBezTo>
                <a:cubicBezTo>
                  <a:pt x="103" y="92"/>
                  <a:pt x="103" y="92"/>
                  <a:pt x="103" y="92"/>
                </a:cubicBezTo>
                <a:cubicBezTo>
                  <a:pt x="102" y="85"/>
                  <a:pt x="95" y="80"/>
                  <a:pt x="88" y="80"/>
                </a:cubicBezTo>
                <a:cubicBezTo>
                  <a:pt x="40" y="80"/>
                  <a:pt x="40" y="80"/>
                  <a:pt x="40" y="80"/>
                </a:cubicBezTo>
                <a:cubicBezTo>
                  <a:pt x="33" y="80"/>
                  <a:pt x="26" y="85"/>
                  <a:pt x="25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2" y="92"/>
                  <a:pt x="8" y="88"/>
                  <a:pt x="8" y="84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72"/>
                  <a:pt x="12" y="68"/>
                  <a:pt x="16" y="68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6" y="68"/>
                  <a:pt x="120" y="72"/>
                  <a:pt x="120" y="76"/>
                </a:cubicBezTo>
                <a:lnTo>
                  <a:pt x="120" y="84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518410" y="1463040"/>
            <a:ext cx="5343525" cy="34925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、水军养号还没有完成，水军数量比较少，内容不够饱满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518410" y="2974340"/>
            <a:ext cx="5343525" cy="34925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、活动文案准备不够充分，很多内容都是现场写的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8859100" y="1036143"/>
            <a:ext cx="658088" cy="4387216"/>
            <a:chOff x="9846542" y="1813000"/>
            <a:chExt cx="658088" cy="4387216"/>
          </a:xfrm>
          <a:solidFill>
            <a:srgbClr val="E98C86"/>
          </a:solidFill>
          <a:effectLst/>
        </p:grpSpPr>
        <p:sp>
          <p:nvSpPr>
            <p:cNvPr id="53" name="Shape"/>
            <p:cNvSpPr/>
            <p:nvPr/>
          </p:nvSpPr>
          <p:spPr bwMode="auto">
            <a:xfrm>
              <a:off x="9846542" y="1813000"/>
              <a:ext cx="658088" cy="1078832"/>
            </a:xfrm>
            <a:custGeom>
              <a:avLst/>
              <a:gdLst>
                <a:gd name="T0" fmla="*/ 1029029 w 3535"/>
                <a:gd name="T1" fmla="*/ 1156466 h 5800"/>
                <a:gd name="T2" fmla="*/ 818493 w 3535"/>
                <a:gd name="T3" fmla="*/ 1179458 h 5800"/>
                <a:gd name="T4" fmla="*/ 848054 w 3535"/>
                <a:gd name="T5" fmla="*/ 1077639 h 5800"/>
                <a:gd name="T6" fmla="*/ 875315 w 3535"/>
                <a:gd name="T7" fmla="*/ 972864 h 5800"/>
                <a:gd name="T8" fmla="*/ 898635 w 3535"/>
                <a:gd name="T9" fmla="*/ 868417 h 5800"/>
                <a:gd name="T10" fmla="*/ 916371 w 3535"/>
                <a:gd name="T11" fmla="*/ 767255 h 5800"/>
                <a:gd name="T12" fmla="*/ 926553 w 3535"/>
                <a:gd name="T13" fmla="*/ 672662 h 5800"/>
                <a:gd name="T14" fmla="*/ 927538 w 3535"/>
                <a:gd name="T15" fmla="*/ 635876 h 5800"/>
                <a:gd name="T16" fmla="*/ 926553 w 3535"/>
                <a:gd name="T17" fmla="*/ 582996 h 5800"/>
                <a:gd name="T18" fmla="*/ 921955 w 3535"/>
                <a:gd name="T19" fmla="*/ 531429 h 5800"/>
                <a:gd name="T20" fmla="*/ 914072 w 3535"/>
                <a:gd name="T21" fmla="*/ 481505 h 5800"/>
                <a:gd name="T22" fmla="*/ 903233 w 3535"/>
                <a:gd name="T23" fmla="*/ 433223 h 5800"/>
                <a:gd name="T24" fmla="*/ 889438 w 3535"/>
                <a:gd name="T25" fmla="*/ 387241 h 5800"/>
                <a:gd name="T26" fmla="*/ 873673 w 3535"/>
                <a:gd name="T27" fmla="*/ 342900 h 5800"/>
                <a:gd name="T28" fmla="*/ 855936 w 3535"/>
                <a:gd name="T29" fmla="*/ 301187 h 5800"/>
                <a:gd name="T30" fmla="*/ 836230 w 3535"/>
                <a:gd name="T31" fmla="*/ 261773 h 5800"/>
                <a:gd name="T32" fmla="*/ 808640 w 3535"/>
                <a:gd name="T33" fmla="*/ 212178 h 5800"/>
                <a:gd name="T34" fmla="*/ 763314 w 3535"/>
                <a:gd name="T35" fmla="*/ 146816 h 5800"/>
                <a:gd name="T36" fmla="*/ 717660 w 3535"/>
                <a:gd name="T37" fmla="*/ 92622 h 5800"/>
                <a:gd name="T38" fmla="*/ 673319 w 3535"/>
                <a:gd name="T39" fmla="*/ 50253 h 5800"/>
                <a:gd name="T40" fmla="*/ 632592 w 3535"/>
                <a:gd name="T41" fmla="*/ 20035 h 5800"/>
                <a:gd name="T42" fmla="*/ 608943 w 3535"/>
                <a:gd name="T43" fmla="*/ 7226 h 5800"/>
                <a:gd name="T44" fmla="*/ 593835 w 3535"/>
                <a:gd name="T45" fmla="*/ 1971 h 5800"/>
                <a:gd name="T46" fmla="*/ 580697 w 3535"/>
                <a:gd name="T47" fmla="*/ 0 h 5800"/>
                <a:gd name="T48" fmla="*/ 572486 w 3535"/>
                <a:gd name="T49" fmla="*/ 657 h 5800"/>
                <a:gd name="T50" fmla="*/ 558034 w 3535"/>
                <a:gd name="T51" fmla="*/ 5255 h 5800"/>
                <a:gd name="T52" fmla="*/ 541283 w 3535"/>
                <a:gd name="T53" fmla="*/ 12809 h 5800"/>
                <a:gd name="T54" fmla="*/ 502526 w 3535"/>
                <a:gd name="T55" fmla="*/ 38428 h 5800"/>
                <a:gd name="T56" fmla="*/ 459171 w 3535"/>
                <a:gd name="T57" fmla="*/ 77185 h 5800"/>
                <a:gd name="T58" fmla="*/ 413517 w 3535"/>
                <a:gd name="T59" fmla="*/ 127438 h 5800"/>
                <a:gd name="T60" fmla="*/ 368191 w 3535"/>
                <a:gd name="T61" fmla="*/ 189515 h 5800"/>
                <a:gd name="T62" fmla="*/ 332390 w 3535"/>
                <a:gd name="T63" fmla="*/ 248635 h 5800"/>
                <a:gd name="T64" fmla="*/ 312026 w 3535"/>
                <a:gd name="T65" fmla="*/ 287721 h 5800"/>
                <a:gd name="T66" fmla="*/ 293633 w 3535"/>
                <a:gd name="T67" fmla="*/ 328777 h 5800"/>
                <a:gd name="T68" fmla="*/ 277210 w 3535"/>
                <a:gd name="T69" fmla="*/ 371803 h 5800"/>
                <a:gd name="T70" fmla="*/ 263087 w 3535"/>
                <a:gd name="T71" fmla="*/ 417458 h 5800"/>
                <a:gd name="T72" fmla="*/ 250935 w 3535"/>
                <a:gd name="T73" fmla="*/ 465083 h 5800"/>
                <a:gd name="T74" fmla="*/ 242066 w 3535"/>
                <a:gd name="T75" fmla="*/ 514350 h 5800"/>
                <a:gd name="T76" fmla="*/ 236483 w 3535"/>
                <a:gd name="T77" fmla="*/ 565588 h 5800"/>
                <a:gd name="T78" fmla="*/ 233855 w 3535"/>
                <a:gd name="T79" fmla="*/ 618468 h 5800"/>
                <a:gd name="T80" fmla="*/ 235169 w 3535"/>
                <a:gd name="T81" fmla="*/ 672662 h 5800"/>
                <a:gd name="T82" fmla="*/ 241410 w 3535"/>
                <a:gd name="T83" fmla="*/ 734739 h 5800"/>
                <a:gd name="T84" fmla="*/ 256190 w 3535"/>
                <a:gd name="T85" fmla="*/ 834259 h 5800"/>
                <a:gd name="T86" fmla="*/ 277867 w 3535"/>
                <a:gd name="T87" fmla="*/ 938048 h 5800"/>
                <a:gd name="T88" fmla="*/ 304143 w 3535"/>
                <a:gd name="T89" fmla="*/ 1043152 h 5800"/>
                <a:gd name="T90" fmla="*/ 333047 w 3535"/>
                <a:gd name="T91" fmla="*/ 1146284 h 5800"/>
                <a:gd name="T92" fmla="*/ 132693 w 3535"/>
                <a:gd name="T93" fmla="*/ 1156466 h 5800"/>
                <a:gd name="T94" fmla="*/ 580697 w 3535"/>
                <a:gd name="T95" fmla="*/ 1905000 h 58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535" h="5800">
                  <a:moveTo>
                    <a:pt x="2174" y="4724"/>
                  </a:moveTo>
                  <a:lnTo>
                    <a:pt x="3535" y="5397"/>
                  </a:lnTo>
                  <a:lnTo>
                    <a:pt x="3133" y="3521"/>
                  </a:lnTo>
                  <a:lnTo>
                    <a:pt x="2462" y="3691"/>
                  </a:lnTo>
                  <a:lnTo>
                    <a:pt x="2492" y="3591"/>
                  </a:lnTo>
                  <a:lnTo>
                    <a:pt x="2523" y="3490"/>
                  </a:lnTo>
                  <a:lnTo>
                    <a:pt x="2552" y="3385"/>
                  </a:lnTo>
                  <a:lnTo>
                    <a:pt x="2582" y="3281"/>
                  </a:lnTo>
                  <a:lnTo>
                    <a:pt x="2611" y="3176"/>
                  </a:lnTo>
                  <a:lnTo>
                    <a:pt x="2638" y="3069"/>
                  </a:lnTo>
                  <a:lnTo>
                    <a:pt x="2665" y="2962"/>
                  </a:lnTo>
                  <a:lnTo>
                    <a:pt x="2691" y="2856"/>
                  </a:lnTo>
                  <a:lnTo>
                    <a:pt x="2714" y="2749"/>
                  </a:lnTo>
                  <a:lnTo>
                    <a:pt x="2736" y="2644"/>
                  </a:lnTo>
                  <a:lnTo>
                    <a:pt x="2757" y="2540"/>
                  </a:lnTo>
                  <a:lnTo>
                    <a:pt x="2774" y="2437"/>
                  </a:lnTo>
                  <a:lnTo>
                    <a:pt x="2790" y="2336"/>
                  </a:lnTo>
                  <a:lnTo>
                    <a:pt x="2802" y="2237"/>
                  </a:lnTo>
                  <a:lnTo>
                    <a:pt x="2813" y="2141"/>
                  </a:lnTo>
                  <a:lnTo>
                    <a:pt x="2821" y="2048"/>
                  </a:lnTo>
                  <a:lnTo>
                    <a:pt x="2823" y="1992"/>
                  </a:lnTo>
                  <a:lnTo>
                    <a:pt x="2824" y="1936"/>
                  </a:lnTo>
                  <a:lnTo>
                    <a:pt x="2824" y="1883"/>
                  </a:lnTo>
                  <a:lnTo>
                    <a:pt x="2823" y="1829"/>
                  </a:lnTo>
                  <a:lnTo>
                    <a:pt x="2821" y="1775"/>
                  </a:lnTo>
                  <a:lnTo>
                    <a:pt x="2817" y="1722"/>
                  </a:lnTo>
                  <a:lnTo>
                    <a:pt x="2813" y="1669"/>
                  </a:lnTo>
                  <a:lnTo>
                    <a:pt x="2807" y="1618"/>
                  </a:lnTo>
                  <a:lnTo>
                    <a:pt x="2800" y="1566"/>
                  </a:lnTo>
                  <a:lnTo>
                    <a:pt x="2791" y="1515"/>
                  </a:lnTo>
                  <a:lnTo>
                    <a:pt x="2783" y="1466"/>
                  </a:lnTo>
                  <a:lnTo>
                    <a:pt x="2773" y="1416"/>
                  </a:lnTo>
                  <a:lnTo>
                    <a:pt x="2762" y="1367"/>
                  </a:lnTo>
                  <a:lnTo>
                    <a:pt x="2750" y="1319"/>
                  </a:lnTo>
                  <a:lnTo>
                    <a:pt x="2736" y="1271"/>
                  </a:lnTo>
                  <a:lnTo>
                    <a:pt x="2723" y="1224"/>
                  </a:lnTo>
                  <a:lnTo>
                    <a:pt x="2708" y="1179"/>
                  </a:lnTo>
                  <a:lnTo>
                    <a:pt x="2693" y="1132"/>
                  </a:lnTo>
                  <a:lnTo>
                    <a:pt x="2677" y="1088"/>
                  </a:lnTo>
                  <a:lnTo>
                    <a:pt x="2660" y="1044"/>
                  </a:lnTo>
                  <a:lnTo>
                    <a:pt x="2643" y="1001"/>
                  </a:lnTo>
                  <a:lnTo>
                    <a:pt x="2625" y="958"/>
                  </a:lnTo>
                  <a:lnTo>
                    <a:pt x="2606" y="917"/>
                  </a:lnTo>
                  <a:lnTo>
                    <a:pt x="2587" y="876"/>
                  </a:lnTo>
                  <a:lnTo>
                    <a:pt x="2567" y="836"/>
                  </a:lnTo>
                  <a:lnTo>
                    <a:pt x="2546" y="797"/>
                  </a:lnTo>
                  <a:lnTo>
                    <a:pt x="2525" y="757"/>
                  </a:lnTo>
                  <a:lnTo>
                    <a:pt x="2505" y="719"/>
                  </a:lnTo>
                  <a:lnTo>
                    <a:pt x="2462" y="646"/>
                  </a:lnTo>
                  <a:lnTo>
                    <a:pt x="2416" y="577"/>
                  </a:lnTo>
                  <a:lnTo>
                    <a:pt x="2371" y="511"/>
                  </a:lnTo>
                  <a:lnTo>
                    <a:pt x="2324" y="447"/>
                  </a:lnTo>
                  <a:lnTo>
                    <a:pt x="2278" y="388"/>
                  </a:lnTo>
                  <a:lnTo>
                    <a:pt x="2231" y="333"/>
                  </a:lnTo>
                  <a:lnTo>
                    <a:pt x="2185" y="282"/>
                  </a:lnTo>
                  <a:lnTo>
                    <a:pt x="2139" y="235"/>
                  </a:lnTo>
                  <a:lnTo>
                    <a:pt x="2094" y="191"/>
                  </a:lnTo>
                  <a:lnTo>
                    <a:pt x="2050" y="153"/>
                  </a:lnTo>
                  <a:lnTo>
                    <a:pt x="2007" y="117"/>
                  </a:lnTo>
                  <a:lnTo>
                    <a:pt x="1965" y="87"/>
                  </a:lnTo>
                  <a:lnTo>
                    <a:pt x="1926" y="61"/>
                  </a:lnTo>
                  <a:lnTo>
                    <a:pt x="1889" y="39"/>
                  </a:lnTo>
                  <a:lnTo>
                    <a:pt x="1871" y="30"/>
                  </a:lnTo>
                  <a:lnTo>
                    <a:pt x="1854" y="22"/>
                  </a:lnTo>
                  <a:lnTo>
                    <a:pt x="1838" y="16"/>
                  </a:lnTo>
                  <a:lnTo>
                    <a:pt x="1823" y="10"/>
                  </a:lnTo>
                  <a:lnTo>
                    <a:pt x="1808" y="6"/>
                  </a:lnTo>
                  <a:lnTo>
                    <a:pt x="1794" y="2"/>
                  </a:lnTo>
                  <a:lnTo>
                    <a:pt x="1780" y="1"/>
                  </a:lnTo>
                  <a:lnTo>
                    <a:pt x="1768" y="0"/>
                  </a:lnTo>
                  <a:lnTo>
                    <a:pt x="1757" y="1"/>
                  </a:lnTo>
                  <a:lnTo>
                    <a:pt x="1743" y="2"/>
                  </a:lnTo>
                  <a:lnTo>
                    <a:pt x="1729" y="6"/>
                  </a:lnTo>
                  <a:lnTo>
                    <a:pt x="1714" y="10"/>
                  </a:lnTo>
                  <a:lnTo>
                    <a:pt x="1699" y="16"/>
                  </a:lnTo>
                  <a:lnTo>
                    <a:pt x="1682" y="22"/>
                  </a:lnTo>
                  <a:lnTo>
                    <a:pt x="1666" y="30"/>
                  </a:lnTo>
                  <a:lnTo>
                    <a:pt x="1648" y="39"/>
                  </a:lnTo>
                  <a:lnTo>
                    <a:pt x="1611" y="61"/>
                  </a:lnTo>
                  <a:lnTo>
                    <a:pt x="1572" y="87"/>
                  </a:lnTo>
                  <a:lnTo>
                    <a:pt x="1530" y="117"/>
                  </a:lnTo>
                  <a:lnTo>
                    <a:pt x="1487" y="153"/>
                  </a:lnTo>
                  <a:lnTo>
                    <a:pt x="1443" y="191"/>
                  </a:lnTo>
                  <a:lnTo>
                    <a:pt x="1398" y="235"/>
                  </a:lnTo>
                  <a:lnTo>
                    <a:pt x="1352" y="282"/>
                  </a:lnTo>
                  <a:lnTo>
                    <a:pt x="1306" y="333"/>
                  </a:lnTo>
                  <a:lnTo>
                    <a:pt x="1259" y="388"/>
                  </a:lnTo>
                  <a:lnTo>
                    <a:pt x="1213" y="447"/>
                  </a:lnTo>
                  <a:lnTo>
                    <a:pt x="1166" y="511"/>
                  </a:lnTo>
                  <a:lnTo>
                    <a:pt x="1121" y="577"/>
                  </a:lnTo>
                  <a:lnTo>
                    <a:pt x="1075" y="646"/>
                  </a:lnTo>
                  <a:lnTo>
                    <a:pt x="1032" y="719"/>
                  </a:lnTo>
                  <a:lnTo>
                    <a:pt x="1012" y="757"/>
                  </a:lnTo>
                  <a:lnTo>
                    <a:pt x="991" y="797"/>
                  </a:lnTo>
                  <a:lnTo>
                    <a:pt x="970" y="836"/>
                  </a:lnTo>
                  <a:lnTo>
                    <a:pt x="950" y="876"/>
                  </a:lnTo>
                  <a:lnTo>
                    <a:pt x="931" y="917"/>
                  </a:lnTo>
                  <a:lnTo>
                    <a:pt x="912" y="958"/>
                  </a:lnTo>
                  <a:lnTo>
                    <a:pt x="894" y="1001"/>
                  </a:lnTo>
                  <a:lnTo>
                    <a:pt x="877" y="1044"/>
                  </a:lnTo>
                  <a:lnTo>
                    <a:pt x="860" y="1088"/>
                  </a:lnTo>
                  <a:lnTo>
                    <a:pt x="844" y="1132"/>
                  </a:lnTo>
                  <a:lnTo>
                    <a:pt x="829" y="1179"/>
                  </a:lnTo>
                  <a:lnTo>
                    <a:pt x="814" y="1224"/>
                  </a:lnTo>
                  <a:lnTo>
                    <a:pt x="801" y="1271"/>
                  </a:lnTo>
                  <a:lnTo>
                    <a:pt x="787" y="1319"/>
                  </a:lnTo>
                  <a:lnTo>
                    <a:pt x="775" y="1367"/>
                  </a:lnTo>
                  <a:lnTo>
                    <a:pt x="764" y="1416"/>
                  </a:lnTo>
                  <a:lnTo>
                    <a:pt x="754" y="1466"/>
                  </a:lnTo>
                  <a:lnTo>
                    <a:pt x="746" y="1515"/>
                  </a:lnTo>
                  <a:lnTo>
                    <a:pt x="737" y="1566"/>
                  </a:lnTo>
                  <a:lnTo>
                    <a:pt x="730" y="1618"/>
                  </a:lnTo>
                  <a:lnTo>
                    <a:pt x="723" y="1669"/>
                  </a:lnTo>
                  <a:lnTo>
                    <a:pt x="720" y="1722"/>
                  </a:lnTo>
                  <a:lnTo>
                    <a:pt x="716" y="1775"/>
                  </a:lnTo>
                  <a:lnTo>
                    <a:pt x="714" y="1829"/>
                  </a:lnTo>
                  <a:lnTo>
                    <a:pt x="712" y="1883"/>
                  </a:lnTo>
                  <a:lnTo>
                    <a:pt x="712" y="1936"/>
                  </a:lnTo>
                  <a:lnTo>
                    <a:pt x="714" y="1992"/>
                  </a:lnTo>
                  <a:lnTo>
                    <a:pt x="716" y="2048"/>
                  </a:lnTo>
                  <a:lnTo>
                    <a:pt x="723" y="2141"/>
                  </a:lnTo>
                  <a:lnTo>
                    <a:pt x="735" y="2237"/>
                  </a:lnTo>
                  <a:lnTo>
                    <a:pt x="747" y="2336"/>
                  </a:lnTo>
                  <a:lnTo>
                    <a:pt x="763" y="2437"/>
                  </a:lnTo>
                  <a:lnTo>
                    <a:pt x="780" y="2540"/>
                  </a:lnTo>
                  <a:lnTo>
                    <a:pt x="801" y="2644"/>
                  </a:lnTo>
                  <a:lnTo>
                    <a:pt x="823" y="2749"/>
                  </a:lnTo>
                  <a:lnTo>
                    <a:pt x="846" y="2856"/>
                  </a:lnTo>
                  <a:lnTo>
                    <a:pt x="872" y="2962"/>
                  </a:lnTo>
                  <a:lnTo>
                    <a:pt x="899" y="3069"/>
                  </a:lnTo>
                  <a:lnTo>
                    <a:pt x="926" y="3176"/>
                  </a:lnTo>
                  <a:lnTo>
                    <a:pt x="955" y="3281"/>
                  </a:lnTo>
                  <a:lnTo>
                    <a:pt x="985" y="3385"/>
                  </a:lnTo>
                  <a:lnTo>
                    <a:pt x="1014" y="3490"/>
                  </a:lnTo>
                  <a:lnTo>
                    <a:pt x="1045" y="3591"/>
                  </a:lnTo>
                  <a:lnTo>
                    <a:pt x="1075" y="3691"/>
                  </a:lnTo>
                  <a:lnTo>
                    <a:pt x="404" y="3521"/>
                  </a:lnTo>
                  <a:lnTo>
                    <a:pt x="0" y="5397"/>
                  </a:lnTo>
                  <a:lnTo>
                    <a:pt x="1362" y="4724"/>
                  </a:lnTo>
                  <a:lnTo>
                    <a:pt x="1768" y="5800"/>
                  </a:lnTo>
                  <a:lnTo>
                    <a:pt x="2174" y="4724"/>
                  </a:lnTo>
                  <a:close/>
                </a:path>
              </a:pathLst>
            </a:cu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  <p:sp>
          <p:nvSpPr>
            <p:cNvPr id="54" name="任意多边形 53"/>
            <p:cNvSpPr/>
            <p:nvPr/>
          </p:nvSpPr>
          <p:spPr>
            <a:xfrm>
              <a:off x="9922624" y="2891833"/>
              <a:ext cx="504350" cy="3308383"/>
            </a:xfrm>
            <a:custGeom>
              <a:avLst/>
              <a:gdLst>
                <a:gd name="connsiteX0" fmla="*/ 243936 w 504350"/>
                <a:gd name="connsiteY0" fmla="*/ 0 h 3308383"/>
                <a:gd name="connsiteX1" fmla="*/ 260414 w 504350"/>
                <a:gd name="connsiteY1" fmla="*/ 0 h 3308383"/>
                <a:gd name="connsiteX2" fmla="*/ 263584 w 504350"/>
                <a:gd name="connsiteY2" fmla="*/ 338513 h 3308383"/>
                <a:gd name="connsiteX3" fmla="*/ 296771 w 504350"/>
                <a:gd name="connsiteY3" fmla="*/ 1250864 h 3308383"/>
                <a:gd name="connsiteX4" fmla="*/ 480386 w 504350"/>
                <a:gd name="connsiteY4" fmla="*/ 3188542 h 3308383"/>
                <a:gd name="connsiteX5" fmla="*/ 504350 w 504350"/>
                <a:gd name="connsiteY5" fmla="*/ 3308383 h 3308383"/>
                <a:gd name="connsiteX6" fmla="*/ 0 w 504350"/>
                <a:gd name="connsiteY6" fmla="*/ 3308383 h 3308383"/>
                <a:gd name="connsiteX7" fmla="*/ 23964 w 504350"/>
                <a:gd name="connsiteY7" fmla="*/ 3188542 h 3308383"/>
                <a:gd name="connsiteX8" fmla="*/ 207580 w 504350"/>
                <a:gd name="connsiteY8" fmla="*/ 1250864 h 3308383"/>
                <a:gd name="connsiteX9" fmla="*/ 240766 w 504350"/>
                <a:gd name="connsiteY9" fmla="*/ 338513 h 3308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4350" h="3308383">
                  <a:moveTo>
                    <a:pt x="243936" y="0"/>
                  </a:moveTo>
                  <a:lnTo>
                    <a:pt x="260414" y="0"/>
                  </a:lnTo>
                  <a:lnTo>
                    <a:pt x="263584" y="338513"/>
                  </a:lnTo>
                  <a:cubicBezTo>
                    <a:pt x="268875" y="619190"/>
                    <a:pt x="279825" y="927510"/>
                    <a:pt x="296771" y="1250864"/>
                  </a:cubicBezTo>
                  <a:cubicBezTo>
                    <a:pt x="339136" y="2059247"/>
                    <a:pt x="408953" y="2770268"/>
                    <a:pt x="480386" y="3188542"/>
                  </a:cubicBezTo>
                  <a:lnTo>
                    <a:pt x="504350" y="3308383"/>
                  </a:lnTo>
                  <a:lnTo>
                    <a:pt x="0" y="3308383"/>
                  </a:lnTo>
                  <a:lnTo>
                    <a:pt x="23964" y="3188542"/>
                  </a:lnTo>
                  <a:cubicBezTo>
                    <a:pt x="95398" y="2770268"/>
                    <a:pt x="165214" y="2059247"/>
                    <a:pt x="207580" y="1250864"/>
                  </a:cubicBezTo>
                  <a:cubicBezTo>
                    <a:pt x="224526" y="927510"/>
                    <a:pt x="235476" y="619190"/>
                    <a:pt x="240766" y="338513"/>
                  </a:cubicBezTo>
                  <a:close/>
                </a:path>
              </a:pathLst>
            </a:cu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p>
              <a:pPr algn="ctr"/>
              <a:endParaRPr lang="zh-CN" altLang="en-US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2518410" y="4458335"/>
            <a:ext cx="5343525" cy="34925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、热卖产品数据跟踪之后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4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2.59259E-6 L -0.08907 2.59259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5" presetClass="path" presetSubtype="0" accel="40000" decel="4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073 2.59259E-6 L 3.125E-6 2.59259E-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decel="4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2.22222E-6 L -0.08907 2.22222E-6 " pathEditMode="relative" rAng="0" ptsTypes="AA">
                                      <p:cBhvr>
                                        <p:cTn id="16" dur="10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40000" decel="4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073 2.22222E-6 L 3.125E-6 2.22222E-6 " pathEditMode="relative" rAng="0" ptsTypes="AA">
                                      <p:cBhvr>
                                        <p:cTn id="1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5" presetClass="path" presetSubtype="0" decel="4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1.85185E-6 L -0.08907 1.85185E-6 " pathEditMode="relative" rAng="0" ptsTypes="AA">
                                      <p:cBhvr>
                                        <p:cTn id="23" dur="10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40000" decel="4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073 1.85185E-6 L 3.125E-6 1.85185E-6 " pathEditMode="relative" rAng="0" ptsTypes="AA">
                                      <p:cBhvr>
                                        <p:cTn id="2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125E-6 -1.85185E-6 L -3.125E-6 0.52685 " pathEditMode="relative" rAng="0" ptsTypes="AA">
                                      <p:cBhvr>
                                        <p:cTn id="51" dur="1750" spd="-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34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bldLvl="0" animBg="1"/>
      <p:bldP spid="3" grpId="2" bldLvl="0" animBg="1"/>
      <p:bldP spid="41" grpId="0" bldLvl="0" animBg="1"/>
      <p:bldP spid="41" grpId="1" bldLvl="0" animBg="1"/>
      <p:bldP spid="41" grpId="2" bldLvl="0" animBg="1"/>
      <p:bldP spid="42" grpId="0" bldLvl="0" animBg="1"/>
      <p:bldP spid="42" grpId="1" bldLvl="0" animBg="1"/>
      <p:bldP spid="42" grpId="2" bldLvl="0" animBg="1"/>
      <p:bldP spid="43" grpId="0" bldLvl="0" animBg="1"/>
      <p:bldP spid="44" grpId="0" bldLvl="0" animBg="1"/>
      <p:bldP spid="45" grpId="0" bldLvl="0" animBg="1"/>
      <p:bldP spid="47" grpId="0"/>
      <p:bldP spid="49" grpId="0"/>
      <p:bldP spid="55" grpId="0"/>
    </p:bld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WPS 演示</Application>
  <PresentationFormat>自定义</PresentationFormat>
  <Paragraphs>121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Arial</vt:lpstr>
      <vt:lpstr>微软雅黑</vt:lpstr>
      <vt:lpstr>Gill Sans</vt:lpstr>
      <vt:lpstr>Calibri</vt:lpstr>
      <vt:lpstr>Gill Sans MT</vt:lpstr>
      <vt:lpstr>微软雅黑 Light</vt:lpstr>
      <vt:lpstr>黑体</vt:lpstr>
      <vt:lpstr>Arial Unicode MS</vt:lpstr>
      <vt:lpstr>Segoe Print</vt:lpstr>
      <vt:lpstr>华文黑体</vt:lpstr>
      <vt:lpstr>Lato Regular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张彦莎</cp:lastModifiedBy>
  <cp:revision>424</cp:revision>
  <dcterms:created xsi:type="dcterms:W3CDTF">2019-12-22T05:53:00Z</dcterms:created>
  <dcterms:modified xsi:type="dcterms:W3CDTF">2021-06-03T04:01:08Z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A6CBA81F990747E5952F874E5BA6CC82</vt:lpwstr>
  </property>
</Properties>
</file>