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media/image1.svg" ContentType="image/svg+xml"/>
  <Override PartName="/ppt/media/image2.svg" ContentType="image/svg+xml"/>
  <Override PartName="/ppt/media/image3.svg" ContentType="image/svg+xml"/>
  <Override PartName="/ppt/media/image4.svg" ContentType="image/svg+xml"/>
  <Override PartName="/ppt/media/image5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283" r:id="rId3"/>
    <p:sldId id="2635" r:id="rId5"/>
    <p:sldId id="2644" r:id="rId6"/>
    <p:sldId id="2659" r:id="rId7"/>
    <p:sldId id="2660" r:id="rId8"/>
    <p:sldId id="2661" r:id="rId9"/>
    <p:sldId id="2647" r:id="rId10"/>
    <p:sldId id="2665" r:id="rId11"/>
    <p:sldId id="2649" r:id="rId12"/>
    <p:sldId id="2666" r:id="rId13"/>
    <p:sldId id="2667" r:id="rId14"/>
    <p:sldId id="2668" r:id="rId15"/>
    <p:sldId id="2669" r:id="rId16"/>
    <p:sldId id="2670" r:id="rId17"/>
    <p:sldId id="2671" r:id="rId18"/>
    <p:sldId id="2672" r:id="rId19"/>
    <p:sldId id="2674" r:id="rId20"/>
    <p:sldId id="2673" r:id="rId21"/>
    <p:sldId id="2675" r:id="rId22"/>
    <p:sldId id="2679" r:id="rId23"/>
    <p:sldId id="2678" r:id="rId24"/>
    <p:sldId id="2677" r:id="rId25"/>
    <p:sldId id="2676" r:id="rId26"/>
    <p:sldId id="2680" r:id="rId27"/>
    <p:sldId id="2681" r:id="rId28"/>
    <p:sldId id="2684" r:id="rId29"/>
    <p:sldId id="2685" r:id="rId30"/>
    <p:sldId id="2683" r:id="rId31"/>
    <p:sldId id="2686" r:id="rId32"/>
    <p:sldId id="2688" r:id="rId33"/>
    <p:sldId id="2689" r:id="rId34"/>
    <p:sldId id="2692" r:id="rId35"/>
    <p:sldId id="2693" r:id="rId36"/>
    <p:sldId id="2634" r:id="rId37"/>
  </p:sldIdLst>
  <p:sldSz cx="10259695" cy="575945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o jun" initials="cj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0C16"/>
    <a:srgbClr val="FEA900"/>
    <a:srgbClr val="F8F8F8"/>
    <a:srgbClr val="6DF5ED"/>
    <a:srgbClr val="E93252"/>
    <a:srgbClr val="0358B2"/>
    <a:srgbClr val="0358B1"/>
    <a:srgbClr val="035898"/>
    <a:srgbClr val="F1F1F1"/>
    <a:srgbClr val="0264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33" autoAdjust="0"/>
    <p:restoredTop sz="94660"/>
  </p:normalViewPr>
  <p:slideViewPr>
    <p:cSldViewPr snapToGrid="0">
      <p:cViewPr varScale="1">
        <p:scale>
          <a:sx n="80" d="100"/>
          <a:sy n="80" d="100"/>
        </p:scale>
        <p:origin x="6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1" Type="http://schemas.openxmlformats.org/officeDocument/2006/relationships/commentAuthors" Target="commentAuthors.xml"/><Relationship Id="rId40" Type="http://schemas.openxmlformats.org/officeDocument/2006/relationships/tableStyles" Target="tableStyles.xml"/><Relationship Id="rId4" Type="http://schemas.openxmlformats.org/officeDocument/2006/relationships/notesMaster" Target="notesMasters/notesMaster1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796176-FFEA-4453-B3C5-86FCA4C88052}" type="doc">
      <dgm:prSet loTypeId="urn:microsoft.com/office/officeart/2005/8/layout/list1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zh-CN" altLang="en-US"/>
        </a:p>
      </dgm:t>
    </dgm:pt>
    <dgm:pt modelId="{A7E2548B-AC32-4B01-BBFA-02F40C0F4EC3}">
      <dgm:prSet phldrT="[文本]" custT="1"/>
      <dgm:spPr/>
      <dgm:t>
        <a:bodyPr/>
        <a:lstStyle/>
        <a:p>
          <a:r>
            <a:rPr lang="zh-CN" altLang="en-US" sz="1600"/>
            <a:t>案例目标</a:t>
          </a:r>
          <a:endParaRPr lang="zh-CN" altLang="en-US" sz="1600" dirty="0"/>
        </a:p>
      </dgm:t>
    </dgm:pt>
    <dgm:pt modelId="{E4D0092D-1226-4D08-9799-2812B1B3A205}" cxnId="{6DA28C3E-4066-4121-A777-396E8AC56E95}" type="parTrans">
      <dgm:prSet/>
      <dgm:spPr/>
      <dgm:t>
        <a:bodyPr/>
        <a:lstStyle/>
        <a:p>
          <a:endParaRPr lang="zh-CN" altLang="en-US" sz="1600"/>
        </a:p>
      </dgm:t>
    </dgm:pt>
    <dgm:pt modelId="{28DDF60F-4746-4323-950A-660C2ED12F4C}" cxnId="{6DA28C3E-4066-4121-A777-396E8AC56E95}" type="sibTrans">
      <dgm:prSet/>
      <dgm:spPr/>
      <dgm:t>
        <a:bodyPr/>
        <a:lstStyle/>
        <a:p>
          <a:endParaRPr lang="zh-CN" altLang="en-US" sz="1600"/>
        </a:p>
      </dgm:t>
    </dgm:pt>
    <dgm:pt modelId="{6229A896-BA79-4F93-B4A4-52AF8D0E63B7}">
      <dgm:prSet phldrT="[文本]" custT="1"/>
      <dgm:spPr/>
      <dgm:t>
        <a:bodyPr/>
        <a:lstStyle/>
        <a:p>
          <a:r>
            <a:rPr lang="zh-CN" altLang="en-US" sz="1600"/>
            <a:t>案例关键词</a:t>
          </a:r>
          <a:endParaRPr lang="zh-CN" altLang="en-US" sz="1600" dirty="0"/>
        </a:p>
      </dgm:t>
    </dgm:pt>
    <dgm:pt modelId="{EDE61E28-8052-4A4A-BF9B-F66B384DF533}" cxnId="{540F4AF6-C377-45C5-A590-7CA2DAF93499}" type="parTrans">
      <dgm:prSet/>
      <dgm:spPr/>
      <dgm:t>
        <a:bodyPr/>
        <a:lstStyle/>
        <a:p>
          <a:endParaRPr lang="zh-CN" altLang="en-US" sz="1600"/>
        </a:p>
      </dgm:t>
    </dgm:pt>
    <dgm:pt modelId="{7165FF18-8236-4A4E-8431-4608C1BAE295}" cxnId="{540F4AF6-C377-45C5-A590-7CA2DAF93499}" type="sibTrans">
      <dgm:prSet/>
      <dgm:spPr/>
      <dgm:t>
        <a:bodyPr/>
        <a:lstStyle/>
        <a:p>
          <a:endParaRPr lang="zh-CN" altLang="en-US" sz="1600"/>
        </a:p>
      </dgm:t>
    </dgm:pt>
    <dgm:pt modelId="{ACC21E35-BE52-4B64-9CE3-EAFB2C2B911E}">
      <dgm:prSet phldrT="[文本]" custT="1"/>
      <dgm:spPr/>
      <dgm:t>
        <a:bodyPr/>
        <a:lstStyle/>
        <a:p>
          <a:r>
            <a:rPr lang="zh-CN" altLang="en-US" sz="1600" dirty="0"/>
            <a:t>案例中亮点及可复用的点</a:t>
          </a:r>
        </a:p>
      </dgm:t>
    </dgm:pt>
    <dgm:pt modelId="{5C958575-B741-4319-9217-20F3E98CD28B}" cxnId="{A98C5DC5-964A-4B38-9CEA-B18325772BEA}" type="parTrans">
      <dgm:prSet/>
      <dgm:spPr/>
      <dgm:t>
        <a:bodyPr/>
        <a:lstStyle/>
        <a:p>
          <a:endParaRPr lang="zh-CN" altLang="en-US" sz="1600"/>
        </a:p>
      </dgm:t>
    </dgm:pt>
    <dgm:pt modelId="{ED660174-D282-4491-8B21-ACACA759DF36}" cxnId="{A98C5DC5-964A-4B38-9CEA-B18325772BEA}" type="sibTrans">
      <dgm:prSet/>
      <dgm:spPr/>
      <dgm:t>
        <a:bodyPr/>
        <a:lstStyle/>
        <a:p>
          <a:endParaRPr lang="zh-CN" altLang="en-US" sz="1600"/>
        </a:p>
      </dgm:t>
    </dgm:pt>
    <dgm:pt modelId="{5BA5075A-9611-40EC-B66E-1C50AF866171}">
      <dgm:prSet phldrT="[文本]" custT="1"/>
      <dgm:spPr/>
      <dgm:t>
        <a:bodyPr/>
        <a:lstStyle/>
        <a:p>
          <a:r>
            <a:rPr lang="zh-CN" altLang="en-US" sz="1600" dirty="0"/>
            <a:t>针对案例的延伸思考</a:t>
          </a:r>
        </a:p>
      </dgm:t>
    </dgm:pt>
    <dgm:pt modelId="{752AA41A-2BAD-4D16-954A-DD9664E56ECB}" cxnId="{6812FF8E-3082-4F64-839F-77BEEBDD451D}" type="parTrans">
      <dgm:prSet/>
      <dgm:spPr/>
      <dgm:t>
        <a:bodyPr/>
        <a:lstStyle/>
        <a:p>
          <a:endParaRPr lang="zh-CN" altLang="en-US" sz="1600"/>
        </a:p>
      </dgm:t>
    </dgm:pt>
    <dgm:pt modelId="{A41368AE-CFFF-41C3-A83B-7C82DA837351}" cxnId="{6812FF8E-3082-4F64-839F-77BEEBDD451D}" type="sibTrans">
      <dgm:prSet/>
      <dgm:spPr/>
      <dgm:t>
        <a:bodyPr/>
        <a:lstStyle/>
        <a:p>
          <a:endParaRPr lang="zh-CN" altLang="en-US" sz="1600"/>
        </a:p>
      </dgm:t>
    </dgm:pt>
    <dgm:pt modelId="{0FABB1E1-B967-41CD-8BD9-01EE970157FC}">
      <dgm:prSet phldrT="[文本]" custT="1"/>
      <dgm:spPr/>
      <dgm:t>
        <a:bodyPr/>
        <a:lstStyle/>
        <a:p>
          <a:r>
            <a:rPr lang="zh-CN" altLang="en-US" sz="1600"/>
            <a:t>案例中待优化点及改善方案</a:t>
          </a:r>
          <a:endParaRPr lang="zh-CN" altLang="en-US" sz="1600" dirty="0"/>
        </a:p>
      </dgm:t>
    </dgm:pt>
    <dgm:pt modelId="{C7B9EA86-F8CF-4931-9277-55EE61494FC9}" cxnId="{74F191C9-5108-49CC-A7FB-DE006B0A1E5B}" type="parTrans">
      <dgm:prSet/>
      <dgm:spPr/>
      <dgm:t>
        <a:bodyPr/>
        <a:lstStyle/>
        <a:p>
          <a:endParaRPr lang="zh-CN" altLang="en-US" sz="1600"/>
        </a:p>
      </dgm:t>
    </dgm:pt>
    <dgm:pt modelId="{3CA35860-4109-4C87-9304-98F472AD5542}" cxnId="{74F191C9-5108-49CC-A7FB-DE006B0A1E5B}" type="sibTrans">
      <dgm:prSet/>
      <dgm:spPr/>
      <dgm:t>
        <a:bodyPr/>
        <a:lstStyle/>
        <a:p>
          <a:endParaRPr lang="zh-CN" altLang="en-US" sz="1600"/>
        </a:p>
      </dgm:t>
    </dgm:pt>
    <dgm:pt modelId="{730938A3-D819-41F7-BE39-9DDAA446A19F}">
      <dgm:prSet phldrT="[文本]" custT="1"/>
      <dgm:spPr/>
      <dgm:t>
        <a:bodyPr/>
        <a:lstStyle/>
        <a:p>
          <a:r>
            <a:rPr lang="zh-CN" altLang="en-US" sz="1600"/>
            <a:t>案例概述（或运作流程）</a:t>
          </a:r>
          <a:endParaRPr lang="zh-CN" altLang="en-US" sz="1600" dirty="0"/>
        </a:p>
      </dgm:t>
    </dgm:pt>
    <dgm:pt modelId="{EE78992F-1051-4CC8-911D-A5A310796546}" cxnId="{5B67546E-5008-497C-A4CC-7BC7374777BD}" type="parTrans">
      <dgm:prSet/>
      <dgm:spPr/>
      <dgm:t>
        <a:bodyPr/>
        <a:lstStyle/>
        <a:p>
          <a:endParaRPr lang="zh-CN" altLang="en-US" sz="1600"/>
        </a:p>
      </dgm:t>
    </dgm:pt>
    <dgm:pt modelId="{F1FDF1A8-948A-4D3C-AA2E-BCB9DB7C421F}" cxnId="{5B67546E-5008-497C-A4CC-7BC7374777BD}" type="sibTrans">
      <dgm:prSet/>
      <dgm:spPr/>
      <dgm:t>
        <a:bodyPr/>
        <a:lstStyle/>
        <a:p>
          <a:endParaRPr lang="zh-CN" altLang="en-US" sz="1600"/>
        </a:p>
      </dgm:t>
    </dgm:pt>
    <dgm:pt modelId="{5CB4522F-075B-43D2-9CCA-FF96AAAB0675}" type="pres">
      <dgm:prSet presAssocID="{AA796176-FFEA-4453-B3C5-86FCA4C88052}" presName="linear" presStyleCnt="0">
        <dgm:presLayoutVars>
          <dgm:dir/>
          <dgm:animLvl val="lvl"/>
          <dgm:resizeHandles val="exact"/>
        </dgm:presLayoutVars>
      </dgm:prSet>
      <dgm:spPr/>
    </dgm:pt>
    <dgm:pt modelId="{792D5933-AD40-45AE-8480-2968FCA8CAA1}" type="pres">
      <dgm:prSet presAssocID="{A7E2548B-AC32-4B01-BBFA-02F40C0F4EC3}" presName="parentLin" presStyleCnt="0"/>
      <dgm:spPr/>
    </dgm:pt>
    <dgm:pt modelId="{E4755B94-5E72-4C9F-A91A-56B0FCDA28F1}" type="pres">
      <dgm:prSet presAssocID="{A7E2548B-AC32-4B01-BBFA-02F40C0F4EC3}" presName="parentLeftMargin" presStyleLbl="node1" presStyleIdx="0" presStyleCnt="6"/>
      <dgm:spPr/>
    </dgm:pt>
    <dgm:pt modelId="{C385AF22-AC18-4DC8-9B28-602D0C637594}" type="pres">
      <dgm:prSet presAssocID="{A7E2548B-AC32-4B01-BBFA-02F40C0F4EC3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744720FB-B56E-4487-9420-26F63FDC8A92}" type="pres">
      <dgm:prSet presAssocID="{A7E2548B-AC32-4B01-BBFA-02F40C0F4EC3}" presName="negativeSpace" presStyleCnt="0"/>
      <dgm:spPr/>
    </dgm:pt>
    <dgm:pt modelId="{46544825-FBF5-4CDD-8C6C-17BDB8D6624D}" type="pres">
      <dgm:prSet presAssocID="{A7E2548B-AC32-4B01-BBFA-02F40C0F4EC3}" presName="childText" presStyleLbl="conFgAcc1" presStyleIdx="0" presStyleCnt="6">
        <dgm:presLayoutVars>
          <dgm:bulletEnabled val="1"/>
        </dgm:presLayoutVars>
      </dgm:prSet>
      <dgm:spPr/>
    </dgm:pt>
    <dgm:pt modelId="{4BCF71AD-8735-4E36-8AA7-859BE626CF89}" type="pres">
      <dgm:prSet presAssocID="{28DDF60F-4746-4323-950A-660C2ED12F4C}" presName="spaceBetweenRectangles" presStyleCnt="0"/>
      <dgm:spPr/>
    </dgm:pt>
    <dgm:pt modelId="{EED333AA-5EDE-462B-829D-585765A00D61}" type="pres">
      <dgm:prSet presAssocID="{6229A896-BA79-4F93-B4A4-52AF8D0E63B7}" presName="parentLin" presStyleCnt="0"/>
      <dgm:spPr/>
    </dgm:pt>
    <dgm:pt modelId="{75DA4DF2-046A-4C6A-8086-7C3E7861D4E7}" type="pres">
      <dgm:prSet presAssocID="{6229A896-BA79-4F93-B4A4-52AF8D0E63B7}" presName="parentLeftMargin" presStyleLbl="node1" presStyleIdx="0" presStyleCnt="6"/>
      <dgm:spPr/>
    </dgm:pt>
    <dgm:pt modelId="{FBD91DA6-F483-4103-904B-0A0489E1DCE7}" type="pres">
      <dgm:prSet presAssocID="{6229A896-BA79-4F93-B4A4-52AF8D0E63B7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48F65CE9-588F-481F-B88C-E3C4A9B9C782}" type="pres">
      <dgm:prSet presAssocID="{6229A896-BA79-4F93-B4A4-52AF8D0E63B7}" presName="negativeSpace" presStyleCnt="0"/>
      <dgm:spPr/>
    </dgm:pt>
    <dgm:pt modelId="{9A2FC35B-336D-4AB9-BE3B-E5A027415580}" type="pres">
      <dgm:prSet presAssocID="{6229A896-BA79-4F93-B4A4-52AF8D0E63B7}" presName="childText" presStyleLbl="conFgAcc1" presStyleIdx="1" presStyleCnt="6">
        <dgm:presLayoutVars>
          <dgm:bulletEnabled val="1"/>
        </dgm:presLayoutVars>
      </dgm:prSet>
      <dgm:spPr/>
    </dgm:pt>
    <dgm:pt modelId="{781EB76A-EEE2-4822-9A02-692FC3F6DBFE}" type="pres">
      <dgm:prSet presAssocID="{7165FF18-8236-4A4E-8431-4608C1BAE295}" presName="spaceBetweenRectangles" presStyleCnt="0"/>
      <dgm:spPr/>
    </dgm:pt>
    <dgm:pt modelId="{1A83AB0C-0313-42B2-AD86-7F1781B8A4B2}" type="pres">
      <dgm:prSet presAssocID="{730938A3-D819-41F7-BE39-9DDAA446A19F}" presName="parentLin" presStyleCnt="0"/>
      <dgm:spPr/>
    </dgm:pt>
    <dgm:pt modelId="{0B52D98E-03C2-4BD0-85E7-F52451A2A69F}" type="pres">
      <dgm:prSet presAssocID="{730938A3-D819-41F7-BE39-9DDAA446A19F}" presName="parentLeftMargin" presStyleLbl="node1" presStyleIdx="1" presStyleCnt="6"/>
      <dgm:spPr/>
    </dgm:pt>
    <dgm:pt modelId="{427123AE-6E68-4008-BD50-9CC20F57260E}" type="pres">
      <dgm:prSet presAssocID="{730938A3-D819-41F7-BE39-9DDAA446A19F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3E45E6F7-D029-421E-9785-40AC3D5809F6}" type="pres">
      <dgm:prSet presAssocID="{730938A3-D819-41F7-BE39-9DDAA446A19F}" presName="negativeSpace" presStyleCnt="0"/>
      <dgm:spPr/>
    </dgm:pt>
    <dgm:pt modelId="{DC58CA3D-313C-426E-A0D6-37AFDA45F7F0}" type="pres">
      <dgm:prSet presAssocID="{730938A3-D819-41F7-BE39-9DDAA446A19F}" presName="childText" presStyleLbl="conFgAcc1" presStyleIdx="2" presStyleCnt="6">
        <dgm:presLayoutVars>
          <dgm:bulletEnabled val="1"/>
        </dgm:presLayoutVars>
      </dgm:prSet>
      <dgm:spPr/>
    </dgm:pt>
    <dgm:pt modelId="{97D0A409-687F-48B8-8F97-815DE1E84580}" type="pres">
      <dgm:prSet presAssocID="{F1FDF1A8-948A-4D3C-AA2E-BCB9DB7C421F}" presName="spaceBetweenRectangles" presStyleCnt="0"/>
      <dgm:spPr/>
    </dgm:pt>
    <dgm:pt modelId="{6C682417-E35E-4747-8277-8398315EE0A6}" type="pres">
      <dgm:prSet presAssocID="{ACC21E35-BE52-4B64-9CE3-EAFB2C2B911E}" presName="parentLin" presStyleCnt="0"/>
      <dgm:spPr/>
    </dgm:pt>
    <dgm:pt modelId="{3240125D-75FD-4A57-A758-6C50E602A37F}" type="pres">
      <dgm:prSet presAssocID="{ACC21E35-BE52-4B64-9CE3-EAFB2C2B911E}" presName="parentLeftMargin" presStyleLbl="node1" presStyleIdx="2" presStyleCnt="6"/>
      <dgm:spPr/>
    </dgm:pt>
    <dgm:pt modelId="{19E92E6E-C255-46EA-A296-4EEB24EE3A0F}" type="pres">
      <dgm:prSet presAssocID="{ACC21E35-BE52-4B64-9CE3-EAFB2C2B911E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B5396BCF-9918-4D1E-8A96-750EB7B7FAF0}" type="pres">
      <dgm:prSet presAssocID="{ACC21E35-BE52-4B64-9CE3-EAFB2C2B911E}" presName="negativeSpace" presStyleCnt="0"/>
      <dgm:spPr/>
    </dgm:pt>
    <dgm:pt modelId="{F46CC245-10BE-4E19-B679-8FD2CCBD83C6}" type="pres">
      <dgm:prSet presAssocID="{ACC21E35-BE52-4B64-9CE3-EAFB2C2B911E}" presName="childText" presStyleLbl="conFgAcc1" presStyleIdx="3" presStyleCnt="6">
        <dgm:presLayoutVars>
          <dgm:bulletEnabled val="1"/>
        </dgm:presLayoutVars>
      </dgm:prSet>
      <dgm:spPr/>
    </dgm:pt>
    <dgm:pt modelId="{259E2F94-8223-4A49-9E41-02FF9C3E6DB7}" type="pres">
      <dgm:prSet presAssocID="{ED660174-D282-4491-8B21-ACACA759DF36}" presName="spaceBetweenRectangles" presStyleCnt="0"/>
      <dgm:spPr/>
    </dgm:pt>
    <dgm:pt modelId="{0582B587-2F69-4A4E-91D2-4D573939D386}" type="pres">
      <dgm:prSet presAssocID="{0FABB1E1-B967-41CD-8BD9-01EE970157FC}" presName="parentLin" presStyleCnt="0"/>
      <dgm:spPr/>
    </dgm:pt>
    <dgm:pt modelId="{5637D23C-C60D-4167-8816-BB9B9D431E0E}" type="pres">
      <dgm:prSet presAssocID="{0FABB1E1-B967-41CD-8BD9-01EE970157FC}" presName="parentLeftMargin" presStyleLbl="node1" presStyleIdx="3" presStyleCnt="6"/>
      <dgm:spPr/>
    </dgm:pt>
    <dgm:pt modelId="{1CC4936E-ED17-4D2F-9813-87EE95763F16}" type="pres">
      <dgm:prSet presAssocID="{0FABB1E1-B967-41CD-8BD9-01EE970157FC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9E8ED095-A689-4B24-8673-40FB702F4F98}" type="pres">
      <dgm:prSet presAssocID="{0FABB1E1-B967-41CD-8BD9-01EE970157FC}" presName="negativeSpace" presStyleCnt="0"/>
      <dgm:spPr/>
    </dgm:pt>
    <dgm:pt modelId="{5AA363B9-8FB5-41E3-8B35-97BD2D191B34}" type="pres">
      <dgm:prSet presAssocID="{0FABB1E1-B967-41CD-8BD9-01EE970157FC}" presName="childText" presStyleLbl="conFgAcc1" presStyleIdx="4" presStyleCnt="6">
        <dgm:presLayoutVars>
          <dgm:bulletEnabled val="1"/>
        </dgm:presLayoutVars>
      </dgm:prSet>
      <dgm:spPr/>
    </dgm:pt>
    <dgm:pt modelId="{165391A6-F699-41AC-8B55-B5334317737C}" type="pres">
      <dgm:prSet presAssocID="{3CA35860-4109-4C87-9304-98F472AD5542}" presName="spaceBetweenRectangles" presStyleCnt="0"/>
      <dgm:spPr/>
    </dgm:pt>
    <dgm:pt modelId="{9922DA3E-3EF6-42FA-9CC9-86C6C0F10C5A}" type="pres">
      <dgm:prSet presAssocID="{5BA5075A-9611-40EC-B66E-1C50AF866171}" presName="parentLin" presStyleCnt="0"/>
      <dgm:spPr/>
    </dgm:pt>
    <dgm:pt modelId="{06CD99E7-5F6F-4B3A-B6AF-722345E5A49F}" type="pres">
      <dgm:prSet presAssocID="{5BA5075A-9611-40EC-B66E-1C50AF866171}" presName="parentLeftMargin" presStyleLbl="node1" presStyleIdx="4" presStyleCnt="6"/>
      <dgm:spPr/>
    </dgm:pt>
    <dgm:pt modelId="{ABF73B35-4281-4C64-B65F-D7E1D426DC52}" type="pres">
      <dgm:prSet presAssocID="{5BA5075A-9611-40EC-B66E-1C50AF866171}" presName="parentText" presStyleLbl="node1" presStyleIdx="5" presStyleCnt="6">
        <dgm:presLayoutVars>
          <dgm:chMax val="0"/>
          <dgm:bulletEnabled val="1"/>
        </dgm:presLayoutVars>
      </dgm:prSet>
      <dgm:spPr/>
    </dgm:pt>
    <dgm:pt modelId="{E970D71D-ECBA-4E7B-8977-0075B3C64135}" type="pres">
      <dgm:prSet presAssocID="{5BA5075A-9611-40EC-B66E-1C50AF866171}" presName="negativeSpace" presStyleCnt="0"/>
      <dgm:spPr/>
    </dgm:pt>
    <dgm:pt modelId="{1EBF7F84-B88A-4276-8D3B-5221674D7BF1}" type="pres">
      <dgm:prSet presAssocID="{5BA5075A-9611-40EC-B66E-1C50AF866171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662F1812-AED3-4BAE-8542-D20165F5DAA1}" type="presOf" srcId="{6229A896-BA79-4F93-B4A4-52AF8D0E63B7}" destId="{FBD91DA6-F483-4103-904B-0A0489E1DCE7}" srcOrd="1" destOrd="0" presId="urn:microsoft.com/office/officeart/2005/8/layout/list1"/>
    <dgm:cxn modelId="{B85F9E25-C652-4B7F-8FD1-439B78BFFC09}" type="presOf" srcId="{A7E2548B-AC32-4B01-BBFA-02F40C0F4EC3}" destId="{C385AF22-AC18-4DC8-9B28-602D0C637594}" srcOrd="1" destOrd="0" presId="urn:microsoft.com/office/officeart/2005/8/layout/list1"/>
    <dgm:cxn modelId="{C0C92239-6F59-4A67-8B01-83B8CED33E59}" type="presOf" srcId="{5BA5075A-9611-40EC-B66E-1C50AF866171}" destId="{06CD99E7-5F6F-4B3A-B6AF-722345E5A49F}" srcOrd="0" destOrd="0" presId="urn:microsoft.com/office/officeart/2005/8/layout/list1"/>
    <dgm:cxn modelId="{6DA28C3E-4066-4121-A777-396E8AC56E95}" srcId="{AA796176-FFEA-4453-B3C5-86FCA4C88052}" destId="{A7E2548B-AC32-4B01-BBFA-02F40C0F4EC3}" srcOrd="0" destOrd="0" parTransId="{E4D0092D-1226-4D08-9799-2812B1B3A205}" sibTransId="{28DDF60F-4746-4323-950A-660C2ED12F4C}"/>
    <dgm:cxn modelId="{AE945048-99BB-4E6F-831F-941A69103276}" type="presOf" srcId="{0FABB1E1-B967-41CD-8BD9-01EE970157FC}" destId="{5637D23C-C60D-4167-8816-BB9B9D431E0E}" srcOrd="0" destOrd="0" presId="urn:microsoft.com/office/officeart/2005/8/layout/list1"/>
    <dgm:cxn modelId="{5B67546E-5008-497C-A4CC-7BC7374777BD}" srcId="{AA796176-FFEA-4453-B3C5-86FCA4C88052}" destId="{730938A3-D819-41F7-BE39-9DDAA446A19F}" srcOrd="2" destOrd="0" parTransId="{EE78992F-1051-4CC8-911D-A5A310796546}" sibTransId="{F1FDF1A8-948A-4D3C-AA2E-BCB9DB7C421F}"/>
    <dgm:cxn modelId="{5746D370-F655-4369-9829-A3CB05B885AA}" type="presOf" srcId="{ACC21E35-BE52-4B64-9CE3-EAFB2C2B911E}" destId="{19E92E6E-C255-46EA-A296-4EEB24EE3A0F}" srcOrd="1" destOrd="0" presId="urn:microsoft.com/office/officeart/2005/8/layout/list1"/>
    <dgm:cxn modelId="{5DA8AC74-33F2-4C28-8300-0E50990216C1}" type="presOf" srcId="{AA796176-FFEA-4453-B3C5-86FCA4C88052}" destId="{5CB4522F-075B-43D2-9CCA-FF96AAAB0675}" srcOrd="0" destOrd="0" presId="urn:microsoft.com/office/officeart/2005/8/layout/list1"/>
    <dgm:cxn modelId="{D8070E78-59F1-4513-9398-C426422CA6D2}" type="presOf" srcId="{A7E2548B-AC32-4B01-BBFA-02F40C0F4EC3}" destId="{E4755B94-5E72-4C9F-A91A-56B0FCDA28F1}" srcOrd="0" destOrd="0" presId="urn:microsoft.com/office/officeart/2005/8/layout/list1"/>
    <dgm:cxn modelId="{6812FF8E-3082-4F64-839F-77BEEBDD451D}" srcId="{AA796176-FFEA-4453-B3C5-86FCA4C88052}" destId="{5BA5075A-9611-40EC-B66E-1C50AF866171}" srcOrd="5" destOrd="0" parTransId="{752AA41A-2BAD-4D16-954A-DD9664E56ECB}" sibTransId="{A41368AE-CFFF-41C3-A83B-7C82DA837351}"/>
    <dgm:cxn modelId="{8E1CF39A-2C53-4078-B676-390FA42BD10D}" type="presOf" srcId="{6229A896-BA79-4F93-B4A4-52AF8D0E63B7}" destId="{75DA4DF2-046A-4C6A-8086-7C3E7861D4E7}" srcOrd="0" destOrd="0" presId="urn:microsoft.com/office/officeart/2005/8/layout/list1"/>
    <dgm:cxn modelId="{B7AC3EAD-C2E5-4EE1-AD67-1717C0B0AE79}" type="presOf" srcId="{ACC21E35-BE52-4B64-9CE3-EAFB2C2B911E}" destId="{3240125D-75FD-4A57-A758-6C50E602A37F}" srcOrd="0" destOrd="0" presId="urn:microsoft.com/office/officeart/2005/8/layout/list1"/>
    <dgm:cxn modelId="{A0A139B8-C29C-4CF6-B01A-C9215FF29A1B}" type="presOf" srcId="{0FABB1E1-B967-41CD-8BD9-01EE970157FC}" destId="{1CC4936E-ED17-4D2F-9813-87EE95763F16}" srcOrd="1" destOrd="0" presId="urn:microsoft.com/office/officeart/2005/8/layout/list1"/>
    <dgm:cxn modelId="{04D720C0-4218-4938-9515-27C87D79C1B0}" type="presOf" srcId="{730938A3-D819-41F7-BE39-9DDAA446A19F}" destId="{427123AE-6E68-4008-BD50-9CC20F57260E}" srcOrd="1" destOrd="0" presId="urn:microsoft.com/office/officeart/2005/8/layout/list1"/>
    <dgm:cxn modelId="{A98C5DC5-964A-4B38-9CEA-B18325772BEA}" srcId="{AA796176-FFEA-4453-B3C5-86FCA4C88052}" destId="{ACC21E35-BE52-4B64-9CE3-EAFB2C2B911E}" srcOrd="3" destOrd="0" parTransId="{5C958575-B741-4319-9217-20F3E98CD28B}" sibTransId="{ED660174-D282-4491-8B21-ACACA759DF36}"/>
    <dgm:cxn modelId="{74F191C9-5108-49CC-A7FB-DE006B0A1E5B}" srcId="{AA796176-FFEA-4453-B3C5-86FCA4C88052}" destId="{0FABB1E1-B967-41CD-8BD9-01EE970157FC}" srcOrd="4" destOrd="0" parTransId="{C7B9EA86-F8CF-4931-9277-55EE61494FC9}" sibTransId="{3CA35860-4109-4C87-9304-98F472AD5542}"/>
    <dgm:cxn modelId="{F846AED5-C5CD-4945-9041-FB212C89E9C3}" type="presOf" srcId="{5BA5075A-9611-40EC-B66E-1C50AF866171}" destId="{ABF73B35-4281-4C64-B65F-D7E1D426DC52}" srcOrd="1" destOrd="0" presId="urn:microsoft.com/office/officeart/2005/8/layout/list1"/>
    <dgm:cxn modelId="{A1FCD9D6-88FE-42F6-A005-7CB64FD4DF60}" type="presOf" srcId="{730938A3-D819-41F7-BE39-9DDAA446A19F}" destId="{0B52D98E-03C2-4BD0-85E7-F52451A2A69F}" srcOrd="0" destOrd="0" presId="urn:microsoft.com/office/officeart/2005/8/layout/list1"/>
    <dgm:cxn modelId="{540F4AF6-C377-45C5-A590-7CA2DAF93499}" srcId="{AA796176-FFEA-4453-B3C5-86FCA4C88052}" destId="{6229A896-BA79-4F93-B4A4-52AF8D0E63B7}" srcOrd="1" destOrd="0" parTransId="{EDE61E28-8052-4A4A-BF9B-F66B384DF533}" sibTransId="{7165FF18-8236-4A4E-8431-4608C1BAE295}"/>
    <dgm:cxn modelId="{E64F7986-A22F-4AFA-B479-79081A7B952B}" type="presParOf" srcId="{5CB4522F-075B-43D2-9CCA-FF96AAAB0675}" destId="{792D5933-AD40-45AE-8480-2968FCA8CAA1}" srcOrd="0" destOrd="0" presId="urn:microsoft.com/office/officeart/2005/8/layout/list1"/>
    <dgm:cxn modelId="{3C593DDB-6C1E-4F28-B97E-4C473646A717}" type="presParOf" srcId="{792D5933-AD40-45AE-8480-2968FCA8CAA1}" destId="{E4755B94-5E72-4C9F-A91A-56B0FCDA28F1}" srcOrd="0" destOrd="0" presId="urn:microsoft.com/office/officeart/2005/8/layout/list1"/>
    <dgm:cxn modelId="{53C2F299-254F-4955-8E1D-0975BFA29DEA}" type="presParOf" srcId="{792D5933-AD40-45AE-8480-2968FCA8CAA1}" destId="{C385AF22-AC18-4DC8-9B28-602D0C637594}" srcOrd="1" destOrd="0" presId="urn:microsoft.com/office/officeart/2005/8/layout/list1"/>
    <dgm:cxn modelId="{3A418ED2-15B8-43F7-9CB2-B8862013A2CF}" type="presParOf" srcId="{5CB4522F-075B-43D2-9CCA-FF96AAAB0675}" destId="{744720FB-B56E-4487-9420-26F63FDC8A92}" srcOrd="1" destOrd="0" presId="urn:microsoft.com/office/officeart/2005/8/layout/list1"/>
    <dgm:cxn modelId="{4B625579-78F4-45B2-9DFA-A7F13878CD9D}" type="presParOf" srcId="{5CB4522F-075B-43D2-9CCA-FF96AAAB0675}" destId="{46544825-FBF5-4CDD-8C6C-17BDB8D6624D}" srcOrd="2" destOrd="0" presId="urn:microsoft.com/office/officeart/2005/8/layout/list1"/>
    <dgm:cxn modelId="{2DFB4BE4-930E-4611-A053-82E8D625F27C}" type="presParOf" srcId="{5CB4522F-075B-43D2-9CCA-FF96AAAB0675}" destId="{4BCF71AD-8735-4E36-8AA7-859BE626CF89}" srcOrd="3" destOrd="0" presId="urn:microsoft.com/office/officeart/2005/8/layout/list1"/>
    <dgm:cxn modelId="{F4723558-B28C-40C9-B27F-72F9BE0AF3F5}" type="presParOf" srcId="{5CB4522F-075B-43D2-9CCA-FF96AAAB0675}" destId="{EED333AA-5EDE-462B-829D-585765A00D61}" srcOrd="4" destOrd="0" presId="urn:microsoft.com/office/officeart/2005/8/layout/list1"/>
    <dgm:cxn modelId="{3D31BDE9-49B2-47DF-A12F-0683BC775F18}" type="presParOf" srcId="{EED333AA-5EDE-462B-829D-585765A00D61}" destId="{75DA4DF2-046A-4C6A-8086-7C3E7861D4E7}" srcOrd="0" destOrd="0" presId="urn:microsoft.com/office/officeart/2005/8/layout/list1"/>
    <dgm:cxn modelId="{37B9B0F7-2467-4A73-A2F3-48AAF33F4ACD}" type="presParOf" srcId="{EED333AA-5EDE-462B-829D-585765A00D61}" destId="{FBD91DA6-F483-4103-904B-0A0489E1DCE7}" srcOrd="1" destOrd="0" presId="urn:microsoft.com/office/officeart/2005/8/layout/list1"/>
    <dgm:cxn modelId="{85C47340-8A9E-4592-AB66-216A17057F11}" type="presParOf" srcId="{5CB4522F-075B-43D2-9CCA-FF96AAAB0675}" destId="{48F65CE9-588F-481F-B88C-E3C4A9B9C782}" srcOrd="5" destOrd="0" presId="urn:microsoft.com/office/officeart/2005/8/layout/list1"/>
    <dgm:cxn modelId="{B514B097-DCDB-49D3-9A46-45A481532DCB}" type="presParOf" srcId="{5CB4522F-075B-43D2-9CCA-FF96AAAB0675}" destId="{9A2FC35B-336D-4AB9-BE3B-E5A027415580}" srcOrd="6" destOrd="0" presId="urn:microsoft.com/office/officeart/2005/8/layout/list1"/>
    <dgm:cxn modelId="{8445FA2B-93A1-4A85-A633-6C53B31E6640}" type="presParOf" srcId="{5CB4522F-075B-43D2-9CCA-FF96AAAB0675}" destId="{781EB76A-EEE2-4822-9A02-692FC3F6DBFE}" srcOrd="7" destOrd="0" presId="urn:microsoft.com/office/officeart/2005/8/layout/list1"/>
    <dgm:cxn modelId="{585724F5-D580-4123-A6B5-18BCB4B61298}" type="presParOf" srcId="{5CB4522F-075B-43D2-9CCA-FF96AAAB0675}" destId="{1A83AB0C-0313-42B2-AD86-7F1781B8A4B2}" srcOrd="8" destOrd="0" presId="urn:microsoft.com/office/officeart/2005/8/layout/list1"/>
    <dgm:cxn modelId="{D3A9A500-291D-4315-A0B5-48A11AFD7872}" type="presParOf" srcId="{1A83AB0C-0313-42B2-AD86-7F1781B8A4B2}" destId="{0B52D98E-03C2-4BD0-85E7-F52451A2A69F}" srcOrd="0" destOrd="0" presId="urn:microsoft.com/office/officeart/2005/8/layout/list1"/>
    <dgm:cxn modelId="{08FF2DFE-CF0C-4A40-BF76-5D8DF2A83E45}" type="presParOf" srcId="{1A83AB0C-0313-42B2-AD86-7F1781B8A4B2}" destId="{427123AE-6E68-4008-BD50-9CC20F57260E}" srcOrd="1" destOrd="0" presId="urn:microsoft.com/office/officeart/2005/8/layout/list1"/>
    <dgm:cxn modelId="{6BF98521-58EF-4718-94C0-86D18F889A8F}" type="presParOf" srcId="{5CB4522F-075B-43D2-9CCA-FF96AAAB0675}" destId="{3E45E6F7-D029-421E-9785-40AC3D5809F6}" srcOrd="9" destOrd="0" presId="urn:microsoft.com/office/officeart/2005/8/layout/list1"/>
    <dgm:cxn modelId="{05C125E2-B9C9-4C04-B36D-0D1E8CAE682E}" type="presParOf" srcId="{5CB4522F-075B-43D2-9CCA-FF96AAAB0675}" destId="{DC58CA3D-313C-426E-A0D6-37AFDA45F7F0}" srcOrd="10" destOrd="0" presId="urn:microsoft.com/office/officeart/2005/8/layout/list1"/>
    <dgm:cxn modelId="{E919EC92-820A-428D-99E1-2B124C1E1608}" type="presParOf" srcId="{5CB4522F-075B-43D2-9CCA-FF96AAAB0675}" destId="{97D0A409-687F-48B8-8F97-815DE1E84580}" srcOrd="11" destOrd="0" presId="urn:microsoft.com/office/officeart/2005/8/layout/list1"/>
    <dgm:cxn modelId="{5EF25026-603F-4335-9104-A837A384B12F}" type="presParOf" srcId="{5CB4522F-075B-43D2-9CCA-FF96AAAB0675}" destId="{6C682417-E35E-4747-8277-8398315EE0A6}" srcOrd="12" destOrd="0" presId="urn:microsoft.com/office/officeart/2005/8/layout/list1"/>
    <dgm:cxn modelId="{9C82A2E3-73F3-44C2-B38A-81C0C8565E9A}" type="presParOf" srcId="{6C682417-E35E-4747-8277-8398315EE0A6}" destId="{3240125D-75FD-4A57-A758-6C50E602A37F}" srcOrd="0" destOrd="0" presId="urn:microsoft.com/office/officeart/2005/8/layout/list1"/>
    <dgm:cxn modelId="{F376AE30-1079-4CDB-8E35-FE488DCEAD2D}" type="presParOf" srcId="{6C682417-E35E-4747-8277-8398315EE0A6}" destId="{19E92E6E-C255-46EA-A296-4EEB24EE3A0F}" srcOrd="1" destOrd="0" presId="urn:microsoft.com/office/officeart/2005/8/layout/list1"/>
    <dgm:cxn modelId="{F33726E3-490B-4D06-A525-1BA1AEBB1C8F}" type="presParOf" srcId="{5CB4522F-075B-43D2-9CCA-FF96AAAB0675}" destId="{B5396BCF-9918-4D1E-8A96-750EB7B7FAF0}" srcOrd="13" destOrd="0" presId="urn:microsoft.com/office/officeart/2005/8/layout/list1"/>
    <dgm:cxn modelId="{D7FFDA87-5839-4CB8-B744-1B7230101671}" type="presParOf" srcId="{5CB4522F-075B-43D2-9CCA-FF96AAAB0675}" destId="{F46CC245-10BE-4E19-B679-8FD2CCBD83C6}" srcOrd="14" destOrd="0" presId="urn:microsoft.com/office/officeart/2005/8/layout/list1"/>
    <dgm:cxn modelId="{771C0B25-5E8F-4FF8-B0F2-C6E7A9E26EB1}" type="presParOf" srcId="{5CB4522F-075B-43D2-9CCA-FF96AAAB0675}" destId="{259E2F94-8223-4A49-9E41-02FF9C3E6DB7}" srcOrd="15" destOrd="0" presId="urn:microsoft.com/office/officeart/2005/8/layout/list1"/>
    <dgm:cxn modelId="{51C24110-273A-445F-A797-AAB07E190C8A}" type="presParOf" srcId="{5CB4522F-075B-43D2-9CCA-FF96AAAB0675}" destId="{0582B587-2F69-4A4E-91D2-4D573939D386}" srcOrd="16" destOrd="0" presId="urn:microsoft.com/office/officeart/2005/8/layout/list1"/>
    <dgm:cxn modelId="{88995C75-011B-442D-B3B0-68C8AA231378}" type="presParOf" srcId="{0582B587-2F69-4A4E-91D2-4D573939D386}" destId="{5637D23C-C60D-4167-8816-BB9B9D431E0E}" srcOrd="0" destOrd="0" presId="urn:microsoft.com/office/officeart/2005/8/layout/list1"/>
    <dgm:cxn modelId="{E0066D49-5AF0-4005-90B5-6383B1A25CC7}" type="presParOf" srcId="{0582B587-2F69-4A4E-91D2-4D573939D386}" destId="{1CC4936E-ED17-4D2F-9813-87EE95763F16}" srcOrd="1" destOrd="0" presId="urn:microsoft.com/office/officeart/2005/8/layout/list1"/>
    <dgm:cxn modelId="{81049395-50FC-4BE5-999A-FA3A910C6AB6}" type="presParOf" srcId="{5CB4522F-075B-43D2-9CCA-FF96AAAB0675}" destId="{9E8ED095-A689-4B24-8673-40FB702F4F98}" srcOrd="17" destOrd="0" presId="urn:microsoft.com/office/officeart/2005/8/layout/list1"/>
    <dgm:cxn modelId="{3D70EB50-153F-4492-947D-EB83294A4E59}" type="presParOf" srcId="{5CB4522F-075B-43D2-9CCA-FF96AAAB0675}" destId="{5AA363B9-8FB5-41E3-8B35-97BD2D191B34}" srcOrd="18" destOrd="0" presId="urn:microsoft.com/office/officeart/2005/8/layout/list1"/>
    <dgm:cxn modelId="{B4FB1D32-D4A2-4494-BD76-A825F382590C}" type="presParOf" srcId="{5CB4522F-075B-43D2-9CCA-FF96AAAB0675}" destId="{165391A6-F699-41AC-8B55-B5334317737C}" srcOrd="19" destOrd="0" presId="urn:microsoft.com/office/officeart/2005/8/layout/list1"/>
    <dgm:cxn modelId="{393A8961-3DBD-4564-A6C2-813CA257BD58}" type="presParOf" srcId="{5CB4522F-075B-43D2-9CCA-FF96AAAB0675}" destId="{9922DA3E-3EF6-42FA-9CC9-86C6C0F10C5A}" srcOrd="20" destOrd="0" presId="urn:microsoft.com/office/officeart/2005/8/layout/list1"/>
    <dgm:cxn modelId="{87A52DF9-2C26-4E57-84A9-EEF8930BCF18}" type="presParOf" srcId="{9922DA3E-3EF6-42FA-9CC9-86C6C0F10C5A}" destId="{06CD99E7-5F6F-4B3A-B6AF-722345E5A49F}" srcOrd="0" destOrd="0" presId="urn:microsoft.com/office/officeart/2005/8/layout/list1"/>
    <dgm:cxn modelId="{D7C378C8-1B98-4734-835E-992B34B3F5DC}" type="presParOf" srcId="{9922DA3E-3EF6-42FA-9CC9-86C6C0F10C5A}" destId="{ABF73B35-4281-4C64-B65F-D7E1D426DC52}" srcOrd="1" destOrd="0" presId="urn:microsoft.com/office/officeart/2005/8/layout/list1"/>
    <dgm:cxn modelId="{32DA0E08-E2AD-4011-8E55-153870D66355}" type="presParOf" srcId="{5CB4522F-075B-43D2-9CCA-FF96AAAB0675}" destId="{E970D71D-ECBA-4E7B-8977-0075B3C64135}" srcOrd="21" destOrd="0" presId="urn:microsoft.com/office/officeart/2005/8/layout/list1"/>
    <dgm:cxn modelId="{74407CAF-1C80-44D2-BC80-84029926B96A}" type="presParOf" srcId="{5CB4522F-075B-43D2-9CCA-FF96AAAB0675}" destId="{1EBF7F84-B88A-4276-8D3B-5221674D7BF1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544825-FBF5-4CDD-8C6C-17BDB8D6624D}">
      <dsp:nvSpPr>
        <dsp:cNvPr id="0" name=""/>
        <dsp:cNvSpPr/>
      </dsp:nvSpPr>
      <dsp:spPr>
        <a:xfrm>
          <a:off x="0" y="204890"/>
          <a:ext cx="5271243" cy="3024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85AF22-AC18-4DC8-9B28-602D0C637594}">
      <dsp:nvSpPr>
        <dsp:cNvPr id="0" name=""/>
        <dsp:cNvSpPr/>
      </dsp:nvSpPr>
      <dsp:spPr>
        <a:xfrm>
          <a:off x="263562" y="27770"/>
          <a:ext cx="3689870" cy="3542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468" tIns="0" rIns="13946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kern="1200"/>
            <a:t>案例目标</a:t>
          </a:r>
          <a:endParaRPr lang="zh-CN" altLang="en-US" sz="1600" kern="1200" dirty="0"/>
        </a:p>
      </dsp:txBody>
      <dsp:txXfrm>
        <a:off x="280855" y="45063"/>
        <a:ext cx="3655284" cy="319654"/>
      </dsp:txXfrm>
    </dsp:sp>
    <dsp:sp modelId="{9A2FC35B-336D-4AB9-BE3B-E5A027415580}">
      <dsp:nvSpPr>
        <dsp:cNvPr id="0" name=""/>
        <dsp:cNvSpPr/>
      </dsp:nvSpPr>
      <dsp:spPr>
        <a:xfrm>
          <a:off x="0" y="749210"/>
          <a:ext cx="5271243" cy="3024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D91DA6-F483-4103-904B-0A0489E1DCE7}">
      <dsp:nvSpPr>
        <dsp:cNvPr id="0" name=""/>
        <dsp:cNvSpPr/>
      </dsp:nvSpPr>
      <dsp:spPr>
        <a:xfrm>
          <a:off x="263562" y="572090"/>
          <a:ext cx="3689870" cy="3542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468" tIns="0" rIns="13946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kern="1200"/>
            <a:t>案例关键词</a:t>
          </a:r>
          <a:endParaRPr lang="zh-CN" altLang="en-US" sz="1600" kern="1200" dirty="0"/>
        </a:p>
      </dsp:txBody>
      <dsp:txXfrm>
        <a:off x="280855" y="589383"/>
        <a:ext cx="3655284" cy="319654"/>
      </dsp:txXfrm>
    </dsp:sp>
    <dsp:sp modelId="{DC58CA3D-313C-426E-A0D6-37AFDA45F7F0}">
      <dsp:nvSpPr>
        <dsp:cNvPr id="0" name=""/>
        <dsp:cNvSpPr/>
      </dsp:nvSpPr>
      <dsp:spPr>
        <a:xfrm>
          <a:off x="0" y="1293530"/>
          <a:ext cx="5271243" cy="3024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7123AE-6E68-4008-BD50-9CC20F57260E}">
      <dsp:nvSpPr>
        <dsp:cNvPr id="0" name=""/>
        <dsp:cNvSpPr/>
      </dsp:nvSpPr>
      <dsp:spPr>
        <a:xfrm>
          <a:off x="263562" y="1116410"/>
          <a:ext cx="3689870" cy="3542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468" tIns="0" rIns="13946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kern="1200"/>
            <a:t>案例概述（或运作流程）</a:t>
          </a:r>
          <a:endParaRPr lang="zh-CN" altLang="en-US" sz="1600" kern="1200" dirty="0"/>
        </a:p>
      </dsp:txBody>
      <dsp:txXfrm>
        <a:off x="280855" y="1133703"/>
        <a:ext cx="3655284" cy="319654"/>
      </dsp:txXfrm>
    </dsp:sp>
    <dsp:sp modelId="{F46CC245-10BE-4E19-B679-8FD2CCBD83C6}">
      <dsp:nvSpPr>
        <dsp:cNvPr id="0" name=""/>
        <dsp:cNvSpPr/>
      </dsp:nvSpPr>
      <dsp:spPr>
        <a:xfrm>
          <a:off x="0" y="1837850"/>
          <a:ext cx="5271243" cy="3024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E92E6E-C255-46EA-A296-4EEB24EE3A0F}">
      <dsp:nvSpPr>
        <dsp:cNvPr id="0" name=""/>
        <dsp:cNvSpPr/>
      </dsp:nvSpPr>
      <dsp:spPr>
        <a:xfrm>
          <a:off x="263562" y="1660730"/>
          <a:ext cx="3689870" cy="3542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468" tIns="0" rIns="13946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kern="1200" dirty="0"/>
            <a:t>案例中亮点及可复用的点</a:t>
          </a:r>
        </a:p>
      </dsp:txBody>
      <dsp:txXfrm>
        <a:off x="280855" y="1678023"/>
        <a:ext cx="3655284" cy="319654"/>
      </dsp:txXfrm>
    </dsp:sp>
    <dsp:sp modelId="{5AA363B9-8FB5-41E3-8B35-97BD2D191B34}">
      <dsp:nvSpPr>
        <dsp:cNvPr id="0" name=""/>
        <dsp:cNvSpPr/>
      </dsp:nvSpPr>
      <dsp:spPr>
        <a:xfrm>
          <a:off x="0" y="2382170"/>
          <a:ext cx="5271243" cy="3024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C4936E-ED17-4D2F-9813-87EE95763F16}">
      <dsp:nvSpPr>
        <dsp:cNvPr id="0" name=""/>
        <dsp:cNvSpPr/>
      </dsp:nvSpPr>
      <dsp:spPr>
        <a:xfrm>
          <a:off x="263562" y="2205050"/>
          <a:ext cx="3689870" cy="3542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468" tIns="0" rIns="13946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kern="1200"/>
            <a:t>案例中待优化点及改善方案</a:t>
          </a:r>
          <a:endParaRPr lang="zh-CN" altLang="en-US" sz="1600" kern="1200" dirty="0"/>
        </a:p>
      </dsp:txBody>
      <dsp:txXfrm>
        <a:off x="280855" y="2222343"/>
        <a:ext cx="3655284" cy="319654"/>
      </dsp:txXfrm>
    </dsp:sp>
    <dsp:sp modelId="{1EBF7F84-B88A-4276-8D3B-5221674D7BF1}">
      <dsp:nvSpPr>
        <dsp:cNvPr id="0" name=""/>
        <dsp:cNvSpPr/>
      </dsp:nvSpPr>
      <dsp:spPr>
        <a:xfrm>
          <a:off x="0" y="2926490"/>
          <a:ext cx="5271243" cy="3024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F73B35-4281-4C64-B65F-D7E1D426DC52}">
      <dsp:nvSpPr>
        <dsp:cNvPr id="0" name=""/>
        <dsp:cNvSpPr/>
      </dsp:nvSpPr>
      <dsp:spPr>
        <a:xfrm>
          <a:off x="263562" y="2749370"/>
          <a:ext cx="3689870" cy="3542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468" tIns="0" rIns="13946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kern="1200" dirty="0"/>
            <a:t>针对案例的延伸思考</a:t>
          </a:r>
        </a:p>
      </dsp:txBody>
      <dsp:txXfrm>
        <a:off x="280855" y="2766663"/>
        <a:ext cx="3655284" cy="3196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0261" y="1143000"/>
            <a:ext cx="5497477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1038" y="1143000"/>
            <a:ext cx="5495925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82591" y="942757"/>
            <a:ext cx="7695544" cy="2005523"/>
          </a:xfrm>
        </p:spPr>
        <p:txBody>
          <a:bodyPr anchor="b"/>
          <a:lstStyle>
            <a:lvl1pPr algn="ctr">
              <a:defRPr sz="503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282591" y="3025619"/>
            <a:ext cx="7695544" cy="1390797"/>
          </a:xfrm>
        </p:spPr>
        <p:txBody>
          <a:bodyPr/>
          <a:lstStyle>
            <a:lvl1pPr marL="0" indent="0" algn="ctr">
              <a:buNone/>
              <a:defRPr sz="2010"/>
            </a:lvl1pPr>
            <a:lvl2pPr marL="382905" indent="0" algn="ctr">
              <a:buNone/>
              <a:defRPr sz="1670"/>
            </a:lvl2pPr>
            <a:lvl3pPr marL="766445" indent="0" algn="ctr">
              <a:buNone/>
              <a:defRPr sz="1510"/>
            </a:lvl3pPr>
            <a:lvl4pPr marL="1148715" indent="0" algn="ctr">
              <a:buNone/>
              <a:defRPr sz="1340"/>
            </a:lvl4pPr>
            <a:lvl5pPr marL="1533525" indent="0" algn="ctr">
              <a:buNone/>
              <a:defRPr sz="1340"/>
            </a:lvl5pPr>
            <a:lvl6pPr marL="1915795" indent="0" algn="ctr">
              <a:buNone/>
              <a:defRPr sz="1340"/>
            </a:lvl6pPr>
            <a:lvl7pPr marL="2299970" indent="0" algn="ctr">
              <a:buNone/>
              <a:defRPr sz="1340"/>
            </a:lvl7pPr>
            <a:lvl8pPr marL="2682240" indent="0" algn="ctr">
              <a:buNone/>
              <a:defRPr sz="1340"/>
            </a:lvl8pPr>
            <a:lvl9pPr marL="3065780" indent="0" algn="ctr">
              <a:buNone/>
              <a:defRPr sz="134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342833" y="306697"/>
            <a:ext cx="2212469" cy="488179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05426" y="306697"/>
            <a:ext cx="6509148" cy="488179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0082" y="1436137"/>
            <a:ext cx="8849876" cy="2396226"/>
          </a:xfrm>
        </p:spPr>
        <p:txBody>
          <a:bodyPr anchor="b"/>
          <a:lstStyle>
            <a:lvl1pPr>
              <a:defRPr sz="503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0082" y="3855032"/>
            <a:ext cx="8849876" cy="1260118"/>
          </a:xfrm>
        </p:spPr>
        <p:txBody>
          <a:bodyPr/>
          <a:lstStyle>
            <a:lvl1pPr marL="0" indent="0">
              <a:buNone/>
              <a:defRPr sz="2010">
                <a:solidFill>
                  <a:schemeClr val="tx1">
                    <a:tint val="75000"/>
                  </a:schemeClr>
                </a:solidFill>
              </a:defRPr>
            </a:lvl1pPr>
            <a:lvl2pPr marL="382905" indent="0">
              <a:buNone/>
              <a:defRPr sz="1670">
                <a:solidFill>
                  <a:schemeClr val="tx1">
                    <a:tint val="75000"/>
                  </a:schemeClr>
                </a:solidFill>
              </a:defRPr>
            </a:lvl2pPr>
            <a:lvl3pPr marL="76644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3pPr>
            <a:lvl4pPr marL="1148715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4pPr>
            <a:lvl5pPr marL="1533525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5pPr>
            <a:lvl6pPr marL="1915795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6pPr>
            <a:lvl7pPr marL="2299970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7pPr>
            <a:lvl8pPr marL="2682240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8pPr>
            <a:lvl9pPr marL="3065780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05426" y="1533478"/>
            <a:ext cx="4360808" cy="365501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194493" y="1533478"/>
            <a:ext cx="4360808" cy="365501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6762" y="306697"/>
            <a:ext cx="8849876" cy="111343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6762" y="1412135"/>
            <a:ext cx="4340767" cy="692065"/>
          </a:xfrm>
        </p:spPr>
        <p:txBody>
          <a:bodyPr anchor="b"/>
          <a:lstStyle>
            <a:lvl1pPr marL="0" indent="0">
              <a:buNone/>
              <a:defRPr sz="2010" b="1"/>
            </a:lvl1pPr>
            <a:lvl2pPr marL="382905" indent="0">
              <a:buNone/>
              <a:defRPr sz="1670" b="1"/>
            </a:lvl2pPr>
            <a:lvl3pPr marL="766445" indent="0">
              <a:buNone/>
              <a:defRPr sz="1510" b="1"/>
            </a:lvl3pPr>
            <a:lvl4pPr marL="1148715" indent="0">
              <a:buNone/>
              <a:defRPr sz="1340" b="1"/>
            </a:lvl4pPr>
            <a:lvl5pPr marL="1533525" indent="0">
              <a:buNone/>
              <a:defRPr sz="1340" b="1"/>
            </a:lvl5pPr>
            <a:lvl6pPr marL="1915795" indent="0">
              <a:buNone/>
              <a:defRPr sz="1340" b="1"/>
            </a:lvl6pPr>
            <a:lvl7pPr marL="2299970" indent="0">
              <a:buNone/>
              <a:defRPr sz="1340" b="1"/>
            </a:lvl7pPr>
            <a:lvl8pPr marL="2682240" indent="0">
              <a:buNone/>
              <a:defRPr sz="1340" b="1"/>
            </a:lvl8pPr>
            <a:lvl9pPr marL="3065780" indent="0">
              <a:buNone/>
              <a:defRPr sz="134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06762" y="2104200"/>
            <a:ext cx="4340767" cy="309495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194493" y="1412135"/>
            <a:ext cx="4362145" cy="692065"/>
          </a:xfrm>
        </p:spPr>
        <p:txBody>
          <a:bodyPr anchor="b"/>
          <a:lstStyle>
            <a:lvl1pPr marL="0" indent="0">
              <a:buNone/>
              <a:defRPr sz="2010" b="1"/>
            </a:lvl1pPr>
            <a:lvl2pPr marL="382905" indent="0">
              <a:buNone/>
              <a:defRPr sz="1670" b="1"/>
            </a:lvl2pPr>
            <a:lvl3pPr marL="766445" indent="0">
              <a:buNone/>
              <a:defRPr sz="1510" b="1"/>
            </a:lvl3pPr>
            <a:lvl4pPr marL="1148715" indent="0">
              <a:buNone/>
              <a:defRPr sz="1340" b="1"/>
            </a:lvl4pPr>
            <a:lvl5pPr marL="1533525" indent="0">
              <a:buNone/>
              <a:defRPr sz="1340" b="1"/>
            </a:lvl5pPr>
            <a:lvl6pPr marL="1915795" indent="0">
              <a:buNone/>
              <a:defRPr sz="1340" b="1"/>
            </a:lvl6pPr>
            <a:lvl7pPr marL="2299970" indent="0">
              <a:buNone/>
              <a:defRPr sz="1340" b="1"/>
            </a:lvl7pPr>
            <a:lvl8pPr marL="2682240" indent="0">
              <a:buNone/>
              <a:defRPr sz="1340" b="1"/>
            </a:lvl8pPr>
            <a:lvl9pPr marL="3065780" indent="0">
              <a:buNone/>
              <a:defRPr sz="134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194493" y="2104200"/>
            <a:ext cx="4362145" cy="309495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6762" y="384036"/>
            <a:ext cx="3309351" cy="1344127"/>
          </a:xfrm>
        </p:spPr>
        <p:txBody>
          <a:bodyPr anchor="b"/>
          <a:lstStyle>
            <a:lvl1pPr>
              <a:defRPr sz="267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362145" y="829413"/>
            <a:ext cx="5194492" cy="4093720"/>
          </a:xfrm>
        </p:spPr>
        <p:txBody>
          <a:bodyPr/>
          <a:lstStyle>
            <a:lvl1pPr>
              <a:defRPr sz="2675"/>
            </a:lvl1pPr>
            <a:lvl2pPr>
              <a:defRPr sz="2345"/>
            </a:lvl2pPr>
            <a:lvl3pPr>
              <a:defRPr sz="2010"/>
            </a:lvl3pPr>
            <a:lvl4pPr>
              <a:defRPr sz="1670"/>
            </a:lvl4pPr>
            <a:lvl5pPr>
              <a:defRPr sz="1670"/>
            </a:lvl5pPr>
            <a:lvl6pPr>
              <a:defRPr sz="1670"/>
            </a:lvl6pPr>
            <a:lvl7pPr>
              <a:defRPr sz="1670"/>
            </a:lvl7pPr>
            <a:lvl8pPr>
              <a:defRPr sz="1670"/>
            </a:lvl8pPr>
            <a:lvl9pPr>
              <a:defRPr sz="167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06762" y="1728163"/>
            <a:ext cx="3309351" cy="3201636"/>
          </a:xfrm>
        </p:spPr>
        <p:txBody>
          <a:bodyPr/>
          <a:lstStyle>
            <a:lvl1pPr marL="0" indent="0">
              <a:buNone/>
              <a:defRPr sz="1340"/>
            </a:lvl1pPr>
            <a:lvl2pPr marL="382905" indent="0">
              <a:buNone/>
              <a:defRPr sz="1175"/>
            </a:lvl2pPr>
            <a:lvl3pPr marL="766445" indent="0">
              <a:buNone/>
              <a:defRPr sz="1005"/>
            </a:lvl3pPr>
            <a:lvl4pPr marL="1148715" indent="0">
              <a:buNone/>
              <a:defRPr sz="840"/>
            </a:lvl4pPr>
            <a:lvl5pPr marL="1533525" indent="0">
              <a:buNone/>
              <a:defRPr sz="840"/>
            </a:lvl5pPr>
            <a:lvl6pPr marL="1915795" indent="0">
              <a:buNone/>
              <a:defRPr sz="840"/>
            </a:lvl6pPr>
            <a:lvl7pPr marL="2299970" indent="0">
              <a:buNone/>
              <a:defRPr sz="840"/>
            </a:lvl7pPr>
            <a:lvl8pPr marL="2682240" indent="0">
              <a:buNone/>
              <a:defRPr sz="840"/>
            </a:lvl8pPr>
            <a:lvl9pPr marL="3065780" indent="0">
              <a:buNone/>
              <a:defRPr sz="84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6762" y="384036"/>
            <a:ext cx="3309351" cy="1344127"/>
          </a:xfrm>
        </p:spPr>
        <p:txBody>
          <a:bodyPr anchor="b"/>
          <a:lstStyle>
            <a:lvl1pPr>
              <a:defRPr sz="267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362145" y="829413"/>
            <a:ext cx="5194492" cy="4093720"/>
          </a:xfrm>
        </p:spPr>
        <p:txBody>
          <a:bodyPr/>
          <a:lstStyle>
            <a:lvl1pPr marL="0" indent="0">
              <a:buNone/>
              <a:defRPr sz="2675"/>
            </a:lvl1pPr>
            <a:lvl2pPr marL="382905" indent="0">
              <a:buNone/>
              <a:defRPr sz="2345"/>
            </a:lvl2pPr>
            <a:lvl3pPr marL="766445" indent="0">
              <a:buNone/>
              <a:defRPr sz="2010"/>
            </a:lvl3pPr>
            <a:lvl4pPr marL="1148715" indent="0">
              <a:buNone/>
              <a:defRPr sz="1670"/>
            </a:lvl4pPr>
            <a:lvl5pPr marL="1533525" indent="0">
              <a:buNone/>
              <a:defRPr sz="1670"/>
            </a:lvl5pPr>
            <a:lvl6pPr marL="1915795" indent="0">
              <a:buNone/>
              <a:defRPr sz="1670"/>
            </a:lvl6pPr>
            <a:lvl7pPr marL="2299970" indent="0">
              <a:buNone/>
              <a:defRPr sz="1670"/>
            </a:lvl7pPr>
            <a:lvl8pPr marL="2682240" indent="0">
              <a:buNone/>
              <a:defRPr sz="1670"/>
            </a:lvl8pPr>
            <a:lvl9pPr marL="3065780" indent="0">
              <a:buNone/>
              <a:defRPr sz="167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06762" y="1728163"/>
            <a:ext cx="3309351" cy="3201636"/>
          </a:xfrm>
        </p:spPr>
        <p:txBody>
          <a:bodyPr/>
          <a:lstStyle>
            <a:lvl1pPr marL="0" indent="0">
              <a:buNone/>
              <a:defRPr sz="1340"/>
            </a:lvl1pPr>
            <a:lvl2pPr marL="382905" indent="0">
              <a:buNone/>
              <a:defRPr sz="1175"/>
            </a:lvl2pPr>
            <a:lvl3pPr marL="766445" indent="0">
              <a:buNone/>
              <a:defRPr sz="1005"/>
            </a:lvl3pPr>
            <a:lvl4pPr marL="1148715" indent="0">
              <a:buNone/>
              <a:defRPr sz="840"/>
            </a:lvl4pPr>
            <a:lvl5pPr marL="1533525" indent="0">
              <a:buNone/>
              <a:defRPr sz="840"/>
            </a:lvl5pPr>
            <a:lvl6pPr marL="1915795" indent="0">
              <a:buNone/>
              <a:defRPr sz="840"/>
            </a:lvl6pPr>
            <a:lvl7pPr marL="2299970" indent="0">
              <a:buNone/>
              <a:defRPr sz="840"/>
            </a:lvl7pPr>
            <a:lvl8pPr marL="2682240" indent="0">
              <a:buNone/>
              <a:defRPr sz="840"/>
            </a:lvl8pPr>
            <a:lvl9pPr marL="3065780" indent="0">
              <a:buNone/>
              <a:defRPr sz="84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05425" y="306697"/>
            <a:ext cx="8849876" cy="11134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5425" y="1533478"/>
            <a:ext cx="8849876" cy="3655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05425" y="5339170"/>
            <a:ext cx="2308663" cy="3066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398866" y="5339170"/>
            <a:ext cx="3462995" cy="3066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246637" y="5339170"/>
            <a:ext cx="2308663" cy="3066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766445" rtl="0" eaLnBrk="1" latinLnBrk="0" hangingPunct="1">
        <a:lnSpc>
          <a:spcPct val="90000"/>
        </a:lnSpc>
        <a:spcBef>
          <a:spcPct val="0"/>
        </a:spcBef>
        <a:buNone/>
        <a:defRPr sz="36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1770" indent="-191770" algn="l" defTabSz="766445" rtl="0" eaLnBrk="1" latinLnBrk="0" hangingPunct="1">
        <a:lnSpc>
          <a:spcPct val="90000"/>
        </a:lnSpc>
        <a:spcBef>
          <a:spcPts val="840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1pPr>
      <a:lvl2pPr marL="57467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2010" kern="1200">
          <a:solidFill>
            <a:schemeClr val="tx1"/>
          </a:solidFill>
          <a:latin typeface="+mn-lt"/>
          <a:ea typeface="+mn-ea"/>
          <a:cs typeface="+mn-cs"/>
        </a:defRPr>
      </a:lvl2pPr>
      <a:lvl3pPr marL="95885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670" kern="1200">
          <a:solidFill>
            <a:schemeClr val="tx1"/>
          </a:solidFill>
          <a:latin typeface="+mn-lt"/>
          <a:ea typeface="+mn-ea"/>
          <a:cs typeface="+mn-cs"/>
        </a:defRPr>
      </a:lvl3pPr>
      <a:lvl4pPr marL="134112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4pPr>
      <a:lvl5pPr marL="172466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5pPr>
      <a:lvl6pPr marL="210756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6pPr>
      <a:lvl7pPr marL="249110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7pPr>
      <a:lvl8pPr marL="287401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8pPr>
      <a:lvl9pPr marL="325818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1pPr>
      <a:lvl2pPr marL="38290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2pPr>
      <a:lvl3pPr marL="76644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3pPr>
      <a:lvl4pPr marL="114871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4pPr>
      <a:lvl5pPr marL="153352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5pPr>
      <a:lvl6pPr marL="191579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6pPr>
      <a:lvl7pPr marL="229997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7pPr>
      <a:lvl8pPr marL="268224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8pPr>
      <a:lvl9pPr marL="306578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sv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6.png"/><Relationship Id="rId7" Type="http://schemas.openxmlformats.org/officeDocument/2006/relationships/image" Target="../media/image15.png"/><Relationship Id="rId6" Type="http://schemas.openxmlformats.org/officeDocument/2006/relationships/image" Target="../media/image14.pn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7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27.png"/><Relationship Id="rId7" Type="http://schemas.openxmlformats.org/officeDocument/2006/relationships/image" Target="../media/image26.png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42.png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diagramColors" Target="../diagrams/colors1.xml"/><Relationship Id="rId8" Type="http://schemas.openxmlformats.org/officeDocument/2006/relationships/diagramQuickStyle" Target="../diagrams/quickStyle1.xml"/><Relationship Id="rId7" Type="http://schemas.openxmlformats.org/officeDocument/2006/relationships/diagramLayout" Target="../diagrams/layout1.xml"/><Relationship Id="rId6" Type="http://schemas.openxmlformats.org/officeDocument/2006/relationships/diagramData" Target="../diagrams/data1.xml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1" Type="http://schemas.openxmlformats.org/officeDocument/2006/relationships/slideLayout" Target="../slideLayouts/slideLayout1.xml"/><Relationship Id="rId10" Type="http://schemas.microsoft.com/office/2007/relationships/diagramDrawing" Target="../diagrams/drawing1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6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7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1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2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51.png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55.png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3" Type="http://schemas.openxmlformats.org/officeDocument/2006/relationships/image" Target="../media/image56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4.png"/><Relationship Id="rId3" Type="http://schemas.openxmlformats.org/officeDocument/2006/relationships/image" Target="../media/image63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image" Target="../media/image3.png"/><Relationship Id="rId15" Type="http://schemas.openxmlformats.org/officeDocument/2006/relationships/slideLayout" Target="../slideLayouts/slideLayout2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5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6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5.svg"/><Relationship Id="rId6" Type="http://schemas.openxmlformats.org/officeDocument/2006/relationships/image" Target="../media/image70.png"/><Relationship Id="rId5" Type="http://schemas.openxmlformats.org/officeDocument/2006/relationships/image" Target="../media/image4.svg"/><Relationship Id="rId4" Type="http://schemas.openxmlformats.org/officeDocument/2006/relationships/image" Target="../media/image69.png"/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152456" y="1567122"/>
            <a:ext cx="3840480" cy="23069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600" b="1" dirty="0"/>
              <a:t>唯品运营拆解复盘</a:t>
            </a:r>
            <a:endParaRPr lang="en-US" altLang="zh-CN" sz="3600" b="1" dirty="0"/>
          </a:p>
          <a:p>
            <a:pPr algn="ctr">
              <a:lnSpc>
                <a:spcPct val="150000"/>
              </a:lnSpc>
            </a:pPr>
            <a:r>
              <a:rPr lang="zh-CN" altLang="en-US" sz="3600" b="1" dirty="0">
                <a:solidFill>
                  <a:schemeClr val="tx1"/>
                </a:solidFill>
              </a:rPr>
              <a:t>   </a:t>
            </a:r>
            <a:r>
              <a:rPr lang="zh-CN" altLang="en-US" b="1" dirty="0"/>
              <a:t>部门：碧翠园自营部</a:t>
            </a:r>
            <a:r>
              <a:rPr lang="zh-CN" altLang="en-US" sz="3600" b="1" dirty="0">
                <a:solidFill>
                  <a:schemeClr val="tx1"/>
                </a:solidFill>
              </a:rPr>
              <a:t>   </a:t>
            </a:r>
            <a:endParaRPr lang="en-US" altLang="zh-CN" sz="3600" b="1" dirty="0"/>
          </a:p>
          <a:p>
            <a:pPr algn="ctr">
              <a:lnSpc>
                <a:spcPct val="150000"/>
              </a:lnSpc>
            </a:pPr>
            <a:r>
              <a:rPr lang="zh-CN" altLang="en-US" b="1" dirty="0">
                <a:solidFill>
                  <a:schemeClr val="tx1"/>
                </a:solidFill>
              </a:rPr>
              <a:t>姓名：青桐</a:t>
            </a:r>
            <a:endParaRPr lang="en-US" altLang="zh-CN" b="1" dirty="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zh-CN" altLang="en-US" b="1" dirty="0"/>
              <a:t>花名：戴喜新</a:t>
            </a:r>
            <a:endParaRPr lang="en-US" altLang="zh-CN" b="1" dirty="0">
              <a:solidFill>
                <a:schemeClr val="tx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77552" y="3941688"/>
            <a:ext cx="4990289" cy="8125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>
              <a:lnSpc>
                <a:spcPct val="130000"/>
              </a:lnSpc>
            </a:pPr>
            <a:r>
              <a:rPr lang="zh-CN" altLang="en-US" sz="1200" b="1" dirty="0"/>
              <a:t>最专业的品牌私域运营服务商</a:t>
            </a:r>
            <a:endParaRPr lang="en-US" altLang="zh-CN" sz="1200" b="1" dirty="0"/>
          </a:p>
          <a:p>
            <a:pPr algn="dist">
              <a:lnSpc>
                <a:spcPct val="130000"/>
              </a:lnSpc>
            </a:pPr>
            <a:r>
              <a:rPr lang="zh-CN" altLang="zh-CN" sz="1200" b="1" dirty="0"/>
              <a:t>帮你管理最有价值的用户资产</a:t>
            </a:r>
            <a:endParaRPr lang="en-US" altLang="zh-CN" sz="1200" b="1" dirty="0"/>
          </a:p>
          <a:p>
            <a:pPr algn="dist">
              <a:lnSpc>
                <a:spcPct val="130000"/>
              </a:lnSpc>
            </a:pPr>
            <a:endParaRPr lang="zh-CN" altLang="en-US" sz="1200" b="1" dirty="0">
              <a:solidFill>
                <a:schemeClr val="tx1"/>
              </a:solidFill>
              <a:sym typeface="+mn-ea"/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H="1" flipV="1">
            <a:off x="7620" y="4621530"/>
            <a:ext cx="10130155" cy="762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组合 8"/>
          <p:cNvGrpSpPr/>
          <p:nvPr/>
        </p:nvGrpSpPr>
        <p:grpSpPr>
          <a:xfrm>
            <a:off x="3871753" y="663517"/>
            <a:ext cx="2516505" cy="621030"/>
            <a:chOff x="5993" y="4227"/>
            <a:chExt cx="3963" cy="978"/>
          </a:xfrm>
        </p:grpSpPr>
        <p:sp>
          <p:nvSpPr>
            <p:cNvPr id="31" name="矩形 30"/>
            <p:cNvSpPr/>
            <p:nvPr/>
          </p:nvSpPr>
          <p:spPr>
            <a:xfrm>
              <a:off x="6984" y="4672"/>
              <a:ext cx="2973" cy="532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5993" y="4673"/>
              <a:ext cx="991" cy="53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8" name="图片 27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6022" y="4227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6985" y="4673"/>
              <a:ext cx="2971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 dirty="0">
                  <a:solidFill>
                    <a:srgbClr val="FEA900"/>
                  </a:solidFill>
                  <a:sym typeface="+mn-ea"/>
                </a:rPr>
                <a:t>品牌私域运营中心</a:t>
              </a:r>
              <a:endParaRPr lang="zh-CN" altLang="en-US" sz="1600" b="1" dirty="0">
                <a:solidFill>
                  <a:srgbClr val="FEA900"/>
                </a:solidFill>
                <a:sym typeface="+mn-ea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5994" y="4673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094491" y="407840"/>
            <a:ext cx="360616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tx1"/>
                </a:solidFill>
              </a:rPr>
              <a:t>13:44 616年中特卖-单品推荐+爆款专区</a:t>
            </a:r>
            <a:endParaRPr lang="zh-CN" altLang="en-US" sz="1600" b="1" dirty="0">
              <a:solidFill>
                <a:schemeClr val="tx1"/>
              </a:solidFill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665" y="744855"/>
            <a:ext cx="2194560" cy="4751705"/>
          </a:xfrm>
          <a:prstGeom prst="rect">
            <a:avLst/>
          </a:prstGeom>
        </p:spPr>
      </p:pic>
      <p:pic>
        <p:nvPicPr>
          <p:cNvPr id="7" name="图片 6" descr="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0525" y="744855"/>
            <a:ext cx="2194560" cy="4751705"/>
          </a:xfrm>
          <a:prstGeom prst="rect">
            <a:avLst/>
          </a:prstGeom>
        </p:spPr>
      </p:pic>
      <p:pic>
        <p:nvPicPr>
          <p:cNvPr id="8" name="图片 7" descr="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9385" y="744855"/>
            <a:ext cx="2174875" cy="470852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957649" y="453560"/>
            <a:ext cx="250190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tx1"/>
                </a:solidFill>
              </a:rPr>
              <a:t>13:52   616特卖---单品推荐</a:t>
            </a:r>
            <a:endParaRPr lang="zh-CN" altLang="en-US" sz="1600" b="1" dirty="0">
              <a:solidFill>
                <a:schemeClr val="tx1"/>
              </a:solidFill>
            </a:endParaRPr>
          </a:p>
          <a:p>
            <a:pPr algn="ctr"/>
            <a:endParaRPr lang="zh-CN" altLang="en-US" sz="1600" b="1" dirty="0">
              <a:solidFill>
                <a:schemeClr val="tx1"/>
              </a:solidFill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5862955" y="2597150"/>
            <a:ext cx="254063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 dirty="0">
                <a:sym typeface="+mn-ea"/>
              </a:rPr>
              <a:t>兰芝防晒隔离乳套装-264元</a:t>
            </a:r>
            <a:endParaRPr lang="zh-CN" altLang="en-US" b="1" dirty="0">
              <a:solidFill>
                <a:schemeClr val="tx1"/>
              </a:solidFill>
            </a:endParaRPr>
          </a:p>
          <a:p>
            <a:pPr algn="ctr"/>
            <a:r>
              <a:rPr lang="zh-CN" altLang="en-US" b="1" dirty="0">
                <a:sym typeface="+mn-ea"/>
              </a:rPr>
              <a:t>嘉宝米粉4罐装--175元</a:t>
            </a:r>
            <a:endParaRPr lang="zh-CN" altLang="en-US" b="1" dirty="0">
              <a:solidFill>
                <a:schemeClr val="tx1"/>
              </a:solidFill>
            </a:endParaRPr>
          </a:p>
          <a:p>
            <a:pPr algn="ctr"/>
            <a:r>
              <a:rPr lang="zh-CN" altLang="en-US" b="1" dirty="0">
                <a:sym typeface="+mn-ea"/>
              </a:rPr>
              <a:t>发小程序链接到单品页</a:t>
            </a:r>
            <a:endParaRPr lang="zh-CN" altLang="en-US" b="1" dirty="0">
              <a:solidFill>
                <a:schemeClr val="tx1"/>
              </a:solidFill>
            </a:endParaRPr>
          </a:p>
          <a:p>
            <a:endParaRPr lang="zh-CN" altLang="en-US"/>
          </a:p>
        </p:txBody>
      </p:sp>
      <p:pic>
        <p:nvPicPr>
          <p:cNvPr id="8" name="图片 7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345" y="744855"/>
            <a:ext cx="2152650" cy="466217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209040" y="443230"/>
            <a:ext cx="52939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15:01 发红包，300-30优惠券（群价值感/全场活动）</a:t>
            </a:r>
            <a:endParaRPr lang="zh-CN" altLang="en-US"/>
          </a:p>
        </p:txBody>
      </p:sp>
      <p:pic>
        <p:nvPicPr>
          <p:cNvPr id="9" name="图片 8" descr="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545" y="811530"/>
            <a:ext cx="2112645" cy="4575175"/>
          </a:xfrm>
          <a:prstGeom prst="rect">
            <a:avLst/>
          </a:prstGeom>
        </p:spPr>
      </p:pic>
      <p:pic>
        <p:nvPicPr>
          <p:cNvPr id="10" name="图片 9" descr="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2595" y="811530"/>
            <a:ext cx="2914650" cy="442023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278959" y="378630"/>
            <a:ext cx="303657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tx1"/>
                </a:solidFill>
              </a:rPr>
              <a:t>15:33 616特卖开始，推品牌专场</a:t>
            </a:r>
            <a:endParaRPr lang="zh-CN" altLang="en-US" sz="1600" b="1" dirty="0">
              <a:solidFill>
                <a:schemeClr val="tx1"/>
              </a:solidFill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6817360" y="1968500"/>
            <a:ext cx="280670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发各品牌小程序链接</a:t>
            </a:r>
            <a:endParaRPr lang="zh-CN" altLang="en-US"/>
          </a:p>
          <a:p>
            <a:r>
              <a:rPr lang="zh-CN" altLang="en-US"/>
              <a:t>NIKE</a:t>
            </a:r>
            <a:endParaRPr lang="zh-CN" altLang="en-US"/>
          </a:p>
          <a:p>
            <a:r>
              <a:rPr lang="zh-CN" altLang="en-US"/>
              <a:t>芬腾</a:t>
            </a:r>
            <a:endParaRPr lang="zh-CN" altLang="en-US"/>
          </a:p>
          <a:p>
            <a:r>
              <a:rPr lang="zh-CN" altLang="en-US"/>
              <a:t>太平鸟</a:t>
            </a:r>
            <a:endParaRPr lang="zh-CN" altLang="en-US"/>
          </a:p>
          <a:p>
            <a:r>
              <a:rPr lang="zh-CN" altLang="en-US"/>
              <a:t>完美日记</a:t>
            </a:r>
            <a:endParaRPr lang="zh-CN" altLang="en-US"/>
          </a:p>
        </p:txBody>
      </p:sp>
      <p:pic>
        <p:nvPicPr>
          <p:cNvPr id="9" name="图片 8" descr="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320" y="814070"/>
            <a:ext cx="2129155" cy="4609465"/>
          </a:xfrm>
          <a:prstGeom prst="rect">
            <a:avLst/>
          </a:prstGeom>
        </p:spPr>
      </p:pic>
      <p:pic>
        <p:nvPicPr>
          <p:cNvPr id="10" name="图片 9" descr="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0475" y="862330"/>
            <a:ext cx="2084070" cy="4512945"/>
          </a:xfrm>
          <a:prstGeom prst="rect">
            <a:avLst/>
          </a:prstGeom>
        </p:spPr>
      </p:pic>
      <p:pic>
        <p:nvPicPr>
          <p:cNvPr id="11" name="图片 10" descr="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4545" y="862330"/>
            <a:ext cx="1986280" cy="430022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228794" y="407840"/>
            <a:ext cx="497586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tx1"/>
                </a:solidFill>
              </a:rPr>
              <a:t>18:15   父亲节话题，推父亲节礼物清单--专场专区活动</a:t>
            </a:r>
            <a:endParaRPr lang="zh-CN" altLang="en-US" sz="1600" b="1" dirty="0">
              <a:solidFill>
                <a:schemeClr val="tx1"/>
              </a:solidFill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325" y="835660"/>
            <a:ext cx="1891665" cy="40957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094740" y="3892550"/>
            <a:ext cx="699770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汤臣倍健</a:t>
            </a:r>
            <a:endParaRPr lang="zh-CN" altLang="en-US"/>
          </a:p>
          <a:p>
            <a:r>
              <a:rPr lang="zh-CN" altLang="en-US"/>
              <a:t>SKG按摩仪</a:t>
            </a:r>
            <a:endParaRPr lang="zh-CN" altLang="en-US"/>
          </a:p>
          <a:p>
            <a:r>
              <a:rPr lang="zh-CN" altLang="en-US"/>
              <a:t>斯凯奇男鞋</a:t>
            </a:r>
            <a:endParaRPr lang="zh-CN" altLang="en-US"/>
          </a:p>
          <a:p>
            <a:r>
              <a:rPr lang="zh-CN" altLang="en-US"/>
              <a:t>SWISSE鱼油胶囊</a:t>
            </a:r>
            <a:endParaRPr lang="zh-CN" altLang="en-US"/>
          </a:p>
          <a:p>
            <a:r>
              <a:rPr lang="zh-CN" altLang="en-US"/>
              <a:t>NAVIGARE  短袖POLO衫</a:t>
            </a:r>
            <a:endParaRPr lang="zh-CN" altLang="en-US"/>
          </a:p>
          <a:p>
            <a:r>
              <a:rPr lang="zh-CN" altLang="en-US"/>
              <a:t>文案引导更多新品，推荐进入父亲节专场</a:t>
            </a:r>
            <a:endParaRPr lang="zh-CN" altLang="en-US"/>
          </a:p>
        </p:txBody>
      </p:sp>
      <p:pic>
        <p:nvPicPr>
          <p:cNvPr id="10" name="图片 9" descr="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8990" y="974090"/>
            <a:ext cx="2052320" cy="3096895"/>
          </a:xfrm>
          <a:prstGeom prst="rect">
            <a:avLst/>
          </a:prstGeom>
        </p:spPr>
      </p:pic>
      <p:pic>
        <p:nvPicPr>
          <p:cNvPr id="11" name="图片 10" descr="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9110" y="974090"/>
            <a:ext cx="1639570" cy="3550285"/>
          </a:xfrm>
          <a:prstGeom prst="rect">
            <a:avLst/>
          </a:prstGeom>
        </p:spPr>
      </p:pic>
      <p:pic>
        <p:nvPicPr>
          <p:cNvPr id="12" name="图片 11" descr="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58205" y="979170"/>
            <a:ext cx="1922780" cy="4164330"/>
          </a:xfrm>
          <a:prstGeom prst="rect">
            <a:avLst/>
          </a:prstGeom>
        </p:spPr>
      </p:pic>
      <p:pic>
        <p:nvPicPr>
          <p:cNvPr id="14" name="图片 13" descr="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80985" y="979170"/>
            <a:ext cx="1821815" cy="394462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117669" y="407840"/>
            <a:ext cx="545592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tx1"/>
                </a:solidFill>
              </a:rPr>
              <a:t>19:17  送10元优惠券，满100减10元 （全场活动/群价值感）</a:t>
            </a:r>
            <a:endParaRPr lang="zh-CN" altLang="en-US" sz="1600" b="1" dirty="0">
              <a:solidFill>
                <a:schemeClr val="tx1"/>
              </a:solidFill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483860" y="2002790"/>
            <a:ext cx="351155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用唯品快抢模块，推极致爆款</a:t>
            </a:r>
            <a:endParaRPr lang="zh-CN" altLang="en-US"/>
          </a:p>
          <a:p>
            <a:r>
              <a:rPr lang="zh-CN" altLang="en-US"/>
              <a:t>19元完美日记唇釉</a:t>
            </a:r>
            <a:endParaRPr lang="zh-CN" altLang="en-US"/>
          </a:p>
          <a:p>
            <a:r>
              <a:rPr lang="zh-CN" altLang="en-US"/>
              <a:t>116安耐晒小金瓶</a:t>
            </a:r>
            <a:endParaRPr lang="zh-CN" altLang="en-US"/>
          </a:p>
          <a:p>
            <a:r>
              <a:rPr lang="zh-CN" altLang="en-US"/>
              <a:t>128元抢爱敬气垫</a:t>
            </a:r>
            <a:endParaRPr lang="zh-CN" altLang="en-US"/>
          </a:p>
          <a:p>
            <a:r>
              <a:rPr lang="zh-CN" altLang="en-US"/>
              <a:t>39元抢卡乐比麦片</a:t>
            </a:r>
            <a:endParaRPr lang="zh-CN" altLang="en-US"/>
          </a:p>
        </p:txBody>
      </p:sp>
      <p:pic>
        <p:nvPicPr>
          <p:cNvPr id="7" name="图片 6" descr="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75" y="814705"/>
            <a:ext cx="2143125" cy="4639310"/>
          </a:xfrm>
          <a:prstGeom prst="rect">
            <a:avLst/>
          </a:prstGeom>
        </p:spPr>
      </p:pic>
      <p:pic>
        <p:nvPicPr>
          <p:cNvPr id="8" name="图片 7" descr="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5130" y="843280"/>
            <a:ext cx="2116455" cy="458216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219269" y="464355"/>
            <a:ext cx="410845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tx1"/>
                </a:solidFill>
              </a:rPr>
              <a:t>19:23 唯品会3折疯抢   推大牌专场--品牌专场</a:t>
            </a:r>
            <a:endParaRPr lang="zh-CN" altLang="en-US" sz="1600" b="1" dirty="0">
              <a:solidFill>
                <a:schemeClr val="tx1"/>
              </a:solidFill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7150" y="861695"/>
            <a:ext cx="2109470" cy="4566920"/>
          </a:xfrm>
          <a:prstGeom prst="rect">
            <a:avLst/>
          </a:prstGeom>
        </p:spPr>
      </p:pic>
      <p:pic>
        <p:nvPicPr>
          <p:cNvPr id="7" name="图片 6" descr="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1475" y="867410"/>
            <a:ext cx="2134235" cy="4620895"/>
          </a:xfrm>
          <a:prstGeom prst="rect">
            <a:avLst/>
          </a:prstGeom>
        </p:spPr>
      </p:pic>
      <p:pic>
        <p:nvPicPr>
          <p:cNvPr id="8" name="图片 7" descr="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335" y="801370"/>
            <a:ext cx="2195830" cy="475361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338060" y="1782445"/>
            <a:ext cx="2847340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UR女装</a:t>
            </a:r>
            <a:endParaRPr lang="zh-CN" altLang="en-US"/>
          </a:p>
          <a:p>
            <a:r>
              <a:rPr lang="zh-CN" altLang="en-US"/>
              <a:t>森马男女装</a:t>
            </a:r>
            <a:endParaRPr lang="zh-CN" altLang="en-US"/>
          </a:p>
          <a:p>
            <a:r>
              <a:rPr lang="zh-CN" altLang="en-US"/>
              <a:t>安踏</a:t>
            </a:r>
            <a:endParaRPr lang="zh-CN" altLang="en-US"/>
          </a:p>
          <a:p>
            <a:r>
              <a:rPr lang="zh-CN" altLang="en-US"/>
              <a:t>南极人袜子</a:t>
            </a:r>
            <a:endParaRPr lang="zh-CN" altLang="en-US"/>
          </a:p>
          <a:p>
            <a:r>
              <a:rPr lang="zh-CN" altLang="en-US"/>
              <a:t>发小程序链接，到首页</a:t>
            </a:r>
            <a:endParaRPr lang="zh-CN" altLang="en-US"/>
          </a:p>
          <a:p>
            <a:r>
              <a:rPr lang="zh-CN" altLang="en-US" b="1"/>
              <a:t>品牌清仓，白菜价买大牌</a:t>
            </a:r>
            <a:r>
              <a:rPr lang="zh-CN" altLang="en-US"/>
              <a:t> </a:t>
            </a:r>
            <a:endParaRPr lang="zh-CN" altLang="en-US"/>
          </a:p>
          <a:p>
            <a:r>
              <a:rPr lang="zh-CN" altLang="en-US"/>
              <a:t>推红包馆，5万大额券</a:t>
            </a:r>
            <a:endParaRPr lang="zh-CN" altLang="en-US"/>
          </a:p>
          <a:p>
            <a:r>
              <a:rPr lang="zh-CN" altLang="en-US"/>
              <a:t>发小程序链接，到领券中心</a:t>
            </a:r>
            <a:endParaRPr lang="zh-CN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094809" y="435780"/>
            <a:ext cx="336423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tx1"/>
                </a:solidFill>
              </a:rPr>
              <a:t>20:23 唯品会616年中特卖--单品推荐</a:t>
            </a:r>
            <a:endParaRPr lang="zh-CN" altLang="en-US" sz="1600" b="1" dirty="0">
              <a:solidFill>
                <a:schemeClr val="tx1"/>
              </a:solidFill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7673975" y="2402840"/>
            <a:ext cx="240728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卡乐比水果麦片 39元</a:t>
            </a:r>
            <a:endParaRPr lang="zh-CN" altLang="en-US"/>
          </a:p>
          <a:p>
            <a:r>
              <a:rPr lang="zh-CN" altLang="en-US"/>
              <a:t>挂烫机 59元</a:t>
            </a:r>
            <a:endParaRPr lang="zh-CN" altLang="en-US"/>
          </a:p>
          <a:p>
            <a:r>
              <a:rPr lang="zh-CN" altLang="en-US"/>
              <a:t>螺蛳粉79元</a:t>
            </a:r>
            <a:endParaRPr lang="zh-CN" altLang="en-US"/>
          </a:p>
          <a:p>
            <a:r>
              <a:rPr lang="zh-CN" altLang="en-US"/>
              <a:t>婴幼儿米饼 45</a:t>
            </a:r>
            <a:endParaRPr lang="zh-CN" altLang="en-US"/>
          </a:p>
          <a:p>
            <a:r>
              <a:rPr lang="zh-CN" altLang="en-US"/>
              <a:t>柠檬维E洗洁精 59</a:t>
            </a:r>
            <a:endParaRPr lang="zh-CN" altLang="en-US"/>
          </a:p>
          <a:p>
            <a:r>
              <a:rPr lang="zh-CN" altLang="en-US"/>
              <a:t>黑面芝麻丸子61元</a:t>
            </a:r>
            <a:endParaRPr lang="zh-CN" altLang="en-US"/>
          </a:p>
        </p:txBody>
      </p:sp>
      <p:pic>
        <p:nvPicPr>
          <p:cNvPr id="7" name="图片 6" descr="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2055" y="845185"/>
            <a:ext cx="2138680" cy="4631055"/>
          </a:xfrm>
          <a:prstGeom prst="rect">
            <a:avLst/>
          </a:prstGeom>
        </p:spPr>
      </p:pic>
      <p:pic>
        <p:nvPicPr>
          <p:cNvPr id="8" name="图片 7" descr="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685" y="845820"/>
            <a:ext cx="2138045" cy="4630420"/>
          </a:xfrm>
          <a:prstGeom prst="rect">
            <a:avLst/>
          </a:prstGeom>
        </p:spPr>
      </p:pic>
      <p:pic>
        <p:nvPicPr>
          <p:cNvPr id="9" name="图片 8" descr="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4710" y="744855"/>
            <a:ext cx="2955925" cy="451675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094809" y="464355"/>
            <a:ext cx="394716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tx1"/>
                </a:solidFill>
              </a:rPr>
              <a:t>20:29 发群欢迎语，讲群福利（群价值感）</a:t>
            </a:r>
            <a:endParaRPr lang="zh-CN" altLang="en-US" sz="1600" b="1" dirty="0">
              <a:solidFill>
                <a:schemeClr val="tx1"/>
              </a:solidFill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6815455" y="1346835"/>
            <a:ext cx="3275330" cy="3692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每晚10点群内购，月省500元</a:t>
            </a:r>
            <a:endParaRPr lang="zh-CN" altLang="en-US"/>
          </a:p>
          <a:p>
            <a:r>
              <a:rPr lang="zh-CN" altLang="en-US"/>
              <a:t>每周四晚22点捡漏夜市  好货低至29元</a:t>
            </a:r>
            <a:endParaRPr lang="zh-CN" altLang="en-US"/>
          </a:p>
          <a:p>
            <a:r>
              <a:rPr lang="zh-CN" altLang="en-US"/>
              <a:t>每天抽3次，最高616元红包</a:t>
            </a:r>
            <a:endParaRPr lang="zh-CN" altLang="en-US"/>
          </a:p>
          <a:p>
            <a:r>
              <a:rPr lang="zh-CN" altLang="en-US"/>
              <a:t>点小程序，乐收20元券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群友内购价，专属福利</a:t>
            </a:r>
            <a:endParaRPr lang="zh-CN" altLang="en-US"/>
          </a:p>
          <a:p>
            <a:r>
              <a:rPr lang="zh-CN" altLang="en-US"/>
              <a:t>早10晚8，专题购物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一直到21:15分，重复发送12次  （预计跟发送频次周期设定有关）</a:t>
            </a:r>
            <a:endParaRPr lang="zh-CN" altLang="en-US"/>
          </a:p>
          <a:p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4710" y="923290"/>
            <a:ext cx="2150745" cy="41160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4110" y="923290"/>
            <a:ext cx="2165350" cy="411607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960" y="923290"/>
            <a:ext cx="2216150" cy="418211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163389" y="435780"/>
            <a:ext cx="417322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tx1"/>
                </a:solidFill>
              </a:rPr>
              <a:t>21:27  唯品616年中特卖  热销榜单---单品推荐</a:t>
            </a:r>
            <a:endParaRPr lang="zh-CN" altLang="en-US" sz="1600" b="1" dirty="0">
              <a:solidFill>
                <a:schemeClr val="tx1"/>
              </a:solidFill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7980680" y="2282190"/>
            <a:ext cx="216535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发小程序到单品页，再发总结，到小程序的活动专区页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（分-总模式，单品小程序---5款总结---专区活动页小程序）</a:t>
            </a:r>
            <a:endParaRPr lang="zh-CN" altLang="en-US"/>
          </a:p>
        </p:txBody>
      </p:sp>
      <p:pic>
        <p:nvPicPr>
          <p:cNvPr id="7" name="图片 6" descr="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755" y="911225"/>
            <a:ext cx="1929765" cy="4178300"/>
          </a:xfrm>
          <a:prstGeom prst="rect">
            <a:avLst/>
          </a:prstGeom>
        </p:spPr>
      </p:pic>
      <p:pic>
        <p:nvPicPr>
          <p:cNvPr id="8" name="图片 7" descr="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8520" y="911225"/>
            <a:ext cx="1951990" cy="4226560"/>
          </a:xfrm>
          <a:prstGeom prst="rect">
            <a:avLst/>
          </a:prstGeom>
        </p:spPr>
      </p:pic>
      <p:pic>
        <p:nvPicPr>
          <p:cNvPr id="9" name="图片 8" descr="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0510" y="911225"/>
            <a:ext cx="1948815" cy="4218940"/>
          </a:xfrm>
          <a:prstGeom prst="rect">
            <a:avLst/>
          </a:prstGeom>
        </p:spPr>
      </p:pic>
      <p:pic>
        <p:nvPicPr>
          <p:cNvPr id="10" name="图片 9" descr="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9325" y="911225"/>
            <a:ext cx="1928495" cy="417576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090284" y="406062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ym typeface="+mn-ea"/>
              </a:rPr>
              <a:t>目录</a:t>
            </a:r>
            <a:endParaRPr lang="zh-CN" altLang="en-US" sz="1600" b="1" dirty="0"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aphicFrame>
        <p:nvGraphicFramePr>
          <p:cNvPr id="5" name="图示 4"/>
          <p:cNvGraphicFramePr/>
          <p:nvPr/>
        </p:nvGraphicFramePr>
        <p:xfrm>
          <a:off x="1606635" y="1458463"/>
          <a:ext cx="5271243" cy="32566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094809" y="407840"/>
            <a:ext cx="466471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tx1"/>
                </a:solidFill>
              </a:rPr>
              <a:t>21:50  群专属红包-大牌商品无门槛券（群价值感）</a:t>
            </a:r>
            <a:endParaRPr lang="zh-CN" altLang="en-US" sz="1600" b="1" dirty="0">
              <a:solidFill>
                <a:schemeClr val="tx1"/>
              </a:solidFill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7673975" y="2024380"/>
            <a:ext cx="216154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立白茶籽洗洁精 4瓶装20元</a:t>
            </a:r>
            <a:endParaRPr lang="zh-CN" altLang="en-US"/>
          </a:p>
          <a:p>
            <a:r>
              <a:rPr lang="zh-CN" altLang="en-US"/>
              <a:t>2排*5张商品无门槛券</a:t>
            </a:r>
            <a:endParaRPr lang="zh-CN" altLang="en-US"/>
          </a:p>
          <a:p>
            <a:r>
              <a:rPr lang="zh-CN" altLang="en-US"/>
              <a:t>引导小程序</a:t>
            </a:r>
            <a:endParaRPr lang="zh-CN" altLang="en-US"/>
          </a:p>
        </p:txBody>
      </p:sp>
      <p:pic>
        <p:nvPicPr>
          <p:cNvPr id="7" name="图片 6" descr="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00" y="744855"/>
            <a:ext cx="2183765" cy="4728210"/>
          </a:xfrm>
          <a:prstGeom prst="rect">
            <a:avLst/>
          </a:prstGeom>
        </p:spPr>
      </p:pic>
      <p:pic>
        <p:nvPicPr>
          <p:cNvPr id="8" name="图片 7" descr="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3485" y="1769110"/>
            <a:ext cx="2799715" cy="2799715"/>
          </a:xfrm>
          <a:prstGeom prst="rect">
            <a:avLst/>
          </a:prstGeom>
        </p:spPr>
      </p:pic>
      <p:pic>
        <p:nvPicPr>
          <p:cNvPr id="9" name="图片 8" descr="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3865" y="744855"/>
            <a:ext cx="2150110" cy="465455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163072" y="436415"/>
            <a:ext cx="537019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tx1"/>
                </a:solidFill>
              </a:rPr>
              <a:t>22:16 睡前提醒，签到打卡领唯品币+3次抽奖（群价值感）</a:t>
            </a:r>
            <a:endParaRPr lang="zh-CN" altLang="en-US" sz="1600" b="1" dirty="0">
              <a:solidFill>
                <a:schemeClr val="tx1"/>
              </a:solidFill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7435850" y="2137410"/>
            <a:ext cx="228282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发抽奖小程序，</a:t>
            </a:r>
            <a:endParaRPr lang="zh-CN" altLang="en-US"/>
          </a:p>
          <a:p>
            <a:r>
              <a:rPr lang="zh-CN" altLang="en-US"/>
              <a:t>发打卡小程序</a:t>
            </a:r>
            <a:endParaRPr lang="zh-CN" altLang="en-US"/>
          </a:p>
          <a:p>
            <a:r>
              <a:rPr lang="zh-CN" altLang="en-US"/>
              <a:t>领取唯品币和津贴可抵扣现金</a:t>
            </a:r>
            <a:endParaRPr lang="zh-CN" altLang="en-US"/>
          </a:p>
        </p:txBody>
      </p:sp>
      <p:pic>
        <p:nvPicPr>
          <p:cNvPr id="8" name="图片 7" descr="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7455" y="773430"/>
            <a:ext cx="2105025" cy="455803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163389" y="378630"/>
            <a:ext cx="639064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tx1"/>
                </a:solidFill>
              </a:rPr>
              <a:t>22:18 睡前提醒，明早10点，限时10分钟群里抽超级红包（群价值感）</a:t>
            </a:r>
            <a:endParaRPr lang="zh-CN" altLang="en-US" sz="1600" b="1" dirty="0">
              <a:solidFill>
                <a:schemeClr val="tx1"/>
              </a:solidFill>
            </a:endParaRPr>
          </a:p>
          <a:p>
            <a:pPr algn="ctr"/>
            <a:endParaRPr lang="zh-CN" altLang="en-US" sz="1600" b="1" dirty="0">
              <a:solidFill>
                <a:schemeClr val="tx1"/>
              </a:solidFill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5470" y="814070"/>
            <a:ext cx="2100580" cy="454723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076394" y="92245"/>
            <a:ext cx="368300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/>
              <a:t>结论：目的清晰，手段多样，</a:t>
            </a:r>
            <a:r>
              <a:rPr lang="en-US" altLang="zh-CN" sz="1600" b="1" dirty="0"/>
              <a:t> </a:t>
            </a:r>
            <a:r>
              <a:rPr lang="zh-CN" altLang="en-US" sz="1600" b="1" dirty="0"/>
              <a:t>节点明确</a:t>
            </a:r>
            <a:endParaRPr lang="zh-CN" altLang="en-US" sz="1600" b="1" dirty="0"/>
          </a:p>
        </p:txBody>
      </p:sp>
      <p:grpSp>
        <p:nvGrpSpPr>
          <p:cNvPr id="36" name="组合 35"/>
          <p:cNvGrpSpPr/>
          <p:nvPr/>
        </p:nvGrpSpPr>
        <p:grpSpPr>
          <a:xfrm>
            <a:off x="575945" y="120650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55245" y="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5" name="表格 4"/>
          <p:cNvGraphicFramePr/>
          <p:nvPr>
            <p:custDataLst>
              <p:tags r:id="rId4"/>
            </p:custDataLst>
          </p:nvPr>
        </p:nvGraphicFramePr>
        <p:xfrm>
          <a:off x="1006475" y="401320"/>
          <a:ext cx="7631430" cy="52235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3920"/>
                <a:gridCol w="3717925"/>
                <a:gridCol w="890270"/>
                <a:gridCol w="1241425"/>
                <a:gridCol w="897890"/>
              </a:tblGrid>
              <a:tr h="21082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运营目的</a:t>
                      </a:r>
                      <a:endParaRPr lang="zh-CN" altLang="en-US" sz="1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运营手段</a:t>
                      </a:r>
                      <a:endParaRPr lang="zh-CN" altLang="en-US" sz="1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出现频 （ 次）</a:t>
                      </a:r>
                      <a:endParaRPr lang="zh-CN" altLang="en-US" sz="1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出现时间节点</a:t>
                      </a:r>
                      <a:endParaRPr lang="zh-CN" altLang="en-US" sz="1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 </a:t>
                      </a:r>
                      <a:r>
                        <a:rPr lang="zh-CN" sz="1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次数统计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0820">
                <a:tc rowSpan="9"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强调群价值感</a:t>
                      </a:r>
                      <a:endParaRPr lang="zh-CN" altLang="en-US" sz="1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群主以介绍群讲价值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8:45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9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082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打卡领唯品币、唯品币抽奖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8:45、22:16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29337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每天早10点，群内10分钟抽红包（购物金）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9:05、22:18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21082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群友内购价，早10晚8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9:05、22:18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21082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抽唯品8元无门槛券，购物金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10:02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21082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300减30优惠券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15:01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21082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100减10优惠券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19:17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29210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进群启动群欢迎语（10点内购、捡漏夜市，抽3 红包、乐收20元券）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超过20次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20-21点共15</a:t>
                      </a: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 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21082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群专属红包，大牌商品无门槛券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21:50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10820">
                <a:tc rowSpan="5"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引导专场专区</a:t>
                      </a:r>
                      <a:endParaRPr lang="zh-CN" altLang="en-US" sz="1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群友内购价-爆款专区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9:05、22:18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5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7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082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员工内购清单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10:08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21082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父亲节专场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18:15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21082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3折疯抢 大牌专场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19:23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21082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神券专区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13:54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10820">
                <a:tc rowSpan="4"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卖爆款单品</a:t>
                      </a:r>
                      <a:endParaRPr lang="zh-CN" altLang="en-US" sz="1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超值单品/爆款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13:44、13:55、20:23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6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082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热销榜单单品推荐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21:27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21082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唯品快抢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19:17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21082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群专属红包，大牌商品无门槛券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21:50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10820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全场活动</a:t>
                      </a:r>
                      <a:endParaRPr lang="zh-CN" altLang="en-US" sz="1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抽唯品8元无门槛券，购物金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10:02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082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300减30优惠券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15:01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21082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100减10优惠券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19:17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10820">
                <a:tc row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引导品牌专场</a:t>
                      </a:r>
                      <a:endParaRPr lang="zh-CN" altLang="en-US" sz="1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品牌专场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15:33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082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品牌清仓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19:17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404054" y="92245"/>
            <a:ext cx="30276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sz="1600" b="1" dirty="0"/>
              <a:t>表现手法多样：促销的名义够多</a:t>
            </a:r>
            <a:endParaRPr lang="zh-CN" sz="1600" b="1" dirty="0"/>
          </a:p>
        </p:txBody>
      </p:sp>
      <p:grpSp>
        <p:nvGrpSpPr>
          <p:cNvPr id="36" name="组合 35"/>
          <p:cNvGrpSpPr/>
          <p:nvPr/>
        </p:nvGrpSpPr>
        <p:grpSpPr>
          <a:xfrm>
            <a:off x="575945" y="120650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55245" y="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7" name="表格 6"/>
          <p:cNvGraphicFramePr/>
          <p:nvPr>
            <p:custDataLst>
              <p:tags r:id="rId4"/>
            </p:custDataLst>
          </p:nvPr>
        </p:nvGraphicFramePr>
        <p:xfrm>
          <a:off x="986790" y="401320"/>
          <a:ext cx="6809740" cy="5270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04870"/>
                <a:gridCol w="3404870"/>
              </a:tblGrid>
              <a:tr h="21082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表达优惠出现的词</a:t>
                      </a:r>
                      <a:endParaRPr lang="zh-CN" altLang="en-US" sz="1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表现形式</a:t>
                      </a:r>
                      <a:endParaRPr lang="zh-CN" altLang="en-US" sz="1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082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特卖价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下折线箭头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082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官方让利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配唯品卡通人物，受持“福利”红包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082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群友专享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082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内购价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原价划线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082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内购清单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内部邮件截图/内部员工专享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082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秒杀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082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超级红包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082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神券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082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百万爆款券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082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红包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082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冰点价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蓝色冰块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082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99元封顶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火的图案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082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3折领券专区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082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X折起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082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X折封顶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082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低至XX折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082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立省XXX元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082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唯品快抢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082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爆款冰点价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082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限时限量抢爆款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082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夜市</a:t>
                      </a:r>
                      <a:r>
                        <a:rPr lang="en-US" alt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/</a:t>
                      </a:r>
                      <a:r>
                        <a:rPr lang="zh-CN" sz="1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sym typeface="+mn-ea"/>
                        </a:rPr>
                        <a:t>捡漏</a:t>
                      </a:r>
                      <a:endParaRPr lang="en-US" altLang="zh-CN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082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月省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082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乐收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623570" y="120650"/>
            <a:ext cx="737552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600" b="1" dirty="0"/>
              <a:t>总分总手法：专区总优惠</a:t>
            </a:r>
            <a:r>
              <a:rPr lang="en-US" altLang="zh-CN" sz="1600" b="1" dirty="0"/>
              <a:t>+</a:t>
            </a:r>
            <a:r>
              <a:rPr lang="zh-CN" altLang="en-US" sz="1600" b="1" dirty="0"/>
              <a:t>专区海报图</a:t>
            </a:r>
            <a:r>
              <a:rPr lang="en-US" altLang="zh-CN" sz="1600" b="1" dirty="0"/>
              <a:t>+</a:t>
            </a:r>
            <a:r>
              <a:rPr lang="zh-CN" altLang="en-US" sz="1600" b="1" dirty="0"/>
              <a:t>专区优惠品举例</a:t>
            </a:r>
            <a:r>
              <a:rPr lang="en-US" altLang="zh-CN" sz="1600" b="1" dirty="0"/>
              <a:t>+</a:t>
            </a:r>
            <a:r>
              <a:rPr lang="zh-CN" altLang="en-US" sz="1600" b="1" dirty="0"/>
              <a:t>单品小结</a:t>
            </a:r>
            <a:r>
              <a:rPr lang="en-US" altLang="zh-CN" sz="1600" b="1" dirty="0"/>
              <a:t>+</a:t>
            </a:r>
            <a:r>
              <a:rPr lang="zh-CN" altLang="en-US" sz="1600" b="1" dirty="0"/>
              <a:t>专区小程序</a:t>
            </a:r>
            <a:endParaRPr lang="zh-CN" altLang="en-US" sz="1600" b="1" dirty="0"/>
          </a:p>
        </p:txBody>
      </p:sp>
      <p:grpSp>
        <p:nvGrpSpPr>
          <p:cNvPr id="36" name="组合 35"/>
          <p:cNvGrpSpPr/>
          <p:nvPr/>
        </p:nvGrpSpPr>
        <p:grpSpPr>
          <a:xfrm>
            <a:off x="212725" y="14922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55245" y="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45" y="592455"/>
            <a:ext cx="2480945" cy="20091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0450" y="542925"/>
            <a:ext cx="1824990" cy="48209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5440" y="642620"/>
            <a:ext cx="3478530" cy="400240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0300" y="805180"/>
            <a:ext cx="2465070" cy="269684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623570" y="120650"/>
            <a:ext cx="737552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b="1" dirty="0"/>
              <a:t>特别注重信息的传达效率：一图多品</a:t>
            </a:r>
            <a:endParaRPr lang="zh-CN" altLang="en-US" sz="1600" b="1" dirty="0"/>
          </a:p>
        </p:txBody>
      </p:sp>
      <p:grpSp>
        <p:nvGrpSpPr>
          <p:cNvPr id="36" name="组合 35"/>
          <p:cNvGrpSpPr/>
          <p:nvPr/>
        </p:nvGrpSpPr>
        <p:grpSpPr>
          <a:xfrm>
            <a:off x="212725" y="14922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55245" y="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4635" y="613410"/>
            <a:ext cx="2419985" cy="338836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595" y="613410"/>
            <a:ext cx="2397125" cy="39065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7310" y="642620"/>
            <a:ext cx="2309495" cy="305689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4790" y="642620"/>
            <a:ext cx="2292350" cy="345503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矩形 4"/>
          <p:cNvSpPr/>
          <p:nvPr/>
        </p:nvSpPr>
        <p:spPr>
          <a:xfrm>
            <a:off x="5524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36" name="组合 35"/>
          <p:cNvGrpSpPr/>
          <p:nvPr/>
        </p:nvGrpSpPr>
        <p:grpSpPr>
          <a:xfrm>
            <a:off x="236855" y="31051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30" name="文本框 29"/>
          <p:cNvSpPr txBox="1"/>
          <p:nvPr/>
        </p:nvSpPr>
        <p:spPr>
          <a:xfrm>
            <a:off x="647700" y="254000"/>
            <a:ext cx="737552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1600" b="1" dirty="0"/>
              <a:t>特别注重信息的传达效率：对价格对比的表达</a:t>
            </a:r>
            <a:endParaRPr lang="zh-CN" altLang="en-US" sz="1600" b="1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855" y="802640"/>
            <a:ext cx="2827655" cy="30511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2105" y="939800"/>
            <a:ext cx="3061970" cy="43268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2325" y="680720"/>
            <a:ext cx="2499995" cy="24999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2325" y="3188970"/>
            <a:ext cx="2352040" cy="238125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99435" y="832485"/>
            <a:ext cx="3727450" cy="279590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524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36" name="组合 35"/>
          <p:cNvGrpSpPr/>
          <p:nvPr/>
        </p:nvGrpSpPr>
        <p:grpSpPr>
          <a:xfrm>
            <a:off x="236855" y="31051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30" name="文本框 29"/>
          <p:cNvSpPr txBox="1"/>
          <p:nvPr/>
        </p:nvSpPr>
        <p:spPr>
          <a:xfrm>
            <a:off x="647700" y="254000"/>
            <a:ext cx="737552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1600" b="1" dirty="0"/>
              <a:t>特别注重信息的传达效率：一图多个卖点</a:t>
            </a:r>
            <a:endParaRPr lang="zh-CN" altLang="en-US" sz="1600" b="1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3885" y="636905"/>
            <a:ext cx="2884170" cy="38652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0" y="832485"/>
            <a:ext cx="2673985" cy="355663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矩形 4"/>
          <p:cNvSpPr/>
          <p:nvPr/>
        </p:nvSpPr>
        <p:spPr>
          <a:xfrm>
            <a:off x="5524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36" name="组合 35"/>
          <p:cNvGrpSpPr/>
          <p:nvPr/>
        </p:nvGrpSpPr>
        <p:grpSpPr>
          <a:xfrm>
            <a:off x="236855" y="31051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30" name="文本框 29"/>
          <p:cNvSpPr txBox="1"/>
          <p:nvPr/>
        </p:nvSpPr>
        <p:spPr>
          <a:xfrm>
            <a:off x="647700" y="254000"/>
            <a:ext cx="737552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1600" b="1" dirty="0"/>
              <a:t>特别注重信息的传达效率：多个信息</a:t>
            </a:r>
            <a:r>
              <a:rPr lang="en-US" altLang="zh-CN" sz="1600" b="1" dirty="0"/>
              <a:t>+</a:t>
            </a:r>
            <a:r>
              <a:rPr lang="zh-CN" altLang="en-US" sz="1600" b="1" dirty="0"/>
              <a:t>综合小专场的设计</a:t>
            </a:r>
            <a:endParaRPr lang="zh-CN" altLang="en-US" sz="1600" b="1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939800"/>
            <a:ext cx="2583180" cy="388112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0940" y="1011555"/>
            <a:ext cx="5151120" cy="180149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061709" y="438150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tx1"/>
                </a:solidFill>
                <a:sym typeface="+mn-ea"/>
              </a:rPr>
              <a:t>案例目标</a:t>
            </a:r>
            <a:endParaRPr lang="zh-CN" altLang="en-US" sz="16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359673" y="1045569"/>
            <a:ext cx="6583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dirty="0">
                <a:solidFill>
                  <a:srgbClr val="FF0000"/>
                </a:solidFill>
              </a:rPr>
              <a:t>目标：解决从单店少品模式惯性，找适合快鱼的社群运营方式，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378585" y="1569085"/>
            <a:ext cx="7519670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背景和现状：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1</a:t>
            </a:r>
            <a:r>
              <a:rPr lang="zh-CN" altLang="en-US"/>
              <a:t>、快鱼单一销售指向、人群</a:t>
            </a:r>
            <a:r>
              <a:rPr lang="en-US" altLang="zh-CN"/>
              <a:t>30-50</a:t>
            </a:r>
            <a:r>
              <a:rPr lang="zh-CN" altLang="en-US"/>
              <a:t>岁，线下门店接触，线上运营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2</a:t>
            </a:r>
            <a:r>
              <a:rPr lang="zh-CN" altLang="en-US"/>
              <a:t>、</a:t>
            </a:r>
            <a:r>
              <a:rPr lang="en-US" altLang="zh-CN"/>
              <a:t>SKU</a:t>
            </a:r>
            <a:r>
              <a:rPr lang="zh-CN" altLang="en-US"/>
              <a:t>多，分散，本身</a:t>
            </a:r>
            <a:r>
              <a:rPr lang="en-US" altLang="zh-CN"/>
              <a:t>60</a:t>
            </a:r>
            <a:r>
              <a:rPr lang="zh-CN" altLang="en-US"/>
              <a:t>元包邮、</a:t>
            </a:r>
            <a:r>
              <a:rPr lang="en-US" altLang="zh-CN"/>
              <a:t>100</a:t>
            </a:r>
            <a:r>
              <a:rPr lang="zh-CN" altLang="en-US"/>
              <a:t>元</a:t>
            </a:r>
            <a:r>
              <a:rPr lang="en-US" altLang="zh-CN"/>
              <a:t>4</a:t>
            </a:r>
            <a:r>
              <a:rPr lang="zh-CN" altLang="en-US"/>
              <a:t>件也是多件策略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3</a:t>
            </a:r>
            <a:r>
              <a:rPr lang="zh-CN" altLang="en-US"/>
              <a:t>、前期找不准节奏，还是单品模式在打，效果差。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r>
              <a:rPr lang="zh-CN" altLang="en-US"/>
              <a:t>现状：</a:t>
            </a:r>
            <a:endParaRPr lang="zh-CN" altLang="en-US"/>
          </a:p>
          <a:p>
            <a:endParaRPr lang="en-US" altLang="zh-CN"/>
          </a:p>
          <a:p>
            <a:r>
              <a:rPr lang="en-US" altLang="zh-CN"/>
              <a:t>1</a:t>
            </a:r>
            <a:r>
              <a:rPr lang="zh-CN" altLang="en-US"/>
              <a:t>、基本算了解清楚了唯品模式。</a:t>
            </a:r>
            <a:r>
              <a:rPr lang="en-US" altLang="zh-CN"/>
              <a:t>6.12</a:t>
            </a:r>
            <a:r>
              <a:rPr lang="zh-CN" altLang="en-US"/>
              <a:t>开始运营，到</a:t>
            </a:r>
            <a:r>
              <a:rPr lang="en-US" altLang="zh-CN"/>
              <a:t>6.23</a:t>
            </a:r>
            <a:r>
              <a:rPr lang="zh-CN" altLang="en-US"/>
              <a:t>单粉价值</a:t>
            </a:r>
            <a:r>
              <a:rPr lang="en-US" altLang="zh-CN"/>
              <a:t>1.66</a:t>
            </a:r>
            <a:r>
              <a:rPr lang="zh-CN" altLang="en-US"/>
              <a:t>元</a:t>
            </a:r>
            <a:endParaRPr lang="zh-CN" alt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矩形 4"/>
          <p:cNvSpPr/>
          <p:nvPr/>
        </p:nvSpPr>
        <p:spPr>
          <a:xfrm>
            <a:off x="5524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36" name="组合 35"/>
          <p:cNvGrpSpPr/>
          <p:nvPr/>
        </p:nvGrpSpPr>
        <p:grpSpPr>
          <a:xfrm>
            <a:off x="236855" y="31051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30" name="文本框 29"/>
          <p:cNvSpPr txBox="1"/>
          <p:nvPr/>
        </p:nvSpPr>
        <p:spPr>
          <a:xfrm>
            <a:off x="647700" y="254000"/>
            <a:ext cx="737552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sz="1600" b="1" dirty="0"/>
              <a:t>亮点可以用的信息</a:t>
            </a:r>
            <a:endParaRPr lang="zh-CN" sz="1600" b="1" dirty="0"/>
          </a:p>
        </p:txBody>
      </p:sp>
      <p:sp>
        <p:nvSpPr>
          <p:cNvPr id="51" name="Freeform 19"/>
          <p:cNvSpPr>
            <a:spLocks noEditPoints="1"/>
          </p:cNvSpPr>
          <p:nvPr>
            <p:custDataLst>
              <p:tags r:id="rId3"/>
            </p:custDataLst>
          </p:nvPr>
        </p:nvSpPr>
        <p:spPr bwMode="auto">
          <a:xfrm>
            <a:off x="485247" y="1717939"/>
            <a:ext cx="448988" cy="361279"/>
          </a:xfrm>
          <a:custGeom>
            <a:avLst/>
            <a:gdLst>
              <a:gd name="T0" fmla="*/ 393 w 400"/>
              <a:gd name="T1" fmla="*/ 61 h 322"/>
              <a:gd name="T2" fmla="*/ 300 w 400"/>
              <a:gd name="T3" fmla="*/ 3 h 322"/>
              <a:gd name="T4" fmla="*/ 286 w 400"/>
              <a:gd name="T5" fmla="*/ 3 h 322"/>
              <a:gd name="T6" fmla="*/ 200 w 400"/>
              <a:gd name="T7" fmla="*/ 57 h 322"/>
              <a:gd name="T8" fmla="*/ 113 w 400"/>
              <a:gd name="T9" fmla="*/ 3 h 322"/>
              <a:gd name="T10" fmla="*/ 100 w 400"/>
              <a:gd name="T11" fmla="*/ 3 h 322"/>
              <a:gd name="T12" fmla="*/ 6 w 400"/>
              <a:gd name="T13" fmla="*/ 61 h 322"/>
              <a:gd name="T14" fmla="*/ 0 w 400"/>
              <a:gd name="T15" fmla="*/ 73 h 322"/>
              <a:gd name="T16" fmla="*/ 0 w 400"/>
              <a:gd name="T17" fmla="*/ 307 h 322"/>
              <a:gd name="T18" fmla="*/ 6 w 400"/>
              <a:gd name="T19" fmla="*/ 319 h 322"/>
              <a:gd name="T20" fmla="*/ 20 w 400"/>
              <a:gd name="T21" fmla="*/ 319 h 322"/>
              <a:gd name="T22" fmla="*/ 106 w 400"/>
              <a:gd name="T23" fmla="*/ 265 h 322"/>
              <a:gd name="T24" fmla="*/ 193 w 400"/>
              <a:gd name="T25" fmla="*/ 319 h 322"/>
              <a:gd name="T26" fmla="*/ 207 w 400"/>
              <a:gd name="T27" fmla="*/ 319 h 322"/>
              <a:gd name="T28" fmla="*/ 293 w 400"/>
              <a:gd name="T29" fmla="*/ 265 h 322"/>
              <a:gd name="T30" fmla="*/ 380 w 400"/>
              <a:gd name="T31" fmla="*/ 319 h 322"/>
              <a:gd name="T32" fmla="*/ 387 w 400"/>
              <a:gd name="T33" fmla="*/ 321 h 322"/>
              <a:gd name="T34" fmla="*/ 393 w 400"/>
              <a:gd name="T35" fmla="*/ 319 h 322"/>
              <a:gd name="T36" fmla="*/ 400 w 400"/>
              <a:gd name="T37" fmla="*/ 307 h 322"/>
              <a:gd name="T38" fmla="*/ 400 w 400"/>
              <a:gd name="T39" fmla="*/ 73 h 322"/>
              <a:gd name="T40" fmla="*/ 393 w 400"/>
              <a:gd name="T41" fmla="*/ 61 h 322"/>
              <a:gd name="T42" fmla="*/ 93 w 400"/>
              <a:gd name="T43" fmla="*/ 241 h 322"/>
              <a:gd name="T44" fmla="*/ 26 w 400"/>
              <a:gd name="T45" fmla="*/ 283 h 322"/>
              <a:gd name="T46" fmla="*/ 26 w 400"/>
              <a:gd name="T47" fmla="*/ 81 h 322"/>
              <a:gd name="T48" fmla="*/ 93 w 400"/>
              <a:gd name="T49" fmla="*/ 39 h 322"/>
              <a:gd name="T50" fmla="*/ 93 w 400"/>
              <a:gd name="T51" fmla="*/ 241 h 322"/>
              <a:gd name="T52" fmla="*/ 187 w 400"/>
              <a:gd name="T53" fmla="*/ 283 h 322"/>
              <a:gd name="T54" fmla="*/ 119 w 400"/>
              <a:gd name="T55" fmla="*/ 241 h 322"/>
              <a:gd name="T56" fmla="*/ 119 w 400"/>
              <a:gd name="T57" fmla="*/ 39 h 322"/>
              <a:gd name="T58" fmla="*/ 187 w 400"/>
              <a:gd name="T59" fmla="*/ 81 h 322"/>
              <a:gd name="T60" fmla="*/ 187 w 400"/>
              <a:gd name="T61" fmla="*/ 283 h 322"/>
              <a:gd name="T62" fmla="*/ 280 w 400"/>
              <a:gd name="T63" fmla="*/ 241 h 322"/>
              <a:gd name="T64" fmla="*/ 213 w 400"/>
              <a:gd name="T65" fmla="*/ 283 h 322"/>
              <a:gd name="T66" fmla="*/ 213 w 400"/>
              <a:gd name="T67" fmla="*/ 81 h 322"/>
              <a:gd name="T68" fmla="*/ 280 w 400"/>
              <a:gd name="T69" fmla="*/ 39 h 322"/>
              <a:gd name="T70" fmla="*/ 280 w 400"/>
              <a:gd name="T71" fmla="*/ 241 h 322"/>
              <a:gd name="T72" fmla="*/ 374 w 400"/>
              <a:gd name="T73" fmla="*/ 283 h 322"/>
              <a:gd name="T74" fmla="*/ 306 w 400"/>
              <a:gd name="T75" fmla="*/ 241 h 322"/>
              <a:gd name="T76" fmla="*/ 306 w 400"/>
              <a:gd name="T77" fmla="*/ 39 h 322"/>
              <a:gd name="T78" fmla="*/ 374 w 400"/>
              <a:gd name="T79" fmla="*/ 81 h 322"/>
              <a:gd name="T80" fmla="*/ 374 w 400"/>
              <a:gd name="T81" fmla="*/ 283 h 3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400" h="322">
                <a:moveTo>
                  <a:pt x="393" y="61"/>
                </a:moveTo>
                <a:cubicBezTo>
                  <a:pt x="300" y="3"/>
                  <a:pt x="300" y="3"/>
                  <a:pt x="300" y="3"/>
                </a:cubicBezTo>
                <a:cubicBezTo>
                  <a:pt x="296" y="0"/>
                  <a:pt x="291" y="0"/>
                  <a:pt x="286" y="3"/>
                </a:cubicBezTo>
                <a:cubicBezTo>
                  <a:pt x="200" y="57"/>
                  <a:pt x="200" y="57"/>
                  <a:pt x="200" y="57"/>
                </a:cubicBezTo>
                <a:cubicBezTo>
                  <a:pt x="113" y="3"/>
                  <a:pt x="113" y="3"/>
                  <a:pt x="113" y="3"/>
                </a:cubicBezTo>
                <a:cubicBezTo>
                  <a:pt x="109" y="0"/>
                  <a:pt x="104" y="0"/>
                  <a:pt x="100" y="3"/>
                </a:cubicBezTo>
                <a:cubicBezTo>
                  <a:pt x="6" y="61"/>
                  <a:pt x="6" y="61"/>
                  <a:pt x="6" y="61"/>
                </a:cubicBezTo>
                <a:cubicBezTo>
                  <a:pt x="2" y="64"/>
                  <a:pt x="0" y="68"/>
                  <a:pt x="0" y="73"/>
                </a:cubicBezTo>
                <a:cubicBezTo>
                  <a:pt x="0" y="307"/>
                  <a:pt x="0" y="307"/>
                  <a:pt x="0" y="307"/>
                </a:cubicBezTo>
                <a:cubicBezTo>
                  <a:pt x="0" y="312"/>
                  <a:pt x="2" y="317"/>
                  <a:pt x="6" y="319"/>
                </a:cubicBezTo>
                <a:cubicBezTo>
                  <a:pt x="11" y="322"/>
                  <a:pt x="16" y="321"/>
                  <a:pt x="20" y="319"/>
                </a:cubicBezTo>
                <a:cubicBezTo>
                  <a:pt x="106" y="265"/>
                  <a:pt x="106" y="265"/>
                  <a:pt x="106" y="265"/>
                </a:cubicBezTo>
                <a:cubicBezTo>
                  <a:pt x="193" y="319"/>
                  <a:pt x="193" y="319"/>
                  <a:pt x="193" y="319"/>
                </a:cubicBezTo>
                <a:cubicBezTo>
                  <a:pt x="197" y="322"/>
                  <a:pt x="202" y="322"/>
                  <a:pt x="207" y="319"/>
                </a:cubicBezTo>
                <a:cubicBezTo>
                  <a:pt x="293" y="265"/>
                  <a:pt x="293" y="265"/>
                  <a:pt x="293" y="265"/>
                </a:cubicBezTo>
                <a:cubicBezTo>
                  <a:pt x="380" y="319"/>
                  <a:pt x="380" y="319"/>
                  <a:pt x="380" y="319"/>
                </a:cubicBezTo>
                <a:cubicBezTo>
                  <a:pt x="382" y="320"/>
                  <a:pt x="384" y="321"/>
                  <a:pt x="387" y="321"/>
                </a:cubicBezTo>
                <a:cubicBezTo>
                  <a:pt x="389" y="321"/>
                  <a:pt x="391" y="320"/>
                  <a:pt x="393" y="319"/>
                </a:cubicBezTo>
                <a:cubicBezTo>
                  <a:pt x="397" y="317"/>
                  <a:pt x="400" y="312"/>
                  <a:pt x="400" y="307"/>
                </a:cubicBezTo>
                <a:cubicBezTo>
                  <a:pt x="400" y="73"/>
                  <a:pt x="400" y="73"/>
                  <a:pt x="400" y="73"/>
                </a:cubicBezTo>
                <a:cubicBezTo>
                  <a:pt x="400" y="68"/>
                  <a:pt x="397" y="64"/>
                  <a:pt x="393" y="61"/>
                </a:cubicBezTo>
                <a:close/>
                <a:moveTo>
                  <a:pt x="93" y="241"/>
                </a:moveTo>
                <a:cubicBezTo>
                  <a:pt x="26" y="283"/>
                  <a:pt x="26" y="283"/>
                  <a:pt x="26" y="283"/>
                </a:cubicBezTo>
                <a:cubicBezTo>
                  <a:pt x="26" y="81"/>
                  <a:pt x="26" y="81"/>
                  <a:pt x="26" y="81"/>
                </a:cubicBezTo>
                <a:cubicBezTo>
                  <a:pt x="93" y="39"/>
                  <a:pt x="93" y="39"/>
                  <a:pt x="93" y="39"/>
                </a:cubicBezTo>
                <a:lnTo>
                  <a:pt x="93" y="241"/>
                </a:lnTo>
                <a:close/>
                <a:moveTo>
                  <a:pt x="187" y="283"/>
                </a:moveTo>
                <a:cubicBezTo>
                  <a:pt x="119" y="241"/>
                  <a:pt x="119" y="241"/>
                  <a:pt x="119" y="241"/>
                </a:cubicBezTo>
                <a:cubicBezTo>
                  <a:pt x="119" y="39"/>
                  <a:pt x="119" y="39"/>
                  <a:pt x="119" y="39"/>
                </a:cubicBezTo>
                <a:cubicBezTo>
                  <a:pt x="187" y="81"/>
                  <a:pt x="187" y="81"/>
                  <a:pt x="187" y="81"/>
                </a:cubicBezTo>
                <a:lnTo>
                  <a:pt x="187" y="283"/>
                </a:lnTo>
                <a:close/>
                <a:moveTo>
                  <a:pt x="280" y="241"/>
                </a:moveTo>
                <a:cubicBezTo>
                  <a:pt x="213" y="283"/>
                  <a:pt x="213" y="283"/>
                  <a:pt x="213" y="283"/>
                </a:cubicBezTo>
                <a:cubicBezTo>
                  <a:pt x="213" y="81"/>
                  <a:pt x="213" y="81"/>
                  <a:pt x="213" y="81"/>
                </a:cubicBezTo>
                <a:cubicBezTo>
                  <a:pt x="280" y="39"/>
                  <a:pt x="280" y="39"/>
                  <a:pt x="280" y="39"/>
                </a:cubicBezTo>
                <a:lnTo>
                  <a:pt x="280" y="241"/>
                </a:lnTo>
                <a:close/>
                <a:moveTo>
                  <a:pt x="374" y="283"/>
                </a:moveTo>
                <a:cubicBezTo>
                  <a:pt x="306" y="241"/>
                  <a:pt x="306" y="241"/>
                  <a:pt x="306" y="241"/>
                </a:cubicBezTo>
                <a:cubicBezTo>
                  <a:pt x="306" y="39"/>
                  <a:pt x="306" y="39"/>
                  <a:pt x="306" y="39"/>
                </a:cubicBezTo>
                <a:cubicBezTo>
                  <a:pt x="374" y="81"/>
                  <a:pt x="374" y="81"/>
                  <a:pt x="374" y="81"/>
                </a:cubicBezTo>
                <a:lnTo>
                  <a:pt x="374" y="283"/>
                </a:lnTo>
                <a:close/>
              </a:path>
            </a:pathLst>
          </a:custGeom>
          <a:solidFill>
            <a:srgbClr val="1F74AD"/>
          </a:solidFill>
          <a:ln>
            <a:noFill/>
          </a:ln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0"/>
              </a:spcAft>
            </a:pPr>
            <a:endParaRPr lang="en-US" sz="1175" kern="0" dirty="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2" name="Freeform 119"/>
          <p:cNvSpPr>
            <a:spLocks noEditPoints="1"/>
          </p:cNvSpPr>
          <p:nvPr>
            <p:custDataLst>
              <p:tags r:id="rId4"/>
            </p:custDataLst>
          </p:nvPr>
        </p:nvSpPr>
        <p:spPr bwMode="auto">
          <a:xfrm>
            <a:off x="272560" y="1461282"/>
            <a:ext cx="874362" cy="874593"/>
          </a:xfrm>
          <a:custGeom>
            <a:avLst/>
            <a:gdLst>
              <a:gd name="T0" fmla="*/ 192 w 384"/>
              <a:gd name="T1" fmla="*/ 0 h 384"/>
              <a:gd name="T2" fmla="*/ 0 w 384"/>
              <a:gd name="T3" fmla="*/ 192 h 384"/>
              <a:gd name="T4" fmla="*/ 192 w 384"/>
              <a:gd name="T5" fmla="*/ 384 h 384"/>
              <a:gd name="T6" fmla="*/ 384 w 384"/>
              <a:gd name="T7" fmla="*/ 192 h 384"/>
              <a:gd name="T8" fmla="*/ 192 w 384"/>
              <a:gd name="T9" fmla="*/ 0 h 384"/>
              <a:gd name="T10" fmla="*/ 192 w 384"/>
              <a:gd name="T11" fmla="*/ 349 h 384"/>
              <a:gd name="T12" fmla="*/ 35 w 384"/>
              <a:gd name="T13" fmla="*/ 192 h 384"/>
              <a:gd name="T14" fmla="*/ 192 w 384"/>
              <a:gd name="T15" fmla="*/ 35 h 384"/>
              <a:gd name="T16" fmla="*/ 349 w 384"/>
              <a:gd name="T17" fmla="*/ 192 h 384"/>
              <a:gd name="T18" fmla="*/ 192 w 384"/>
              <a:gd name="T19" fmla="*/ 349 h 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84" h="384">
                <a:moveTo>
                  <a:pt x="192" y="0"/>
                </a:moveTo>
                <a:cubicBezTo>
                  <a:pt x="86" y="0"/>
                  <a:pt x="0" y="86"/>
                  <a:pt x="0" y="192"/>
                </a:cubicBezTo>
                <a:cubicBezTo>
                  <a:pt x="0" y="298"/>
                  <a:pt x="86" y="384"/>
                  <a:pt x="192" y="384"/>
                </a:cubicBezTo>
                <a:cubicBezTo>
                  <a:pt x="298" y="384"/>
                  <a:pt x="384" y="298"/>
                  <a:pt x="384" y="192"/>
                </a:cubicBezTo>
                <a:cubicBezTo>
                  <a:pt x="384" y="86"/>
                  <a:pt x="298" y="0"/>
                  <a:pt x="192" y="0"/>
                </a:cubicBezTo>
                <a:close/>
                <a:moveTo>
                  <a:pt x="192" y="349"/>
                </a:moveTo>
                <a:cubicBezTo>
                  <a:pt x="105" y="349"/>
                  <a:pt x="35" y="278"/>
                  <a:pt x="35" y="192"/>
                </a:cubicBezTo>
                <a:cubicBezTo>
                  <a:pt x="35" y="105"/>
                  <a:pt x="105" y="35"/>
                  <a:pt x="192" y="35"/>
                </a:cubicBezTo>
                <a:cubicBezTo>
                  <a:pt x="278" y="35"/>
                  <a:pt x="349" y="105"/>
                  <a:pt x="349" y="192"/>
                </a:cubicBezTo>
                <a:cubicBezTo>
                  <a:pt x="349" y="278"/>
                  <a:pt x="278" y="349"/>
                  <a:pt x="192" y="349"/>
                </a:cubicBezTo>
                <a:close/>
              </a:path>
            </a:pathLst>
          </a:custGeom>
          <a:solidFill>
            <a:srgbClr val="1F74AD"/>
          </a:solidFill>
          <a:ln>
            <a:noFill/>
          </a:ln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0"/>
              </a:spcAft>
            </a:pPr>
            <a:endParaRPr lang="en-US" sz="1175" kern="0" dirty="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1267523" y="1139320"/>
            <a:ext cx="3806665" cy="1518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792" tIns="38396" rIns="76792" bIns="38396" anchor="ctr">
            <a:normAutofit/>
          </a:bodyPr>
          <a:lstStyle>
            <a:defPPr>
              <a:defRPr lang="zh-CN"/>
            </a:defPPr>
            <a:lvl1pPr algn="just" eaLnBrk="1" hangingPunct="1">
              <a:lnSpc>
                <a:spcPct val="90000"/>
              </a:lnSpc>
              <a:buClrTx/>
              <a:buSzTx/>
              <a:buFontTx/>
              <a:buNone/>
              <a:defRPr sz="1800"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>
              <a:lnSpc>
                <a:spcPct val="130000"/>
              </a:lnSpc>
              <a:buClr>
                <a:srgbClr val="000000"/>
              </a:buClr>
              <a:buFont typeface="Wingdings" panose="05000000000000000000" pitchFamily="2" charset="2"/>
              <a:buChar char="ü"/>
              <a:defRPr sz="1600"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defTabSz="121729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defTabSz="121729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defTabSz="121729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defTabSz="121729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2000" b="1" spc="15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人群分层运营目标清晰</a:t>
            </a:r>
            <a:br>
              <a:rPr lang="zh-CN" altLang="en-US" sz="1175" spc="15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</a:br>
            <a:r>
              <a:rPr lang="zh-CN" altLang="en-US" sz="1175" spc="15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新人群，多种方式传达群福利，传递价值感，提高转化率和留存率。</a:t>
            </a:r>
            <a:endParaRPr lang="zh-CN" altLang="en-US" sz="1175" spc="15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63" name="Freeform 133"/>
          <p:cNvSpPr>
            <a:spLocks noEditPoints="1"/>
          </p:cNvSpPr>
          <p:nvPr>
            <p:custDataLst>
              <p:tags r:id="rId6"/>
            </p:custDataLst>
          </p:nvPr>
        </p:nvSpPr>
        <p:spPr bwMode="auto">
          <a:xfrm>
            <a:off x="5467442" y="1723572"/>
            <a:ext cx="346175" cy="389838"/>
          </a:xfrm>
          <a:custGeom>
            <a:avLst/>
            <a:gdLst>
              <a:gd name="T0" fmla="*/ 300 w 320"/>
              <a:gd name="T1" fmla="*/ 0 h 360"/>
              <a:gd name="T2" fmla="*/ 256 w 320"/>
              <a:gd name="T3" fmla="*/ 0 h 360"/>
              <a:gd name="T4" fmla="*/ 240 w 320"/>
              <a:gd name="T5" fmla="*/ 20 h 360"/>
              <a:gd name="T6" fmla="*/ 240 w 320"/>
              <a:gd name="T7" fmla="*/ 360 h 360"/>
              <a:gd name="T8" fmla="*/ 320 w 320"/>
              <a:gd name="T9" fmla="*/ 360 h 360"/>
              <a:gd name="T10" fmla="*/ 320 w 320"/>
              <a:gd name="T11" fmla="*/ 20 h 360"/>
              <a:gd name="T12" fmla="*/ 300 w 320"/>
              <a:gd name="T13" fmla="*/ 0 h 360"/>
              <a:gd name="T14" fmla="*/ 180 w 320"/>
              <a:gd name="T15" fmla="*/ 120 h 360"/>
              <a:gd name="T16" fmla="*/ 136 w 320"/>
              <a:gd name="T17" fmla="*/ 120 h 360"/>
              <a:gd name="T18" fmla="*/ 120 w 320"/>
              <a:gd name="T19" fmla="*/ 140 h 360"/>
              <a:gd name="T20" fmla="*/ 120 w 320"/>
              <a:gd name="T21" fmla="*/ 360 h 360"/>
              <a:gd name="T22" fmla="*/ 200 w 320"/>
              <a:gd name="T23" fmla="*/ 360 h 360"/>
              <a:gd name="T24" fmla="*/ 200 w 320"/>
              <a:gd name="T25" fmla="*/ 140 h 360"/>
              <a:gd name="T26" fmla="*/ 180 w 320"/>
              <a:gd name="T27" fmla="*/ 120 h 360"/>
              <a:gd name="T28" fmla="*/ 60 w 320"/>
              <a:gd name="T29" fmla="*/ 240 h 360"/>
              <a:gd name="T30" fmla="*/ 16 w 320"/>
              <a:gd name="T31" fmla="*/ 240 h 360"/>
              <a:gd name="T32" fmla="*/ 0 w 320"/>
              <a:gd name="T33" fmla="*/ 260 h 360"/>
              <a:gd name="T34" fmla="*/ 0 w 320"/>
              <a:gd name="T35" fmla="*/ 360 h 360"/>
              <a:gd name="T36" fmla="*/ 80 w 320"/>
              <a:gd name="T37" fmla="*/ 360 h 360"/>
              <a:gd name="T38" fmla="*/ 80 w 320"/>
              <a:gd name="T39" fmla="*/ 260 h 360"/>
              <a:gd name="T40" fmla="*/ 60 w 320"/>
              <a:gd name="T41" fmla="*/ 240 h 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320" h="360">
                <a:moveTo>
                  <a:pt x="300" y="0"/>
                </a:moveTo>
                <a:cubicBezTo>
                  <a:pt x="256" y="0"/>
                  <a:pt x="256" y="0"/>
                  <a:pt x="256" y="0"/>
                </a:cubicBezTo>
                <a:cubicBezTo>
                  <a:pt x="245" y="0"/>
                  <a:pt x="240" y="9"/>
                  <a:pt x="240" y="20"/>
                </a:cubicBezTo>
                <a:cubicBezTo>
                  <a:pt x="240" y="360"/>
                  <a:pt x="240" y="360"/>
                  <a:pt x="240" y="360"/>
                </a:cubicBezTo>
                <a:cubicBezTo>
                  <a:pt x="320" y="360"/>
                  <a:pt x="320" y="360"/>
                  <a:pt x="320" y="360"/>
                </a:cubicBezTo>
                <a:cubicBezTo>
                  <a:pt x="320" y="20"/>
                  <a:pt x="320" y="20"/>
                  <a:pt x="320" y="20"/>
                </a:cubicBezTo>
                <a:cubicBezTo>
                  <a:pt x="320" y="9"/>
                  <a:pt x="311" y="0"/>
                  <a:pt x="300" y="0"/>
                </a:cubicBezTo>
                <a:close/>
                <a:moveTo>
                  <a:pt x="180" y="120"/>
                </a:moveTo>
                <a:cubicBezTo>
                  <a:pt x="136" y="120"/>
                  <a:pt x="136" y="120"/>
                  <a:pt x="136" y="120"/>
                </a:cubicBezTo>
                <a:cubicBezTo>
                  <a:pt x="125" y="120"/>
                  <a:pt x="120" y="129"/>
                  <a:pt x="120" y="140"/>
                </a:cubicBezTo>
                <a:cubicBezTo>
                  <a:pt x="120" y="360"/>
                  <a:pt x="120" y="360"/>
                  <a:pt x="120" y="360"/>
                </a:cubicBezTo>
                <a:cubicBezTo>
                  <a:pt x="200" y="360"/>
                  <a:pt x="200" y="360"/>
                  <a:pt x="200" y="360"/>
                </a:cubicBezTo>
                <a:cubicBezTo>
                  <a:pt x="200" y="140"/>
                  <a:pt x="200" y="140"/>
                  <a:pt x="200" y="140"/>
                </a:cubicBezTo>
                <a:cubicBezTo>
                  <a:pt x="200" y="129"/>
                  <a:pt x="191" y="120"/>
                  <a:pt x="180" y="120"/>
                </a:cubicBezTo>
                <a:close/>
                <a:moveTo>
                  <a:pt x="60" y="240"/>
                </a:moveTo>
                <a:cubicBezTo>
                  <a:pt x="16" y="240"/>
                  <a:pt x="16" y="240"/>
                  <a:pt x="16" y="240"/>
                </a:cubicBezTo>
                <a:cubicBezTo>
                  <a:pt x="5" y="240"/>
                  <a:pt x="0" y="249"/>
                  <a:pt x="0" y="260"/>
                </a:cubicBezTo>
                <a:cubicBezTo>
                  <a:pt x="0" y="360"/>
                  <a:pt x="0" y="360"/>
                  <a:pt x="0" y="360"/>
                </a:cubicBezTo>
                <a:cubicBezTo>
                  <a:pt x="80" y="360"/>
                  <a:pt x="80" y="360"/>
                  <a:pt x="80" y="360"/>
                </a:cubicBezTo>
                <a:cubicBezTo>
                  <a:pt x="80" y="260"/>
                  <a:pt x="80" y="260"/>
                  <a:pt x="80" y="260"/>
                </a:cubicBezTo>
                <a:cubicBezTo>
                  <a:pt x="80" y="249"/>
                  <a:pt x="71" y="240"/>
                  <a:pt x="60" y="240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0"/>
              </a:spcAft>
            </a:pPr>
            <a:endParaRPr lang="en-US" sz="1175" kern="0" dirty="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64" name="Freeform 23"/>
          <p:cNvSpPr>
            <a:spLocks noEditPoints="1"/>
          </p:cNvSpPr>
          <p:nvPr>
            <p:custDataLst>
              <p:tags r:id="rId7"/>
            </p:custDataLst>
          </p:nvPr>
        </p:nvSpPr>
        <p:spPr bwMode="auto">
          <a:xfrm>
            <a:off x="5227031" y="1481193"/>
            <a:ext cx="874364" cy="874595"/>
          </a:xfrm>
          <a:custGeom>
            <a:avLst/>
            <a:gdLst>
              <a:gd name="T0" fmla="*/ 192 w 384"/>
              <a:gd name="T1" fmla="*/ 0 h 384"/>
              <a:gd name="T2" fmla="*/ 0 w 384"/>
              <a:gd name="T3" fmla="*/ 192 h 384"/>
              <a:gd name="T4" fmla="*/ 192 w 384"/>
              <a:gd name="T5" fmla="*/ 384 h 384"/>
              <a:gd name="T6" fmla="*/ 384 w 384"/>
              <a:gd name="T7" fmla="*/ 192 h 384"/>
              <a:gd name="T8" fmla="*/ 192 w 384"/>
              <a:gd name="T9" fmla="*/ 0 h 384"/>
              <a:gd name="T10" fmla="*/ 192 w 384"/>
              <a:gd name="T11" fmla="*/ 349 h 384"/>
              <a:gd name="T12" fmla="*/ 35 w 384"/>
              <a:gd name="T13" fmla="*/ 192 h 384"/>
              <a:gd name="T14" fmla="*/ 192 w 384"/>
              <a:gd name="T15" fmla="*/ 35 h 384"/>
              <a:gd name="T16" fmla="*/ 349 w 384"/>
              <a:gd name="T17" fmla="*/ 192 h 384"/>
              <a:gd name="T18" fmla="*/ 192 w 384"/>
              <a:gd name="T19" fmla="*/ 349 h 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84" h="384">
                <a:moveTo>
                  <a:pt x="192" y="0"/>
                </a:moveTo>
                <a:cubicBezTo>
                  <a:pt x="86" y="0"/>
                  <a:pt x="0" y="86"/>
                  <a:pt x="0" y="192"/>
                </a:cubicBezTo>
                <a:cubicBezTo>
                  <a:pt x="0" y="298"/>
                  <a:pt x="86" y="384"/>
                  <a:pt x="192" y="384"/>
                </a:cubicBezTo>
                <a:cubicBezTo>
                  <a:pt x="298" y="384"/>
                  <a:pt x="384" y="298"/>
                  <a:pt x="384" y="192"/>
                </a:cubicBezTo>
                <a:cubicBezTo>
                  <a:pt x="384" y="86"/>
                  <a:pt x="298" y="0"/>
                  <a:pt x="192" y="0"/>
                </a:cubicBezTo>
                <a:close/>
                <a:moveTo>
                  <a:pt x="192" y="349"/>
                </a:moveTo>
                <a:cubicBezTo>
                  <a:pt x="105" y="349"/>
                  <a:pt x="35" y="278"/>
                  <a:pt x="35" y="192"/>
                </a:cubicBezTo>
                <a:cubicBezTo>
                  <a:pt x="35" y="105"/>
                  <a:pt x="105" y="35"/>
                  <a:pt x="192" y="35"/>
                </a:cubicBezTo>
                <a:cubicBezTo>
                  <a:pt x="278" y="35"/>
                  <a:pt x="349" y="105"/>
                  <a:pt x="349" y="192"/>
                </a:cubicBezTo>
                <a:cubicBezTo>
                  <a:pt x="349" y="278"/>
                  <a:pt x="278" y="349"/>
                  <a:pt x="192" y="349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0"/>
              </a:spcAft>
            </a:pPr>
            <a:endParaRPr lang="en-US" sz="1175" kern="0" dirty="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>
            <p:custDataLst>
              <p:tags r:id="rId8"/>
            </p:custDataLst>
          </p:nvPr>
        </p:nvSpPr>
        <p:spPr>
          <a:xfrm>
            <a:off x="6177554" y="1159219"/>
            <a:ext cx="3806351" cy="2369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792" tIns="38396" rIns="76792" bIns="38396" anchor="ctr">
            <a:normAutofit lnSpcReduction="20000"/>
          </a:bodyPr>
          <a:lstStyle>
            <a:defPPr>
              <a:defRPr lang="zh-CN"/>
            </a:defPPr>
            <a:lvl1pPr algn="just" eaLnBrk="1" hangingPunct="1">
              <a:lnSpc>
                <a:spcPct val="90000"/>
              </a:lnSpc>
              <a:buClrTx/>
              <a:buSzTx/>
              <a:buFontTx/>
              <a:buNone/>
              <a:defRPr sz="1800"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>
              <a:lnSpc>
                <a:spcPct val="130000"/>
              </a:lnSpc>
              <a:buClr>
                <a:srgbClr val="000000"/>
              </a:buClr>
              <a:buFont typeface="Wingdings" panose="05000000000000000000" pitchFamily="2" charset="2"/>
              <a:buChar char="ü"/>
              <a:defRPr sz="1600"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defTabSz="121729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defTabSz="121729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defTabSz="121729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defTabSz="121729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2000" b="1" spc="15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社群运营和平台运营的完美结合闭环</a:t>
            </a:r>
            <a:endParaRPr lang="zh-CN" altLang="en-US" sz="2000" b="1" spc="15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1175" spc="15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商场模式，活动多+品类多+品牌多+单品多，平台调性是“大牌正品  3折特卖”，所以提高转化率的最有效方法是通过导入到能体现折扣活动+内容多的地方（活动/专区专场）。而社群运营中，也会发现所有动作，目标和手段不一样，但最终都回归到活动集合页/专区页才能实现，最大化提供多个单品给消费者选择，提高转化率。</a:t>
            </a:r>
            <a:endParaRPr lang="zh-CN" altLang="en-US" sz="1175" spc="15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4" name="Freeform 23"/>
          <p:cNvSpPr>
            <a:spLocks noEditPoints="1"/>
          </p:cNvSpPr>
          <p:nvPr>
            <p:custDataLst>
              <p:tags r:id="rId9"/>
            </p:custDataLst>
          </p:nvPr>
        </p:nvSpPr>
        <p:spPr bwMode="auto">
          <a:xfrm>
            <a:off x="272560" y="4006061"/>
            <a:ext cx="874362" cy="874595"/>
          </a:xfrm>
          <a:custGeom>
            <a:avLst/>
            <a:gdLst>
              <a:gd name="T0" fmla="*/ 192 w 384"/>
              <a:gd name="T1" fmla="*/ 0 h 384"/>
              <a:gd name="T2" fmla="*/ 0 w 384"/>
              <a:gd name="T3" fmla="*/ 192 h 384"/>
              <a:gd name="T4" fmla="*/ 192 w 384"/>
              <a:gd name="T5" fmla="*/ 384 h 384"/>
              <a:gd name="T6" fmla="*/ 384 w 384"/>
              <a:gd name="T7" fmla="*/ 192 h 384"/>
              <a:gd name="T8" fmla="*/ 192 w 384"/>
              <a:gd name="T9" fmla="*/ 0 h 384"/>
              <a:gd name="T10" fmla="*/ 192 w 384"/>
              <a:gd name="T11" fmla="*/ 349 h 384"/>
              <a:gd name="T12" fmla="*/ 35 w 384"/>
              <a:gd name="T13" fmla="*/ 192 h 384"/>
              <a:gd name="T14" fmla="*/ 192 w 384"/>
              <a:gd name="T15" fmla="*/ 35 h 384"/>
              <a:gd name="T16" fmla="*/ 349 w 384"/>
              <a:gd name="T17" fmla="*/ 192 h 384"/>
              <a:gd name="T18" fmla="*/ 192 w 384"/>
              <a:gd name="T19" fmla="*/ 349 h 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84" h="384">
                <a:moveTo>
                  <a:pt x="192" y="0"/>
                </a:moveTo>
                <a:cubicBezTo>
                  <a:pt x="86" y="0"/>
                  <a:pt x="0" y="86"/>
                  <a:pt x="0" y="192"/>
                </a:cubicBezTo>
                <a:cubicBezTo>
                  <a:pt x="0" y="298"/>
                  <a:pt x="86" y="384"/>
                  <a:pt x="192" y="384"/>
                </a:cubicBezTo>
                <a:cubicBezTo>
                  <a:pt x="298" y="384"/>
                  <a:pt x="384" y="298"/>
                  <a:pt x="384" y="192"/>
                </a:cubicBezTo>
                <a:cubicBezTo>
                  <a:pt x="384" y="86"/>
                  <a:pt x="298" y="0"/>
                  <a:pt x="192" y="0"/>
                </a:cubicBezTo>
                <a:close/>
                <a:moveTo>
                  <a:pt x="192" y="349"/>
                </a:moveTo>
                <a:cubicBezTo>
                  <a:pt x="105" y="349"/>
                  <a:pt x="35" y="278"/>
                  <a:pt x="35" y="192"/>
                </a:cubicBezTo>
                <a:cubicBezTo>
                  <a:pt x="35" y="105"/>
                  <a:pt x="105" y="35"/>
                  <a:pt x="192" y="35"/>
                </a:cubicBezTo>
                <a:cubicBezTo>
                  <a:pt x="278" y="35"/>
                  <a:pt x="349" y="105"/>
                  <a:pt x="349" y="192"/>
                </a:cubicBezTo>
                <a:cubicBezTo>
                  <a:pt x="349" y="278"/>
                  <a:pt x="278" y="349"/>
                  <a:pt x="192" y="349"/>
                </a:cubicBezTo>
                <a:close/>
              </a:path>
            </a:pathLst>
          </a:custGeom>
          <a:solidFill>
            <a:srgbClr val="1AA3AA"/>
          </a:solidFill>
          <a:ln>
            <a:noFill/>
          </a:ln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0"/>
              </a:spcAft>
            </a:pPr>
            <a:endParaRPr lang="en-US" sz="1175" kern="0" dirty="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5" name="Freeform 27"/>
          <p:cNvSpPr>
            <a:spLocks noEditPoints="1"/>
          </p:cNvSpPr>
          <p:nvPr>
            <p:custDataLst>
              <p:tags r:id="rId10"/>
            </p:custDataLst>
          </p:nvPr>
        </p:nvSpPr>
        <p:spPr bwMode="auto">
          <a:xfrm>
            <a:off x="557583" y="4243282"/>
            <a:ext cx="304318" cy="400155"/>
          </a:xfrm>
          <a:custGeom>
            <a:avLst/>
            <a:gdLst>
              <a:gd name="T0" fmla="*/ 96 w 256"/>
              <a:gd name="T1" fmla="*/ 48 h 336"/>
              <a:gd name="T2" fmla="*/ 48 w 256"/>
              <a:gd name="T3" fmla="*/ 0 h 336"/>
              <a:gd name="T4" fmla="*/ 0 w 256"/>
              <a:gd name="T5" fmla="*/ 48 h 336"/>
              <a:gd name="T6" fmla="*/ 29 w 256"/>
              <a:gd name="T7" fmla="*/ 92 h 336"/>
              <a:gd name="T8" fmla="*/ 29 w 256"/>
              <a:gd name="T9" fmla="*/ 244 h 336"/>
              <a:gd name="T10" fmla="*/ 0 w 256"/>
              <a:gd name="T11" fmla="*/ 288 h 336"/>
              <a:gd name="T12" fmla="*/ 48 w 256"/>
              <a:gd name="T13" fmla="*/ 336 h 336"/>
              <a:gd name="T14" fmla="*/ 96 w 256"/>
              <a:gd name="T15" fmla="*/ 288 h 336"/>
              <a:gd name="T16" fmla="*/ 67 w 256"/>
              <a:gd name="T17" fmla="*/ 244 h 336"/>
              <a:gd name="T18" fmla="*/ 67 w 256"/>
              <a:gd name="T19" fmla="*/ 92 h 336"/>
              <a:gd name="T20" fmla="*/ 96 w 256"/>
              <a:gd name="T21" fmla="*/ 48 h 336"/>
              <a:gd name="T22" fmla="*/ 75 w 256"/>
              <a:gd name="T23" fmla="*/ 288 h 336"/>
              <a:gd name="T24" fmla="*/ 48 w 256"/>
              <a:gd name="T25" fmla="*/ 316 h 336"/>
              <a:gd name="T26" fmla="*/ 20 w 256"/>
              <a:gd name="T27" fmla="*/ 288 h 336"/>
              <a:gd name="T28" fmla="*/ 48 w 256"/>
              <a:gd name="T29" fmla="*/ 260 h 336"/>
              <a:gd name="T30" fmla="*/ 75 w 256"/>
              <a:gd name="T31" fmla="*/ 288 h 336"/>
              <a:gd name="T32" fmla="*/ 48 w 256"/>
              <a:gd name="T33" fmla="*/ 76 h 336"/>
              <a:gd name="T34" fmla="*/ 20 w 256"/>
              <a:gd name="T35" fmla="*/ 48 h 336"/>
              <a:gd name="T36" fmla="*/ 48 w 256"/>
              <a:gd name="T37" fmla="*/ 20 h 336"/>
              <a:gd name="T38" fmla="*/ 75 w 256"/>
              <a:gd name="T39" fmla="*/ 48 h 336"/>
              <a:gd name="T40" fmla="*/ 48 w 256"/>
              <a:gd name="T41" fmla="*/ 76 h 336"/>
              <a:gd name="T42" fmla="*/ 227 w 256"/>
              <a:gd name="T43" fmla="*/ 244 h 336"/>
              <a:gd name="T44" fmla="*/ 227 w 256"/>
              <a:gd name="T45" fmla="*/ 92 h 336"/>
              <a:gd name="T46" fmla="*/ 256 w 256"/>
              <a:gd name="T47" fmla="*/ 48 h 336"/>
              <a:gd name="T48" fmla="*/ 208 w 256"/>
              <a:gd name="T49" fmla="*/ 0 h 336"/>
              <a:gd name="T50" fmla="*/ 160 w 256"/>
              <a:gd name="T51" fmla="*/ 48 h 336"/>
              <a:gd name="T52" fmla="*/ 189 w 256"/>
              <a:gd name="T53" fmla="*/ 92 h 336"/>
              <a:gd name="T54" fmla="*/ 189 w 256"/>
              <a:gd name="T55" fmla="*/ 244 h 336"/>
              <a:gd name="T56" fmla="*/ 160 w 256"/>
              <a:gd name="T57" fmla="*/ 288 h 336"/>
              <a:gd name="T58" fmla="*/ 208 w 256"/>
              <a:gd name="T59" fmla="*/ 336 h 336"/>
              <a:gd name="T60" fmla="*/ 256 w 256"/>
              <a:gd name="T61" fmla="*/ 288 h 336"/>
              <a:gd name="T62" fmla="*/ 227 w 256"/>
              <a:gd name="T63" fmla="*/ 244 h 336"/>
              <a:gd name="T64" fmla="*/ 180 w 256"/>
              <a:gd name="T65" fmla="*/ 48 h 336"/>
              <a:gd name="T66" fmla="*/ 208 w 256"/>
              <a:gd name="T67" fmla="*/ 20 h 336"/>
              <a:gd name="T68" fmla="*/ 235 w 256"/>
              <a:gd name="T69" fmla="*/ 48 h 336"/>
              <a:gd name="T70" fmla="*/ 208 w 256"/>
              <a:gd name="T71" fmla="*/ 76 h 336"/>
              <a:gd name="T72" fmla="*/ 180 w 256"/>
              <a:gd name="T73" fmla="*/ 48 h 336"/>
              <a:gd name="T74" fmla="*/ 208 w 256"/>
              <a:gd name="T75" fmla="*/ 316 h 336"/>
              <a:gd name="T76" fmla="*/ 180 w 256"/>
              <a:gd name="T77" fmla="*/ 288 h 336"/>
              <a:gd name="T78" fmla="*/ 208 w 256"/>
              <a:gd name="T79" fmla="*/ 260 h 336"/>
              <a:gd name="T80" fmla="*/ 235 w 256"/>
              <a:gd name="T81" fmla="*/ 288 h 336"/>
              <a:gd name="T82" fmla="*/ 208 w 256"/>
              <a:gd name="T83" fmla="*/ 316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56" h="336">
                <a:moveTo>
                  <a:pt x="96" y="48"/>
                </a:moveTo>
                <a:cubicBezTo>
                  <a:pt x="96" y="21"/>
                  <a:pt x="74" y="0"/>
                  <a:pt x="48" y="0"/>
                </a:cubicBezTo>
                <a:cubicBezTo>
                  <a:pt x="21" y="0"/>
                  <a:pt x="0" y="21"/>
                  <a:pt x="0" y="48"/>
                </a:cubicBezTo>
                <a:cubicBezTo>
                  <a:pt x="0" y="68"/>
                  <a:pt x="12" y="85"/>
                  <a:pt x="29" y="92"/>
                </a:cubicBezTo>
                <a:cubicBezTo>
                  <a:pt x="29" y="244"/>
                  <a:pt x="29" y="244"/>
                  <a:pt x="29" y="244"/>
                </a:cubicBezTo>
                <a:cubicBezTo>
                  <a:pt x="12" y="251"/>
                  <a:pt x="0" y="268"/>
                  <a:pt x="0" y="288"/>
                </a:cubicBezTo>
                <a:cubicBezTo>
                  <a:pt x="0" y="314"/>
                  <a:pt x="21" y="336"/>
                  <a:pt x="48" y="336"/>
                </a:cubicBezTo>
                <a:cubicBezTo>
                  <a:pt x="74" y="336"/>
                  <a:pt x="96" y="314"/>
                  <a:pt x="96" y="288"/>
                </a:cubicBezTo>
                <a:cubicBezTo>
                  <a:pt x="96" y="268"/>
                  <a:pt x="84" y="251"/>
                  <a:pt x="67" y="244"/>
                </a:cubicBezTo>
                <a:cubicBezTo>
                  <a:pt x="67" y="92"/>
                  <a:pt x="67" y="92"/>
                  <a:pt x="67" y="92"/>
                </a:cubicBezTo>
                <a:cubicBezTo>
                  <a:pt x="84" y="85"/>
                  <a:pt x="96" y="68"/>
                  <a:pt x="96" y="48"/>
                </a:cubicBezTo>
                <a:close/>
                <a:moveTo>
                  <a:pt x="75" y="288"/>
                </a:moveTo>
                <a:cubicBezTo>
                  <a:pt x="75" y="303"/>
                  <a:pt x="63" y="316"/>
                  <a:pt x="48" y="316"/>
                </a:cubicBezTo>
                <a:cubicBezTo>
                  <a:pt x="32" y="316"/>
                  <a:pt x="20" y="303"/>
                  <a:pt x="20" y="288"/>
                </a:cubicBezTo>
                <a:cubicBezTo>
                  <a:pt x="20" y="273"/>
                  <a:pt x="32" y="260"/>
                  <a:pt x="48" y="260"/>
                </a:cubicBezTo>
                <a:cubicBezTo>
                  <a:pt x="63" y="260"/>
                  <a:pt x="75" y="273"/>
                  <a:pt x="75" y="288"/>
                </a:cubicBezTo>
                <a:close/>
                <a:moveTo>
                  <a:pt x="48" y="76"/>
                </a:moveTo>
                <a:cubicBezTo>
                  <a:pt x="32" y="76"/>
                  <a:pt x="20" y="63"/>
                  <a:pt x="20" y="48"/>
                </a:cubicBezTo>
                <a:cubicBezTo>
                  <a:pt x="20" y="33"/>
                  <a:pt x="32" y="20"/>
                  <a:pt x="48" y="20"/>
                </a:cubicBezTo>
                <a:cubicBezTo>
                  <a:pt x="63" y="20"/>
                  <a:pt x="75" y="33"/>
                  <a:pt x="75" y="48"/>
                </a:cubicBezTo>
                <a:cubicBezTo>
                  <a:pt x="75" y="63"/>
                  <a:pt x="63" y="76"/>
                  <a:pt x="48" y="76"/>
                </a:cubicBezTo>
                <a:close/>
                <a:moveTo>
                  <a:pt x="227" y="244"/>
                </a:moveTo>
                <a:cubicBezTo>
                  <a:pt x="227" y="92"/>
                  <a:pt x="227" y="92"/>
                  <a:pt x="227" y="92"/>
                </a:cubicBezTo>
                <a:cubicBezTo>
                  <a:pt x="244" y="85"/>
                  <a:pt x="256" y="68"/>
                  <a:pt x="256" y="48"/>
                </a:cubicBezTo>
                <a:cubicBezTo>
                  <a:pt x="256" y="21"/>
                  <a:pt x="234" y="0"/>
                  <a:pt x="208" y="0"/>
                </a:cubicBezTo>
                <a:cubicBezTo>
                  <a:pt x="181" y="0"/>
                  <a:pt x="160" y="21"/>
                  <a:pt x="160" y="48"/>
                </a:cubicBezTo>
                <a:cubicBezTo>
                  <a:pt x="160" y="68"/>
                  <a:pt x="172" y="85"/>
                  <a:pt x="189" y="92"/>
                </a:cubicBezTo>
                <a:cubicBezTo>
                  <a:pt x="189" y="244"/>
                  <a:pt x="189" y="244"/>
                  <a:pt x="189" y="244"/>
                </a:cubicBezTo>
                <a:cubicBezTo>
                  <a:pt x="172" y="251"/>
                  <a:pt x="160" y="268"/>
                  <a:pt x="160" y="288"/>
                </a:cubicBezTo>
                <a:cubicBezTo>
                  <a:pt x="160" y="314"/>
                  <a:pt x="181" y="336"/>
                  <a:pt x="208" y="336"/>
                </a:cubicBezTo>
                <a:cubicBezTo>
                  <a:pt x="234" y="336"/>
                  <a:pt x="256" y="314"/>
                  <a:pt x="256" y="288"/>
                </a:cubicBezTo>
                <a:cubicBezTo>
                  <a:pt x="256" y="268"/>
                  <a:pt x="244" y="251"/>
                  <a:pt x="227" y="244"/>
                </a:cubicBezTo>
                <a:close/>
                <a:moveTo>
                  <a:pt x="180" y="48"/>
                </a:moveTo>
                <a:cubicBezTo>
                  <a:pt x="180" y="33"/>
                  <a:pt x="192" y="20"/>
                  <a:pt x="208" y="20"/>
                </a:cubicBezTo>
                <a:cubicBezTo>
                  <a:pt x="223" y="20"/>
                  <a:pt x="235" y="33"/>
                  <a:pt x="235" y="48"/>
                </a:cubicBezTo>
                <a:cubicBezTo>
                  <a:pt x="235" y="63"/>
                  <a:pt x="223" y="76"/>
                  <a:pt x="208" y="76"/>
                </a:cubicBezTo>
                <a:cubicBezTo>
                  <a:pt x="192" y="76"/>
                  <a:pt x="180" y="63"/>
                  <a:pt x="180" y="48"/>
                </a:cubicBezTo>
                <a:close/>
                <a:moveTo>
                  <a:pt x="208" y="316"/>
                </a:moveTo>
                <a:cubicBezTo>
                  <a:pt x="192" y="316"/>
                  <a:pt x="180" y="303"/>
                  <a:pt x="180" y="288"/>
                </a:cubicBezTo>
                <a:cubicBezTo>
                  <a:pt x="180" y="273"/>
                  <a:pt x="192" y="260"/>
                  <a:pt x="208" y="260"/>
                </a:cubicBezTo>
                <a:cubicBezTo>
                  <a:pt x="223" y="260"/>
                  <a:pt x="235" y="273"/>
                  <a:pt x="235" y="288"/>
                </a:cubicBezTo>
                <a:cubicBezTo>
                  <a:pt x="235" y="303"/>
                  <a:pt x="223" y="316"/>
                  <a:pt x="208" y="316"/>
                </a:cubicBezTo>
                <a:close/>
              </a:path>
            </a:pathLst>
          </a:custGeom>
          <a:solidFill>
            <a:srgbClr val="1AA3AA"/>
          </a:solidFill>
          <a:ln>
            <a:noFill/>
          </a:ln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0"/>
              </a:spcAft>
            </a:pPr>
            <a:endParaRPr lang="en-US" sz="1175" kern="0" dirty="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>
            <p:custDataLst>
              <p:tags r:id="rId11"/>
            </p:custDataLst>
          </p:nvPr>
        </p:nvSpPr>
        <p:spPr>
          <a:xfrm>
            <a:off x="1146810" y="3340735"/>
            <a:ext cx="4627245" cy="2235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792" tIns="38396" rIns="76792" bIns="38396" anchor="ctr">
            <a:normAutofit/>
          </a:bodyPr>
          <a:lstStyle>
            <a:defPPr>
              <a:defRPr lang="zh-CN"/>
            </a:defPPr>
            <a:lvl1pPr algn="just" eaLnBrk="1" hangingPunct="1">
              <a:lnSpc>
                <a:spcPct val="90000"/>
              </a:lnSpc>
              <a:buClrTx/>
              <a:buSzTx/>
              <a:buFontTx/>
              <a:buNone/>
              <a:defRPr sz="1800"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>
              <a:lnSpc>
                <a:spcPct val="130000"/>
              </a:lnSpc>
              <a:buClr>
                <a:srgbClr val="000000"/>
              </a:buClr>
              <a:buFont typeface="Wingdings" panose="05000000000000000000" pitchFamily="2" charset="2"/>
              <a:buChar char="ü"/>
              <a:defRPr sz="1600"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defTabSz="121729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defTabSz="121729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defTabSz="121729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defTabSz="121729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2000" b="1" spc="15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内容闭环，回归首页/活动页/专题页</a:t>
            </a:r>
            <a:br>
              <a:rPr lang="zh-CN" altLang="en-US" sz="2000" b="1" spc="15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</a:br>
            <a:r>
              <a:rPr lang="zh-CN" altLang="en-US" sz="1175" spc="15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发福利，怎么花，引导到活动页/首页</a:t>
            </a:r>
            <a:endParaRPr lang="zh-CN" altLang="en-US" sz="1175" spc="15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1175" spc="15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推单品，小总结，推到单品活动集合页</a:t>
            </a:r>
            <a:endParaRPr lang="zh-CN" altLang="en-US" sz="1175" spc="15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1175" spc="15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推专场，提示更多款，推到专场活动集合页</a:t>
            </a:r>
            <a:endParaRPr lang="zh-CN" altLang="en-US" sz="1175" spc="15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1175" spc="15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推品牌，爆款后提醒更多款，推到品牌活动集合页</a:t>
            </a:r>
            <a:br>
              <a:rPr lang="zh-CN" altLang="en-US" sz="1175" spc="15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</a:br>
            <a:endParaRPr lang="zh-CN" altLang="en-US" sz="1175" spc="15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66" name="Freeform 23"/>
          <p:cNvSpPr>
            <a:spLocks noEditPoints="1"/>
          </p:cNvSpPr>
          <p:nvPr>
            <p:custDataLst>
              <p:tags r:id="rId12"/>
            </p:custDataLst>
          </p:nvPr>
        </p:nvSpPr>
        <p:spPr bwMode="auto">
          <a:xfrm>
            <a:off x="5302590" y="4005871"/>
            <a:ext cx="874362" cy="874595"/>
          </a:xfrm>
          <a:custGeom>
            <a:avLst/>
            <a:gdLst>
              <a:gd name="T0" fmla="*/ 192 w 384"/>
              <a:gd name="T1" fmla="*/ 0 h 384"/>
              <a:gd name="T2" fmla="*/ 0 w 384"/>
              <a:gd name="T3" fmla="*/ 192 h 384"/>
              <a:gd name="T4" fmla="*/ 192 w 384"/>
              <a:gd name="T5" fmla="*/ 384 h 384"/>
              <a:gd name="T6" fmla="*/ 384 w 384"/>
              <a:gd name="T7" fmla="*/ 192 h 384"/>
              <a:gd name="T8" fmla="*/ 192 w 384"/>
              <a:gd name="T9" fmla="*/ 0 h 384"/>
              <a:gd name="T10" fmla="*/ 192 w 384"/>
              <a:gd name="T11" fmla="*/ 349 h 384"/>
              <a:gd name="T12" fmla="*/ 35 w 384"/>
              <a:gd name="T13" fmla="*/ 192 h 384"/>
              <a:gd name="T14" fmla="*/ 192 w 384"/>
              <a:gd name="T15" fmla="*/ 35 h 384"/>
              <a:gd name="T16" fmla="*/ 349 w 384"/>
              <a:gd name="T17" fmla="*/ 192 h 384"/>
              <a:gd name="T18" fmla="*/ 192 w 384"/>
              <a:gd name="T19" fmla="*/ 349 h 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84" h="384">
                <a:moveTo>
                  <a:pt x="192" y="0"/>
                </a:moveTo>
                <a:cubicBezTo>
                  <a:pt x="86" y="0"/>
                  <a:pt x="0" y="86"/>
                  <a:pt x="0" y="192"/>
                </a:cubicBezTo>
                <a:cubicBezTo>
                  <a:pt x="0" y="298"/>
                  <a:pt x="86" y="384"/>
                  <a:pt x="192" y="384"/>
                </a:cubicBezTo>
                <a:cubicBezTo>
                  <a:pt x="298" y="384"/>
                  <a:pt x="384" y="298"/>
                  <a:pt x="384" y="192"/>
                </a:cubicBezTo>
                <a:cubicBezTo>
                  <a:pt x="384" y="86"/>
                  <a:pt x="298" y="0"/>
                  <a:pt x="192" y="0"/>
                </a:cubicBezTo>
                <a:close/>
                <a:moveTo>
                  <a:pt x="192" y="349"/>
                </a:moveTo>
                <a:cubicBezTo>
                  <a:pt x="105" y="349"/>
                  <a:pt x="35" y="278"/>
                  <a:pt x="35" y="192"/>
                </a:cubicBezTo>
                <a:cubicBezTo>
                  <a:pt x="35" y="105"/>
                  <a:pt x="105" y="35"/>
                  <a:pt x="192" y="35"/>
                </a:cubicBezTo>
                <a:cubicBezTo>
                  <a:pt x="278" y="35"/>
                  <a:pt x="349" y="105"/>
                  <a:pt x="349" y="192"/>
                </a:cubicBezTo>
                <a:cubicBezTo>
                  <a:pt x="349" y="278"/>
                  <a:pt x="278" y="349"/>
                  <a:pt x="192" y="349"/>
                </a:cubicBezTo>
                <a:close/>
              </a:path>
            </a:pathLst>
          </a:custGeom>
          <a:solidFill>
            <a:srgbClr val="69A35B"/>
          </a:solidFill>
          <a:ln>
            <a:noFill/>
          </a:ln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0"/>
              </a:spcAft>
            </a:pPr>
            <a:endParaRPr lang="en-US" sz="1175" kern="0" dirty="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67" name="Freeform 21"/>
          <p:cNvSpPr>
            <a:spLocks noEditPoints="1"/>
          </p:cNvSpPr>
          <p:nvPr>
            <p:custDataLst>
              <p:tags r:id="rId13"/>
            </p:custDataLst>
          </p:nvPr>
        </p:nvSpPr>
        <p:spPr bwMode="auto">
          <a:xfrm>
            <a:off x="5506555" y="4260981"/>
            <a:ext cx="315299" cy="394853"/>
          </a:xfrm>
          <a:custGeom>
            <a:avLst/>
            <a:gdLst>
              <a:gd name="T0" fmla="*/ 311 w 321"/>
              <a:gd name="T1" fmla="*/ 99 h 402"/>
              <a:gd name="T2" fmla="*/ 189 w 321"/>
              <a:gd name="T3" fmla="*/ 11 h 402"/>
              <a:gd name="T4" fmla="*/ 94 w 321"/>
              <a:gd name="T5" fmla="*/ 126 h 402"/>
              <a:gd name="T6" fmla="*/ 109 w 321"/>
              <a:gd name="T7" fmla="*/ 174 h 402"/>
              <a:gd name="T8" fmla="*/ 6 w 321"/>
              <a:gd name="T9" fmla="*/ 328 h 402"/>
              <a:gd name="T10" fmla="*/ 1 w 321"/>
              <a:gd name="T11" fmla="*/ 351 h 402"/>
              <a:gd name="T12" fmla="*/ 8 w 321"/>
              <a:gd name="T13" fmla="*/ 390 h 402"/>
              <a:gd name="T14" fmla="*/ 22 w 321"/>
              <a:gd name="T15" fmla="*/ 401 h 402"/>
              <a:gd name="T16" fmla="*/ 52 w 321"/>
              <a:gd name="T17" fmla="*/ 395 h 402"/>
              <a:gd name="T18" fmla="*/ 71 w 321"/>
              <a:gd name="T19" fmla="*/ 382 h 402"/>
              <a:gd name="T20" fmla="*/ 111 w 321"/>
              <a:gd name="T21" fmla="*/ 316 h 402"/>
              <a:gd name="T22" fmla="*/ 112 w 321"/>
              <a:gd name="T23" fmla="*/ 316 h 402"/>
              <a:gd name="T24" fmla="*/ 140 w 321"/>
              <a:gd name="T25" fmla="*/ 311 h 402"/>
              <a:gd name="T26" fmla="*/ 187 w 321"/>
              <a:gd name="T27" fmla="*/ 233 h 402"/>
              <a:gd name="T28" fmla="*/ 239 w 321"/>
              <a:gd name="T29" fmla="*/ 232 h 402"/>
              <a:gd name="T30" fmla="*/ 311 w 321"/>
              <a:gd name="T31" fmla="*/ 99 h 402"/>
              <a:gd name="T32" fmla="*/ 260 w 321"/>
              <a:gd name="T33" fmla="*/ 130 h 402"/>
              <a:gd name="T34" fmla="*/ 206 w 321"/>
              <a:gd name="T35" fmla="*/ 120 h 402"/>
              <a:gd name="T36" fmla="*/ 179 w 321"/>
              <a:gd name="T37" fmla="*/ 71 h 402"/>
              <a:gd name="T38" fmla="*/ 248 w 321"/>
              <a:gd name="T39" fmla="*/ 58 h 402"/>
              <a:gd name="T40" fmla="*/ 260 w 321"/>
              <a:gd name="T41" fmla="*/ 130 h 4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321" h="402">
                <a:moveTo>
                  <a:pt x="311" y="99"/>
                </a:moveTo>
                <a:cubicBezTo>
                  <a:pt x="301" y="40"/>
                  <a:pt x="246" y="0"/>
                  <a:pt x="189" y="11"/>
                </a:cubicBezTo>
                <a:cubicBezTo>
                  <a:pt x="132" y="21"/>
                  <a:pt x="84" y="67"/>
                  <a:pt x="94" y="126"/>
                </a:cubicBezTo>
                <a:cubicBezTo>
                  <a:pt x="96" y="139"/>
                  <a:pt x="102" y="159"/>
                  <a:pt x="109" y="174"/>
                </a:cubicBezTo>
                <a:cubicBezTo>
                  <a:pt x="6" y="328"/>
                  <a:pt x="6" y="328"/>
                  <a:pt x="6" y="328"/>
                </a:cubicBezTo>
                <a:cubicBezTo>
                  <a:pt x="2" y="334"/>
                  <a:pt x="0" y="344"/>
                  <a:pt x="1" y="351"/>
                </a:cubicBezTo>
                <a:cubicBezTo>
                  <a:pt x="8" y="390"/>
                  <a:pt x="8" y="390"/>
                  <a:pt x="8" y="390"/>
                </a:cubicBezTo>
                <a:cubicBezTo>
                  <a:pt x="9" y="397"/>
                  <a:pt x="15" y="402"/>
                  <a:pt x="22" y="401"/>
                </a:cubicBezTo>
                <a:cubicBezTo>
                  <a:pt x="52" y="395"/>
                  <a:pt x="52" y="395"/>
                  <a:pt x="52" y="395"/>
                </a:cubicBezTo>
                <a:cubicBezTo>
                  <a:pt x="59" y="394"/>
                  <a:pt x="67" y="388"/>
                  <a:pt x="71" y="382"/>
                </a:cubicBezTo>
                <a:cubicBezTo>
                  <a:pt x="111" y="316"/>
                  <a:pt x="111" y="316"/>
                  <a:pt x="111" y="316"/>
                </a:cubicBezTo>
                <a:cubicBezTo>
                  <a:pt x="112" y="316"/>
                  <a:pt x="112" y="316"/>
                  <a:pt x="112" y="316"/>
                </a:cubicBezTo>
                <a:cubicBezTo>
                  <a:pt x="140" y="311"/>
                  <a:pt x="140" y="311"/>
                  <a:pt x="140" y="311"/>
                </a:cubicBezTo>
                <a:cubicBezTo>
                  <a:pt x="187" y="233"/>
                  <a:pt x="187" y="233"/>
                  <a:pt x="187" y="233"/>
                </a:cubicBezTo>
                <a:cubicBezTo>
                  <a:pt x="203" y="236"/>
                  <a:pt x="226" y="235"/>
                  <a:pt x="239" y="232"/>
                </a:cubicBezTo>
                <a:cubicBezTo>
                  <a:pt x="296" y="222"/>
                  <a:pt x="321" y="159"/>
                  <a:pt x="311" y="99"/>
                </a:cubicBezTo>
                <a:close/>
                <a:moveTo>
                  <a:pt x="260" y="130"/>
                </a:moveTo>
                <a:cubicBezTo>
                  <a:pt x="244" y="153"/>
                  <a:pt x="228" y="137"/>
                  <a:pt x="206" y="120"/>
                </a:cubicBezTo>
                <a:cubicBezTo>
                  <a:pt x="184" y="104"/>
                  <a:pt x="163" y="94"/>
                  <a:pt x="179" y="71"/>
                </a:cubicBezTo>
                <a:cubicBezTo>
                  <a:pt x="195" y="47"/>
                  <a:pt x="226" y="42"/>
                  <a:pt x="248" y="58"/>
                </a:cubicBezTo>
                <a:cubicBezTo>
                  <a:pt x="270" y="74"/>
                  <a:pt x="276" y="107"/>
                  <a:pt x="260" y="130"/>
                </a:cubicBezTo>
                <a:close/>
              </a:path>
            </a:pathLst>
          </a:custGeom>
          <a:solidFill>
            <a:srgbClr val="69A35B"/>
          </a:solidFill>
          <a:ln>
            <a:noFill/>
          </a:ln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0"/>
              </a:spcAft>
            </a:pPr>
            <a:endParaRPr lang="en-US" sz="1510" kern="0" dirty="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>
            <p:custDataLst>
              <p:tags r:id="rId14"/>
            </p:custDataLst>
          </p:nvPr>
        </p:nvSpPr>
        <p:spPr>
          <a:xfrm>
            <a:off x="6177915" y="3465195"/>
            <a:ext cx="3806825" cy="2177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792" tIns="38396" rIns="76792" bIns="38396" anchor="ctr">
            <a:normAutofit/>
          </a:bodyPr>
          <a:lstStyle>
            <a:defPPr>
              <a:defRPr lang="zh-CN"/>
            </a:defPPr>
            <a:lvl1pPr algn="just" eaLnBrk="1" hangingPunct="1">
              <a:lnSpc>
                <a:spcPct val="90000"/>
              </a:lnSpc>
              <a:buClrTx/>
              <a:buSzTx/>
              <a:buFontTx/>
              <a:buNone/>
              <a:defRPr sz="1800"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>
              <a:lnSpc>
                <a:spcPct val="130000"/>
              </a:lnSpc>
              <a:buClr>
                <a:srgbClr val="000000"/>
              </a:buClr>
              <a:buFont typeface="Wingdings" panose="05000000000000000000" pitchFamily="2" charset="2"/>
              <a:buChar char="ü"/>
              <a:defRPr sz="1600"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defTabSz="121729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defTabSz="121729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defTabSz="121729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defTabSz="121729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2000" b="1" spc="15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节奏把握准确：黄金时间做销售，闲暇时间做群价值</a:t>
            </a:r>
            <a:endParaRPr lang="zh-CN" altLang="en-US" sz="2000" b="1" spc="15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1175" spc="15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8-9点：搞宣讲，发福利，</a:t>
            </a:r>
            <a:endParaRPr lang="zh-CN" altLang="en-US" sz="1175" spc="15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1175" spc="15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10-19点：主力轰炸活动，</a:t>
            </a:r>
            <a:endParaRPr lang="zh-CN" altLang="en-US" sz="1175" spc="15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1175" spc="15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20-21点：开启群公告cue新人</a:t>
            </a:r>
            <a:endParaRPr lang="zh-CN" altLang="en-US" sz="1175" spc="15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1175" spc="15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21-22点： 发福利+群价值</a:t>
            </a:r>
            <a:endParaRPr lang="zh-CN" altLang="en-US" sz="1175" spc="15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矩形 4"/>
          <p:cNvSpPr/>
          <p:nvPr/>
        </p:nvSpPr>
        <p:spPr>
          <a:xfrm>
            <a:off x="5524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36" name="组合 35"/>
          <p:cNvGrpSpPr/>
          <p:nvPr/>
        </p:nvGrpSpPr>
        <p:grpSpPr>
          <a:xfrm>
            <a:off x="236855" y="31051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30" name="文本框 29"/>
          <p:cNvSpPr txBox="1"/>
          <p:nvPr/>
        </p:nvSpPr>
        <p:spPr>
          <a:xfrm>
            <a:off x="647700" y="254000"/>
            <a:ext cx="737552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sz="1600" b="1" dirty="0"/>
              <a:t>其他思考</a:t>
            </a:r>
            <a:endParaRPr lang="zh-CN" sz="1600" b="1" dirty="0"/>
          </a:p>
        </p:txBody>
      </p:sp>
      <p:sp>
        <p:nvSpPr>
          <p:cNvPr id="4" name="文本框 3"/>
          <p:cNvSpPr txBox="1"/>
          <p:nvPr/>
        </p:nvSpPr>
        <p:spPr>
          <a:xfrm>
            <a:off x="515620" y="967740"/>
            <a:ext cx="879983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1</a:t>
            </a:r>
            <a:r>
              <a:rPr lang="zh-CN" altLang="en-US"/>
              <a:t>、不同人群（新人、女神、男神、小仙女、常规）的选品逻辑</a:t>
            </a:r>
            <a:r>
              <a:rPr lang="en-US" altLang="zh-CN"/>
              <a:t>--</a:t>
            </a:r>
            <a:r>
              <a:rPr lang="zh-CN" altLang="en-US"/>
              <a:t>后续观察，继续跟进；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2</a:t>
            </a:r>
            <a:r>
              <a:rPr lang="zh-CN" altLang="en-US"/>
              <a:t>、快鱼其实没有那么多品牌，专区，也没有那么多品，是否真的完全适合唯品模式？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3</a:t>
            </a:r>
            <a:r>
              <a:rPr lang="zh-CN" altLang="en-US"/>
              <a:t>、当福利不多的时候，如何更好的传递群价值感？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4</a:t>
            </a:r>
            <a:r>
              <a:rPr lang="zh-CN" altLang="en-US"/>
              <a:t>、</a:t>
            </a:r>
            <a:r>
              <a:rPr lang="zh-CN" altLang="en-US">
                <a:sym typeface="+mn-ea"/>
              </a:rPr>
              <a:t>快鱼有无更好的参考对象？</a:t>
            </a:r>
            <a:endParaRPr lang="zh-CN" alt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矩形 4"/>
          <p:cNvSpPr/>
          <p:nvPr/>
        </p:nvSpPr>
        <p:spPr>
          <a:xfrm>
            <a:off x="5524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36" name="组合 35"/>
          <p:cNvGrpSpPr/>
          <p:nvPr/>
        </p:nvGrpSpPr>
        <p:grpSpPr>
          <a:xfrm>
            <a:off x="236855" y="31051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30" name="文本框 29"/>
          <p:cNvSpPr txBox="1"/>
          <p:nvPr/>
        </p:nvSpPr>
        <p:spPr>
          <a:xfrm>
            <a:off x="647700" y="254000"/>
            <a:ext cx="737552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sz="1600" b="1" dirty="0"/>
              <a:t>其他思考：我们公司最擅长、最不擅长的人群是什么？</a:t>
            </a:r>
            <a:endParaRPr lang="zh-CN" sz="1600" b="1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030" y="693420"/>
            <a:ext cx="8058150" cy="416242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矩形 4"/>
          <p:cNvSpPr/>
          <p:nvPr/>
        </p:nvSpPr>
        <p:spPr>
          <a:xfrm>
            <a:off x="5524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36" name="组合 35"/>
          <p:cNvGrpSpPr/>
          <p:nvPr/>
        </p:nvGrpSpPr>
        <p:grpSpPr>
          <a:xfrm>
            <a:off x="236855" y="31051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570" y="379730"/>
            <a:ext cx="7965440" cy="315595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41680" y="3669665"/>
            <a:ext cx="802513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以上有哪些品牌属于都市银发族</a:t>
            </a:r>
            <a:r>
              <a:rPr lang="en-US" altLang="zh-CN"/>
              <a:t>/</a:t>
            </a:r>
            <a:r>
              <a:rPr lang="zh-CN" altLang="en-US"/>
              <a:t>小镇中老年？</a:t>
            </a:r>
            <a:endParaRPr lang="zh-CN" altLang="en-US"/>
          </a:p>
          <a:p>
            <a:r>
              <a:rPr lang="zh-CN" altLang="en-US"/>
              <a:t>以上有哪些品牌属于小镇青年？</a:t>
            </a:r>
            <a:endParaRPr lang="zh-CN" altLang="en-US"/>
          </a:p>
          <a:p>
            <a:r>
              <a:rPr lang="zh-CN" altLang="en-US"/>
              <a:t>以上有哪些品牌属于都市蓝领组？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当我们遇到一个全新的人群时，怎样的输出才能倒逼我们融入人群？</a:t>
            </a:r>
            <a:endParaRPr lang="en-US" altLang="zh-CN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3886835" y="1041400"/>
            <a:ext cx="2516505" cy="621030"/>
            <a:chOff x="5993" y="4227"/>
            <a:chExt cx="3963" cy="978"/>
          </a:xfrm>
        </p:grpSpPr>
        <p:sp>
          <p:nvSpPr>
            <p:cNvPr id="31" name="矩形 30"/>
            <p:cNvSpPr/>
            <p:nvPr/>
          </p:nvSpPr>
          <p:spPr>
            <a:xfrm>
              <a:off x="6984" y="4672"/>
              <a:ext cx="2973" cy="532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5993" y="4673"/>
              <a:ext cx="991" cy="53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8" name="图片 27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022" y="4227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6985" y="4673"/>
              <a:ext cx="2971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rgbClr val="FEA900"/>
                  </a:solidFill>
                  <a:sym typeface="+mn-ea"/>
                </a:rPr>
                <a:t>品牌私域运营中心</a:t>
              </a:r>
              <a:endParaRPr lang="zh-CN" altLang="en-US" sz="1600" b="1">
                <a:solidFill>
                  <a:srgbClr val="FEA900"/>
                </a:solidFill>
                <a:sym typeface="+mn-ea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5994" y="4673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042035" y="1943735"/>
            <a:ext cx="82061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>
                <a:solidFill>
                  <a:schemeClr val="tx1"/>
                </a:solidFill>
              </a:rPr>
              <a:t>最专业的品牌私域运营服务商</a:t>
            </a:r>
            <a:endParaRPr lang="zh-CN" altLang="en-US" sz="3600" b="1">
              <a:solidFill>
                <a:schemeClr val="tx1"/>
              </a:solidFill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4688840" y="3872865"/>
            <a:ext cx="737870" cy="749300"/>
            <a:chOff x="6602" y="7573"/>
            <a:chExt cx="1162" cy="1180"/>
          </a:xfrm>
        </p:grpSpPr>
        <p:pic>
          <p:nvPicPr>
            <p:cNvPr id="3" name="图片 2" descr="015d8b6baa35987936daeba60c0d12a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14" y="7591"/>
              <a:ext cx="1139" cy="1144"/>
            </a:xfrm>
            <a:prstGeom prst="rect">
              <a:avLst/>
            </a:prstGeom>
          </p:spPr>
        </p:pic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33" y="8016"/>
              <a:ext cx="300" cy="295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6602" y="7573"/>
              <a:ext cx="1162" cy="1180"/>
            </a:xfrm>
            <a:prstGeom prst="rect">
              <a:avLst/>
            </a:prstGeom>
            <a:noFill/>
            <a:ln w="12700" cmpd="sng">
              <a:solidFill>
                <a:srgbClr val="120C16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图片 11" descr="resource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98395" y="3971608"/>
            <a:ext cx="475615" cy="4756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7" name="文本框 46"/>
          <p:cNvSpPr txBox="1"/>
          <p:nvPr/>
        </p:nvSpPr>
        <p:spPr>
          <a:xfrm>
            <a:off x="2013585" y="4518660"/>
            <a:ext cx="1244600" cy="394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900" b="1">
                <a:latin typeface="+mj-lt"/>
                <a:ea typeface="微软雅黑" panose="020B0503020204020204" charset="-122"/>
                <a:cs typeface="+mj-lt"/>
              </a:rPr>
              <a:t>Wei Zi Jun</a:t>
            </a:r>
            <a:endParaRPr lang="en-US" altLang="zh-CN" sz="900" b="1">
              <a:latin typeface="+mj-lt"/>
              <a:ea typeface="微软雅黑" panose="020B0503020204020204" charset="-122"/>
              <a:cs typeface="+mj-lt"/>
            </a:endParaRPr>
          </a:p>
          <a:p>
            <a:pPr algn="ctr">
              <a:lnSpc>
                <a:spcPct val="110000"/>
              </a:lnSpc>
            </a:pPr>
            <a:r>
              <a:rPr lang="en-US" altLang="zh-CN" sz="900" b="1">
                <a:latin typeface="+mj-lt"/>
                <a:ea typeface="微软雅黑" panose="020B0503020204020204" charset="-122"/>
                <a:cs typeface="+mj-lt"/>
              </a:rPr>
              <a:t>+86   139  0227  0098</a:t>
            </a:r>
            <a:endParaRPr lang="en-US" altLang="zh-CN" sz="900" b="1">
              <a:latin typeface="+mj-lt"/>
              <a:ea typeface="微软雅黑" panose="020B0503020204020204" charset="-122"/>
              <a:cs typeface="+mj-lt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6908165" y="4670425"/>
            <a:ext cx="1186815" cy="243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900" b="1">
                <a:latin typeface="+mj-lt"/>
                <a:ea typeface="微软雅黑" panose="020B0503020204020204" charset="-122"/>
                <a:cs typeface="+mj-lt"/>
              </a:rPr>
              <a:t>510970969@qq.com</a:t>
            </a:r>
            <a:endParaRPr lang="en-US" altLang="zh-CN" sz="900" b="1">
              <a:latin typeface="+mj-lt"/>
              <a:ea typeface="微软雅黑" panose="020B0503020204020204" charset="-122"/>
              <a:cs typeface="+mj-lt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4628515" y="4670425"/>
            <a:ext cx="840740" cy="243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900" b="1">
                <a:latin typeface="+mj-lt"/>
                <a:ea typeface="微软雅黑" panose="020B0503020204020204" charset="-122"/>
                <a:cs typeface="+mj-lt"/>
              </a:rPr>
              <a:t>WeChat</a:t>
            </a:r>
            <a:endParaRPr lang="en-US" altLang="zh-CN" sz="900" b="1">
              <a:latin typeface="+mj-lt"/>
              <a:ea typeface="微软雅黑" panose="020B0503020204020204" charset="-122"/>
              <a:cs typeface="+mj-lt"/>
            </a:endParaRPr>
          </a:p>
        </p:txBody>
      </p:sp>
      <p:pic>
        <p:nvPicPr>
          <p:cNvPr id="11" name="图片 10" descr="resource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41540" y="4093845"/>
            <a:ext cx="454660" cy="3073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1594168" y="2640965"/>
            <a:ext cx="71018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3600" b="1">
                <a:solidFill>
                  <a:schemeClr val="tx1"/>
                </a:solidFill>
              </a:rPr>
              <a:t>帮你管理最有价值的用户资产</a:t>
            </a:r>
            <a:endParaRPr lang="en-US" altLang="zh-CN" sz="3600" b="1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186144" y="426720"/>
            <a:ext cx="22148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ym typeface="+mn-ea"/>
              </a:rPr>
              <a:t>具体流程：定输出标准</a:t>
            </a:r>
            <a:endParaRPr lang="zh-CN" altLang="en-US" sz="1600" b="1" dirty="0"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855345" y="942340"/>
            <a:ext cx="715264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/>
              <a:t>8</a:t>
            </a:r>
            <a:r>
              <a:rPr lang="zh-CN" altLang="en-US"/>
              <a:t>：</a:t>
            </a:r>
            <a:r>
              <a:rPr lang="en-US" altLang="zh-CN"/>
              <a:t>45</a:t>
            </a:r>
            <a:r>
              <a:rPr lang="zh-CN" altLang="en-US"/>
              <a:t>强调群定位、群价值、提醒有事艾特群主(群价值感）</a:t>
            </a:r>
            <a:endParaRPr lang="zh-CN" altLang="en-US"/>
          </a:p>
        </p:txBody>
      </p:sp>
      <p:pic>
        <p:nvPicPr>
          <p:cNvPr id="8" name="图片 7" descr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740" y="1310640"/>
            <a:ext cx="1891030" cy="409384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163284" y="378460"/>
            <a:ext cx="633603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ym typeface="+mn-ea"/>
              </a:rPr>
              <a:t>8:59  提醒616年中特卖，打卡领唯品币、看616活动攻略（全场活动）</a:t>
            </a:r>
            <a:endParaRPr lang="zh-CN" altLang="en-US" sz="1600" b="1" dirty="0"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475" y="744855"/>
            <a:ext cx="2176145" cy="4711065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1505" y="744855"/>
            <a:ext cx="2860040" cy="474472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272540" y="290195"/>
            <a:ext cx="722693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ym typeface="+mn-ea"/>
              </a:rPr>
              <a:t>9:05提醒10点领红包（群价值感）</a:t>
            </a:r>
            <a:endParaRPr lang="zh-CN" altLang="en-US" sz="1600" b="1" dirty="0">
              <a:sym typeface="+mn-ea"/>
            </a:endParaRPr>
          </a:p>
          <a:p>
            <a:pPr algn="ctr"/>
            <a:endParaRPr lang="zh-CN" altLang="en-US" sz="1600" b="1" dirty="0">
              <a:sym typeface="+mn-ea"/>
            </a:endParaRPr>
          </a:p>
          <a:p>
            <a:pPr algn="ctr"/>
            <a:endParaRPr lang="zh-CN" altLang="en-US" sz="1600" b="1" dirty="0"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7580" y="639445"/>
            <a:ext cx="2276475" cy="492887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210050" y="1468120"/>
            <a:ext cx="467804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 dirty="0">
                <a:sym typeface="+mn-ea"/>
              </a:rPr>
              <a:t>发小程序，引导到活动首页</a:t>
            </a:r>
            <a:endParaRPr lang="zh-CN" altLang="en-US" b="1" dirty="0">
              <a:sym typeface="+mn-ea"/>
            </a:endParaRPr>
          </a:p>
          <a:p>
            <a:pPr algn="ctr"/>
            <a:r>
              <a:rPr lang="zh-CN" altLang="en-US" b="1" dirty="0">
                <a:sym typeface="+mn-ea"/>
              </a:rPr>
              <a:t>发文字，提醒找抽奖链接，提醒3次抽奖机会</a:t>
            </a:r>
            <a:endParaRPr lang="zh-CN" altLang="en-US" b="1" dirty="0">
              <a:sym typeface="+mn-ea"/>
            </a:endParaRPr>
          </a:p>
          <a:p>
            <a:endParaRPr lang="zh-CN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163041" y="464355"/>
            <a:ext cx="727837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tx1"/>
                </a:solidFill>
              </a:rPr>
              <a:t>群友内购价，强调专属早10/晚8点  数10款产品上新开抢，低至9元（群价值感）</a:t>
            </a:r>
            <a:endParaRPr lang="zh-CN" altLang="en-US" sz="1600" b="1" dirty="0">
              <a:solidFill>
                <a:schemeClr val="tx1"/>
              </a:solidFill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475" y="801370"/>
            <a:ext cx="2088515" cy="4522470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1480" y="801370"/>
            <a:ext cx="2064385" cy="446976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320800" y="464185"/>
            <a:ext cx="532447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tx1"/>
                </a:solidFill>
              </a:rPr>
              <a:t>1</a:t>
            </a:r>
            <a:r>
              <a:rPr lang="zh-CN" altLang="en-US" sz="1600" b="1" dirty="0">
                <a:solidFill>
                  <a:schemeClr val="tx1"/>
                </a:solidFill>
              </a:rPr>
              <a:t>0:02  发福利，616优惠券和购物金 （群价值感）</a:t>
            </a:r>
            <a:endParaRPr lang="zh-CN" altLang="en-US" sz="1600" b="1" dirty="0">
              <a:solidFill>
                <a:schemeClr val="tx1"/>
              </a:solidFill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3669665" y="1451610"/>
            <a:ext cx="54927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 dirty="0">
                <a:sym typeface="+mn-ea"/>
              </a:rPr>
              <a:t>拼手速，抢8元唯品优惠券（全场可用，无门槛）</a:t>
            </a:r>
            <a:endParaRPr lang="zh-CN" altLang="en-US" b="1" dirty="0">
              <a:solidFill>
                <a:schemeClr val="tx1"/>
              </a:solidFill>
            </a:endParaRPr>
          </a:p>
          <a:p>
            <a:pPr algn="ctr"/>
            <a:r>
              <a:rPr lang="zh-CN" altLang="en-US" b="1" dirty="0">
                <a:sym typeface="+mn-ea"/>
              </a:rPr>
              <a:t>抽6.18元唯品购物基金（购物时可直接抵扣货款）</a:t>
            </a:r>
            <a:endParaRPr lang="zh-CN" altLang="en-US"/>
          </a:p>
        </p:txBody>
      </p:sp>
      <p:pic>
        <p:nvPicPr>
          <p:cNvPr id="7" name="图片 6" descr="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7130" y="854075"/>
            <a:ext cx="2129155" cy="46101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163389" y="436415"/>
            <a:ext cx="325882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tx1"/>
                </a:solidFill>
              </a:rPr>
              <a:t>10:08 员工内购清单--专场专区活动</a:t>
            </a:r>
            <a:endParaRPr lang="zh-CN" altLang="en-US" sz="1600" b="1" dirty="0">
              <a:solidFill>
                <a:schemeClr val="tx1"/>
              </a:solidFill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450" y="773430"/>
            <a:ext cx="2116455" cy="4583430"/>
          </a:xfrm>
          <a:prstGeom prst="rect">
            <a:avLst/>
          </a:prstGeom>
        </p:spPr>
      </p:pic>
      <p:pic>
        <p:nvPicPr>
          <p:cNvPr id="8" name="图片 7" descr="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3080" y="744855"/>
            <a:ext cx="2249170" cy="458343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TABLE_BEAUTIFY" val="smartTable{0621a7c9-0ef3-45f0-8bf6-d1ce980bdac5}"/>
  <p:tag name="TABLE_ENDDRAG_ORIGIN_RECT" val="607*408"/>
  <p:tag name="TABLE_ENDDRAG_RECT" val="72*36*607*408"/>
</p:tagLst>
</file>

<file path=ppt/tags/tag10.xml><?xml version="1.0" encoding="utf-8"?>
<p:tagLst xmlns:p="http://schemas.openxmlformats.org/presentationml/2006/main">
  <p:tag name="KSO_WM_UNIT_VALUE" val="68*5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3_1"/>
  <p:tag name="KSO_WM_UNIT_ID" val="diagram20168438_3*l_h_x*1_3_1"/>
  <p:tag name="KSO_WM_TEMPLATE_CATEGORY" val="diagram"/>
  <p:tag name="KSO_WM_TEMPLATE_INDEX" val="20168438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11.xml><?xml version="1.0" encoding="utf-8"?>
<p:tagLst xmlns:p="http://schemas.openxmlformats.org/presentationml/2006/main">
  <p:tag name="KSO_WM_UNIT_SUBTYPE" val="a"/>
  <p:tag name="KSO_WM_UNIT_NOCLEAR" val="0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168438_3*l_h_f*1_3_1"/>
  <p:tag name="KSO_WM_TEMPLATE_CATEGORY" val="diagram"/>
  <p:tag name="KSO_WM_TEMPLATE_INDEX" val="20168438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1"/>
  <p:tag name="KSO_WM_UNIT_ID" val="diagram20168438_3*l_h_i*1_4_1"/>
  <p:tag name="KSO_WM_TEMPLATE_CATEGORY" val="diagram"/>
  <p:tag name="KSO_WM_TEMPLATE_INDEX" val="20168438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13.xml><?xml version="1.0" encoding="utf-8"?>
<p:tagLst xmlns:p="http://schemas.openxmlformats.org/presentationml/2006/main">
  <p:tag name="KSO_WM_UNIT_VALUE" val="67*5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4_1"/>
  <p:tag name="KSO_WM_UNIT_ID" val="diagram20168438_3*l_h_x*1_4_1"/>
  <p:tag name="KSO_WM_TEMPLATE_CATEGORY" val="diagram"/>
  <p:tag name="KSO_WM_TEMPLATE_INDEX" val="20168438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14.xml><?xml version="1.0" encoding="utf-8"?>
<p:tagLst xmlns:p="http://schemas.openxmlformats.org/presentationml/2006/main">
  <p:tag name="KSO_WM_UNIT_SUBTYPE" val="a"/>
  <p:tag name="KSO_WM_UNIT_NOCLEAR" val="0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diagram20168438_3*l_h_f*1_4_1"/>
  <p:tag name="KSO_WM_TEMPLATE_CATEGORY" val="diagram"/>
  <p:tag name="KSO_WM_TEMPLATE_INDEX" val="20168438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2.xml><?xml version="1.0" encoding="utf-8"?>
<p:tagLst xmlns:p="http://schemas.openxmlformats.org/presentationml/2006/main">
  <p:tag name="KSO_WM_UNIT_TABLE_BEAUTIFY" val="smartTable{92df298d-883b-42d6-bcf3-60ec7f75742d}"/>
  <p:tag name="TABLE_ENDDRAG_ORIGIN_RECT" val="536*390"/>
  <p:tag name="TABLE_ENDDRAG_RECT" val="77*31*536*390"/>
</p:tagLst>
</file>

<file path=ppt/tags/tag3.xml><?xml version="1.0" encoding="utf-8"?>
<p:tagLst xmlns:p="http://schemas.openxmlformats.org/presentationml/2006/main">
  <p:tag name="KSO_WM_UNIT_VALUE" val="61*7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1_1"/>
  <p:tag name="KSO_WM_UNIT_ID" val="diagram20168438_3*l_h_x*1_1_1"/>
  <p:tag name="KSO_WM_TEMPLATE_CATEGORY" val="diagram"/>
  <p:tag name="KSO_WM_TEMPLATE_INDEX" val="20168438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168438_3*l_h_i*1_1_1"/>
  <p:tag name="KSO_WM_TEMPLATE_CATEGORY" val="diagram"/>
  <p:tag name="KSO_WM_TEMPLATE_INDEX" val="20168438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5.xml><?xml version="1.0" encoding="utf-8"?>
<p:tagLst xmlns:p="http://schemas.openxmlformats.org/presentationml/2006/main">
  <p:tag name="KSO_WM_UNIT_SUBTYPE" val="a"/>
  <p:tag name="KSO_WM_UNIT_NOCLEAR" val="0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168438_3*l_h_f*1_1_1"/>
  <p:tag name="KSO_WM_TEMPLATE_CATEGORY" val="diagram"/>
  <p:tag name="KSO_WM_TEMPLATE_INDEX" val="20168438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6.xml><?xml version="1.0" encoding="utf-8"?>
<p:tagLst xmlns:p="http://schemas.openxmlformats.org/presentationml/2006/main">
  <p:tag name="KSO_WM_UNIT_VALUE" val="66*5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2_1"/>
  <p:tag name="KSO_WM_UNIT_ID" val="diagram20168438_3*l_h_x*1_2_1"/>
  <p:tag name="KSO_WM_TEMPLATE_CATEGORY" val="diagram"/>
  <p:tag name="KSO_WM_TEMPLATE_INDEX" val="20168438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168438_3*l_h_i*1_2_1"/>
  <p:tag name="KSO_WM_TEMPLATE_CATEGORY" val="diagram"/>
  <p:tag name="KSO_WM_TEMPLATE_INDEX" val="20168438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8.xml><?xml version="1.0" encoding="utf-8"?>
<p:tagLst xmlns:p="http://schemas.openxmlformats.org/presentationml/2006/main">
  <p:tag name="KSO_WM_UNIT_SUBTYPE" val="a"/>
  <p:tag name="KSO_WM_UNIT_NOCLEAR" val="0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168438_3*l_h_f*1_2_1"/>
  <p:tag name="KSO_WM_TEMPLATE_CATEGORY" val="diagram"/>
  <p:tag name="KSO_WM_TEMPLATE_INDEX" val="20168438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168438_3*l_h_i*1_3_1"/>
  <p:tag name="KSO_WM_TEMPLATE_CATEGORY" val="diagram"/>
  <p:tag name="KSO_WM_TEMPLATE_INDEX" val="20168438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2950</Words>
  <Application>WPS 演示</Application>
  <PresentationFormat>自定义</PresentationFormat>
  <Paragraphs>513</Paragraphs>
  <Slides>34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42" baseType="lpstr">
      <vt:lpstr>Arial</vt:lpstr>
      <vt:lpstr>宋体</vt:lpstr>
      <vt:lpstr>Wingdings</vt:lpstr>
      <vt:lpstr>微软雅黑</vt:lpstr>
      <vt:lpstr>Calibri</vt:lpstr>
      <vt:lpstr>Arial Unicode MS</vt:lpstr>
      <vt:lpstr>黑体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青桐</cp:lastModifiedBy>
  <cp:revision>423</cp:revision>
  <dcterms:created xsi:type="dcterms:W3CDTF">2019-12-22T05:53:00Z</dcterms:created>
  <dcterms:modified xsi:type="dcterms:W3CDTF">2021-06-26T06:08:37Z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2052-11.1.0.10578</vt:lpwstr>
  </property>
  <property fmtid="{D5CDD505-2E9C-101B-9397-08002B2CF9AE}" pid="3" name="ICV">
    <vt:lpwstr>7AB5BB58C9F2497A9FCD4A0378365341</vt:lpwstr>
  </property>
</Properties>
</file>