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283" r:id="rId2"/>
    <p:sldId id="2635" r:id="rId3"/>
    <p:sldId id="2673" r:id="rId4"/>
    <p:sldId id="2674" r:id="rId5"/>
    <p:sldId id="2650" r:id="rId6"/>
    <p:sldId id="2670" r:id="rId7"/>
    <p:sldId id="2672" r:id="rId8"/>
    <p:sldId id="2671" r:id="rId9"/>
    <p:sldId id="2655" r:id="rId10"/>
    <p:sldId id="2668" r:id="rId11"/>
    <p:sldId id="2669" r:id="rId12"/>
    <p:sldId id="2675" r:id="rId13"/>
    <p:sldId id="2665" r:id="rId14"/>
    <p:sldId id="2676" r:id="rId15"/>
    <p:sldId id="2658" r:id="rId16"/>
    <p:sldId id="2663" r:id="rId17"/>
    <p:sldId id="2653" r:id="rId18"/>
    <p:sldId id="2649" r:id="rId19"/>
    <p:sldId id="2634" r:id="rId20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>
    <p:extLst>
      <p:ext uri="{19B8F6BF-5375-455C-9EA6-DF929625EA0E}">
        <p15:presenceInfo xmlns:p15="http://schemas.microsoft.com/office/powerpoint/2012/main" userId="f951a8b0b5be7ee7" providerId="Windows Live"/>
      </p:ext>
    </p:extLst>
  </p:cmAuthor>
  <p:cmAuthor id="2" name="xbany" initials="xb21cn" lastIdx="1" clrIdx="1">
    <p:extLst>
      <p:ext uri="{19B8F6BF-5375-455C-9EA6-DF929625EA0E}">
        <p15:presenceInfo xmlns:p15="http://schemas.microsoft.com/office/powerpoint/2012/main" userId="xban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EA900"/>
    <a:srgbClr val="120C16"/>
    <a:srgbClr val="F8F8F8"/>
    <a:srgbClr val="6DF5ED"/>
    <a:srgbClr val="E93252"/>
    <a:srgbClr val="0358B2"/>
    <a:srgbClr val="0358B1"/>
    <a:srgbClr val="035898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4660"/>
  </p:normalViewPr>
  <p:slideViewPr>
    <p:cSldViewPr snapToGrid="0">
      <p:cViewPr>
        <p:scale>
          <a:sx n="80" d="100"/>
          <a:sy n="80" d="100"/>
        </p:scale>
        <p:origin x="90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type="par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type="sib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type="par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type="sib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type="par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type="sib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0" presStyleCnt="3"/>
      <dgm:spPr/>
    </dgm:pt>
    <dgm:pt modelId="{427123AE-6E68-4008-BD50-9CC20F57260E}" type="pres">
      <dgm:prSet presAssocID="{730938A3-D819-41F7-BE39-9DDAA446A19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0" presStyleCnt="3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0" presStyleCnt="3"/>
      <dgm:spPr/>
    </dgm:pt>
    <dgm:pt modelId="{19E92E6E-C255-46EA-A296-4EEB24EE3A0F}" type="pres">
      <dgm:prSet presAssocID="{ACC21E35-BE52-4B64-9CE3-EAFB2C2B911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1" presStyleCnt="3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1" presStyleCnt="3"/>
      <dgm:spPr/>
    </dgm:pt>
    <dgm:pt modelId="{ABF73B35-4281-4C64-B65F-D7E1D426DC52}" type="pres">
      <dgm:prSet presAssocID="{5BA5075A-9611-40EC-B66E-1C50AF86617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0C92239-6F59-4A67-8B01-83B8CED33E59}" type="presOf" srcId="{5BA5075A-9611-40EC-B66E-1C50AF866171}" destId="{06CD99E7-5F6F-4B3A-B6AF-722345E5A49F}" srcOrd="0" destOrd="0" presId="urn:microsoft.com/office/officeart/2005/8/layout/list1"/>
    <dgm:cxn modelId="{5B67546E-5008-497C-A4CC-7BC7374777BD}" srcId="{AA796176-FFEA-4453-B3C5-86FCA4C88052}" destId="{730938A3-D819-41F7-BE39-9DDAA446A19F}" srcOrd="0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"/>
    <dgm:cxn modelId="{5DA8AC74-33F2-4C28-8300-0E50990216C1}" type="presOf" srcId="{AA796176-FFEA-4453-B3C5-86FCA4C88052}" destId="{5CB4522F-075B-43D2-9CCA-FF96AAAB0675}" srcOrd="0" destOrd="0" presId="urn:microsoft.com/office/officeart/2005/8/layout/list1"/>
    <dgm:cxn modelId="{6812FF8E-3082-4F64-839F-77BEEBDD451D}" srcId="{AA796176-FFEA-4453-B3C5-86FCA4C88052}" destId="{5BA5075A-9611-40EC-B66E-1C50AF866171}" srcOrd="2" destOrd="0" parTransId="{752AA41A-2BAD-4D16-954A-DD9664E56ECB}" sibTransId="{A41368AE-CFFF-41C3-A83B-7C82DA837351}"/>
    <dgm:cxn modelId="{B7AC3EAD-C2E5-4EE1-AD67-1717C0B0AE79}" type="presOf" srcId="{ACC21E35-BE52-4B64-9CE3-EAFB2C2B911E}" destId="{3240125D-75FD-4A57-A758-6C50E602A37F}" srcOrd="0" destOrd="0" presId="urn:microsoft.com/office/officeart/2005/8/layout/list1"/>
    <dgm:cxn modelId="{04D720C0-4218-4938-9515-27C87D79C1B0}" type="presOf" srcId="{730938A3-D819-41F7-BE39-9DDAA446A19F}" destId="{427123AE-6E68-4008-BD50-9CC20F57260E}" srcOrd="1" destOrd="0" presId="urn:microsoft.com/office/officeart/2005/8/layout/list1"/>
    <dgm:cxn modelId="{A98C5DC5-964A-4B38-9CEA-B18325772BEA}" srcId="{AA796176-FFEA-4453-B3C5-86FCA4C88052}" destId="{ACC21E35-BE52-4B64-9CE3-EAFB2C2B911E}" srcOrd="1" destOrd="0" parTransId="{5C958575-B741-4319-9217-20F3E98CD28B}" sibTransId="{ED660174-D282-4491-8B21-ACACA759DF36}"/>
    <dgm:cxn modelId="{F846AED5-C5CD-4945-9041-FB212C89E9C3}" type="presOf" srcId="{5BA5075A-9611-40EC-B66E-1C50AF866171}" destId="{ABF73B35-4281-4C64-B65F-D7E1D426DC52}" srcOrd="1" destOrd="0" presId="urn:microsoft.com/office/officeart/2005/8/layout/list1"/>
    <dgm:cxn modelId="{A1FCD9D6-88FE-42F6-A005-7CB64FD4DF60}" type="presOf" srcId="{730938A3-D819-41F7-BE39-9DDAA446A19F}" destId="{0B52D98E-03C2-4BD0-85E7-F52451A2A69F}" srcOrd="0" destOrd="0" presId="urn:microsoft.com/office/officeart/2005/8/layout/list1"/>
    <dgm:cxn modelId="{585724F5-D580-4123-A6B5-18BCB4B61298}" type="presParOf" srcId="{5CB4522F-075B-43D2-9CCA-FF96AAAB0675}" destId="{1A83AB0C-0313-42B2-AD86-7F1781B8A4B2}" srcOrd="0" destOrd="0" presId="urn:microsoft.com/office/officeart/2005/8/layout/list1"/>
    <dgm:cxn modelId="{D3A9A500-291D-4315-A0B5-48A11AFD7872}" type="presParOf" srcId="{1A83AB0C-0313-42B2-AD86-7F1781B8A4B2}" destId="{0B52D98E-03C2-4BD0-85E7-F52451A2A69F}" srcOrd="0" destOrd="0" presId="urn:microsoft.com/office/officeart/2005/8/layout/list1"/>
    <dgm:cxn modelId="{08FF2DFE-CF0C-4A40-BF76-5D8DF2A83E45}" type="presParOf" srcId="{1A83AB0C-0313-42B2-AD86-7F1781B8A4B2}" destId="{427123AE-6E68-4008-BD50-9CC20F57260E}" srcOrd="1" destOrd="0" presId="urn:microsoft.com/office/officeart/2005/8/layout/list1"/>
    <dgm:cxn modelId="{6BF98521-58EF-4718-94C0-86D18F889A8F}" type="presParOf" srcId="{5CB4522F-075B-43D2-9CCA-FF96AAAB0675}" destId="{3E45E6F7-D029-421E-9785-40AC3D5809F6}" srcOrd="1" destOrd="0" presId="urn:microsoft.com/office/officeart/2005/8/layout/list1"/>
    <dgm:cxn modelId="{05C125E2-B9C9-4C04-B36D-0D1E8CAE682E}" type="presParOf" srcId="{5CB4522F-075B-43D2-9CCA-FF96AAAB0675}" destId="{DC58CA3D-313C-426E-A0D6-37AFDA45F7F0}" srcOrd="2" destOrd="0" presId="urn:microsoft.com/office/officeart/2005/8/layout/list1"/>
    <dgm:cxn modelId="{E919EC92-820A-428D-99E1-2B124C1E1608}" type="presParOf" srcId="{5CB4522F-075B-43D2-9CCA-FF96AAAB0675}" destId="{97D0A409-687F-48B8-8F97-815DE1E84580}" srcOrd="3" destOrd="0" presId="urn:microsoft.com/office/officeart/2005/8/layout/list1"/>
    <dgm:cxn modelId="{5EF25026-603F-4335-9104-A837A384B12F}" type="presParOf" srcId="{5CB4522F-075B-43D2-9CCA-FF96AAAB0675}" destId="{6C682417-E35E-4747-8277-8398315EE0A6}" srcOrd="4" destOrd="0" presId="urn:microsoft.com/office/officeart/2005/8/layout/list1"/>
    <dgm:cxn modelId="{9C82A2E3-73F3-44C2-B38A-81C0C8565E9A}" type="presParOf" srcId="{6C682417-E35E-4747-8277-8398315EE0A6}" destId="{3240125D-75FD-4A57-A758-6C50E602A37F}" srcOrd="0" destOrd="0" presId="urn:microsoft.com/office/officeart/2005/8/layout/list1"/>
    <dgm:cxn modelId="{F376AE30-1079-4CDB-8E35-FE488DCEAD2D}" type="presParOf" srcId="{6C682417-E35E-4747-8277-8398315EE0A6}" destId="{19E92E6E-C255-46EA-A296-4EEB24EE3A0F}" srcOrd="1" destOrd="0" presId="urn:microsoft.com/office/officeart/2005/8/layout/list1"/>
    <dgm:cxn modelId="{F33726E3-490B-4D06-A525-1BA1AEBB1C8F}" type="presParOf" srcId="{5CB4522F-075B-43D2-9CCA-FF96AAAB0675}" destId="{B5396BCF-9918-4D1E-8A96-750EB7B7FAF0}" srcOrd="5" destOrd="0" presId="urn:microsoft.com/office/officeart/2005/8/layout/list1"/>
    <dgm:cxn modelId="{D7FFDA87-5839-4CB8-B744-1B7230101671}" type="presParOf" srcId="{5CB4522F-075B-43D2-9CCA-FF96AAAB0675}" destId="{F46CC245-10BE-4E19-B679-8FD2CCBD83C6}" srcOrd="6" destOrd="0" presId="urn:microsoft.com/office/officeart/2005/8/layout/list1"/>
    <dgm:cxn modelId="{771C0B25-5E8F-4FF8-B0F2-C6E7A9E26EB1}" type="presParOf" srcId="{5CB4522F-075B-43D2-9CCA-FF96AAAB0675}" destId="{259E2F94-8223-4A49-9E41-02FF9C3E6DB7}" srcOrd="7" destOrd="0" presId="urn:microsoft.com/office/officeart/2005/8/layout/list1"/>
    <dgm:cxn modelId="{393A8961-3DBD-4564-A6C2-813CA257BD58}" type="presParOf" srcId="{5CB4522F-075B-43D2-9CCA-FF96AAAB0675}" destId="{9922DA3E-3EF6-42FA-9CC9-86C6C0F10C5A}" srcOrd="8" destOrd="0" presId="urn:microsoft.com/office/officeart/2005/8/layout/list1"/>
    <dgm:cxn modelId="{87A52DF9-2C26-4E57-84A9-EEF8930BCF18}" type="presParOf" srcId="{9922DA3E-3EF6-42FA-9CC9-86C6C0F10C5A}" destId="{06CD99E7-5F6F-4B3A-B6AF-722345E5A49F}" srcOrd="0" destOrd="0" presId="urn:microsoft.com/office/officeart/2005/8/layout/list1"/>
    <dgm:cxn modelId="{D7C378C8-1B98-4734-835E-992B34B3F5DC}" type="presParOf" srcId="{9922DA3E-3EF6-42FA-9CC9-86C6C0F10C5A}" destId="{ABF73B35-4281-4C64-B65F-D7E1D426DC52}" srcOrd="1" destOrd="0" presId="urn:microsoft.com/office/officeart/2005/8/layout/list1"/>
    <dgm:cxn modelId="{32DA0E08-E2AD-4011-8E55-153870D66355}" type="presParOf" srcId="{5CB4522F-075B-43D2-9CCA-FF96AAAB0675}" destId="{E970D71D-ECBA-4E7B-8977-0075B3C64135}" srcOrd="9" destOrd="0" presId="urn:microsoft.com/office/officeart/2005/8/layout/list1"/>
    <dgm:cxn modelId="{74407CAF-1C80-44D2-BC80-84029926B96A}" type="presParOf" srcId="{5CB4522F-075B-43D2-9CCA-FF96AAAB0675}" destId="{1EBF7F84-B88A-4276-8D3B-5221674D7BF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8CA3D-313C-426E-A0D6-37AFDA45F7F0}">
      <dsp:nvSpPr>
        <dsp:cNvPr id="0" name=""/>
        <dsp:cNvSpPr/>
      </dsp:nvSpPr>
      <dsp:spPr>
        <a:xfrm>
          <a:off x="0" y="414410"/>
          <a:ext cx="5271243" cy="604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60170"/>
          <a:ext cx="3689870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98147" y="94755"/>
        <a:ext cx="3620700" cy="639310"/>
      </dsp:txXfrm>
    </dsp:sp>
    <dsp:sp modelId="{F46CC245-10BE-4E19-B679-8FD2CCBD83C6}">
      <dsp:nvSpPr>
        <dsp:cNvPr id="0" name=""/>
        <dsp:cNvSpPr/>
      </dsp:nvSpPr>
      <dsp:spPr>
        <a:xfrm>
          <a:off x="0" y="1503050"/>
          <a:ext cx="5271243" cy="604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148810"/>
          <a:ext cx="3689870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98147" y="1183395"/>
        <a:ext cx="3620700" cy="639310"/>
      </dsp:txXfrm>
    </dsp:sp>
    <dsp:sp modelId="{1EBF7F84-B88A-4276-8D3B-5221674D7BF1}">
      <dsp:nvSpPr>
        <dsp:cNvPr id="0" name=""/>
        <dsp:cNvSpPr/>
      </dsp:nvSpPr>
      <dsp:spPr>
        <a:xfrm>
          <a:off x="0" y="2591690"/>
          <a:ext cx="5271243" cy="604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237450"/>
          <a:ext cx="3689870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98147" y="2272035"/>
        <a:ext cx="3620700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6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456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45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sv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8.png"/><Relationship Id="rId7" Type="http://schemas.openxmlformats.org/officeDocument/2006/relationships/image" Target="../media/image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1.png"/><Relationship Id="rId5" Type="http://schemas.openxmlformats.org/officeDocument/2006/relationships/image" Target="../media/image4.sv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x.10086.cn/ucfLEA" TargetMode="External"/><Relationship Id="rId3" Type="http://schemas.openxmlformats.org/officeDocument/2006/relationships/image" Target="../media/image4.svg"/><Relationship Id="rId7" Type="http://schemas.openxmlformats.org/officeDocument/2006/relationships/hyperlink" Target="https://dx.10086.cn/EsU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hyperlink" Target="https://dx.10086.cn/u9YCCw2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svg"/><Relationship Id="rId7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4.sv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76819" y="1567122"/>
            <a:ext cx="3467617" cy="1920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移动</a:t>
            </a:r>
            <a:r>
              <a:rPr lang="zh-CN" altLang="en-US" sz="3200" b="1" dirty="0"/>
              <a:t>绑号流程复盘</a:t>
            </a:r>
            <a:endParaRPr lang="en-US" altLang="zh-CN" sz="32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/>
              <a:t>部门：运营商事业部</a:t>
            </a: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姓名：陈妃端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花名：泰坦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01663A82-84B6-4EE9-A893-589E469B27C5}"/>
              </a:ext>
            </a:extLst>
          </p:cNvPr>
          <p:cNvGrpSpPr/>
          <p:nvPr/>
        </p:nvGrpSpPr>
        <p:grpSpPr>
          <a:xfrm>
            <a:off x="1341368" y="1170861"/>
            <a:ext cx="2131375" cy="4009031"/>
            <a:chOff x="1349702" y="1746119"/>
            <a:chExt cx="1645146" cy="1936519"/>
          </a:xfrm>
        </p:grpSpPr>
        <p:sp>
          <p:nvSpPr>
            <p:cNvPr id="41" name="圆角矩形 50">
              <a:extLst>
                <a:ext uri="{FF2B5EF4-FFF2-40B4-BE49-F238E27FC236}">
                  <a16:creationId xmlns:a16="http://schemas.microsoft.com/office/drawing/2014/main" id="{3A00828B-E25E-4A7D-A2FC-3E22D8A82F7C}"/>
                </a:ext>
              </a:extLst>
            </p:cNvPr>
            <p:cNvSpPr/>
            <p:nvPr/>
          </p:nvSpPr>
          <p:spPr>
            <a:xfrm>
              <a:off x="1349702" y="1746119"/>
              <a:ext cx="1645146" cy="1936519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114300" dist="76200" dir="6180000" sx="95000" sy="95000" algn="r" rotWithShape="0">
                <a:prstClr val="black">
                  <a:alpha val="4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圆角矩形 51">
              <a:extLst>
                <a:ext uri="{FF2B5EF4-FFF2-40B4-BE49-F238E27FC236}">
                  <a16:creationId xmlns:a16="http://schemas.microsoft.com/office/drawing/2014/main" id="{67CE215E-A4F5-4B30-A414-4B35D78E7E9F}"/>
                </a:ext>
              </a:extLst>
            </p:cNvPr>
            <p:cNvSpPr/>
            <p:nvPr/>
          </p:nvSpPr>
          <p:spPr>
            <a:xfrm>
              <a:off x="1373075" y="1778378"/>
              <a:ext cx="1598400" cy="1872000"/>
            </a:xfrm>
            <a:prstGeom prst="roundRect">
              <a:avLst/>
            </a:prstGeom>
            <a:gradFill>
              <a:gsLst>
                <a:gs pos="65000">
                  <a:srgbClr val="F0F0F0"/>
                </a:gs>
                <a:gs pos="27000">
                  <a:srgbClr val="FBFBFB"/>
                </a:gs>
                <a:gs pos="3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64F2D6E1-0635-4525-8825-03D81CEFD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876" y="1509761"/>
            <a:ext cx="1794357" cy="3331227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354CA949-1ED4-48A2-8668-921DF861CB9E}"/>
              </a:ext>
            </a:extLst>
          </p:cNvPr>
          <p:cNvGrpSpPr/>
          <p:nvPr/>
        </p:nvGrpSpPr>
        <p:grpSpPr>
          <a:xfrm>
            <a:off x="991132" y="1019142"/>
            <a:ext cx="951742" cy="979688"/>
            <a:chOff x="1463339" y="1072758"/>
            <a:chExt cx="1546058" cy="1546058"/>
          </a:xfrm>
          <a:effectLst>
            <a:outerShdw blurRad="254000" dist="215900" dir="6900000" sx="83000" sy="83000" algn="t" rotWithShape="0">
              <a:prstClr val="black">
                <a:alpha val="49000"/>
              </a:prstClr>
            </a:outerShdw>
          </a:effectLst>
        </p:grpSpPr>
        <p:sp>
          <p:nvSpPr>
            <p:cNvPr id="44" name="同心圆 32">
              <a:extLst>
                <a:ext uri="{FF2B5EF4-FFF2-40B4-BE49-F238E27FC236}">
                  <a16:creationId xmlns:a16="http://schemas.microsoft.com/office/drawing/2014/main" id="{C5A975BB-1467-4782-B36D-7B6D4FA0F9A6}"/>
                </a:ext>
              </a:extLst>
            </p:cNvPr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FC033B56-2D13-40E0-8F0C-6A4A6DFA8590}"/>
                </a:ext>
              </a:extLst>
            </p:cNvPr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132111C4-4A46-4A42-A769-B1582A52B1EB}"/>
              </a:ext>
            </a:extLst>
          </p:cNvPr>
          <p:cNvGrpSpPr/>
          <p:nvPr/>
        </p:nvGrpSpPr>
        <p:grpSpPr>
          <a:xfrm>
            <a:off x="1106841" y="1138251"/>
            <a:ext cx="774049" cy="741465"/>
            <a:chOff x="4207298" y="1512123"/>
            <a:chExt cx="1078640" cy="1003758"/>
          </a:xfrm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861F6F15-024F-443B-B78C-C78522E867A7}"/>
                </a:ext>
              </a:extLst>
            </p:cNvPr>
            <p:cNvSpPr/>
            <p:nvPr/>
          </p:nvSpPr>
          <p:spPr>
            <a:xfrm>
              <a:off x="4207298" y="1512123"/>
              <a:ext cx="1003762" cy="1003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36">
              <a:extLst>
                <a:ext uri="{FF2B5EF4-FFF2-40B4-BE49-F238E27FC236}">
                  <a16:creationId xmlns:a16="http://schemas.microsoft.com/office/drawing/2014/main" id="{9F0F0A6C-629D-4DA4-9E9E-8BC725A8A502}"/>
                </a:ext>
              </a:extLst>
            </p:cNvPr>
            <p:cNvSpPr txBox="1"/>
            <p:nvPr/>
          </p:nvSpPr>
          <p:spPr>
            <a:xfrm>
              <a:off x="4221850" y="1600994"/>
              <a:ext cx="1064088" cy="7939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100" dirty="0">
                  <a:solidFill>
                    <a:schemeClr val="bg1"/>
                  </a:solidFill>
                  <a:latin typeface="Arial" panose="020B0604020202020204" pitchFamily="34" charset="0"/>
                  <a:ea typeface="方正大黑_GBK" panose="03000509000000000000" pitchFamily="65" charset="-122"/>
                  <a:cs typeface="Arial" panose="020B0604020202020204" pitchFamily="34" charset="0"/>
                </a:rPr>
                <a:t>02</a:t>
              </a:r>
              <a:endParaRPr lang="zh-CN" altLang="en-US" sz="3100" dirty="0">
                <a:solidFill>
                  <a:schemeClr val="bg1"/>
                </a:solidFill>
                <a:latin typeface="Arial" panose="020B0604020202020204" pitchFamily="34" charset="0"/>
                <a:ea typeface="方正大黑_GBK" panose="03000509000000000000" pitchFamily="65" charset="-122"/>
                <a:cs typeface="Arial" panose="020B0604020202020204" pitchFamily="34" charset="0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041A8C40-C978-4A0E-AB03-0901E1FFDE35}"/>
              </a:ext>
            </a:extLst>
          </p:cNvPr>
          <p:cNvSpPr/>
          <p:nvPr/>
        </p:nvSpPr>
        <p:spPr>
          <a:xfrm>
            <a:off x="5722415" y="865399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助理红包获取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C17C95D-0FB3-44F5-A83D-4F3FF18068D4}"/>
              </a:ext>
            </a:extLst>
          </p:cNvPr>
          <p:cNvSpPr txBox="1"/>
          <p:nvPr/>
        </p:nvSpPr>
        <p:spPr>
          <a:xfrm>
            <a:off x="4077045" y="1339941"/>
            <a:ext cx="557075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优点：粉丝通过输入手机号验证码领取优惠同时，系统自动获取。</a:t>
            </a:r>
            <a:endParaRPr lang="en-US" altLang="zh-CN" sz="1400" dirty="0"/>
          </a:p>
          <a:p>
            <a:r>
              <a:rPr lang="zh-CN" altLang="en-US" sz="1400" dirty="0"/>
              <a:t>缺点：虽然也是领优惠，但不能同时作为业务量，如果需要开首单，</a:t>
            </a:r>
            <a:endParaRPr lang="en-US" altLang="zh-CN" sz="1400" dirty="0"/>
          </a:p>
          <a:p>
            <a:r>
              <a:rPr lang="zh-CN" altLang="en-US" sz="1400" dirty="0"/>
              <a:t>           还要另外开多一个链接，粉丝容易混淆。</a:t>
            </a:r>
          </a:p>
          <a:p>
            <a:endParaRPr lang="zh-CN" altLang="en-US" sz="1600" dirty="0"/>
          </a:p>
        </p:txBody>
      </p:sp>
      <p:sp>
        <p:nvSpPr>
          <p:cNvPr id="29" name="右箭头 7">
            <a:extLst>
              <a:ext uri="{FF2B5EF4-FFF2-40B4-BE49-F238E27FC236}">
                <a16:creationId xmlns:a16="http://schemas.microsoft.com/office/drawing/2014/main" id="{94853B30-61B5-436B-8766-5FE88CC500F7}"/>
              </a:ext>
            </a:extLst>
          </p:cNvPr>
          <p:cNvSpPr/>
          <p:nvPr/>
        </p:nvSpPr>
        <p:spPr>
          <a:xfrm>
            <a:off x="3774972" y="3199661"/>
            <a:ext cx="269324" cy="32984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77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192" tIns="69096" rIns="138192" bIns="69096" spcCol="0" rtlCol="0" anchor="ctr"/>
          <a:lstStyle/>
          <a:p>
            <a:pPr algn="ctr"/>
            <a:endParaRPr lang="zh-CN" altLang="en-US"/>
          </a:p>
        </p:txBody>
      </p:sp>
      <p:sp>
        <p:nvSpPr>
          <p:cNvPr id="31" name="右箭头 7">
            <a:extLst>
              <a:ext uri="{FF2B5EF4-FFF2-40B4-BE49-F238E27FC236}">
                <a16:creationId xmlns:a16="http://schemas.microsoft.com/office/drawing/2014/main" id="{FCE5DFCB-FAF8-4A4A-B227-2560D2BAD6FC}"/>
              </a:ext>
            </a:extLst>
          </p:cNvPr>
          <p:cNvSpPr/>
          <p:nvPr/>
        </p:nvSpPr>
        <p:spPr>
          <a:xfrm>
            <a:off x="5851592" y="3232970"/>
            <a:ext cx="269324" cy="32984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77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192" tIns="69096" rIns="138192" bIns="69096" spcCol="0" rtlCol="0" anchor="ctr"/>
          <a:lstStyle/>
          <a:p>
            <a:pPr algn="ctr"/>
            <a:endParaRPr lang="zh-CN" altLang="en-US"/>
          </a:p>
        </p:txBody>
      </p:sp>
      <p:sp>
        <p:nvSpPr>
          <p:cNvPr id="32" name="右箭头 7">
            <a:extLst>
              <a:ext uri="{FF2B5EF4-FFF2-40B4-BE49-F238E27FC236}">
                <a16:creationId xmlns:a16="http://schemas.microsoft.com/office/drawing/2014/main" id="{841BD520-E438-46F8-8032-E2F83A3F0FBA}"/>
              </a:ext>
            </a:extLst>
          </p:cNvPr>
          <p:cNvSpPr/>
          <p:nvPr/>
        </p:nvSpPr>
        <p:spPr>
          <a:xfrm>
            <a:off x="7703104" y="3232970"/>
            <a:ext cx="269324" cy="32984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77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192" tIns="69096" rIns="138192" bIns="69096" spcCol="0"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756C484-DA71-4D84-A1AE-37DD901B08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6837" y="4076594"/>
            <a:ext cx="1525578" cy="8891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B3DAD81-A824-45F7-9F8F-2416A0523A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6837" y="2292085"/>
            <a:ext cx="1525578" cy="166749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85AE17C-1DBF-40AC-9051-E7D3760D9C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69" y="2270811"/>
            <a:ext cx="1254708" cy="271650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20527F6-AC1F-45D4-8902-BCFFB8516B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85755" y="2264055"/>
            <a:ext cx="1336818" cy="270168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531B7E2-C2A6-43BA-9BFC-DB1038D09EB1}"/>
              </a:ext>
            </a:extLst>
          </p:cNvPr>
          <p:cNvSpPr/>
          <p:nvPr/>
        </p:nvSpPr>
        <p:spPr>
          <a:xfrm>
            <a:off x="4086862" y="1314187"/>
            <a:ext cx="5603505" cy="79885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72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01663A82-84B6-4EE9-A893-589E469B27C5}"/>
              </a:ext>
            </a:extLst>
          </p:cNvPr>
          <p:cNvGrpSpPr/>
          <p:nvPr/>
        </p:nvGrpSpPr>
        <p:grpSpPr>
          <a:xfrm>
            <a:off x="1341368" y="1170861"/>
            <a:ext cx="2131375" cy="4009031"/>
            <a:chOff x="1349702" y="1746119"/>
            <a:chExt cx="1645146" cy="1936519"/>
          </a:xfrm>
        </p:grpSpPr>
        <p:sp>
          <p:nvSpPr>
            <p:cNvPr id="41" name="圆角矩形 50">
              <a:extLst>
                <a:ext uri="{FF2B5EF4-FFF2-40B4-BE49-F238E27FC236}">
                  <a16:creationId xmlns:a16="http://schemas.microsoft.com/office/drawing/2014/main" id="{3A00828B-E25E-4A7D-A2FC-3E22D8A82F7C}"/>
                </a:ext>
              </a:extLst>
            </p:cNvPr>
            <p:cNvSpPr/>
            <p:nvPr/>
          </p:nvSpPr>
          <p:spPr>
            <a:xfrm>
              <a:off x="1349702" y="1746119"/>
              <a:ext cx="1645146" cy="1936519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114300" dist="76200" dir="6180000" sx="95000" sy="95000" algn="r" rotWithShape="0">
                <a:prstClr val="black">
                  <a:alpha val="4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圆角矩形 51">
              <a:extLst>
                <a:ext uri="{FF2B5EF4-FFF2-40B4-BE49-F238E27FC236}">
                  <a16:creationId xmlns:a16="http://schemas.microsoft.com/office/drawing/2014/main" id="{67CE215E-A4F5-4B30-A414-4B35D78E7E9F}"/>
                </a:ext>
              </a:extLst>
            </p:cNvPr>
            <p:cNvSpPr/>
            <p:nvPr/>
          </p:nvSpPr>
          <p:spPr>
            <a:xfrm>
              <a:off x="1373075" y="1778378"/>
              <a:ext cx="1598400" cy="1872000"/>
            </a:xfrm>
            <a:prstGeom prst="roundRect">
              <a:avLst/>
            </a:prstGeom>
            <a:gradFill>
              <a:gsLst>
                <a:gs pos="65000">
                  <a:srgbClr val="F0F0F0"/>
                </a:gs>
                <a:gs pos="27000">
                  <a:srgbClr val="FBFBFB"/>
                </a:gs>
                <a:gs pos="3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2150038-6FEB-41C4-9C89-CB07B22EC9A5}"/>
              </a:ext>
            </a:extLst>
          </p:cNvPr>
          <p:cNvGrpSpPr/>
          <p:nvPr/>
        </p:nvGrpSpPr>
        <p:grpSpPr>
          <a:xfrm>
            <a:off x="1499087" y="1564710"/>
            <a:ext cx="1819846" cy="3343731"/>
            <a:chOff x="1499087" y="1564710"/>
            <a:chExt cx="1819846" cy="3343731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9F48CBFE-E364-47EA-9C08-87764F599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9087" y="1564710"/>
              <a:ext cx="1819846" cy="334373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1481D43-B84C-41ED-A136-2481453FF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5687" y="3222888"/>
              <a:ext cx="95891" cy="70074"/>
            </a:xfrm>
            <a:prstGeom prst="rect">
              <a:avLst/>
            </a:prstGeom>
          </p:spPr>
        </p:pic>
      </p:grpSp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354CA949-1ED4-48A2-8668-921DF861CB9E}"/>
              </a:ext>
            </a:extLst>
          </p:cNvPr>
          <p:cNvGrpSpPr/>
          <p:nvPr/>
        </p:nvGrpSpPr>
        <p:grpSpPr>
          <a:xfrm>
            <a:off x="991132" y="1019142"/>
            <a:ext cx="951742" cy="979688"/>
            <a:chOff x="1463339" y="1072758"/>
            <a:chExt cx="1546058" cy="1546058"/>
          </a:xfrm>
          <a:effectLst>
            <a:outerShdw blurRad="254000" dist="215900" dir="6900000" sx="83000" sy="83000" algn="t" rotWithShape="0">
              <a:prstClr val="black">
                <a:alpha val="49000"/>
              </a:prstClr>
            </a:outerShdw>
          </a:effectLst>
        </p:grpSpPr>
        <p:sp>
          <p:nvSpPr>
            <p:cNvPr id="44" name="同心圆 32">
              <a:extLst>
                <a:ext uri="{FF2B5EF4-FFF2-40B4-BE49-F238E27FC236}">
                  <a16:creationId xmlns:a16="http://schemas.microsoft.com/office/drawing/2014/main" id="{C5A975BB-1467-4782-B36D-7B6D4FA0F9A6}"/>
                </a:ext>
              </a:extLst>
            </p:cNvPr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FC033B56-2D13-40E0-8F0C-6A4A6DFA8590}"/>
                </a:ext>
              </a:extLst>
            </p:cNvPr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132111C4-4A46-4A42-A769-B1582A52B1EB}"/>
              </a:ext>
            </a:extLst>
          </p:cNvPr>
          <p:cNvGrpSpPr/>
          <p:nvPr/>
        </p:nvGrpSpPr>
        <p:grpSpPr>
          <a:xfrm>
            <a:off x="1106841" y="1138251"/>
            <a:ext cx="774049" cy="741465"/>
            <a:chOff x="4207298" y="1512123"/>
            <a:chExt cx="1078640" cy="1003758"/>
          </a:xfrm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861F6F15-024F-443B-B78C-C78522E867A7}"/>
                </a:ext>
              </a:extLst>
            </p:cNvPr>
            <p:cNvSpPr/>
            <p:nvPr/>
          </p:nvSpPr>
          <p:spPr>
            <a:xfrm>
              <a:off x="4207298" y="1512123"/>
              <a:ext cx="1003762" cy="1003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36">
              <a:extLst>
                <a:ext uri="{FF2B5EF4-FFF2-40B4-BE49-F238E27FC236}">
                  <a16:creationId xmlns:a16="http://schemas.microsoft.com/office/drawing/2014/main" id="{9F0F0A6C-629D-4DA4-9E9E-8BC725A8A502}"/>
                </a:ext>
              </a:extLst>
            </p:cNvPr>
            <p:cNvSpPr txBox="1"/>
            <p:nvPr/>
          </p:nvSpPr>
          <p:spPr>
            <a:xfrm>
              <a:off x="4221850" y="1600994"/>
              <a:ext cx="1064088" cy="7939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100" dirty="0">
                  <a:solidFill>
                    <a:schemeClr val="bg1"/>
                  </a:solidFill>
                  <a:latin typeface="Arial" panose="020B0604020202020204" pitchFamily="34" charset="0"/>
                  <a:ea typeface="方正大黑_GBK" panose="03000509000000000000" pitchFamily="65" charset="-122"/>
                  <a:cs typeface="Arial" panose="020B0604020202020204" pitchFamily="34" charset="0"/>
                </a:rPr>
                <a:t>03</a:t>
              </a:r>
              <a:endParaRPr lang="zh-CN" altLang="en-US" sz="3100" dirty="0">
                <a:solidFill>
                  <a:schemeClr val="bg1"/>
                </a:solidFill>
                <a:latin typeface="Arial" panose="020B0604020202020204" pitchFamily="34" charset="0"/>
                <a:ea typeface="方正大黑_GBK" panose="03000509000000000000" pitchFamily="65" charset="-122"/>
                <a:cs typeface="Arial" panose="020B0604020202020204" pitchFamily="34" charset="0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32D973F6-951F-4C18-A53B-A9F463E225A0}"/>
              </a:ext>
            </a:extLst>
          </p:cNvPr>
          <p:cNvSpPr/>
          <p:nvPr/>
        </p:nvSpPr>
        <p:spPr>
          <a:xfrm>
            <a:off x="5711515" y="87233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手动备注获取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9D2EFD3-3CD9-4A86-9F5E-95E08D6F105B}"/>
              </a:ext>
            </a:extLst>
          </p:cNvPr>
          <p:cNvSpPr txBox="1"/>
          <p:nvPr/>
        </p:nvSpPr>
        <p:spPr>
          <a:xfrm>
            <a:off x="4710606" y="1453142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优点：粉丝不需要填手机号码、一键获取手机号。</a:t>
            </a:r>
            <a:endParaRPr lang="en-US" altLang="zh-CN" sz="1400" dirty="0"/>
          </a:p>
          <a:p>
            <a:r>
              <a:rPr lang="zh-CN" altLang="en-US" sz="1400" dirty="0"/>
              <a:t>缺点：领取后，粉丝不能直接获取到优惠利益。</a:t>
            </a:r>
          </a:p>
        </p:txBody>
      </p:sp>
      <p:sp>
        <p:nvSpPr>
          <p:cNvPr id="31" name="右箭头 7">
            <a:extLst>
              <a:ext uri="{FF2B5EF4-FFF2-40B4-BE49-F238E27FC236}">
                <a16:creationId xmlns:a16="http://schemas.microsoft.com/office/drawing/2014/main" id="{723C2626-501D-4E1C-A855-B0248412933D}"/>
              </a:ext>
            </a:extLst>
          </p:cNvPr>
          <p:cNvSpPr/>
          <p:nvPr/>
        </p:nvSpPr>
        <p:spPr>
          <a:xfrm>
            <a:off x="5851592" y="3232970"/>
            <a:ext cx="269324" cy="32984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77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192" tIns="69096" rIns="138192" bIns="69096" spcCol="0" rtlCol="0" anchor="ctr"/>
          <a:lstStyle/>
          <a:p>
            <a:pPr algn="ctr"/>
            <a:endParaRPr lang="zh-CN" altLang="en-US"/>
          </a:p>
        </p:txBody>
      </p:sp>
      <p:sp>
        <p:nvSpPr>
          <p:cNvPr id="32" name="右箭头 7">
            <a:extLst>
              <a:ext uri="{FF2B5EF4-FFF2-40B4-BE49-F238E27FC236}">
                <a16:creationId xmlns:a16="http://schemas.microsoft.com/office/drawing/2014/main" id="{BCEDFE75-75C9-4BD2-A762-48309DCF6860}"/>
              </a:ext>
            </a:extLst>
          </p:cNvPr>
          <p:cNvSpPr/>
          <p:nvPr/>
        </p:nvSpPr>
        <p:spPr>
          <a:xfrm>
            <a:off x="7703104" y="3232970"/>
            <a:ext cx="269324" cy="32984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77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192" tIns="69096" rIns="138192" bIns="69096" spcCol="0" rtlCol="0" anchor="ctr"/>
          <a:lstStyle/>
          <a:p>
            <a:pPr algn="ctr"/>
            <a:endParaRPr lang="zh-CN" altLang="en-US"/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E18918E2-9F53-4634-B676-66AEA472EE55}"/>
              </a:ext>
            </a:extLst>
          </p:cNvPr>
          <p:cNvSpPr/>
          <p:nvPr/>
        </p:nvSpPr>
        <p:spPr>
          <a:xfrm>
            <a:off x="4086862" y="1314187"/>
            <a:ext cx="5603505" cy="79885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2690A0-EDEB-4DFB-AB23-180E4B8E02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29" y="2151463"/>
            <a:ext cx="1403995" cy="303971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553C3F-0551-4E06-82D0-798142A13DD2}"/>
              </a:ext>
            </a:extLst>
          </p:cNvPr>
          <p:cNvSpPr/>
          <p:nvPr/>
        </p:nvSpPr>
        <p:spPr>
          <a:xfrm>
            <a:off x="6216728" y="2507499"/>
            <a:ext cx="1391696" cy="2771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E0B1F82-7D00-46F0-8649-FB4AD7C8DD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1755" y="2151463"/>
            <a:ext cx="1497821" cy="30485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1B38153-4F85-42D6-AB0D-7A58181773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6832" y="2151464"/>
            <a:ext cx="1533215" cy="303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1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EB757BC-CC36-4221-876C-1CCFC4251E07}"/>
              </a:ext>
            </a:extLst>
          </p:cNvPr>
          <p:cNvGrpSpPr/>
          <p:nvPr/>
        </p:nvGrpSpPr>
        <p:grpSpPr>
          <a:xfrm>
            <a:off x="2320561" y="2037066"/>
            <a:ext cx="6156000" cy="1044000"/>
            <a:chOff x="3573628" y="2420888"/>
            <a:chExt cx="6156000" cy="1044000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B6E41AA1-C439-463C-8603-4489B975F6DB}"/>
                </a:ext>
              </a:extLst>
            </p:cNvPr>
            <p:cNvSpPr/>
            <p:nvPr/>
          </p:nvSpPr>
          <p:spPr>
            <a:xfrm>
              <a:off x="3573628" y="2420888"/>
              <a:ext cx="1044000" cy="10440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42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F556F776-4B51-450B-9247-97525A6F078B}"/>
                </a:ext>
              </a:extLst>
            </p:cNvPr>
            <p:cNvCxnSpPr>
              <a:stCxn id="29" idx="6"/>
            </p:cNvCxnSpPr>
            <p:nvPr/>
          </p:nvCxnSpPr>
          <p:spPr>
            <a:xfrm>
              <a:off x="4617628" y="2942888"/>
              <a:ext cx="5112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">
            <a:extLst>
              <a:ext uri="{FF2B5EF4-FFF2-40B4-BE49-F238E27FC236}">
                <a16:creationId xmlns:a16="http://schemas.microsoft.com/office/drawing/2014/main" id="{0635F9D1-C087-41A8-8EB7-DB58F1C9DC9F}"/>
              </a:ext>
            </a:extLst>
          </p:cNvPr>
          <p:cNvSpPr txBox="1"/>
          <p:nvPr/>
        </p:nvSpPr>
        <p:spPr>
          <a:xfrm>
            <a:off x="3669795" y="1942904"/>
            <a:ext cx="4927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rPr>
              <a:t>绑号的触点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C11818AC-0122-45BD-BFAF-788F5413282C}"/>
              </a:ext>
            </a:extLst>
          </p:cNvPr>
          <p:cNvSpPr/>
          <p:nvPr/>
        </p:nvSpPr>
        <p:spPr>
          <a:xfrm>
            <a:off x="2320561" y="2037066"/>
            <a:ext cx="1044000" cy="1044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>
                <a:solidFill>
                  <a:srgbClr val="FFC000"/>
                </a:solidFill>
                <a:latin typeface="Impact" pitchFamily="34" charset="0"/>
              </a:rPr>
              <a:t>03</a:t>
            </a:r>
            <a:endParaRPr lang="zh-CN" altLang="en-US" sz="4000" dirty="0">
              <a:solidFill>
                <a:srgbClr val="FFC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20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六边形 55">
            <a:extLst>
              <a:ext uri="{FF2B5EF4-FFF2-40B4-BE49-F238E27FC236}">
                <a16:creationId xmlns:a16="http://schemas.microsoft.com/office/drawing/2014/main" id="{6F6DA716-3D07-437D-B0C3-31E64CFE9BF8}"/>
              </a:ext>
            </a:extLst>
          </p:cNvPr>
          <p:cNvSpPr/>
          <p:nvPr/>
        </p:nvSpPr>
        <p:spPr>
          <a:xfrm>
            <a:off x="482862" y="2545956"/>
            <a:ext cx="1548000" cy="1404000"/>
          </a:xfrm>
          <a:prstGeom prst="hexagon">
            <a:avLst/>
          </a:prstGeom>
          <a:solidFill>
            <a:srgbClr val="FEA900"/>
          </a:solidFill>
          <a:ln>
            <a:noFill/>
          </a:ln>
          <a:effectLst>
            <a:outerShdw blurRad="431800" dist="177800" dir="5400000" sx="94000" sy="94000" algn="ctr" rotWithShape="0">
              <a:srgbClr val="000000">
                <a:alpha val="5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绑号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触点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D788F554-13D6-42DF-8B1A-CEBE7E929FEA}"/>
              </a:ext>
            </a:extLst>
          </p:cNvPr>
          <p:cNvGrpSpPr/>
          <p:nvPr/>
        </p:nvGrpSpPr>
        <p:grpSpPr>
          <a:xfrm>
            <a:off x="3187528" y="2535034"/>
            <a:ext cx="6450676" cy="1204757"/>
            <a:chOff x="3818023" y="1562794"/>
            <a:chExt cx="6450676" cy="1204757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96E98DB5-DC22-4CF8-BF55-D037F6D2B628}"/>
                </a:ext>
              </a:extLst>
            </p:cNvPr>
            <p:cNvSpPr/>
            <p:nvPr/>
          </p:nvSpPr>
          <p:spPr>
            <a:xfrm>
              <a:off x="3818023" y="1795551"/>
              <a:ext cx="6450676" cy="972000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9" name="矩形: 圆角 58">
              <a:extLst>
                <a:ext uri="{FF2B5EF4-FFF2-40B4-BE49-F238E27FC236}">
                  <a16:creationId xmlns:a16="http://schemas.microsoft.com/office/drawing/2014/main" id="{62463981-3E0A-49D2-807C-AD06B983BE62}"/>
                </a:ext>
              </a:extLst>
            </p:cNvPr>
            <p:cNvSpPr/>
            <p:nvPr/>
          </p:nvSpPr>
          <p:spPr>
            <a:xfrm>
              <a:off x="5652655" y="1562794"/>
              <a:ext cx="2809701" cy="396000"/>
            </a:xfrm>
            <a:prstGeom prst="roundRect">
              <a:avLst/>
            </a:prstGeom>
            <a:solidFill>
              <a:srgbClr val="FEA9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助理红包</a:t>
              </a: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21F27E25-24DC-4EEB-A991-A40C272D88F8}"/>
                </a:ext>
              </a:extLst>
            </p:cNvPr>
            <p:cNvSpPr txBox="1"/>
            <p:nvPr/>
          </p:nvSpPr>
          <p:spPr>
            <a:xfrm>
              <a:off x="5546937" y="2161522"/>
              <a:ext cx="4078968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线上引流（仅绑号）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线下渠道 </a:t>
              </a: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AAA24E23-4CB0-4DFE-B661-DF63E33740A7}"/>
              </a:ext>
            </a:extLst>
          </p:cNvPr>
          <p:cNvGrpSpPr/>
          <p:nvPr/>
        </p:nvGrpSpPr>
        <p:grpSpPr>
          <a:xfrm>
            <a:off x="3173384" y="922594"/>
            <a:ext cx="6450676" cy="1204757"/>
            <a:chOff x="3818023" y="1562794"/>
            <a:chExt cx="6450676" cy="1204757"/>
          </a:xfrm>
        </p:grpSpPr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B3542022-AF21-4D4C-8C99-0DE4AC85B579}"/>
                </a:ext>
              </a:extLst>
            </p:cNvPr>
            <p:cNvSpPr/>
            <p:nvPr/>
          </p:nvSpPr>
          <p:spPr>
            <a:xfrm>
              <a:off x="3818023" y="1795551"/>
              <a:ext cx="6450676" cy="972000"/>
            </a:xfrm>
            <a:prstGeom prst="rect">
              <a:avLst/>
            </a:prstGeom>
            <a:noFill/>
            <a:ln w="12700">
              <a:solidFill>
                <a:srgbClr val="FEA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3" name="矩形: 圆角 62">
              <a:extLst>
                <a:ext uri="{FF2B5EF4-FFF2-40B4-BE49-F238E27FC236}">
                  <a16:creationId xmlns:a16="http://schemas.microsoft.com/office/drawing/2014/main" id="{2918A16A-ED9B-46E0-8E6C-67EC63D1856A}"/>
                </a:ext>
              </a:extLst>
            </p:cNvPr>
            <p:cNvSpPr/>
            <p:nvPr/>
          </p:nvSpPr>
          <p:spPr>
            <a:xfrm>
              <a:off x="5652655" y="1562794"/>
              <a:ext cx="2809701" cy="396000"/>
            </a:xfrm>
            <a:prstGeom prst="roundRect">
              <a:avLst/>
            </a:prstGeom>
            <a:solidFill>
              <a:srgbClr val="FEA9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会员卡</a:t>
              </a: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6CE41E19-B3EF-40BB-A7FC-CFA771493B69}"/>
                </a:ext>
              </a:extLst>
            </p:cNvPr>
            <p:cNvSpPr txBox="1"/>
            <p:nvPr/>
          </p:nvSpPr>
          <p:spPr>
            <a:xfrm>
              <a:off x="4840405" y="2184050"/>
              <a:ext cx="4927882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线上引流（绑号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开首单） 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 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线下渠道（绑号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线下开首单）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矩形 64">
            <a:extLst>
              <a:ext uri="{FF2B5EF4-FFF2-40B4-BE49-F238E27FC236}">
                <a16:creationId xmlns:a16="http://schemas.microsoft.com/office/drawing/2014/main" id="{D9AC6132-D4DE-4C35-9D3D-2D4F75F7A3F5}"/>
              </a:ext>
            </a:extLst>
          </p:cNvPr>
          <p:cNvSpPr/>
          <p:nvPr/>
        </p:nvSpPr>
        <p:spPr>
          <a:xfrm>
            <a:off x="3173384" y="4285465"/>
            <a:ext cx="6450676" cy="972000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BA224949-5B48-4B05-A662-46420650CE08}"/>
              </a:ext>
            </a:extLst>
          </p:cNvPr>
          <p:cNvSpPr/>
          <p:nvPr/>
        </p:nvSpPr>
        <p:spPr>
          <a:xfrm>
            <a:off x="5008016" y="4110915"/>
            <a:ext cx="2809701" cy="396000"/>
          </a:xfrm>
          <a:prstGeom prst="roundRect">
            <a:avLst/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手动备注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D7BC3106-03B5-4BD2-ACD5-F9F64E4B6136}"/>
              </a:ext>
            </a:extLst>
          </p:cNvPr>
          <p:cNvSpPr txBox="1"/>
          <p:nvPr/>
        </p:nvSpPr>
        <p:spPr>
          <a:xfrm>
            <a:off x="4484623" y="4709643"/>
            <a:ext cx="4009248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行销、随销场景（上门服务）、客户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1V1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</a:p>
        </p:txBody>
      </p: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A3AF7861-121E-4DC7-876E-7D54DCD7BC77}"/>
              </a:ext>
            </a:extLst>
          </p:cNvPr>
          <p:cNvCxnSpPr>
            <a:stCxn id="56" idx="5"/>
            <a:endCxn id="62" idx="1"/>
          </p:cNvCxnSpPr>
          <p:nvPr/>
        </p:nvCxnSpPr>
        <p:spPr>
          <a:xfrm flipV="1">
            <a:off x="1679862" y="1641351"/>
            <a:ext cx="1493522" cy="904605"/>
          </a:xfrm>
          <a:prstGeom prst="straightConnector1">
            <a:avLst/>
          </a:prstGeom>
          <a:ln w="3175">
            <a:solidFill>
              <a:srgbClr val="FEA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C1191141-1D6A-4278-B21B-9379246B9B04}"/>
              </a:ext>
            </a:extLst>
          </p:cNvPr>
          <p:cNvCxnSpPr>
            <a:stCxn id="56" idx="0"/>
            <a:endCxn id="58" idx="1"/>
          </p:cNvCxnSpPr>
          <p:nvPr/>
        </p:nvCxnSpPr>
        <p:spPr>
          <a:xfrm>
            <a:off x="2030862" y="3247956"/>
            <a:ext cx="1156666" cy="5835"/>
          </a:xfrm>
          <a:prstGeom prst="straightConnector1">
            <a:avLst/>
          </a:prstGeom>
          <a:ln w="3175">
            <a:solidFill>
              <a:srgbClr val="FEA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F9FB280F-0A6D-4C77-BD40-60696FAF1AB6}"/>
              </a:ext>
            </a:extLst>
          </p:cNvPr>
          <p:cNvCxnSpPr>
            <a:stCxn id="56" idx="1"/>
            <a:endCxn id="65" idx="1"/>
          </p:cNvCxnSpPr>
          <p:nvPr/>
        </p:nvCxnSpPr>
        <p:spPr>
          <a:xfrm>
            <a:off x="1679862" y="3949956"/>
            <a:ext cx="1493522" cy="821509"/>
          </a:xfrm>
          <a:prstGeom prst="straightConnector1">
            <a:avLst/>
          </a:prstGeom>
          <a:ln w="3175">
            <a:solidFill>
              <a:srgbClr val="FEA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785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EB757BC-CC36-4221-876C-1CCFC4251E07}"/>
              </a:ext>
            </a:extLst>
          </p:cNvPr>
          <p:cNvGrpSpPr/>
          <p:nvPr/>
        </p:nvGrpSpPr>
        <p:grpSpPr>
          <a:xfrm>
            <a:off x="2320561" y="2037066"/>
            <a:ext cx="6156000" cy="1044000"/>
            <a:chOff x="3573628" y="2420888"/>
            <a:chExt cx="6156000" cy="1044000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B6E41AA1-C439-463C-8603-4489B975F6DB}"/>
                </a:ext>
              </a:extLst>
            </p:cNvPr>
            <p:cNvSpPr/>
            <p:nvPr/>
          </p:nvSpPr>
          <p:spPr>
            <a:xfrm>
              <a:off x="3573628" y="2420888"/>
              <a:ext cx="1044000" cy="10440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42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F556F776-4B51-450B-9247-97525A6F078B}"/>
                </a:ext>
              </a:extLst>
            </p:cNvPr>
            <p:cNvCxnSpPr>
              <a:stCxn id="29" idx="6"/>
            </p:cNvCxnSpPr>
            <p:nvPr/>
          </p:nvCxnSpPr>
          <p:spPr>
            <a:xfrm>
              <a:off x="4617628" y="2942888"/>
              <a:ext cx="5112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">
            <a:extLst>
              <a:ext uri="{FF2B5EF4-FFF2-40B4-BE49-F238E27FC236}">
                <a16:creationId xmlns:a16="http://schemas.microsoft.com/office/drawing/2014/main" id="{0635F9D1-C087-41A8-8EB7-DB58F1C9DC9F}"/>
              </a:ext>
            </a:extLst>
          </p:cNvPr>
          <p:cNvSpPr txBox="1"/>
          <p:nvPr/>
        </p:nvSpPr>
        <p:spPr>
          <a:xfrm>
            <a:off x="3669795" y="1942904"/>
            <a:ext cx="4927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rPr>
              <a:t>绑号的产品及话术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C11818AC-0122-45BD-BFAF-788F5413282C}"/>
              </a:ext>
            </a:extLst>
          </p:cNvPr>
          <p:cNvSpPr/>
          <p:nvPr/>
        </p:nvSpPr>
        <p:spPr>
          <a:xfrm>
            <a:off x="2320561" y="2037066"/>
            <a:ext cx="1044000" cy="1044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>
                <a:solidFill>
                  <a:srgbClr val="FFC000"/>
                </a:solidFill>
                <a:latin typeface="Impact" pitchFamily="34" charset="0"/>
              </a:rPr>
              <a:t>04</a:t>
            </a:r>
            <a:endParaRPr lang="zh-CN" altLang="en-US" sz="4000" dirty="0">
              <a:solidFill>
                <a:srgbClr val="FFC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94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F7481E4-7634-4173-8849-48C5A4A7DAA7}"/>
              </a:ext>
            </a:extLst>
          </p:cNvPr>
          <p:cNvSpPr/>
          <p:nvPr/>
        </p:nvSpPr>
        <p:spPr>
          <a:xfrm>
            <a:off x="752475" y="950709"/>
            <a:ext cx="850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b="1" dirty="0"/>
              <a:t>助理红包产品： 低价值</a:t>
            </a:r>
            <a:r>
              <a:rPr lang="en-US" altLang="zh-CN" b="1" dirty="0"/>
              <a:t>(</a:t>
            </a:r>
            <a:r>
              <a:rPr lang="zh-CN" altLang="en-US" b="1" dirty="0"/>
              <a:t>短平快</a:t>
            </a:r>
            <a:r>
              <a:rPr lang="en-US" altLang="zh-CN" b="1" dirty="0"/>
              <a:t>)</a:t>
            </a:r>
            <a:r>
              <a:rPr lang="zh-CN" altLang="en-US" b="1" dirty="0"/>
              <a:t>业务为主</a:t>
            </a:r>
            <a:endParaRPr lang="en-US" altLang="zh-CN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0ECBACD-BBE1-4747-B60D-599AD27F03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11" y="1848935"/>
            <a:ext cx="2018050" cy="295980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C57A290-D84E-4CE4-8AA9-F8FFDBAB0A3D}"/>
              </a:ext>
            </a:extLst>
          </p:cNvPr>
          <p:cNvSpPr txBox="1"/>
          <p:nvPr/>
        </p:nvSpPr>
        <p:spPr>
          <a:xfrm>
            <a:off x="5124767" y="2380376"/>
            <a:ext cx="36011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助理红包：</a:t>
            </a:r>
            <a:endParaRPr lang="en-US" altLang="zh-CN" b="1" dirty="0"/>
          </a:p>
          <a:p>
            <a:r>
              <a:rPr lang="en-US" altLang="zh-CN" b="1" dirty="0">
                <a:solidFill>
                  <a:srgbClr val="FEA900"/>
                </a:solidFill>
              </a:rPr>
              <a:t>0</a:t>
            </a:r>
            <a:r>
              <a:rPr lang="zh-CN" altLang="en-US" b="1" dirty="0">
                <a:solidFill>
                  <a:srgbClr val="FEA900"/>
                </a:solidFill>
              </a:rPr>
              <a:t>元</a:t>
            </a:r>
            <a:r>
              <a:rPr lang="en-US" altLang="zh-CN" b="1" dirty="0">
                <a:solidFill>
                  <a:srgbClr val="FEA900"/>
                </a:solidFill>
              </a:rPr>
              <a:t>10GB7</a:t>
            </a:r>
            <a:r>
              <a:rPr lang="zh-CN" altLang="en-US" b="1" dirty="0">
                <a:solidFill>
                  <a:srgbClr val="FEA900"/>
                </a:solidFill>
              </a:rPr>
              <a:t>天流量包</a:t>
            </a:r>
            <a:endParaRPr lang="en-US" altLang="zh-CN" b="1" dirty="0">
              <a:solidFill>
                <a:srgbClr val="FEA900"/>
              </a:solidFill>
            </a:endParaRPr>
          </a:p>
          <a:p>
            <a:r>
              <a:rPr lang="en-US" altLang="zh-CN" dirty="0"/>
              <a:t>0</a:t>
            </a:r>
            <a:r>
              <a:rPr lang="zh-CN" altLang="en-US" dirty="0"/>
              <a:t>元</a:t>
            </a:r>
            <a:r>
              <a:rPr lang="en-US" altLang="zh-CN" dirty="0"/>
              <a:t>5GB3</a:t>
            </a:r>
            <a:r>
              <a:rPr lang="zh-CN" altLang="en-US" dirty="0"/>
              <a:t>天流量包</a:t>
            </a:r>
            <a:endParaRPr lang="en-US" altLang="zh-CN" dirty="0"/>
          </a:p>
          <a:p>
            <a:r>
              <a:rPr lang="en-US" altLang="zh-CN" dirty="0"/>
              <a:t>0</a:t>
            </a:r>
            <a:r>
              <a:rPr lang="zh-CN" altLang="en-US" dirty="0"/>
              <a:t>元</a:t>
            </a:r>
            <a:r>
              <a:rPr lang="en-US" altLang="zh-CN" dirty="0"/>
              <a:t>3GB3</a:t>
            </a:r>
            <a:r>
              <a:rPr lang="zh-CN" altLang="en-US" dirty="0"/>
              <a:t>天流量包</a:t>
            </a:r>
            <a:endParaRPr lang="en-US" altLang="zh-CN" dirty="0"/>
          </a:p>
          <a:p>
            <a:r>
              <a:rPr lang="en-US" altLang="zh-CN" dirty="0"/>
              <a:t>10</a:t>
            </a:r>
            <a:r>
              <a:rPr lang="zh-CN" altLang="en-US" dirty="0"/>
              <a:t>元消费红包</a:t>
            </a:r>
            <a:endParaRPr lang="en-US" altLang="zh-CN" dirty="0"/>
          </a:p>
          <a:p>
            <a:r>
              <a:rPr lang="en-US" altLang="zh-CN" dirty="0"/>
              <a:t>······</a:t>
            </a:r>
          </a:p>
          <a:p>
            <a:endParaRPr lang="en-US" altLang="zh-CN" b="1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0A16905-5CFD-42EC-A6B0-61FDDF209597}"/>
              </a:ext>
            </a:extLst>
          </p:cNvPr>
          <p:cNvSpPr txBox="1"/>
          <p:nvPr/>
        </p:nvSpPr>
        <p:spPr>
          <a:xfrm>
            <a:off x="5124767" y="1043042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绑号率</a:t>
            </a:r>
            <a:r>
              <a:rPr lang="en-US" altLang="zh-CN" sz="1200" dirty="0"/>
              <a:t>70%</a:t>
            </a:r>
            <a:r>
              <a:rPr lang="zh-CN" altLang="en-US" sz="1200" dirty="0"/>
              <a:t>以上</a:t>
            </a:r>
          </a:p>
        </p:txBody>
      </p:sp>
    </p:spTree>
    <p:extLst>
      <p:ext uri="{BB962C8B-B14F-4D97-AF65-F5344CB8AC3E}">
        <p14:creationId xmlns:p14="http://schemas.microsoft.com/office/powerpoint/2010/main" val="4236198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F7481E4-7634-4173-8849-48C5A4A7DAA7}"/>
              </a:ext>
            </a:extLst>
          </p:cNvPr>
          <p:cNvSpPr/>
          <p:nvPr/>
        </p:nvSpPr>
        <p:spPr>
          <a:xfrm>
            <a:off x="752475" y="950709"/>
            <a:ext cx="850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b="1" dirty="0"/>
              <a:t>吸粉绑号话术：</a:t>
            </a:r>
            <a:endParaRPr lang="en-US" altLang="zh-CN" b="1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C96D156-DEF0-4C98-A832-2487C6DCBDF4}"/>
              </a:ext>
            </a:extLst>
          </p:cNvPr>
          <p:cNvSpPr/>
          <p:nvPr/>
        </p:nvSpPr>
        <p:spPr>
          <a:xfrm>
            <a:off x="386645" y="1854569"/>
            <a:ext cx="34854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嗨！我是您的移动服务经理，小小心意为您奉上。</a:t>
            </a:r>
            <a:endParaRPr lang="en-US" altLang="zh-CN" sz="1400" dirty="0"/>
          </a:p>
          <a:p>
            <a:r>
              <a:rPr lang="zh-CN" altLang="en-US" sz="1400" dirty="0"/>
              <a:t>①领</a:t>
            </a:r>
            <a:r>
              <a:rPr lang="en-US" altLang="zh-CN" sz="1400" dirty="0"/>
              <a:t>0</a:t>
            </a:r>
            <a:r>
              <a:rPr lang="zh-CN" altLang="en-US" sz="1400" dirty="0"/>
              <a:t>元</a:t>
            </a:r>
            <a:r>
              <a:rPr lang="en-US" altLang="zh-CN" sz="1400" dirty="0"/>
              <a:t>10GB7</a:t>
            </a:r>
            <a:r>
              <a:rPr lang="zh-CN" altLang="en-US" sz="1400" dirty="0"/>
              <a:t>天流量包</a:t>
            </a:r>
            <a:r>
              <a:rPr lang="en-US" altLang="zh-CN" sz="1400" dirty="0">
                <a:hlinkClick r:id="rId7"/>
              </a:rPr>
              <a:t>https://dx.10086.cn/EsUS</a:t>
            </a:r>
            <a:endParaRPr lang="en-US" altLang="zh-CN" sz="1400" dirty="0"/>
          </a:p>
          <a:p>
            <a:r>
              <a:rPr lang="en-US" altLang="zh-CN" sz="1400" dirty="0"/>
              <a:t>②38</a:t>
            </a:r>
            <a:r>
              <a:rPr lang="zh-CN" altLang="en-US" sz="1400" dirty="0"/>
              <a:t>元套餐以上再领</a:t>
            </a:r>
            <a:r>
              <a:rPr lang="en-US" altLang="zh-CN" sz="1400" dirty="0"/>
              <a:t>10GB</a:t>
            </a:r>
            <a:r>
              <a:rPr lang="zh-CN" altLang="en-US" sz="1400" dirty="0"/>
              <a:t>新春包</a:t>
            </a:r>
            <a:r>
              <a:rPr lang="en-US" altLang="zh-CN" sz="1400" dirty="0">
                <a:hlinkClick r:id="rId8"/>
              </a:rPr>
              <a:t>https://dx.10086.cn/ucfLEA</a:t>
            </a:r>
            <a:endParaRPr lang="zh-CN" altLang="en-US" sz="1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352EBA8-0E0A-4620-B43C-5F7E5DF2CF91}"/>
              </a:ext>
            </a:extLst>
          </p:cNvPr>
          <p:cNvSpPr txBox="1"/>
          <p:nvPr/>
        </p:nvSpPr>
        <p:spPr>
          <a:xfrm>
            <a:off x="1426273" y="146202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</a:rPr>
              <a:t>直接型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9C17124-A52E-44C2-94A1-BD61BAC9A924}"/>
              </a:ext>
            </a:extLst>
          </p:cNvPr>
          <p:cNvSpPr/>
          <p:nvPr/>
        </p:nvSpPr>
        <p:spPr>
          <a:xfrm>
            <a:off x="386645" y="3221303"/>
            <a:ext cx="3654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嗨！我是您的移动服务经理领10GB流量包https://dx.10086.cn/EsUS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E9DA28A-6592-4296-87E0-3FE866B1A1E6}"/>
              </a:ext>
            </a:extLst>
          </p:cNvPr>
          <p:cNvSpPr txBox="1"/>
          <p:nvPr/>
        </p:nvSpPr>
        <p:spPr>
          <a:xfrm>
            <a:off x="8395158" y="143015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</a:rPr>
              <a:t>话题型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4F6C9E9-54B2-4F49-BB49-0D7A07ABE616}"/>
              </a:ext>
            </a:extLst>
          </p:cNvPr>
          <p:cNvSpPr/>
          <p:nvPr/>
        </p:nvSpPr>
        <p:spPr>
          <a:xfrm>
            <a:off x="7553891" y="1833131"/>
            <a:ext cx="25279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你我同心，反诈同行！杜绝一切电信网络诈骗！嗨！我是您的移动服务经理，感谢您下载国家反诈中心APP，现赠送10GB7天流量给您，点击链接进行领取https://dx.10086.cn/EsUS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F649F9D-36B1-42E8-BE51-9EC87FF3FAB4}"/>
              </a:ext>
            </a:extLst>
          </p:cNvPr>
          <p:cNvSpPr txBox="1"/>
          <p:nvPr/>
        </p:nvSpPr>
        <p:spPr>
          <a:xfrm>
            <a:off x="5050386" y="14434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</a:rPr>
              <a:t>互动型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51D418C-A12C-4575-858F-F8161B3211AD}"/>
              </a:ext>
            </a:extLst>
          </p:cNvPr>
          <p:cNvSpPr/>
          <p:nvPr/>
        </p:nvSpPr>
        <p:spPr>
          <a:xfrm>
            <a:off x="4517320" y="1845209"/>
            <a:ext cx="282045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嗨，尊贵的佛山移动用户!</a:t>
            </a:r>
            <a:endParaRPr lang="en-US" altLang="zh-CN" sz="1400" dirty="0"/>
          </a:p>
          <a:p>
            <a:r>
              <a:rPr lang="zh-CN" altLang="en-US" sz="1400" dirty="0"/>
              <a:t>送您移动大礼包一份</a:t>
            </a:r>
            <a:endParaRPr lang="en-US" altLang="zh-CN" sz="1400" dirty="0"/>
          </a:p>
          <a:p>
            <a:r>
              <a:rPr lang="zh-CN" altLang="en-US" sz="1400" dirty="0"/>
              <a:t>点击小程序领取会员卡</a:t>
            </a:r>
            <a:endParaRPr lang="en-US" altLang="zh-CN" sz="1400" dirty="0"/>
          </a:p>
          <a:p>
            <a:r>
              <a:rPr lang="zh-CN" altLang="en-US" sz="1400" dirty="0"/>
              <a:t>领取成功后发送“1”</a:t>
            </a:r>
            <a:endParaRPr lang="en-US" altLang="zh-CN" sz="1400" dirty="0"/>
          </a:p>
          <a:p>
            <a:endParaRPr lang="en-US" altLang="zh-CN" sz="1400" dirty="0"/>
          </a:p>
          <a:p>
            <a:r>
              <a:rPr lang="zh-CN" altLang="en-US" sz="1400" dirty="0"/>
              <a:t>给我当前咨询的朋友比较多，看到马上会回复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4F63F6B-186A-4DC2-B1FB-D8AB7A75FD76}"/>
              </a:ext>
            </a:extLst>
          </p:cNvPr>
          <p:cNvSpPr txBox="1"/>
          <p:nvPr/>
        </p:nvSpPr>
        <p:spPr>
          <a:xfrm>
            <a:off x="5077596" y="37445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</a:rPr>
              <a:t>活动型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DA03625-3F67-4EC3-8504-1A6EBAEC1AF9}"/>
              </a:ext>
            </a:extLst>
          </p:cNvPr>
          <p:cNvSpPr/>
          <p:nvPr/>
        </p:nvSpPr>
        <p:spPr>
          <a:xfrm>
            <a:off x="4519058" y="4223965"/>
            <a:ext cx="50816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嗨！我是您的江门移动福利官，</a:t>
            </a:r>
          </a:p>
          <a:p>
            <a:r>
              <a:rPr lang="zh-CN" altLang="en-US" sz="1400" dirty="0"/>
              <a:t>本周超级星期四福利又来啦，领取10GB流量包https://dx.10086.cn/0JMFNV7b</a:t>
            </a:r>
          </a:p>
          <a:p>
            <a:endParaRPr lang="zh-CN" altLang="en-US" sz="1400" dirty="0"/>
          </a:p>
          <a:p>
            <a:r>
              <a:rPr lang="zh-CN" altLang="en-US" sz="1400" dirty="0"/>
              <a:t>领取后，再享2G流量+400G云盘限时优惠，办理请扣“1”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67F4EAC-0DDC-48B6-8B6B-55C08105A8F4}"/>
              </a:ext>
            </a:extLst>
          </p:cNvPr>
          <p:cNvSpPr/>
          <p:nvPr/>
        </p:nvSpPr>
        <p:spPr>
          <a:xfrm>
            <a:off x="353918" y="3929189"/>
            <a:ext cx="348353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亲亲～ 我是您的专属微管家！送您两份见面礼（红包+流量）！留意我的动态，关注更多福利和优惠！敬请期待哟~10元</a:t>
            </a:r>
            <a:endParaRPr lang="en-US" altLang="zh-CN" sz="1400" dirty="0"/>
          </a:p>
          <a:p>
            <a:r>
              <a:rPr lang="zh-CN" altLang="en-US" sz="1400" dirty="0"/>
              <a:t>消费红包：</a:t>
            </a:r>
            <a:r>
              <a:rPr lang="zh-CN" altLang="en-US" sz="1400" dirty="0">
                <a:hlinkClick r:id="rId9"/>
              </a:rPr>
              <a:t>https://dx.10086.cn/u9YCCw2G</a:t>
            </a:r>
            <a:endParaRPr lang="en-US" altLang="zh-CN" sz="1400" dirty="0"/>
          </a:p>
          <a:p>
            <a:r>
              <a:rPr lang="zh-CN" altLang="en-US" sz="1400" dirty="0"/>
              <a:t>流量：</a:t>
            </a:r>
            <a:endParaRPr lang="en-US" altLang="zh-CN" sz="1400" dirty="0"/>
          </a:p>
          <a:p>
            <a:r>
              <a:rPr lang="zh-CN" altLang="en-US" sz="1400" dirty="0"/>
              <a:t>https://dx.10086.cn/GVwDCw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D271406-FD8F-4C88-826A-CF60913DFA66}"/>
              </a:ext>
            </a:extLst>
          </p:cNvPr>
          <p:cNvSpPr txBox="1"/>
          <p:nvPr/>
        </p:nvSpPr>
        <p:spPr>
          <a:xfrm>
            <a:off x="2544481" y="996875"/>
            <a:ext cx="1327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绑号率：</a:t>
            </a:r>
            <a:r>
              <a:rPr lang="en-US" altLang="zh-CN" sz="1200" dirty="0"/>
              <a:t>60-75%</a:t>
            </a:r>
          </a:p>
        </p:txBody>
      </p:sp>
    </p:spTree>
    <p:extLst>
      <p:ext uri="{BB962C8B-B14F-4D97-AF65-F5344CB8AC3E}">
        <p14:creationId xmlns:p14="http://schemas.microsoft.com/office/powerpoint/2010/main" val="1364060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7217D02A-5F18-4946-98B4-43F7B5B2D655}"/>
              </a:ext>
            </a:extLst>
          </p:cNvPr>
          <p:cNvSpPr/>
          <p:nvPr/>
        </p:nvSpPr>
        <p:spPr>
          <a:xfrm>
            <a:off x="2264002" y="3144721"/>
            <a:ext cx="338554" cy="3385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CB7FFDC-1C0B-473B-BB89-F06D401AAF10}"/>
              </a:ext>
            </a:extLst>
          </p:cNvPr>
          <p:cNvSpPr/>
          <p:nvPr/>
        </p:nvSpPr>
        <p:spPr>
          <a:xfrm>
            <a:off x="2264002" y="2603571"/>
            <a:ext cx="338554" cy="3385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95F8D8D-F6AB-4CE7-9AC7-866C7172B966}"/>
              </a:ext>
            </a:extLst>
          </p:cNvPr>
          <p:cNvSpPr/>
          <p:nvPr/>
        </p:nvSpPr>
        <p:spPr>
          <a:xfrm>
            <a:off x="2264002" y="2034184"/>
            <a:ext cx="338554" cy="3385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043155" y="444046"/>
            <a:ext cx="2441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/>
              <a:t>案例中亮点及可复用的点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4758BE95-FB76-43F6-8370-960658512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C11E799-7843-4CB9-941D-EF2B5D101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5025"/>
            <a:ext cx="1026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DEA0BE1D-50FA-44D2-A947-2792E67E8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7295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D08F5CF-DD3F-4AB6-BF76-4095FF806FDB}"/>
              </a:ext>
            </a:extLst>
          </p:cNvPr>
          <p:cNvSpPr/>
          <p:nvPr/>
        </p:nvSpPr>
        <p:spPr>
          <a:xfrm>
            <a:off x="2264002" y="2034184"/>
            <a:ext cx="65792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通过会员卡（会员注册）、助理红包等方式进行捆绑号码。</a:t>
            </a:r>
            <a:endParaRPr lang="en-US" altLang="zh-CN" b="1" dirty="0">
              <a:solidFill>
                <a:srgbClr val="333333"/>
              </a:solidFill>
              <a:latin typeface="-apple-system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altLang="zh-CN" b="1" dirty="0">
              <a:solidFill>
                <a:srgbClr val="333333"/>
              </a:solidFill>
              <a:latin typeface="-apple-system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根据不同触点，制定捆绑方式。</a:t>
            </a:r>
            <a:endParaRPr lang="en-US" altLang="zh-CN" b="1" dirty="0">
              <a:solidFill>
                <a:srgbClr val="333333"/>
              </a:solidFill>
              <a:latin typeface="-apple-system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altLang="zh-CN" b="1" dirty="0">
              <a:solidFill>
                <a:srgbClr val="333333"/>
              </a:solidFill>
              <a:latin typeface="-apple-system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吸粉</a:t>
            </a:r>
            <a:r>
              <a:rPr lang="en-US" altLang="zh-CN" b="1" dirty="0">
                <a:solidFill>
                  <a:srgbClr val="333333"/>
                </a:solidFill>
                <a:latin typeface="-apple-system"/>
              </a:rPr>
              <a:t>+</a:t>
            </a:r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绑号</a:t>
            </a:r>
            <a:r>
              <a:rPr lang="en-US" altLang="zh-CN" b="1" dirty="0">
                <a:solidFill>
                  <a:srgbClr val="333333"/>
                </a:solidFill>
                <a:latin typeface="-apple-system"/>
              </a:rPr>
              <a:t>+</a:t>
            </a:r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开首单可同时进行。</a:t>
            </a:r>
            <a:endParaRPr lang="en-US" altLang="zh-CN" b="1" dirty="0">
              <a:solidFill>
                <a:srgbClr val="333333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532485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972051" y="438780"/>
            <a:ext cx="2852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针对案例的延伸思考及讨论：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B493C5D-42B3-43E1-953B-A7EBD92A925D}"/>
              </a:ext>
            </a:extLst>
          </p:cNvPr>
          <p:cNvSpPr/>
          <p:nvPr/>
        </p:nvSpPr>
        <p:spPr>
          <a:xfrm>
            <a:off x="2264002" y="2868273"/>
            <a:ext cx="338554" cy="3385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403E00-E409-44EA-B78E-3C13F5A7222A}"/>
              </a:ext>
            </a:extLst>
          </p:cNvPr>
          <p:cNvSpPr/>
          <p:nvPr/>
        </p:nvSpPr>
        <p:spPr>
          <a:xfrm>
            <a:off x="2264002" y="2034184"/>
            <a:ext cx="338554" cy="3385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BACD818-BF21-4F05-B504-29B040F70A20}"/>
              </a:ext>
            </a:extLst>
          </p:cNvPr>
          <p:cNvSpPr/>
          <p:nvPr/>
        </p:nvSpPr>
        <p:spPr>
          <a:xfrm>
            <a:off x="2264002" y="2034184"/>
            <a:ext cx="65792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对于分散运营中（社会渠道）不易管控的情况下，怎样进行更高效率的提高他们的存量粉丝捆绑号码率？</a:t>
            </a:r>
            <a:endParaRPr lang="en-US" altLang="zh-CN" b="1" dirty="0">
              <a:solidFill>
                <a:srgbClr val="333333"/>
              </a:solidFill>
              <a:latin typeface="-apple-system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altLang="zh-CN" b="1" dirty="0">
              <a:solidFill>
                <a:srgbClr val="333333"/>
              </a:solidFill>
              <a:latin typeface="-apple-system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存量未绑号的粉丝，前期吸粉进来没有标签，做捆绑号码时有一定的困难，并且能进行互动的，大部分是年轻客群。</a:t>
            </a:r>
            <a:endParaRPr lang="en-US" altLang="zh-CN" b="1" dirty="0">
              <a:solidFill>
                <a:srgbClr val="333333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180192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C14E9581-4CC1-4466-9C15-4B4A5B6AC1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6976935"/>
              </p:ext>
            </p:extLst>
          </p:nvPr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7915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46412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讨论：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DF88296-5486-436E-B288-94BC284BFB54}"/>
              </a:ext>
            </a:extLst>
          </p:cNvPr>
          <p:cNvSpPr/>
          <p:nvPr/>
        </p:nvSpPr>
        <p:spPr>
          <a:xfrm>
            <a:off x="2877998" y="2521837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C000"/>
                </a:solidFill>
                <a:sym typeface="+mn-ea"/>
              </a:rPr>
              <a:t>讨论：获取客户号码的重要性？</a:t>
            </a:r>
            <a:endParaRPr lang="en-US" altLang="zh-CN" sz="2400" b="1" dirty="0">
              <a:solidFill>
                <a:srgbClr val="FFC000"/>
              </a:solidFill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95494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矩形 128">
            <a:extLst>
              <a:ext uri="{FF2B5EF4-FFF2-40B4-BE49-F238E27FC236}">
                <a16:creationId xmlns:a16="http://schemas.microsoft.com/office/drawing/2014/main" id="{5A8D0A01-D3D4-49C4-AA0B-65511E9BBAB9}"/>
              </a:ext>
            </a:extLst>
          </p:cNvPr>
          <p:cNvSpPr/>
          <p:nvPr/>
        </p:nvSpPr>
        <p:spPr>
          <a:xfrm>
            <a:off x="2305340" y="3504832"/>
            <a:ext cx="338554" cy="3385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2473E2B4-D8EC-4C27-B175-AD4F54B0B2A0}"/>
              </a:ext>
            </a:extLst>
          </p:cNvPr>
          <p:cNvSpPr/>
          <p:nvPr/>
        </p:nvSpPr>
        <p:spPr>
          <a:xfrm>
            <a:off x="2305340" y="2737742"/>
            <a:ext cx="338554" cy="3385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DA1C652-25C5-4E5D-8BB2-51D5395CC129}"/>
              </a:ext>
            </a:extLst>
          </p:cNvPr>
          <p:cNvSpPr/>
          <p:nvPr/>
        </p:nvSpPr>
        <p:spPr>
          <a:xfrm>
            <a:off x="2305340" y="2009272"/>
            <a:ext cx="338554" cy="3385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060429" y="452445"/>
            <a:ext cx="2441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获取客户号码的重要性？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DF88296-5486-436E-B288-94BC284BFB54}"/>
              </a:ext>
            </a:extLst>
          </p:cNvPr>
          <p:cNvSpPr/>
          <p:nvPr/>
        </p:nvSpPr>
        <p:spPr>
          <a:xfrm>
            <a:off x="2281276" y="1947664"/>
            <a:ext cx="618630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sz="2400" b="1" dirty="0">
                <a:sym typeface="+mn-ea"/>
              </a:rPr>
              <a:t>留住精准客户联系方式的重要性。</a:t>
            </a:r>
            <a:endParaRPr lang="en-US" altLang="zh-CN" sz="2400" b="1" dirty="0">
              <a:sym typeface="+mn-ea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CN" sz="2400" b="1" dirty="0">
              <a:sym typeface="+mn-ea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400" b="1" dirty="0">
                <a:sym typeface="+mn-ea"/>
              </a:rPr>
              <a:t>消费者信息安全会让未来号码获取更难。</a:t>
            </a:r>
            <a:endParaRPr lang="en-US" altLang="zh-CN" sz="2400" b="1" dirty="0">
              <a:sym typeface="+mn-ea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CN" sz="2400" b="1" dirty="0">
              <a:sym typeface="+mn-ea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400" b="1" dirty="0">
                <a:sym typeface="+mn-ea"/>
              </a:rPr>
              <a:t>在移动，重点为了挖掘客户需求。</a:t>
            </a:r>
          </a:p>
          <a:p>
            <a:pPr algn="ctr"/>
            <a:endParaRPr lang="zh-CN" altLang="en-US" sz="2400" b="1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999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6DABBAE-DA9A-4141-8E72-89CBD1578E64}"/>
              </a:ext>
            </a:extLst>
          </p:cNvPr>
          <p:cNvSpPr/>
          <p:nvPr/>
        </p:nvSpPr>
        <p:spPr>
          <a:xfrm>
            <a:off x="4143698" y="1096225"/>
            <a:ext cx="2534503" cy="4193057"/>
          </a:xfrm>
          <a:prstGeom prst="rect">
            <a:avLst/>
          </a:prstGeom>
          <a:noFill/>
          <a:ln w="28575">
            <a:solidFill>
              <a:srgbClr val="FEA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8609AEE-557F-4E10-AF59-6899E5869E79}"/>
              </a:ext>
            </a:extLst>
          </p:cNvPr>
          <p:cNvGrpSpPr/>
          <p:nvPr/>
        </p:nvGrpSpPr>
        <p:grpSpPr>
          <a:xfrm>
            <a:off x="1990165" y="1532500"/>
            <a:ext cx="6791201" cy="485770"/>
            <a:chOff x="1990165" y="1532500"/>
            <a:chExt cx="6791201" cy="485770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2C1988CA-D225-44B8-9E0C-0AF353362FC0}"/>
                </a:ext>
              </a:extLst>
            </p:cNvPr>
            <p:cNvSpPr/>
            <p:nvPr/>
          </p:nvSpPr>
          <p:spPr>
            <a:xfrm>
              <a:off x="7053366" y="1550270"/>
              <a:ext cx="1728000" cy="468000"/>
            </a:xfrm>
            <a:prstGeom prst="roundRect">
              <a:avLst/>
            </a:prstGeom>
            <a:solidFill>
              <a:srgbClr val="FE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转化阶段</a:t>
              </a: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3DD33889-BB8B-478E-BD2B-9CE6E8AE1EBF}"/>
                </a:ext>
              </a:extLst>
            </p:cNvPr>
            <p:cNvSpPr/>
            <p:nvPr/>
          </p:nvSpPr>
          <p:spPr>
            <a:xfrm>
              <a:off x="4575037" y="1532500"/>
              <a:ext cx="1728000" cy="468000"/>
            </a:xfrm>
            <a:prstGeom prst="roundRect">
              <a:avLst/>
            </a:prstGeom>
            <a:solidFill>
              <a:srgbClr val="FE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绑号阶段</a:t>
              </a: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AF6C1410-D199-4F1A-A646-17CBC5C7AAC1}"/>
                </a:ext>
              </a:extLst>
            </p:cNvPr>
            <p:cNvSpPr/>
            <p:nvPr/>
          </p:nvSpPr>
          <p:spPr>
            <a:xfrm>
              <a:off x="1990165" y="1532500"/>
              <a:ext cx="1728000" cy="468000"/>
            </a:xfrm>
            <a:prstGeom prst="roundRect">
              <a:avLst/>
            </a:prstGeom>
            <a:solidFill>
              <a:srgbClr val="FE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吸粉阶段</a:t>
              </a:r>
            </a:p>
          </p:txBody>
        </p:sp>
        <p:sp>
          <p:nvSpPr>
            <p:cNvPr id="23" name="箭头: 右 22">
              <a:extLst>
                <a:ext uri="{FF2B5EF4-FFF2-40B4-BE49-F238E27FC236}">
                  <a16:creationId xmlns:a16="http://schemas.microsoft.com/office/drawing/2014/main" id="{4F44934C-7552-4F3A-8D70-1E60D86E8BF0}"/>
                </a:ext>
              </a:extLst>
            </p:cNvPr>
            <p:cNvSpPr/>
            <p:nvPr/>
          </p:nvSpPr>
          <p:spPr>
            <a:xfrm>
              <a:off x="6340143" y="1621417"/>
              <a:ext cx="676117" cy="289477"/>
            </a:xfrm>
            <a:prstGeom prst="rightArrow">
              <a:avLst/>
            </a:prstGeom>
            <a:solidFill>
              <a:srgbClr val="FE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箭头: 右 23">
              <a:extLst>
                <a:ext uri="{FF2B5EF4-FFF2-40B4-BE49-F238E27FC236}">
                  <a16:creationId xmlns:a16="http://schemas.microsoft.com/office/drawing/2014/main" id="{830EACDD-EA21-454F-91A2-6FF226B93F14}"/>
                </a:ext>
              </a:extLst>
            </p:cNvPr>
            <p:cNvSpPr/>
            <p:nvPr/>
          </p:nvSpPr>
          <p:spPr>
            <a:xfrm>
              <a:off x="3816893" y="1621761"/>
              <a:ext cx="676117" cy="289477"/>
            </a:xfrm>
            <a:prstGeom prst="rightArrow">
              <a:avLst/>
            </a:prstGeom>
            <a:solidFill>
              <a:srgbClr val="FE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D51C75D4-5180-47EA-95F8-C4A0E40784DA}"/>
              </a:ext>
            </a:extLst>
          </p:cNvPr>
          <p:cNvSpPr txBox="1"/>
          <p:nvPr/>
        </p:nvSpPr>
        <p:spPr>
          <a:xfrm>
            <a:off x="1977467" y="2304527"/>
            <a:ext cx="1816523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</a:rPr>
              <a:t>吸粉场景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</a:rPr>
              <a:t>触点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</a:rPr>
              <a:t>吸粉流程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</a:rPr>
              <a:t>吸粉产品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</a:rPr>
              <a:t>吸粉物料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</a:rPr>
              <a:t>吸粉话术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altLang="zh-CN" sz="1200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E4B3B2C-F8FD-4700-A63F-26F282AB6292}"/>
              </a:ext>
            </a:extLst>
          </p:cNvPr>
          <p:cNvSpPr txBox="1"/>
          <p:nvPr/>
        </p:nvSpPr>
        <p:spPr>
          <a:xfrm>
            <a:off x="4413392" y="2304527"/>
            <a:ext cx="22140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b="1" dirty="0"/>
              <a:t>绑号的作用</a:t>
            </a:r>
            <a:endParaRPr lang="en-US" altLang="zh-CN" b="1" dirty="0"/>
          </a:p>
          <a:p>
            <a:endParaRPr lang="en-US" altLang="zh-CN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b="1" dirty="0"/>
              <a:t>绑号的方式</a:t>
            </a:r>
            <a:endParaRPr lang="en-US" altLang="zh-CN" b="1" dirty="0"/>
          </a:p>
          <a:p>
            <a:endParaRPr lang="en-US" altLang="zh-CN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b="1" dirty="0"/>
              <a:t>绑号的触点</a:t>
            </a:r>
            <a:endParaRPr lang="en-US" altLang="zh-CN" b="1" dirty="0"/>
          </a:p>
          <a:p>
            <a:endParaRPr lang="en-US" altLang="zh-CN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b="1" dirty="0"/>
              <a:t>绑号的产品及话术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2018753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EB757BC-CC36-4221-876C-1CCFC4251E07}"/>
              </a:ext>
            </a:extLst>
          </p:cNvPr>
          <p:cNvGrpSpPr/>
          <p:nvPr/>
        </p:nvGrpSpPr>
        <p:grpSpPr>
          <a:xfrm>
            <a:off x="2320561" y="2037066"/>
            <a:ext cx="6156000" cy="1044000"/>
            <a:chOff x="3573628" y="2420888"/>
            <a:chExt cx="6156000" cy="1044000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B6E41AA1-C439-463C-8603-4489B975F6DB}"/>
                </a:ext>
              </a:extLst>
            </p:cNvPr>
            <p:cNvSpPr/>
            <p:nvPr/>
          </p:nvSpPr>
          <p:spPr>
            <a:xfrm>
              <a:off x="3573628" y="2420888"/>
              <a:ext cx="1044000" cy="10440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4200" dirty="0">
                  <a:solidFill>
                    <a:srgbClr val="FFC000"/>
                  </a:solidFill>
                  <a:latin typeface="Impact" pitchFamily="34" charset="0"/>
                </a:rPr>
                <a:t>01</a:t>
              </a:r>
              <a:endParaRPr lang="zh-CN" altLang="en-US" sz="42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F556F776-4B51-450B-9247-97525A6F078B}"/>
                </a:ext>
              </a:extLst>
            </p:cNvPr>
            <p:cNvCxnSpPr>
              <a:stCxn id="29" idx="6"/>
            </p:cNvCxnSpPr>
            <p:nvPr/>
          </p:nvCxnSpPr>
          <p:spPr>
            <a:xfrm>
              <a:off x="4617628" y="2942888"/>
              <a:ext cx="5112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">
            <a:extLst>
              <a:ext uri="{FF2B5EF4-FFF2-40B4-BE49-F238E27FC236}">
                <a16:creationId xmlns:a16="http://schemas.microsoft.com/office/drawing/2014/main" id="{0635F9D1-C087-41A8-8EB7-DB58F1C9DC9F}"/>
              </a:ext>
            </a:extLst>
          </p:cNvPr>
          <p:cNvSpPr txBox="1"/>
          <p:nvPr/>
        </p:nvSpPr>
        <p:spPr>
          <a:xfrm>
            <a:off x="3669795" y="1942904"/>
            <a:ext cx="4927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rPr>
              <a:t>绑号的作用</a:t>
            </a:r>
          </a:p>
        </p:txBody>
      </p:sp>
      <p:sp>
        <p:nvSpPr>
          <p:cNvPr id="37" name="矩形 48">
            <a:extLst>
              <a:ext uri="{FF2B5EF4-FFF2-40B4-BE49-F238E27FC236}">
                <a16:creationId xmlns:a16="http://schemas.microsoft.com/office/drawing/2014/main" id="{14506A96-75F4-4210-907B-26821CF9E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522" y="2685138"/>
            <a:ext cx="4050686" cy="162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精准营销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提高渗透率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客户行为控制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客户数据共享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4918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81F26FE-6D03-4979-B521-21F13463517A}"/>
              </a:ext>
            </a:extLst>
          </p:cNvPr>
          <p:cNvGrpSpPr/>
          <p:nvPr/>
        </p:nvGrpSpPr>
        <p:grpSpPr>
          <a:xfrm>
            <a:off x="3413243" y="1158240"/>
            <a:ext cx="3433526" cy="3584457"/>
            <a:chOff x="4384216" y="1394673"/>
            <a:chExt cx="3433526" cy="3584457"/>
          </a:xfrm>
        </p:grpSpPr>
        <p:sp>
          <p:nvSpPr>
            <p:cNvPr id="17" name="koppt-圆形">
              <a:extLst>
                <a:ext uri="{FF2B5EF4-FFF2-40B4-BE49-F238E27FC236}">
                  <a16:creationId xmlns:a16="http://schemas.microsoft.com/office/drawing/2014/main" id="{5DE5888D-D6F6-4195-9E7A-D88EB9FA0A13}"/>
                </a:ext>
              </a:extLst>
            </p:cNvPr>
            <p:cNvSpPr/>
            <p:nvPr/>
          </p:nvSpPr>
          <p:spPr>
            <a:xfrm>
              <a:off x="4384216" y="1545604"/>
              <a:ext cx="3433526" cy="3433526"/>
            </a:xfrm>
            <a:prstGeom prst="ellipse">
              <a:avLst/>
            </a:prstGeom>
            <a:noFill/>
            <a:ln w="28575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koppt-箭靶">
              <a:extLst>
                <a:ext uri="{FF2B5EF4-FFF2-40B4-BE49-F238E27FC236}">
                  <a16:creationId xmlns:a16="http://schemas.microsoft.com/office/drawing/2014/main" id="{21E6E4CE-32B4-482D-A54F-356FF2FBD065}"/>
                </a:ext>
              </a:extLst>
            </p:cNvPr>
            <p:cNvGrpSpPr/>
            <p:nvPr/>
          </p:nvGrpSpPr>
          <p:grpSpPr>
            <a:xfrm>
              <a:off x="4820854" y="1394673"/>
              <a:ext cx="2599078" cy="3165445"/>
              <a:chOff x="4820854" y="1394673"/>
              <a:chExt cx="2599078" cy="3165445"/>
            </a:xfrm>
          </p:grpSpPr>
          <p:sp>
            <p:nvSpPr>
              <p:cNvPr id="19" name="koppt-圆形">
                <a:extLst>
                  <a:ext uri="{FF2B5EF4-FFF2-40B4-BE49-F238E27FC236}">
                    <a16:creationId xmlns:a16="http://schemas.microsoft.com/office/drawing/2014/main" id="{8E36B804-9207-4AAB-B302-D3FC46BD6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0854" y="1964618"/>
                <a:ext cx="2599078" cy="2595500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koppt-圆形">
                <a:extLst>
                  <a:ext uri="{FF2B5EF4-FFF2-40B4-BE49-F238E27FC236}">
                    <a16:creationId xmlns:a16="http://schemas.microsoft.com/office/drawing/2014/main" id="{23FD77BF-4EA1-4BD9-823A-3B15AE95F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0226" y="2222200"/>
                <a:ext cx="2076758" cy="2080335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koppt-圆形">
                <a:extLst>
                  <a:ext uri="{FF2B5EF4-FFF2-40B4-BE49-F238E27FC236}">
                    <a16:creationId xmlns:a16="http://schemas.microsoft.com/office/drawing/2014/main" id="{51D147F6-3850-49D6-85F0-93F85EDD0E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9596" y="2485148"/>
                <a:ext cx="1558016" cy="1554438"/>
              </a:xfrm>
              <a:prstGeom prst="ellipse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koppt-圆形">
                <a:extLst>
                  <a:ext uri="{FF2B5EF4-FFF2-40B4-BE49-F238E27FC236}">
                    <a16:creationId xmlns:a16="http://schemas.microsoft.com/office/drawing/2014/main" id="{A446BFCE-74F9-4875-B131-40D5AC7B8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545" y="2744520"/>
                <a:ext cx="1035696" cy="1035696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koppt-圆形">
                <a:extLst>
                  <a:ext uri="{FF2B5EF4-FFF2-40B4-BE49-F238E27FC236}">
                    <a16:creationId xmlns:a16="http://schemas.microsoft.com/office/drawing/2014/main" id="{423934F2-38FE-4EB4-A242-C9C42A236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1916" y="3003890"/>
                <a:ext cx="516954" cy="51695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koppt-线条">
                <a:extLst>
                  <a:ext uri="{FF2B5EF4-FFF2-40B4-BE49-F238E27FC236}">
                    <a16:creationId xmlns:a16="http://schemas.microsoft.com/office/drawing/2014/main" id="{087CCB4E-49C1-424A-8DBD-C8AA7C93D2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02137" y="2034436"/>
                <a:ext cx="123825" cy="1228725"/>
              </a:xfrm>
              <a:prstGeom prst="line">
                <a:avLst/>
              </a:prstGeom>
              <a:noFill/>
              <a:ln w="68263" cap="rnd">
                <a:solidFill>
                  <a:srgbClr val="9696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koppt-任意多边形">
                <a:extLst>
                  <a:ext uri="{FF2B5EF4-FFF2-40B4-BE49-F238E27FC236}">
                    <a16:creationId xmlns:a16="http://schemas.microsoft.com/office/drawing/2014/main" id="{DBEB9469-BE6C-4F3B-BB9C-7BBF4F180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9274" y="1394673"/>
                <a:ext cx="422275" cy="655638"/>
              </a:xfrm>
              <a:custGeom>
                <a:avLst/>
                <a:gdLst>
                  <a:gd name="T0" fmla="*/ 91 w 266"/>
                  <a:gd name="T1" fmla="*/ 410 h 413"/>
                  <a:gd name="T2" fmla="*/ 0 w 266"/>
                  <a:gd name="T3" fmla="*/ 218 h 413"/>
                  <a:gd name="T4" fmla="*/ 24 w 266"/>
                  <a:gd name="T5" fmla="*/ 0 h 413"/>
                  <a:gd name="T6" fmla="*/ 131 w 266"/>
                  <a:gd name="T7" fmla="*/ 133 h 413"/>
                  <a:gd name="T8" fmla="*/ 266 w 266"/>
                  <a:gd name="T9" fmla="*/ 26 h 413"/>
                  <a:gd name="T10" fmla="*/ 243 w 266"/>
                  <a:gd name="T11" fmla="*/ 244 h 413"/>
                  <a:gd name="T12" fmla="*/ 117 w 266"/>
                  <a:gd name="T13" fmla="*/ 413 h 413"/>
                  <a:gd name="T14" fmla="*/ 91 w 266"/>
                  <a:gd name="T15" fmla="*/ 410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6" h="413">
                    <a:moveTo>
                      <a:pt x="91" y="410"/>
                    </a:moveTo>
                    <a:lnTo>
                      <a:pt x="0" y="218"/>
                    </a:lnTo>
                    <a:lnTo>
                      <a:pt x="24" y="0"/>
                    </a:lnTo>
                    <a:lnTo>
                      <a:pt x="131" y="133"/>
                    </a:lnTo>
                    <a:lnTo>
                      <a:pt x="266" y="26"/>
                    </a:lnTo>
                    <a:lnTo>
                      <a:pt x="243" y="244"/>
                    </a:lnTo>
                    <a:lnTo>
                      <a:pt x="117" y="413"/>
                    </a:lnTo>
                    <a:lnTo>
                      <a:pt x="91" y="410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26" name="koppt-文本框">
            <a:extLst>
              <a:ext uri="{FF2B5EF4-FFF2-40B4-BE49-F238E27FC236}">
                <a16:creationId xmlns:a16="http://schemas.microsoft.com/office/drawing/2014/main" id="{85193283-D937-4FFB-89A7-210F6FF02507}"/>
              </a:ext>
            </a:extLst>
          </p:cNvPr>
          <p:cNvSpPr/>
          <p:nvPr/>
        </p:nvSpPr>
        <p:spPr>
          <a:xfrm>
            <a:off x="336977" y="1162916"/>
            <a:ext cx="3109550" cy="102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精准营销</a:t>
            </a:r>
            <a:endParaRPr lang="en-US" altLang="zh-CN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r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通过移动原有客户大数据，匹配企微粉丝进行</a:t>
            </a:r>
            <a:r>
              <a:rPr lang="zh-CN" altLang="en-US" sz="1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打标签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，从而</a:t>
            </a:r>
            <a:r>
              <a:rPr lang="zh-CN" altLang="en-US" sz="1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洞察客户需求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koppt-圆形">
            <a:extLst>
              <a:ext uri="{FF2B5EF4-FFF2-40B4-BE49-F238E27FC236}">
                <a16:creationId xmlns:a16="http://schemas.microsoft.com/office/drawing/2014/main" id="{BD09B755-8960-47A2-8E10-F51AE002D844}"/>
              </a:ext>
            </a:extLst>
          </p:cNvPr>
          <p:cNvSpPr>
            <a:spLocks noChangeAspect="1"/>
          </p:cNvSpPr>
          <p:nvPr/>
        </p:nvSpPr>
        <p:spPr>
          <a:xfrm>
            <a:off x="6347029" y="2040737"/>
            <a:ext cx="633853" cy="633853"/>
          </a:xfrm>
          <a:prstGeom prst="ellipse">
            <a:avLst/>
          </a:prstGeom>
          <a:solidFill>
            <a:schemeClr val="accent5"/>
          </a:solidFill>
          <a:ln w="57150" cap="flat" cmpd="sng" algn="ctr">
            <a:solidFill>
              <a:srgbClr val="F4F4F4"/>
            </a:solidFill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185304">
              <a:spcBef>
                <a:spcPct val="0"/>
              </a:spcBef>
            </a:pPr>
            <a:r>
              <a:rPr lang="en-US" sz="1867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5" name="koppt-圆形">
            <a:extLst>
              <a:ext uri="{FF2B5EF4-FFF2-40B4-BE49-F238E27FC236}">
                <a16:creationId xmlns:a16="http://schemas.microsoft.com/office/drawing/2014/main" id="{99EFE9C7-B966-4882-A6E2-DA555013F0AC}"/>
              </a:ext>
            </a:extLst>
          </p:cNvPr>
          <p:cNvSpPr>
            <a:spLocks noChangeAspect="1"/>
          </p:cNvSpPr>
          <p:nvPr/>
        </p:nvSpPr>
        <p:spPr>
          <a:xfrm>
            <a:off x="3583873" y="1414349"/>
            <a:ext cx="633853" cy="633853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rgbClr val="F4F4F4"/>
            </a:solidFill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185304">
              <a:spcBef>
                <a:spcPct val="0"/>
              </a:spcBef>
            </a:pPr>
            <a:r>
              <a:rPr 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6" name="koppt-圆形">
            <a:extLst>
              <a:ext uri="{FF2B5EF4-FFF2-40B4-BE49-F238E27FC236}">
                <a16:creationId xmlns:a16="http://schemas.microsoft.com/office/drawing/2014/main" id="{B2137309-32C4-483A-A54A-959814B9075C}"/>
              </a:ext>
            </a:extLst>
          </p:cNvPr>
          <p:cNvSpPr>
            <a:spLocks noChangeAspect="1"/>
          </p:cNvSpPr>
          <p:nvPr/>
        </p:nvSpPr>
        <p:spPr>
          <a:xfrm>
            <a:off x="3537540" y="3880449"/>
            <a:ext cx="633853" cy="633853"/>
          </a:xfrm>
          <a:prstGeom prst="ellipse">
            <a:avLst/>
          </a:prstGeom>
          <a:solidFill>
            <a:schemeClr val="accent2"/>
          </a:solidFill>
          <a:ln w="57150" cap="flat" cmpd="sng" algn="ctr">
            <a:solidFill>
              <a:srgbClr val="F4F4F4"/>
            </a:solidFill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185304">
              <a:spcBef>
                <a:spcPct val="0"/>
              </a:spcBef>
            </a:pPr>
            <a:r>
              <a:rPr lang="en-US" sz="1867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7" name="koppt-圆形">
            <a:extLst>
              <a:ext uri="{FF2B5EF4-FFF2-40B4-BE49-F238E27FC236}">
                <a16:creationId xmlns:a16="http://schemas.microsoft.com/office/drawing/2014/main" id="{C403538C-7437-4AE8-A6B0-52C8CA0CF9BF}"/>
              </a:ext>
            </a:extLst>
          </p:cNvPr>
          <p:cNvSpPr>
            <a:spLocks noChangeAspect="1"/>
          </p:cNvSpPr>
          <p:nvPr/>
        </p:nvSpPr>
        <p:spPr>
          <a:xfrm>
            <a:off x="5834520" y="4102067"/>
            <a:ext cx="633853" cy="633853"/>
          </a:xfrm>
          <a:prstGeom prst="ellipse">
            <a:avLst/>
          </a:prstGeom>
          <a:solidFill>
            <a:schemeClr val="accent4"/>
          </a:solidFill>
          <a:ln w="57150" cap="flat" cmpd="sng" algn="ctr">
            <a:solidFill>
              <a:srgbClr val="F4F4F4"/>
            </a:solidFill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185304">
              <a:spcBef>
                <a:spcPct val="0"/>
              </a:spcBef>
            </a:pPr>
            <a:r>
              <a:rPr lang="en-US" sz="1867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8" name="koppt-文本框">
            <a:extLst>
              <a:ext uri="{FF2B5EF4-FFF2-40B4-BE49-F238E27FC236}">
                <a16:creationId xmlns:a16="http://schemas.microsoft.com/office/drawing/2014/main" id="{40CDBFDA-DCD7-4EC5-A1E8-6FC6854AA578}"/>
              </a:ext>
            </a:extLst>
          </p:cNvPr>
          <p:cNvSpPr/>
          <p:nvPr/>
        </p:nvSpPr>
        <p:spPr>
          <a:xfrm>
            <a:off x="401024" y="3603270"/>
            <a:ext cx="3109550" cy="1583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提高渗透率</a:t>
            </a:r>
            <a:endParaRPr lang="en-US" altLang="zh-CN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r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每个地市移动主通客户数都非常多，移动号码量的占比约</a:t>
            </a: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以上，通过企微的号码量</a:t>
            </a: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主通客户数，能判断出该市哪些</a:t>
            </a:r>
            <a:r>
              <a:rPr lang="zh-CN" altLang="en-US" sz="1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区域粉丝的活跃性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，从而针对性做精准营销。</a:t>
            </a:r>
            <a:endParaRPr lang="en-US" altLang="zh-CN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koppt-文本框">
            <a:extLst>
              <a:ext uri="{FF2B5EF4-FFF2-40B4-BE49-F238E27FC236}">
                <a16:creationId xmlns:a16="http://schemas.microsoft.com/office/drawing/2014/main" id="{169DC4C5-F133-4A69-8EBA-D6E1ABECA288}"/>
              </a:ext>
            </a:extLst>
          </p:cNvPr>
          <p:cNvSpPr/>
          <p:nvPr/>
        </p:nvSpPr>
        <p:spPr>
          <a:xfrm>
            <a:off x="6980882" y="1414349"/>
            <a:ext cx="3109550" cy="102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客户数据共享</a:t>
            </a:r>
            <a:endParaRPr lang="en-US" altLang="zh-CN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累计消费标签，更加精准</a:t>
            </a:r>
            <a:r>
              <a:rPr lang="zh-CN" altLang="en-US" sz="1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跟踪客户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消费习惯，并可在移动多平台</a:t>
            </a:r>
            <a:r>
              <a:rPr lang="zh-CN" altLang="en-US" sz="1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共享消费者信息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资源。</a:t>
            </a:r>
            <a:endParaRPr lang="en-US" altLang="zh-CN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koppt-文本框">
            <a:extLst>
              <a:ext uri="{FF2B5EF4-FFF2-40B4-BE49-F238E27FC236}">
                <a16:creationId xmlns:a16="http://schemas.microsoft.com/office/drawing/2014/main" id="{848939B0-8CC8-4D1C-A913-902A1AD629AA}"/>
              </a:ext>
            </a:extLst>
          </p:cNvPr>
          <p:cNvSpPr/>
          <p:nvPr/>
        </p:nvSpPr>
        <p:spPr>
          <a:xfrm>
            <a:off x="6576725" y="4048617"/>
            <a:ext cx="3109550" cy="1306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客户行为控制</a:t>
            </a:r>
            <a:endParaRPr lang="en-US" altLang="zh-CN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通过移动手机号，可以查询到客户以往的消费行为；也可以设置产品的时候，圈定</a:t>
            </a:r>
            <a:r>
              <a:rPr lang="zh-CN" altLang="en-US" sz="1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白名单或黑名单客户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282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EB757BC-CC36-4221-876C-1CCFC4251E07}"/>
              </a:ext>
            </a:extLst>
          </p:cNvPr>
          <p:cNvGrpSpPr/>
          <p:nvPr/>
        </p:nvGrpSpPr>
        <p:grpSpPr>
          <a:xfrm>
            <a:off x="2320561" y="2037066"/>
            <a:ext cx="6156000" cy="1044000"/>
            <a:chOff x="3573628" y="2420888"/>
            <a:chExt cx="6156000" cy="1044000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B6E41AA1-C439-463C-8603-4489B975F6DB}"/>
                </a:ext>
              </a:extLst>
            </p:cNvPr>
            <p:cNvSpPr/>
            <p:nvPr/>
          </p:nvSpPr>
          <p:spPr>
            <a:xfrm>
              <a:off x="3573628" y="2420888"/>
              <a:ext cx="1044000" cy="10440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4200" dirty="0">
                  <a:solidFill>
                    <a:srgbClr val="FFC000"/>
                  </a:solidFill>
                  <a:latin typeface="Impact" pitchFamily="34" charset="0"/>
                </a:rPr>
                <a:t>02</a:t>
              </a:r>
              <a:endParaRPr lang="zh-CN" altLang="en-US" sz="42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F556F776-4B51-450B-9247-97525A6F078B}"/>
                </a:ext>
              </a:extLst>
            </p:cNvPr>
            <p:cNvCxnSpPr>
              <a:stCxn id="29" idx="6"/>
            </p:cNvCxnSpPr>
            <p:nvPr/>
          </p:nvCxnSpPr>
          <p:spPr>
            <a:xfrm>
              <a:off x="4617628" y="2942888"/>
              <a:ext cx="511200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">
            <a:extLst>
              <a:ext uri="{FF2B5EF4-FFF2-40B4-BE49-F238E27FC236}">
                <a16:creationId xmlns:a16="http://schemas.microsoft.com/office/drawing/2014/main" id="{0635F9D1-C087-41A8-8EB7-DB58F1C9DC9F}"/>
              </a:ext>
            </a:extLst>
          </p:cNvPr>
          <p:cNvSpPr txBox="1"/>
          <p:nvPr/>
        </p:nvSpPr>
        <p:spPr>
          <a:xfrm>
            <a:off x="3669795" y="1942904"/>
            <a:ext cx="4927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rPr>
              <a:t>绑号的方式</a:t>
            </a:r>
          </a:p>
        </p:txBody>
      </p:sp>
      <p:sp>
        <p:nvSpPr>
          <p:cNvPr id="37" name="矩形 48">
            <a:extLst>
              <a:ext uri="{FF2B5EF4-FFF2-40B4-BE49-F238E27FC236}">
                <a16:creationId xmlns:a16="http://schemas.microsoft.com/office/drawing/2014/main" id="{14506A96-75F4-4210-907B-26821CF9E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522" y="2685138"/>
            <a:ext cx="4050686" cy="121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会员卡获取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助理红包获取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手动备注获取</a:t>
            </a:r>
          </a:p>
        </p:txBody>
      </p:sp>
    </p:spTree>
    <p:extLst>
      <p:ext uri="{BB962C8B-B14F-4D97-AF65-F5344CB8AC3E}">
        <p14:creationId xmlns:p14="http://schemas.microsoft.com/office/powerpoint/2010/main" val="2441864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01663A82-84B6-4EE9-A893-589E469B27C5}"/>
              </a:ext>
            </a:extLst>
          </p:cNvPr>
          <p:cNvGrpSpPr/>
          <p:nvPr/>
        </p:nvGrpSpPr>
        <p:grpSpPr>
          <a:xfrm>
            <a:off x="1341368" y="1170861"/>
            <a:ext cx="2131375" cy="4009031"/>
            <a:chOff x="1349702" y="1746119"/>
            <a:chExt cx="1645146" cy="1936519"/>
          </a:xfrm>
        </p:grpSpPr>
        <p:sp>
          <p:nvSpPr>
            <p:cNvPr id="41" name="圆角矩形 50">
              <a:extLst>
                <a:ext uri="{FF2B5EF4-FFF2-40B4-BE49-F238E27FC236}">
                  <a16:creationId xmlns:a16="http://schemas.microsoft.com/office/drawing/2014/main" id="{3A00828B-E25E-4A7D-A2FC-3E22D8A82F7C}"/>
                </a:ext>
              </a:extLst>
            </p:cNvPr>
            <p:cNvSpPr/>
            <p:nvPr/>
          </p:nvSpPr>
          <p:spPr>
            <a:xfrm>
              <a:off x="1349702" y="1746119"/>
              <a:ext cx="1645146" cy="1936519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114300" dist="76200" dir="6180000" sx="95000" sy="95000" algn="r" rotWithShape="0">
                <a:prstClr val="black">
                  <a:alpha val="4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圆角矩形 51">
              <a:extLst>
                <a:ext uri="{FF2B5EF4-FFF2-40B4-BE49-F238E27FC236}">
                  <a16:creationId xmlns:a16="http://schemas.microsoft.com/office/drawing/2014/main" id="{67CE215E-A4F5-4B30-A414-4B35D78E7E9F}"/>
                </a:ext>
              </a:extLst>
            </p:cNvPr>
            <p:cNvSpPr/>
            <p:nvPr/>
          </p:nvSpPr>
          <p:spPr>
            <a:xfrm>
              <a:off x="1373075" y="1778378"/>
              <a:ext cx="1598400" cy="1872000"/>
            </a:xfrm>
            <a:prstGeom prst="roundRect">
              <a:avLst/>
            </a:prstGeom>
            <a:gradFill>
              <a:gsLst>
                <a:gs pos="65000">
                  <a:srgbClr val="F0F0F0"/>
                </a:gs>
                <a:gs pos="27000">
                  <a:srgbClr val="FBFBFB"/>
                </a:gs>
                <a:gs pos="3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3AB8ED3D-BF19-4EA0-B74C-CEAFD4622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602" y="1375108"/>
            <a:ext cx="1849321" cy="3649106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354CA949-1ED4-48A2-8668-921DF861CB9E}"/>
              </a:ext>
            </a:extLst>
          </p:cNvPr>
          <p:cNvGrpSpPr/>
          <p:nvPr/>
        </p:nvGrpSpPr>
        <p:grpSpPr>
          <a:xfrm>
            <a:off x="991132" y="1019142"/>
            <a:ext cx="951742" cy="979688"/>
            <a:chOff x="1463339" y="1072758"/>
            <a:chExt cx="1546058" cy="1546058"/>
          </a:xfrm>
          <a:effectLst>
            <a:outerShdw blurRad="254000" dist="215900" dir="6900000" sx="83000" sy="83000" algn="t" rotWithShape="0">
              <a:prstClr val="black">
                <a:alpha val="49000"/>
              </a:prstClr>
            </a:outerShdw>
          </a:effectLst>
        </p:grpSpPr>
        <p:sp>
          <p:nvSpPr>
            <p:cNvPr id="44" name="同心圆 32">
              <a:extLst>
                <a:ext uri="{FF2B5EF4-FFF2-40B4-BE49-F238E27FC236}">
                  <a16:creationId xmlns:a16="http://schemas.microsoft.com/office/drawing/2014/main" id="{C5A975BB-1467-4782-B36D-7B6D4FA0F9A6}"/>
                </a:ext>
              </a:extLst>
            </p:cNvPr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FC033B56-2D13-40E0-8F0C-6A4A6DFA8590}"/>
                </a:ext>
              </a:extLst>
            </p:cNvPr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132111C4-4A46-4A42-A769-B1582A52B1EB}"/>
              </a:ext>
            </a:extLst>
          </p:cNvPr>
          <p:cNvGrpSpPr/>
          <p:nvPr/>
        </p:nvGrpSpPr>
        <p:grpSpPr>
          <a:xfrm>
            <a:off x="1106841" y="1138251"/>
            <a:ext cx="774049" cy="741465"/>
            <a:chOff x="4207298" y="1512123"/>
            <a:chExt cx="1078640" cy="1003758"/>
          </a:xfrm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861F6F15-024F-443B-B78C-C78522E867A7}"/>
                </a:ext>
              </a:extLst>
            </p:cNvPr>
            <p:cNvSpPr/>
            <p:nvPr/>
          </p:nvSpPr>
          <p:spPr>
            <a:xfrm>
              <a:off x="4207298" y="1512123"/>
              <a:ext cx="1003762" cy="1003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36">
              <a:extLst>
                <a:ext uri="{FF2B5EF4-FFF2-40B4-BE49-F238E27FC236}">
                  <a16:creationId xmlns:a16="http://schemas.microsoft.com/office/drawing/2014/main" id="{9F0F0A6C-629D-4DA4-9E9E-8BC725A8A502}"/>
                </a:ext>
              </a:extLst>
            </p:cNvPr>
            <p:cNvSpPr txBox="1"/>
            <p:nvPr/>
          </p:nvSpPr>
          <p:spPr>
            <a:xfrm>
              <a:off x="4221850" y="1600994"/>
              <a:ext cx="1064088" cy="7939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100" dirty="0">
                  <a:solidFill>
                    <a:schemeClr val="bg1"/>
                  </a:solidFill>
                  <a:latin typeface="Arial" panose="020B0604020202020204" pitchFamily="34" charset="0"/>
                  <a:ea typeface="方正大黑_GBK" panose="03000509000000000000" pitchFamily="65" charset="-122"/>
                  <a:cs typeface="Arial" panose="020B0604020202020204" pitchFamily="34" charset="0"/>
                </a:rPr>
                <a:t>01</a:t>
              </a:r>
              <a:endParaRPr lang="zh-CN" altLang="en-US" sz="3100" dirty="0">
                <a:solidFill>
                  <a:schemeClr val="bg1"/>
                </a:solidFill>
                <a:latin typeface="Arial" panose="020B0604020202020204" pitchFamily="34" charset="0"/>
                <a:ea typeface="方正大黑_GBK" panose="03000509000000000000" pitchFamily="65" charset="-122"/>
                <a:cs typeface="Arial" panose="020B0604020202020204" pitchFamily="34" charset="0"/>
              </a:endParaRPr>
            </a:p>
          </p:txBody>
        </p:sp>
      </p:grpSp>
      <p:sp>
        <p:nvSpPr>
          <p:cNvPr id="85" name="矩形 84">
            <a:extLst>
              <a:ext uri="{FF2B5EF4-FFF2-40B4-BE49-F238E27FC236}">
                <a16:creationId xmlns:a16="http://schemas.microsoft.com/office/drawing/2014/main" id="{86E14752-EB59-4403-AFF6-8EA803E41947}"/>
              </a:ext>
            </a:extLst>
          </p:cNvPr>
          <p:cNvSpPr/>
          <p:nvPr/>
        </p:nvSpPr>
        <p:spPr>
          <a:xfrm>
            <a:off x="5834255" y="875613"/>
            <a:ext cx="1723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会员卡获取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4567C3A-0D05-4421-A263-4B23EE056152}"/>
              </a:ext>
            </a:extLst>
          </p:cNvPr>
          <p:cNvSpPr txBox="1"/>
          <p:nvPr/>
        </p:nvSpPr>
        <p:spPr>
          <a:xfrm>
            <a:off x="4784180" y="1465448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优点：粉丝不需要填手机号码、一键获取手机号。</a:t>
            </a:r>
            <a:endParaRPr lang="en-US" altLang="zh-CN" sz="1400" dirty="0"/>
          </a:p>
          <a:p>
            <a:r>
              <a:rPr lang="zh-CN" altLang="en-US" sz="1400" dirty="0"/>
              <a:t>缺点：领取后，粉丝不能直接获取到优惠利益。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FF95213-C6C9-43E6-BD10-9E860642C7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464" y="2320787"/>
            <a:ext cx="1579622" cy="280962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2B1067D-A2BC-4D75-BBAD-7E8D091BAE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53" y="2296021"/>
            <a:ext cx="1372399" cy="244104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BD6BCAA-FEA6-4121-98F4-F65CE1B648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581" y="2218841"/>
            <a:ext cx="1367660" cy="2961051"/>
          </a:xfrm>
          <a:prstGeom prst="rect">
            <a:avLst/>
          </a:prstGeom>
        </p:spPr>
      </p:pic>
      <p:sp>
        <p:nvSpPr>
          <p:cNvPr id="86" name="右箭头 7">
            <a:extLst>
              <a:ext uri="{FF2B5EF4-FFF2-40B4-BE49-F238E27FC236}">
                <a16:creationId xmlns:a16="http://schemas.microsoft.com/office/drawing/2014/main" id="{6CF5D44B-3F63-4A60-9C74-AD7F4C8A9195}"/>
              </a:ext>
            </a:extLst>
          </p:cNvPr>
          <p:cNvSpPr/>
          <p:nvPr/>
        </p:nvSpPr>
        <p:spPr>
          <a:xfrm>
            <a:off x="3774972" y="3199661"/>
            <a:ext cx="269324" cy="32984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77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192" tIns="69096" rIns="138192" bIns="69096" spcCol="0" rtlCol="0" anchor="ctr"/>
          <a:lstStyle/>
          <a:p>
            <a:pPr algn="ctr"/>
            <a:endParaRPr lang="zh-CN" altLang="en-US"/>
          </a:p>
        </p:txBody>
      </p:sp>
      <p:sp>
        <p:nvSpPr>
          <p:cNvPr id="87" name="右箭头 7">
            <a:extLst>
              <a:ext uri="{FF2B5EF4-FFF2-40B4-BE49-F238E27FC236}">
                <a16:creationId xmlns:a16="http://schemas.microsoft.com/office/drawing/2014/main" id="{043BCAAE-70C8-432F-9E89-29358D3CCC4C}"/>
              </a:ext>
            </a:extLst>
          </p:cNvPr>
          <p:cNvSpPr/>
          <p:nvPr/>
        </p:nvSpPr>
        <p:spPr>
          <a:xfrm>
            <a:off x="5851592" y="3232970"/>
            <a:ext cx="269324" cy="32984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77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192" tIns="69096" rIns="138192" bIns="69096" spcCol="0" rtlCol="0" anchor="ctr"/>
          <a:lstStyle/>
          <a:p>
            <a:pPr algn="ctr"/>
            <a:endParaRPr lang="zh-CN" altLang="en-US"/>
          </a:p>
        </p:txBody>
      </p:sp>
      <p:sp>
        <p:nvSpPr>
          <p:cNvPr id="88" name="右箭头 7">
            <a:extLst>
              <a:ext uri="{FF2B5EF4-FFF2-40B4-BE49-F238E27FC236}">
                <a16:creationId xmlns:a16="http://schemas.microsoft.com/office/drawing/2014/main" id="{3C8E5E1C-B42C-41B7-B89F-F5D9616F472A}"/>
              </a:ext>
            </a:extLst>
          </p:cNvPr>
          <p:cNvSpPr/>
          <p:nvPr/>
        </p:nvSpPr>
        <p:spPr>
          <a:xfrm>
            <a:off x="7703104" y="3232970"/>
            <a:ext cx="269324" cy="32984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77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192" tIns="69096" rIns="138192" bIns="69096" spcCol="0" rtlCol="0" anchor="ctr"/>
          <a:lstStyle/>
          <a:p>
            <a:pPr algn="ctr"/>
            <a:endParaRPr lang="zh-CN" altLang="en-US"/>
          </a:p>
        </p:txBody>
      </p:sp>
      <p:sp>
        <p:nvSpPr>
          <p:cNvPr id="90" name="矩形: 圆角 89">
            <a:extLst>
              <a:ext uri="{FF2B5EF4-FFF2-40B4-BE49-F238E27FC236}">
                <a16:creationId xmlns:a16="http://schemas.microsoft.com/office/drawing/2014/main" id="{A5B6BBAF-9093-4565-B026-A59BAF7AA497}"/>
              </a:ext>
            </a:extLst>
          </p:cNvPr>
          <p:cNvSpPr/>
          <p:nvPr/>
        </p:nvSpPr>
        <p:spPr>
          <a:xfrm>
            <a:off x="4086862" y="1314187"/>
            <a:ext cx="5603505" cy="79885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5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3102</TotalTime>
  <Words>1046</Words>
  <Application>Microsoft Office PowerPoint</Application>
  <PresentationFormat>自定义</PresentationFormat>
  <Paragraphs>152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-apple-system</vt:lpstr>
      <vt:lpstr>Calibri</vt:lpstr>
      <vt:lpstr>等线</vt:lpstr>
      <vt:lpstr>方正大黑_GBK</vt:lpstr>
      <vt:lpstr>宋体</vt:lpstr>
      <vt:lpstr>微软雅黑</vt:lpstr>
      <vt:lpstr>Arial</vt:lpstr>
      <vt:lpstr>Impact</vt:lpstr>
      <vt:lpstr>Times New Roman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xbany</cp:lastModifiedBy>
  <cp:revision>604</cp:revision>
  <dcterms:created xsi:type="dcterms:W3CDTF">2019-12-22T05:53:00Z</dcterms:created>
  <dcterms:modified xsi:type="dcterms:W3CDTF">2021-10-13T18:18:31Z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