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51" r:id="rId6"/>
    <p:sldId id="2655" r:id="rId7"/>
    <p:sldId id="2662" r:id="rId8"/>
    <p:sldId id="2661" r:id="rId9"/>
    <p:sldId id="2646" r:id="rId10"/>
    <p:sldId id="2656" r:id="rId11"/>
    <p:sldId id="2647" r:id="rId12"/>
    <p:sldId id="2634" r:id="rId13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EA900"/>
    <a:srgbClr val="F8F8F8"/>
    <a:srgbClr val="120C16"/>
    <a:srgbClr val="6DF5ED"/>
    <a:srgbClr val="E93252"/>
    <a:srgbClr val="0358B2"/>
    <a:srgbClr val="0358B1"/>
    <a:srgbClr val="035898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87256" y="1567122"/>
            <a:ext cx="5770880" cy="2430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/>
              <a:t>不吃药也要懂药案例复盘</a:t>
            </a:r>
            <a:endParaRPr lang="en-US" altLang="zh-CN" sz="4000" b="1" dirty="0"/>
          </a:p>
          <a:p>
            <a:pPr algn="ctr"/>
            <a:endParaRPr lang="en-US" altLang="zh-CN" sz="4000" b="1" dirty="0">
              <a:sym typeface="+mn-ea"/>
            </a:endParaRPr>
          </a:p>
          <a:p>
            <a:pPr algn="ctr"/>
            <a:r>
              <a:rPr lang="zh-CN" altLang="en-US" b="1" dirty="0">
                <a:sym typeface="+mn-ea"/>
              </a:rPr>
              <a:t>部门：碧翠园自营项目组   </a:t>
            </a:r>
            <a:endParaRPr lang="en-US" altLang="zh-CN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姓名：麦耀锋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花名：奶锡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140" y="2359025"/>
            <a:ext cx="10031095" cy="12338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90825" y="2792095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这药怎么那么贵？这药怎么那么难买到？</a:t>
            </a:r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027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80" y="1169670"/>
            <a:ext cx="2466340" cy="15468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80" y="3351530"/>
            <a:ext cx="2440305" cy="143891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947160" y="1737995"/>
            <a:ext cx="0" cy="25888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496435" y="2395855"/>
            <a:ext cx="521208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处方药</a:t>
            </a:r>
            <a:r>
              <a:rPr lang="zh-CN" altLang="en-US"/>
              <a:t>：必须要由有处方权的执业医师或者执业</a:t>
            </a:r>
            <a:endParaRPr lang="zh-CN" altLang="en-US"/>
          </a:p>
          <a:p>
            <a:pPr algn="l"/>
            <a:r>
              <a:rPr lang="zh-CN" altLang="en-US"/>
              <a:t>助理开出处方，才能到医院药房或者药店购买的药</a:t>
            </a:r>
            <a:endParaRPr lang="zh-CN" altLang="en-US"/>
          </a:p>
          <a:p>
            <a:pPr algn="l"/>
            <a:r>
              <a:rPr lang="zh-CN" altLang="en-US"/>
              <a:t>物一般处方药绝大多数具有一定的毒副作用，因此</a:t>
            </a:r>
            <a:endParaRPr lang="zh-CN" altLang="en-US"/>
          </a:p>
          <a:p>
            <a:pPr algn="l"/>
            <a:r>
              <a:rPr lang="zh-CN" altLang="en-US"/>
              <a:t>需要在医生的指导下合理使用。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32830" y="406400"/>
            <a:ext cx="3590925" cy="493077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26440" y="1382395"/>
            <a:ext cx="4591050" cy="3238500"/>
            <a:chOff x="6018367" y="4842388"/>
            <a:chExt cx="3299279" cy="2325995"/>
          </a:xfrm>
        </p:grpSpPr>
        <p:grpSp>
          <p:nvGrpSpPr>
            <p:cNvPr id="39" name="组合 38"/>
            <p:cNvGrpSpPr/>
            <p:nvPr/>
          </p:nvGrpSpPr>
          <p:grpSpPr>
            <a:xfrm>
              <a:off x="6018367" y="4842388"/>
              <a:ext cx="3226735" cy="2254412"/>
              <a:chOff x="5996976" y="4910780"/>
              <a:chExt cx="3226735" cy="2254412"/>
            </a:xfrm>
            <a:solidFill>
              <a:srgbClr val="F1AD3A"/>
            </a:solidFill>
          </p:grpSpPr>
          <p:sp>
            <p:nvSpPr>
              <p:cNvPr id="40" name="任意形状 39"/>
              <p:cNvSpPr/>
              <p:nvPr/>
            </p:nvSpPr>
            <p:spPr>
              <a:xfrm>
                <a:off x="5996976" y="4910780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41" name="任意形状 40"/>
              <p:cNvSpPr/>
              <p:nvPr/>
            </p:nvSpPr>
            <p:spPr>
              <a:xfrm>
                <a:off x="6929314" y="5059954"/>
                <a:ext cx="179686" cy="210199"/>
              </a:xfrm>
              <a:custGeom>
                <a:avLst/>
                <a:gdLst>
                  <a:gd name="connsiteX0" fmla="*/ 0 w 179686"/>
                  <a:gd name="connsiteY0" fmla="*/ 42040 h 210199"/>
                  <a:gd name="connsiteX1" fmla="*/ 89843 w 179686"/>
                  <a:gd name="connsiteY1" fmla="*/ 42040 h 210199"/>
                  <a:gd name="connsiteX2" fmla="*/ 89843 w 179686"/>
                  <a:gd name="connsiteY2" fmla="*/ 0 h 210199"/>
                  <a:gd name="connsiteX3" fmla="*/ 179686 w 179686"/>
                  <a:gd name="connsiteY3" fmla="*/ 105100 h 210199"/>
                  <a:gd name="connsiteX4" fmla="*/ 89843 w 179686"/>
                  <a:gd name="connsiteY4" fmla="*/ 210199 h 210199"/>
                  <a:gd name="connsiteX5" fmla="*/ 89843 w 179686"/>
                  <a:gd name="connsiteY5" fmla="*/ 168159 h 210199"/>
                  <a:gd name="connsiteX6" fmla="*/ 0 w 179686"/>
                  <a:gd name="connsiteY6" fmla="*/ 168159 h 210199"/>
                  <a:gd name="connsiteX7" fmla="*/ 0 w 179686"/>
                  <a:gd name="connsiteY7" fmla="*/ 42040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686" h="210199">
                    <a:moveTo>
                      <a:pt x="0" y="42040"/>
                    </a:moveTo>
                    <a:lnTo>
                      <a:pt x="89843" y="42040"/>
                    </a:lnTo>
                    <a:lnTo>
                      <a:pt x="89843" y="0"/>
                    </a:lnTo>
                    <a:lnTo>
                      <a:pt x="179686" y="105100"/>
                    </a:lnTo>
                    <a:lnTo>
                      <a:pt x="89843" y="210199"/>
                    </a:lnTo>
                    <a:lnTo>
                      <a:pt x="89843" y="168159"/>
                    </a:lnTo>
                    <a:lnTo>
                      <a:pt x="0" y="168159"/>
                    </a:lnTo>
                    <a:lnTo>
                      <a:pt x="0" y="4204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42040" rIns="53906" bIns="42040" numCol="1" spcCol="1270" anchor="ctr" anchorCtr="0">
                <a:noAutofit/>
              </a:bodyPr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700" kern="1200"/>
              </a:p>
            </p:txBody>
          </p:sp>
          <p:sp>
            <p:nvSpPr>
              <p:cNvPr id="42" name="任意形状 41"/>
              <p:cNvSpPr/>
              <p:nvPr/>
            </p:nvSpPr>
            <p:spPr>
              <a:xfrm>
                <a:off x="7183588" y="4910780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43" name="任意形状 42"/>
              <p:cNvSpPr/>
              <p:nvPr/>
            </p:nvSpPr>
            <p:spPr>
              <a:xfrm>
                <a:off x="8115926" y="5059954"/>
                <a:ext cx="179686" cy="210199"/>
              </a:xfrm>
              <a:custGeom>
                <a:avLst/>
                <a:gdLst>
                  <a:gd name="connsiteX0" fmla="*/ 0 w 179686"/>
                  <a:gd name="connsiteY0" fmla="*/ 42040 h 210199"/>
                  <a:gd name="connsiteX1" fmla="*/ 89843 w 179686"/>
                  <a:gd name="connsiteY1" fmla="*/ 42040 h 210199"/>
                  <a:gd name="connsiteX2" fmla="*/ 89843 w 179686"/>
                  <a:gd name="connsiteY2" fmla="*/ 0 h 210199"/>
                  <a:gd name="connsiteX3" fmla="*/ 179686 w 179686"/>
                  <a:gd name="connsiteY3" fmla="*/ 105100 h 210199"/>
                  <a:gd name="connsiteX4" fmla="*/ 89843 w 179686"/>
                  <a:gd name="connsiteY4" fmla="*/ 210199 h 210199"/>
                  <a:gd name="connsiteX5" fmla="*/ 89843 w 179686"/>
                  <a:gd name="connsiteY5" fmla="*/ 168159 h 210199"/>
                  <a:gd name="connsiteX6" fmla="*/ 0 w 179686"/>
                  <a:gd name="connsiteY6" fmla="*/ 168159 h 210199"/>
                  <a:gd name="connsiteX7" fmla="*/ 0 w 179686"/>
                  <a:gd name="connsiteY7" fmla="*/ 42040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686" h="210199">
                    <a:moveTo>
                      <a:pt x="0" y="42040"/>
                    </a:moveTo>
                    <a:lnTo>
                      <a:pt x="89843" y="42040"/>
                    </a:lnTo>
                    <a:lnTo>
                      <a:pt x="89843" y="0"/>
                    </a:lnTo>
                    <a:lnTo>
                      <a:pt x="179686" y="105100"/>
                    </a:lnTo>
                    <a:lnTo>
                      <a:pt x="89843" y="210199"/>
                    </a:lnTo>
                    <a:lnTo>
                      <a:pt x="89843" y="168159"/>
                    </a:lnTo>
                    <a:lnTo>
                      <a:pt x="0" y="168159"/>
                    </a:lnTo>
                    <a:lnTo>
                      <a:pt x="0" y="42040"/>
                    </a:ln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42040" rIns="53906" bIns="42040" numCol="1" spcCol="1270" anchor="ctr" anchorCtr="0">
                <a:noAutofit/>
              </a:bodyPr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700" kern="1200"/>
              </a:p>
            </p:txBody>
          </p:sp>
          <p:sp>
            <p:nvSpPr>
              <p:cNvPr id="44" name="任意形状 43"/>
              <p:cNvSpPr/>
              <p:nvPr/>
            </p:nvSpPr>
            <p:spPr>
              <a:xfrm>
                <a:off x="8370200" y="4910780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7" name="任意形状 43"/>
              <p:cNvSpPr/>
              <p:nvPr/>
            </p:nvSpPr>
            <p:spPr>
              <a:xfrm>
                <a:off x="8376132" y="5852124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solidFill>
                <a:srgbClr val="F1AD3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11" name="任意形状 43"/>
              <p:cNvSpPr/>
              <p:nvPr/>
            </p:nvSpPr>
            <p:spPr>
              <a:xfrm>
                <a:off x="6045645" y="5852124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solidFill>
                <a:srgbClr val="F1AD3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16" name="任意形状 43"/>
              <p:cNvSpPr/>
              <p:nvPr/>
            </p:nvSpPr>
            <p:spPr>
              <a:xfrm>
                <a:off x="6045645" y="6656645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solidFill>
                <a:srgbClr val="F1AD3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096843" y="4910779"/>
              <a:ext cx="3220803" cy="2257604"/>
              <a:chOff x="5996976" y="4910780"/>
              <a:chExt cx="3220803" cy="2257604"/>
            </a:xfrm>
            <a:solidFill>
              <a:schemeClr val="bg1">
                <a:alpha val="90000"/>
              </a:schemeClr>
            </a:solidFill>
          </p:grpSpPr>
          <p:sp>
            <p:nvSpPr>
              <p:cNvPr id="49" name="任意形状 48"/>
              <p:cNvSpPr/>
              <p:nvPr/>
            </p:nvSpPr>
            <p:spPr>
              <a:xfrm>
                <a:off x="5996976" y="4910780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grpFill/>
              <a:ln>
                <a:solidFill>
                  <a:srgbClr val="F1AD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51" name="任意形状 50"/>
              <p:cNvSpPr/>
              <p:nvPr/>
            </p:nvSpPr>
            <p:spPr>
              <a:xfrm>
                <a:off x="7183588" y="4910780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grpFill/>
              <a:ln>
                <a:solidFill>
                  <a:srgbClr val="F1AD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53" name="任意形状 52"/>
              <p:cNvSpPr/>
              <p:nvPr/>
            </p:nvSpPr>
            <p:spPr>
              <a:xfrm>
                <a:off x="8370200" y="4910780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grpFill/>
              <a:ln>
                <a:solidFill>
                  <a:srgbClr val="F1AD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8" name="任意形状 52"/>
              <p:cNvSpPr/>
              <p:nvPr/>
            </p:nvSpPr>
            <p:spPr>
              <a:xfrm>
                <a:off x="8362899" y="5856229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rgbClr val="F1AD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12" name="任意形状 52"/>
              <p:cNvSpPr/>
              <p:nvPr/>
            </p:nvSpPr>
            <p:spPr>
              <a:xfrm>
                <a:off x="6032412" y="5856229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rgbClr val="F1AD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  <p:sp>
            <p:nvSpPr>
              <p:cNvPr id="17" name="任意形状 52"/>
              <p:cNvSpPr/>
              <p:nvPr/>
            </p:nvSpPr>
            <p:spPr>
              <a:xfrm>
                <a:off x="6032412" y="6659837"/>
                <a:ext cx="847579" cy="508547"/>
              </a:xfrm>
              <a:custGeom>
                <a:avLst/>
                <a:gdLst>
                  <a:gd name="connsiteX0" fmla="*/ 0 w 847579"/>
                  <a:gd name="connsiteY0" fmla="*/ 50855 h 508547"/>
                  <a:gd name="connsiteX1" fmla="*/ 50855 w 847579"/>
                  <a:gd name="connsiteY1" fmla="*/ 0 h 508547"/>
                  <a:gd name="connsiteX2" fmla="*/ 796724 w 847579"/>
                  <a:gd name="connsiteY2" fmla="*/ 0 h 508547"/>
                  <a:gd name="connsiteX3" fmla="*/ 847579 w 847579"/>
                  <a:gd name="connsiteY3" fmla="*/ 50855 h 508547"/>
                  <a:gd name="connsiteX4" fmla="*/ 847579 w 847579"/>
                  <a:gd name="connsiteY4" fmla="*/ 457692 h 508547"/>
                  <a:gd name="connsiteX5" fmla="*/ 796724 w 847579"/>
                  <a:gd name="connsiteY5" fmla="*/ 508547 h 508547"/>
                  <a:gd name="connsiteX6" fmla="*/ 50855 w 847579"/>
                  <a:gd name="connsiteY6" fmla="*/ 508547 h 508547"/>
                  <a:gd name="connsiteX7" fmla="*/ 0 w 847579"/>
                  <a:gd name="connsiteY7" fmla="*/ 457692 h 508547"/>
                  <a:gd name="connsiteX8" fmla="*/ 0 w 847579"/>
                  <a:gd name="connsiteY8" fmla="*/ 50855 h 50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579" h="508547">
                    <a:moveTo>
                      <a:pt x="0" y="50855"/>
                    </a:moveTo>
                    <a:cubicBezTo>
                      <a:pt x="0" y="22769"/>
                      <a:pt x="22769" y="0"/>
                      <a:pt x="50855" y="0"/>
                    </a:cubicBezTo>
                    <a:lnTo>
                      <a:pt x="796724" y="0"/>
                    </a:lnTo>
                    <a:cubicBezTo>
                      <a:pt x="824810" y="0"/>
                      <a:pt x="847579" y="22769"/>
                      <a:pt x="847579" y="50855"/>
                    </a:cubicBezTo>
                    <a:lnTo>
                      <a:pt x="847579" y="457692"/>
                    </a:lnTo>
                    <a:cubicBezTo>
                      <a:pt x="847579" y="485778"/>
                      <a:pt x="824810" y="508547"/>
                      <a:pt x="796724" y="508547"/>
                    </a:cubicBezTo>
                    <a:lnTo>
                      <a:pt x="50855" y="508547"/>
                    </a:lnTo>
                    <a:cubicBezTo>
                      <a:pt x="22769" y="508547"/>
                      <a:pt x="0" y="485778"/>
                      <a:pt x="0" y="457692"/>
                    </a:cubicBezTo>
                    <a:lnTo>
                      <a:pt x="0" y="5085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rgbClr val="F1AD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095" tIns="91095" rIns="91095" bIns="91095" numCol="1" spcCol="1270" anchor="ctr" anchorCtr="0">
                <a:noAutofit/>
              </a:bodyPr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000" kern="1200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845185" y="16478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支付订单</a:t>
            </a:r>
            <a:endParaRPr lang="zh-CN" altLang="en-US"/>
          </a:p>
        </p:txBody>
      </p:sp>
      <p:sp>
        <p:nvSpPr>
          <p:cNvPr id="6" name="任意形状 42"/>
          <p:cNvSpPr/>
          <p:nvPr/>
        </p:nvSpPr>
        <p:spPr>
          <a:xfrm rot="5400000">
            <a:off x="4506875" y="2164766"/>
            <a:ext cx="250039" cy="292662"/>
          </a:xfrm>
          <a:custGeom>
            <a:avLst/>
            <a:gdLst>
              <a:gd name="connsiteX0" fmla="*/ 0 w 179686"/>
              <a:gd name="connsiteY0" fmla="*/ 42040 h 210199"/>
              <a:gd name="connsiteX1" fmla="*/ 89843 w 179686"/>
              <a:gd name="connsiteY1" fmla="*/ 42040 h 210199"/>
              <a:gd name="connsiteX2" fmla="*/ 89843 w 179686"/>
              <a:gd name="connsiteY2" fmla="*/ 0 h 210199"/>
              <a:gd name="connsiteX3" fmla="*/ 179686 w 179686"/>
              <a:gd name="connsiteY3" fmla="*/ 105100 h 210199"/>
              <a:gd name="connsiteX4" fmla="*/ 89843 w 179686"/>
              <a:gd name="connsiteY4" fmla="*/ 210199 h 210199"/>
              <a:gd name="connsiteX5" fmla="*/ 89843 w 179686"/>
              <a:gd name="connsiteY5" fmla="*/ 168159 h 210199"/>
              <a:gd name="connsiteX6" fmla="*/ 0 w 179686"/>
              <a:gd name="connsiteY6" fmla="*/ 168159 h 210199"/>
              <a:gd name="connsiteX7" fmla="*/ 0 w 179686"/>
              <a:gd name="connsiteY7" fmla="*/ 42040 h 2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86" h="210199">
                <a:moveTo>
                  <a:pt x="0" y="42040"/>
                </a:moveTo>
                <a:lnTo>
                  <a:pt x="89843" y="42040"/>
                </a:lnTo>
                <a:lnTo>
                  <a:pt x="89843" y="0"/>
                </a:lnTo>
                <a:lnTo>
                  <a:pt x="179686" y="105100"/>
                </a:lnTo>
                <a:lnTo>
                  <a:pt x="89843" y="210199"/>
                </a:lnTo>
                <a:lnTo>
                  <a:pt x="89843" y="168159"/>
                </a:lnTo>
                <a:lnTo>
                  <a:pt x="0" y="168159"/>
                </a:lnTo>
                <a:lnTo>
                  <a:pt x="0" y="42040"/>
                </a:lnTo>
                <a:close/>
              </a:path>
            </a:pathLst>
          </a:custGeom>
          <a:solidFill>
            <a:srgbClr val="F1AD3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40" rIns="53906" bIns="42040" numCol="1" spcCol="1270" anchor="ctr" anchorCtr="0">
            <a:noAutofit/>
          </a:bodyPr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700" kern="1200"/>
          </a:p>
        </p:txBody>
      </p:sp>
      <p:sp>
        <p:nvSpPr>
          <p:cNvPr id="13" name="文本框 12"/>
          <p:cNvSpPr txBox="1"/>
          <p:nvPr/>
        </p:nvSpPr>
        <p:spPr>
          <a:xfrm>
            <a:off x="2550160" y="162433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提交处方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66870" y="150114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医师审核</a:t>
            </a:r>
            <a:endParaRPr lang="zh-CN" altLang="en-US"/>
          </a:p>
          <a:p>
            <a:r>
              <a:rPr lang="zh-CN" altLang="en-US"/>
              <a:t>开具处方</a:t>
            </a:r>
            <a:endParaRPr lang="zh-CN" altLang="en-US"/>
          </a:p>
        </p:txBody>
      </p:sp>
      <p:sp>
        <p:nvSpPr>
          <p:cNvPr id="15" name="任意形状 42"/>
          <p:cNvSpPr/>
          <p:nvPr/>
        </p:nvSpPr>
        <p:spPr>
          <a:xfrm rot="7140000">
            <a:off x="3691255" y="3620770"/>
            <a:ext cx="640715" cy="292735"/>
          </a:xfrm>
          <a:custGeom>
            <a:avLst/>
            <a:gdLst>
              <a:gd name="connsiteX0" fmla="*/ 0 w 179686"/>
              <a:gd name="connsiteY0" fmla="*/ 42040 h 210199"/>
              <a:gd name="connsiteX1" fmla="*/ 89843 w 179686"/>
              <a:gd name="connsiteY1" fmla="*/ 42040 h 210199"/>
              <a:gd name="connsiteX2" fmla="*/ 89843 w 179686"/>
              <a:gd name="connsiteY2" fmla="*/ 0 h 210199"/>
              <a:gd name="connsiteX3" fmla="*/ 179686 w 179686"/>
              <a:gd name="connsiteY3" fmla="*/ 105100 h 210199"/>
              <a:gd name="connsiteX4" fmla="*/ 89843 w 179686"/>
              <a:gd name="connsiteY4" fmla="*/ 210199 h 210199"/>
              <a:gd name="connsiteX5" fmla="*/ 89843 w 179686"/>
              <a:gd name="connsiteY5" fmla="*/ 168159 h 210199"/>
              <a:gd name="connsiteX6" fmla="*/ 0 w 179686"/>
              <a:gd name="connsiteY6" fmla="*/ 168159 h 210199"/>
              <a:gd name="connsiteX7" fmla="*/ 0 w 179686"/>
              <a:gd name="connsiteY7" fmla="*/ 42040 h 2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86" h="210199">
                <a:moveTo>
                  <a:pt x="0" y="42040"/>
                </a:moveTo>
                <a:lnTo>
                  <a:pt x="89843" y="42040"/>
                </a:lnTo>
                <a:lnTo>
                  <a:pt x="89843" y="0"/>
                </a:lnTo>
                <a:lnTo>
                  <a:pt x="179686" y="105100"/>
                </a:lnTo>
                <a:lnTo>
                  <a:pt x="89843" y="210199"/>
                </a:lnTo>
                <a:lnTo>
                  <a:pt x="89843" y="168159"/>
                </a:lnTo>
                <a:lnTo>
                  <a:pt x="0" y="168159"/>
                </a:lnTo>
                <a:lnTo>
                  <a:pt x="0" y="42040"/>
                </a:lnTo>
                <a:close/>
              </a:path>
            </a:pathLst>
          </a:custGeom>
          <a:solidFill>
            <a:srgbClr val="F1AD3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40" rIns="53906" bIns="42040" numCol="1" spcCol="1270" anchor="ctr" anchorCtr="0">
            <a:noAutofit/>
          </a:bodyPr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700" kern="1200"/>
          </a:p>
        </p:txBody>
      </p:sp>
      <p:sp>
        <p:nvSpPr>
          <p:cNvPr id="18" name="文本框 17"/>
          <p:cNvSpPr txBox="1"/>
          <p:nvPr/>
        </p:nvSpPr>
        <p:spPr>
          <a:xfrm>
            <a:off x="934720" y="40386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订单退款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70045" y="282575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药师审核</a:t>
            </a:r>
            <a:endParaRPr lang="zh-CN" altLang="en-US"/>
          </a:p>
          <a:p>
            <a:r>
              <a:rPr lang="zh-CN" altLang="en-US"/>
              <a:t>处方</a:t>
            </a:r>
            <a:endParaRPr lang="zh-CN" altLang="en-US"/>
          </a:p>
        </p:txBody>
      </p:sp>
      <p:sp>
        <p:nvSpPr>
          <p:cNvPr id="20" name="任意形状 42"/>
          <p:cNvSpPr/>
          <p:nvPr/>
        </p:nvSpPr>
        <p:spPr>
          <a:xfrm rot="10800000">
            <a:off x="3710940" y="2955290"/>
            <a:ext cx="341630" cy="292735"/>
          </a:xfrm>
          <a:custGeom>
            <a:avLst/>
            <a:gdLst>
              <a:gd name="connsiteX0" fmla="*/ 0 w 179686"/>
              <a:gd name="connsiteY0" fmla="*/ 42040 h 210199"/>
              <a:gd name="connsiteX1" fmla="*/ 89843 w 179686"/>
              <a:gd name="connsiteY1" fmla="*/ 42040 h 210199"/>
              <a:gd name="connsiteX2" fmla="*/ 89843 w 179686"/>
              <a:gd name="connsiteY2" fmla="*/ 0 h 210199"/>
              <a:gd name="connsiteX3" fmla="*/ 179686 w 179686"/>
              <a:gd name="connsiteY3" fmla="*/ 105100 h 210199"/>
              <a:gd name="connsiteX4" fmla="*/ 89843 w 179686"/>
              <a:gd name="connsiteY4" fmla="*/ 210199 h 210199"/>
              <a:gd name="connsiteX5" fmla="*/ 89843 w 179686"/>
              <a:gd name="connsiteY5" fmla="*/ 168159 h 210199"/>
              <a:gd name="connsiteX6" fmla="*/ 0 w 179686"/>
              <a:gd name="connsiteY6" fmla="*/ 168159 h 210199"/>
              <a:gd name="connsiteX7" fmla="*/ 0 w 179686"/>
              <a:gd name="connsiteY7" fmla="*/ 42040 h 2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86" h="210199">
                <a:moveTo>
                  <a:pt x="0" y="42040"/>
                </a:moveTo>
                <a:lnTo>
                  <a:pt x="89843" y="42040"/>
                </a:lnTo>
                <a:lnTo>
                  <a:pt x="89843" y="0"/>
                </a:lnTo>
                <a:lnTo>
                  <a:pt x="179686" y="105100"/>
                </a:lnTo>
                <a:lnTo>
                  <a:pt x="89843" y="210199"/>
                </a:lnTo>
                <a:lnTo>
                  <a:pt x="89843" y="168159"/>
                </a:lnTo>
                <a:lnTo>
                  <a:pt x="0" y="168159"/>
                </a:lnTo>
                <a:lnTo>
                  <a:pt x="0" y="42040"/>
                </a:lnTo>
                <a:close/>
              </a:path>
            </a:pathLst>
          </a:custGeom>
          <a:solidFill>
            <a:srgbClr val="F1AD3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40" rIns="53906" bIns="42040" numCol="1" spcCol="1270" anchor="ctr" anchorCtr="0">
            <a:noAutofit/>
          </a:bodyPr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700" kern="1200"/>
          </a:p>
        </p:txBody>
      </p:sp>
      <p:sp>
        <p:nvSpPr>
          <p:cNvPr id="21" name="文本框 20"/>
          <p:cNvSpPr txBox="1"/>
          <p:nvPr/>
        </p:nvSpPr>
        <p:spPr>
          <a:xfrm>
            <a:off x="2547620" y="287972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审核通过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34720" y="291655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正常发货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69210" y="40386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审核不通过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173027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027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947160" y="1737995"/>
            <a:ext cx="0" cy="25888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496435" y="2395855"/>
            <a:ext cx="551688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非处方药</a:t>
            </a:r>
            <a:r>
              <a:rPr lang="zh-CN" altLang="en-US"/>
              <a:t>：是经过临床使用证明疗效确切、稳定、</a:t>
            </a:r>
            <a:endParaRPr lang="zh-CN" altLang="en-US"/>
          </a:p>
          <a:p>
            <a:pPr algn="l"/>
            <a:r>
              <a:rPr lang="zh-CN" altLang="en-US"/>
              <a:t>同时安全性较高的一类药。不需要经过医生的处方就</a:t>
            </a:r>
            <a:endParaRPr lang="zh-CN" altLang="en-US"/>
          </a:p>
          <a:p>
            <a:pPr algn="l"/>
            <a:r>
              <a:rPr lang="zh-CN" altLang="en-US"/>
              <a:t>可在药店购买到，红色图标为甲类非处方药，绿色图</a:t>
            </a:r>
            <a:endParaRPr lang="zh-CN" altLang="en-US"/>
          </a:p>
          <a:p>
            <a:pPr algn="l"/>
            <a:r>
              <a:rPr lang="zh-CN" altLang="en-US"/>
              <a:t>标为乙类非处方药，相对乙类安全性更高。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90" y="1268095"/>
            <a:ext cx="2772410" cy="1798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3467100"/>
            <a:ext cx="2714625" cy="14585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5019675" y="2230120"/>
            <a:ext cx="1742440" cy="27355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749425" y="2197735"/>
            <a:ext cx="1097280" cy="276669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90284" y="470168"/>
            <a:ext cx="105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94740" y="1156335"/>
            <a:ext cx="319468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algn="l"/>
            <a:r>
              <a:rPr lang="zh-CN" altLang="en-US" b="1"/>
              <a:t>批准文号: 国药准字</a:t>
            </a:r>
            <a:r>
              <a:rPr lang="zh-CN" altLang="en-US" b="1">
                <a:solidFill>
                  <a:srgbClr val="FF0000"/>
                </a:solidFill>
              </a:rPr>
              <a:t>H20031110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28520" y="2427605"/>
            <a:ext cx="3752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H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1380" y="3020695"/>
            <a:ext cx="328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</a:rPr>
              <a:t>Z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51380" y="3698875"/>
            <a:ext cx="327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</a:rPr>
              <a:t>S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3130" y="4335780"/>
            <a:ext cx="283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</a:rPr>
              <a:t>J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73675" y="249618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西药</a:t>
            </a:r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5266055" y="306070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中药</a:t>
            </a:r>
            <a:endParaRPr lang="zh-CN" alt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5288915" y="36906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生物用药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5311775" y="432054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进口药</a:t>
            </a:r>
            <a:endParaRPr lang="zh-CN" altLang="en-US" sz="2400"/>
          </a:p>
        </p:txBody>
      </p:sp>
      <p:sp>
        <p:nvSpPr>
          <p:cNvPr id="22" name="左右箭头 21"/>
          <p:cNvSpPr/>
          <p:nvPr/>
        </p:nvSpPr>
        <p:spPr>
          <a:xfrm>
            <a:off x="3472180" y="3384550"/>
            <a:ext cx="1023620" cy="40322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5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1620" y="1229360"/>
            <a:ext cx="49866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未按规定销售处方药，最高罚款</a:t>
            </a:r>
            <a:r>
              <a:rPr lang="zh-CN" altLang="en-US" sz="3600" b="1">
                <a:solidFill>
                  <a:srgbClr val="FF0000"/>
                </a:solidFill>
              </a:rPr>
              <a:t>3万元！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1" name="文本框 10" descr="7b0a202020202262756c6c6574223a20227b5c2263617465676f727949645c223a31303032352c5c2274656d706c61746549645c223a32303233313333367d222c0a20202020227461726765744964223a202270726f636573734f6e6c696e6542756c6c6574220a7d0a"/>
          <p:cNvSpPr txBox="1"/>
          <p:nvPr/>
        </p:nvSpPr>
        <p:spPr>
          <a:xfrm>
            <a:off x="2179320" y="2566670"/>
            <a:ext cx="262572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Blip>
                <a:blip r:embed="rId6"/>
              </a:buBlip>
            </a:pPr>
            <a:r>
              <a:rPr lang="zh-CN" altLang="en-US"/>
              <a:t>药品经营企业许可证</a:t>
            </a:r>
            <a:endParaRPr lang="zh-CN" altLang="en-US"/>
          </a:p>
          <a:p>
            <a:pPr algn="l"/>
            <a:endParaRPr lang="zh-CN" altLang="en-US"/>
          </a:p>
          <a:p>
            <a:pPr indent="0" algn="l">
              <a:buBlip>
                <a:blip r:embed="rId6"/>
              </a:buBlip>
            </a:pPr>
            <a:r>
              <a:rPr lang="zh-CN" altLang="en-US"/>
              <a:t>必须配备驻店执业药师</a:t>
            </a:r>
            <a:endParaRPr lang="zh-CN" altLang="en-US"/>
          </a:p>
          <a:p>
            <a:pPr algn="l"/>
            <a:endParaRPr lang="zh-CN" altLang="en-US"/>
          </a:p>
          <a:p>
            <a:pPr algn="l">
              <a:buBlip>
                <a:blip r:embed="rId6"/>
              </a:buBlip>
            </a:pPr>
            <a:r>
              <a:rPr lang="zh-CN" altLang="en-US"/>
              <a:t>需要具有执业医师处方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72870" y="1689735"/>
            <a:ext cx="7503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各大平台对于上架出售处方药和非处方药的规则都是一致，分清楚产</a:t>
            </a:r>
            <a:endParaRPr lang="zh-CN" altLang="en-US"/>
          </a:p>
          <a:p>
            <a:r>
              <a:rPr lang="zh-CN" altLang="en-US"/>
              <a:t>品种类，产品上架与销售规则，日常运营中可以避免踩雷。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3635,&quot;width&quot;:9930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演示</Application>
  <PresentationFormat>自定义</PresentationFormat>
  <Paragraphs>104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Don</cp:lastModifiedBy>
  <cp:revision>417</cp:revision>
  <dcterms:created xsi:type="dcterms:W3CDTF">2019-12-22T05:53:00Z</dcterms:created>
  <dcterms:modified xsi:type="dcterms:W3CDTF">2022-01-21T07:24:07Z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792CEE42956A4F07B0B4B4868B5A7FE7</vt:lpwstr>
  </property>
</Properties>
</file>