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963" r:id="rId2"/>
    <p:sldId id="3934" r:id="rId3"/>
    <p:sldId id="3813" r:id="rId4"/>
    <p:sldId id="3996" r:id="rId5"/>
    <p:sldId id="3997" r:id="rId6"/>
    <p:sldId id="3964" r:id="rId7"/>
    <p:sldId id="3988" r:id="rId8"/>
    <p:sldId id="3987" r:id="rId9"/>
    <p:sldId id="3989" r:id="rId10"/>
    <p:sldId id="3990" r:id="rId11"/>
    <p:sldId id="3991" r:id="rId12"/>
    <p:sldId id="3993" r:id="rId13"/>
    <p:sldId id="3992" r:id="rId14"/>
    <p:sldId id="3995" r:id="rId15"/>
    <p:sldId id="3999" r:id="rId16"/>
    <p:sldId id="4002" r:id="rId17"/>
    <p:sldId id="4000" r:id="rId18"/>
    <p:sldId id="3998" r:id="rId19"/>
    <p:sldId id="4004" r:id="rId20"/>
    <p:sldId id="4005" r:id="rId21"/>
    <p:sldId id="2681" r:id="rId22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 " initials="" lastIdx="1" clrIdx="1"/>
  <p:cmAuthor id="3" name="廖梦竹" initials="M" lastIdx="2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85A9B5"/>
    <a:srgbClr val="CBD3D5"/>
    <a:srgbClr val="F0BF90"/>
    <a:srgbClr val="D98070"/>
    <a:srgbClr val="9DBAC3"/>
    <a:srgbClr val="A5A5A5"/>
    <a:srgbClr val="5F7B80"/>
    <a:srgbClr val="5B868F"/>
    <a:srgbClr val="709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9695" cy="57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4.png"/><Relationship Id="rId47" Type="http://schemas.openxmlformats.org/officeDocument/2006/relationships/image" Target="../media/image12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image" Target="../media/image8.sv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image" Target="../media/image7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image" Target="../media/image6.sv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image" Target="../media/image4.png"/><Relationship Id="rId47" Type="http://schemas.openxmlformats.org/officeDocument/2006/relationships/image" Target="../media/image14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46" Type="http://schemas.openxmlformats.org/officeDocument/2006/relationships/image" Target="../media/image8.sv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45" Type="http://schemas.openxmlformats.org/officeDocument/2006/relationships/image" Target="../media/image7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4" Type="http://schemas.openxmlformats.org/officeDocument/2006/relationships/image" Target="../media/image6.sv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tags" Target="../tags/tag239.xml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34" Type="http://schemas.openxmlformats.org/officeDocument/2006/relationships/tags" Target="../tags/tag234.xml"/><Relationship Id="rId42" Type="http://schemas.openxmlformats.org/officeDocument/2006/relationships/image" Target="../media/image4.png"/><Relationship Id="rId47" Type="http://schemas.openxmlformats.org/officeDocument/2006/relationships/image" Target="../media/image16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image" Target="../media/image8.sv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tags" Target="../tags/tag2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40" Type="http://schemas.openxmlformats.org/officeDocument/2006/relationships/tags" Target="../tags/tag240.xml"/><Relationship Id="rId45" Type="http://schemas.openxmlformats.org/officeDocument/2006/relationships/image" Target="../media/image7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tags" Target="../tags/tag231.xml"/><Relationship Id="rId44" Type="http://schemas.openxmlformats.org/officeDocument/2006/relationships/image" Target="../media/image6.sv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tags" Target="../tags/tag266.xml"/><Relationship Id="rId39" Type="http://schemas.openxmlformats.org/officeDocument/2006/relationships/tags" Target="../tags/tag279.xml"/><Relationship Id="rId3" Type="http://schemas.openxmlformats.org/officeDocument/2006/relationships/tags" Target="../tags/tag243.xml"/><Relationship Id="rId21" Type="http://schemas.openxmlformats.org/officeDocument/2006/relationships/tags" Target="../tags/tag261.xml"/><Relationship Id="rId34" Type="http://schemas.openxmlformats.org/officeDocument/2006/relationships/tags" Target="../tags/tag274.xml"/><Relationship Id="rId42" Type="http://schemas.openxmlformats.org/officeDocument/2006/relationships/image" Target="../media/image4.png"/><Relationship Id="rId47" Type="http://schemas.openxmlformats.org/officeDocument/2006/relationships/image" Target="../media/image17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33" Type="http://schemas.openxmlformats.org/officeDocument/2006/relationships/tags" Target="../tags/tag273.xml"/><Relationship Id="rId38" Type="http://schemas.openxmlformats.org/officeDocument/2006/relationships/tags" Target="../tags/tag278.xml"/><Relationship Id="rId46" Type="http://schemas.openxmlformats.org/officeDocument/2006/relationships/image" Target="../media/image8.sv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tags" Target="../tags/tag260.xml"/><Relationship Id="rId29" Type="http://schemas.openxmlformats.org/officeDocument/2006/relationships/tags" Target="../tags/tag26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32" Type="http://schemas.openxmlformats.org/officeDocument/2006/relationships/tags" Target="../tags/tag272.xml"/><Relationship Id="rId37" Type="http://schemas.openxmlformats.org/officeDocument/2006/relationships/tags" Target="../tags/tag277.xml"/><Relationship Id="rId40" Type="http://schemas.openxmlformats.org/officeDocument/2006/relationships/tags" Target="../tags/tag280.xml"/><Relationship Id="rId45" Type="http://schemas.openxmlformats.org/officeDocument/2006/relationships/image" Target="../media/image7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tags" Target="../tags/tag268.xml"/><Relationship Id="rId36" Type="http://schemas.openxmlformats.org/officeDocument/2006/relationships/tags" Target="../tags/tag276.xml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31" Type="http://schemas.openxmlformats.org/officeDocument/2006/relationships/tags" Target="../tags/tag271.xml"/><Relationship Id="rId44" Type="http://schemas.openxmlformats.org/officeDocument/2006/relationships/image" Target="../media/image6.sv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tags" Target="../tags/tag270.xml"/><Relationship Id="rId35" Type="http://schemas.openxmlformats.org/officeDocument/2006/relationships/tags" Target="../tags/tag275.xml"/><Relationship Id="rId4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sv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4.png"/><Relationship Id="rId47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8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6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4.png"/><Relationship Id="rId47" Type="http://schemas.openxmlformats.org/officeDocument/2006/relationships/image" Target="../media/image13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image" Target="../media/image8.sv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image" Target="../media/image6.sv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4.png"/><Relationship Id="rId47" Type="http://schemas.openxmlformats.org/officeDocument/2006/relationships/image" Target="../media/image11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46" Type="http://schemas.openxmlformats.org/officeDocument/2006/relationships/image" Target="../media/image8.svg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image" Target="../media/image7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image" Target="../media/image6.sv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10091" y="1168977"/>
            <a:ext cx="6126480" cy="2168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私域出海：跨境电商如何布局</a:t>
            </a:r>
          </a:p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姓名：全荣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zh-CN" altLang="en-US" b="1" dirty="0">
                <a:solidFill>
                  <a:schemeClr val="tx1"/>
                </a:solidFill>
              </a:rPr>
              <a:t>天权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54794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WISH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的主要特点：</a:t>
            </a:r>
          </a:p>
        </p:txBody>
      </p:sp>
      <p:sp>
        <p:nvSpPr>
          <p:cNvPr id="4" name="矩形 3"/>
          <p:cNvSpPr/>
          <p:nvPr/>
        </p:nvSpPr>
        <p:spPr>
          <a:xfrm>
            <a:off x="752475" y="907415"/>
            <a:ext cx="3053715" cy="44399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跨境NO</a:t>
            </a:r>
            <a:r>
              <a:rPr lang="en-US" altLang="zh-CN" sz="1600"/>
              <a:t>.6</a:t>
            </a:r>
            <a:r>
              <a:rPr lang="zh-CN" sz="1600"/>
              <a:t>的平台，由于</a:t>
            </a:r>
            <a:r>
              <a:rPr lang="en-US" altLang="zh-CN" sz="1600"/>
              <a:t>8</a:t>
            </a:r>
            <a:r>
              <a:rPr lang="zh-CN" sz="1600"/>
              <a:t>0%的卖家来自中国因此在杭州设有分部，后台操作也非常本土化：</a:t>
            </a:r>
          </a:p>
          <a:p>
            <a:pPr algn="l"/>
            <a:r>
              <a:rPr lang="zh-CN" sz="1600"/>
              <a:t>1、</a:t>
            </a:r>
            <a:r>
              <a:rPr lang="en-US" altLang="zh-CN" sz="1600"/>
              <a:t>50%</a:t>
            </a:r>
            <a:r>
              <a:rPr lang="zh-CN" altLang="en-US" sz="1600"/>
              <a:t>用户来自</a:t>
            </a:r>
            <a:r>
              <a:rPr lang="zh-CN" sz="1600">
                <a:sym typeface="+mn-ea"/>
              </a:rPr>
              <a:t>北美</a:t>
            </a:r>
            <a:endParaRPr lang="zh-CN" sz="1600"/>
          </a:p>
          <a:p>
            <a:pPr algn="l"/>
            <a:r>
              <a:rPr lang="zh-CN" sz="1600"/>
              <a:t>2、</a:t>
            </a:r>
            <a:r>
              <a:rPr lang="en-US" altLang="zh-CN" sz="1600"/>
              <a:t>45</a:t>
            </a:r>
            <a:r>
              <a:rPr lang="en-US" altLang="zh-CN" sz="1600">
                <a:sym typeface="+mn-ea"/>
              </a:rPr>
              <a:t>%</a:t>
            </a:r>
            <a:r>
              <a:rPr lang="zh-CN" altLang="en-US" sz="1600">
                <a:sym typeface="+mn-ea"/>
              </a:rPr>
              <a:t>用户来自</a:t>
            </a:r>
            <a:r>
              <a:rPr lang="zh-CN" sz="1600">
                <a:sym typeface="+mn-ea"/>
              </a:rPr>
              <a:t>欧洲</a:t>
            </a:r>
            <a:endParaRPr lang="zh-CN" sz="1600"/>
          </a:p>
          <a:p>
            <a:pPr algn="l"/>
            <a:endParaRPr lang="zh-CN" sz="1600"/>
          </a:p>
          <a:p>
            <a:pPr algn="l"/>
            <a:r>
              <a:rPr lang="zh-CN" sz="1600"/>
              <a:t>有PB业务，推广ROI 7，有自建物流仓，FBW覆盖欧洲15国，</a:t>
            </a:r>
            <a:r>
              <a:rPr lang="zh-CN" sz="1600">
                <a:solidFill>
                  <a:srgbClr val="FF0000"/>
                </a:solidFill>
              </a:rPr>
              <a:t>FBW打标后流量翻10倍</a:t>
            </a:r>
            <a:endParaRPr lang="zh-CN" sz="1600"/>
          </a:p>
          <a:p>
            <a:pPr algn="l"/>
            <a:endParaRPr lang="zh-CN" sz="1600"/>
          </a:p>
          <a:p>
            <a:pPr algn="l"/>
            <a:r>
              <a:rPr lang="zh-CN" sz="1600"/>
              <a:t>有中美EPC合并订单业务可以降低运费成本，分为华东华南两个合并处理中心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服饰类目佣金大概是8%-15%</a:t>
            </a:r>
          </a:p>
          <a:p>
            <a:pPr algn="l"/>
            <a:r>
              <a:rPr lang="zh-CN" sz="1600"/>
              <a:t>诚信店返5%</a:t>
            </a: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5062877" y="3084080"/>
            <a:ext cx="225297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043807" y="2604999"/>
            <a:ext cx="995321" cy="995321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908427" y="2928779"/>
            <a:ext cx="1242950" cy="35547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en-US" altLang="zh-CN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WISH</a:t>
            </a: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5288174" y="4266170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5288174" y="3564345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5288174" y="2810101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5288299" y="2044043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5288299" y="1284354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5583005" y="1116712"/>
            <a:ext cx="356260" cy="356260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5656608" y="1194162"/>
            <a:ext cx="209055" cy="2013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5583005" y="3370161"/>
            <a:ext cx="356260" cy="356260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6574790" y="124333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覆盖</a:t>
            </a: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欧美</a:t>
            </a:r>
            <a:r>
              <a:rPr lang="en-US" alt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70</a:t>
            </a: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多个</a:t>
            </a: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</a:t>
            </a: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811645" y="907415"/>
            <a:ext cx="2032635" cy="311785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800" spc="300" dirty="0">
                <a:latin typeface="微软雅黑" panose="020B0503020204020204" charset="-122"/>
              </a:rPr>
              <a:t>欧洲+北美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6575435" y="3506009"/>
            <a:ext cx="2269480" cy="311561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日均成交200W单</a:t>
            </a: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6811376" y="317054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日活1400W</a:t>
            </a:r>
          </a:p>
        </p:txBody>
      </p: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>
            <a:off x="6022453" y="1284354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7"/>
            </p:custDataLst>
          </p:nvPr>
        </p:nvSpPr>
        <p:spPr>
          <a:xfrm>
            <a:off x="5593593" y="4095133"/>
            <a:ext cx="356260" cy="356260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6574790" y="4261485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sz="1000">
                <a:sym typeface="+mn-ea"/>
              </a:rPr>
              <a:t>首重￥110</a:t>
            </a:r>
            <a:r>
              <a:rPr lang="en-US" altLang="zh-CN" sz="1000">
                <a:sym typeface="+mn-ea"/>
              </a:rPr>
              <a:t>+</a:t>
            </a:r>
            <a:r>
              <a:rPr lang="zh-CN" altLang="en-US" sz="1000">
                <a:sym typeface="+mn-ea"/>
              </a:rPr>
              <a:t>续重￥</a:t>
            </a:r>
            <a:r>
              <a:rPr lang="en-US" altLang="zh-CN" sz="1000">
                <a:sym typeface="+mn-ea"/>
              </a:rPr>
              <a:t>65/kg</a:t>
            </a:r>
            <a:endParaRPr lang="zh-CN" altLang="en-US" sz="1000" spc="15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6811377" y="3917961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中美有并单专线</a:t>
            </a:r>
          </a:p>
        </p:txBody>
      </p:sp>
      <p:sp>
        <p:nvSpPr>
          <p:cNvPr id="41" name="椭圆 40"/>
          <p:cNvSpPr/>
          <p:nvPr>
            <p:custDataLst>
              <p:tags r:id="rId20"/>
            </p:custDataLst>
          </p:nvPr>
        </p:nvSpPr>
        <p:spPr>
          <a:xfrm>
            <a:off x="5593593" y="1867861"/>
            <a:ext cx="356260" cy="356260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21"/>
            </p:custDataLst>
          </p:nvPr>
        </p:nvSpPr>
        <p:spPr bwMode="auto">
          <a:xfrm>
            <a:off x="5668323" y="1949049"/>
            <a:ext cx="209055" cy="2013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2"/>
            </p:custDataLst>
          </p:nvPr>
        </p:nvCxnSpPr>
        <p:spPr>
          <a:xfrm flipH="1">
            <a:off x="6020801" y="2044043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文本框 43"/>
          <p:cNvSpPr txBox="1"/>
          <p:nvPr>
            <p:custDataLst>
              <p:tags r:id="rId23"/>
            </p:custDataLst>
          </p:nvPr>
        </p:nvSpPr>
        <p:spPr>
          <a:xfrm>
            <a:off x="6575425" y="275463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全瀑布流+千人千面</a:t>
            </a: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6811376" y="2418874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75" spc="300" dirty="0">
                <a:solidFill>
                  <a:srgbClr val="1AA3AA"/>
                </a:solidFill>
                <a:latin typeface="微软雅黑" panose="020B0503020204020204" charset="-122"/>
                <a:sym typeface="+mn-ea"/>
              </a:rPr>
              <a:t>全球一站</a:t>
            </a:r>
            <a:endParaRPr lang="zh-CN" altLang="en-US" sz="1680" spc="300" dirty="0">
              <a:solidFill>
                <a:srgbClr val="1AA3A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5650423" y="4184595"/>
            <a:ext cx="210500" cy="177338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6"/>
            </p:custDataLst>
          </p:nvPr>
        </p:nvCxnSpPr>
        <p:spPr>
          <a:xfrm>
            <a:off x="6022453" y="3564345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7"/>
            </p:custDataLst>
          </p:nvPr>
        </p:nvSpPr>
        <p:spPr>
          <a:xfrm>
            <a:off x="5593593" y="2619012"/>
            <a:ext cx="356260" cy="356260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8"/>
            </p:custDataLst>
          </p:nvPr>
        </p:nvSpPr>
        <p:spPr bwMode="auto">
          <a:xfrm>
            <a:off x="5667196" y="2696463"/>
            <a:ext cx="209055" cy="2013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9"/>
            </p:custDataLst>
          </p:nvPr>
        </p:nvCxnSpPr>
        <p:spPr>
          <a:xfrm flipH="1">
            <a:off x="6020801" y="2810101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5673465" y="3443042"/>
            <a:ext cx="175340" cy="210500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31"/>
            </p:custDataLst>
          </p:nvPr>
        </p:nvSpPr>
        <p:spPr>
          <a:xfrm>
            <a:off x="6574790" y="200279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/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一些标准化的产品是平台自营</a:t>
            </a:r>
          </a:p>
        </p:txBody>
      </p:sp>
      <p:sp>
        <p:nvSpPr>
          <p:cNvPr id="55" name="文本框 54"/>
          <p:cNvSpPr txBox="1"/>
          <p:nvPr>
            <p:custDataLst>
              <p:tags r:id="rId32"/>
            </p:custDataLst>
          </p:nvPr>
        </p:nvSpPr>
        <p:spPr>
          <a:xfrm>
            <a:off x="6811376" y="166701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sz="1680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中低价产品为主</a:t>
            </a:r>
          </a:p>
        </p:txBody>
      </p:sp>
      <p:cxnSp>
        <p:nvCxnSpPr>
          <p:cNvPr id="46" name="直接连接符 45"/>
          <p:cNvCxnSpPr/>
          <p:nvPr>
            <p:custDataLst>
              <p:tags r:id="rId33"/>
            </p:custDataLst>
          </p:nvPr>
        </p:nvCxnSpPr>
        <p:spPr>
          <a:xfrm>
            <a:off x="6022453" y="4266170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" name="直接连接符 11"/>
          <p:cNvCxnSpPr/>
          <p:nvPr>
            <p:custDataLst>
              <p:tags r:id="rId34"/>
            </p:custDataLst>
          </p:nvPr>
        </p:nvCxnSpPr>
        <p:spPr>
          <a:xfrm>
            <a:off x="5288174" y="1292044"/>
            <a:ext cx="0" cy="3705302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0" name="直接连接符 39"/>
          <p:cNvCxnSpPr/>
          <p:nvPr>
            <p:custDataLst>
              <p:tags r:id="rId35"/>
            </p:custDataLst>
          </p:nvPr>
        </p:nvCxnSpPr>
        <p:spPr>
          <a:xfrm>
            <a:off x="5288174" y="4991142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9" name="椭圆 48"/>
          <p:cNvSpPr/>
          <p:nvPr>
            <p:custDataLst>
              <p:tags r:id="rId36"/>
            </p:custDataLst>
          </p:nvPr>
        </p:nvSpPr>
        <p:spPr>
          <a:xfrm>
            <a:off x="5593593" y="4820105"/>
            <a:ext cx="356260" cy="356260"/>
          </a:xfrm>
          <a:prstGeom prst="ellipse">
            <a:avLst/>
          </a:prstGeom>
          <a:solidFill>
            <a:srgbClr val="FFC000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37"/>
            </p:custDataLst>
          </p:nvPr>
        </p:nvSpPr>
        <p:spPr>
          <a:xfrm>
            <a:off x="6574790" y="498602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会英语就差不多了</a:t>
            </a:r>
          </a:p>
        </p:txBody>
      </p:sp>
      <p:sp>
        <p:nvSpPr>
          <p:cNvPr id="56" name="文本框 55"/>
          <p:cNvSpPr txBox="1"/>
          <p:nvPr>
            <p:custDataLst>
              <p:tags r:id="rId38"/>
            </p:custDataLst>
          </p:nvPr>
        </p:nvSpPr>
        <p:spPr>
          <a:xfrm>
            <a:off x="6811377" y="4642933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无在线翻译</a:t>
            </a:r>
          </a:p>
        </p:txBody>
      </p:sp>
      <p:sp>
        <p:nvSpPr>
          <p:cNvPr id="66" name="PA-任意多边形 656-33679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5679505" y="4892985"/>
            <a:ext cx="184437" cy="210500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594" tIns="28797" rIns="57594" bIns="2879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 sz="1135">
              <a:solidFill>
                <a:prstClr val="black"/>
              </a:solidFill>
              <a:latin typeface="Impact" panose="020B0806030902050204"/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40"/>
            </p:custDataLst>
          </p:nvPr>
        </p:nvCxnSpPr>
        <p:spPr>
          <a:xfrm>
            <a:off x="6022453" y="4991142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118610" y="2092960"/>
            <a:ext cx="821690" cy="325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SHOPEE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的主要特点：</a:t>
            </a:r>
          </a:p>
        </p:txBody>
      </p:sp>
      <p:sp>
        <p:nvSpPr>
          <p:cNvPr id="4" name="矩形 3"/>
          <p:cNvSpPr/>
          <p:nvPr/>
        </p:nvSpPr>
        <p:spPr>
          <a:xfrm>
            <a:off x="752475" y="949325"/>
            <a:ext cx="3002915" cy="4391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东南亚跨境</a:t>
            </a:r>
            <a:r>
              <a:rPr lang="en-US" altLang="zh-CN" sz="1600"/>
              <a:t>C2C </a:t>
            </a:r>
            <a:r>
              <a:rPr lang="zh-CN" sz="1600"/>
              <a:t>NO</a:t>
            </a:r>
            <a:r>
              <a:rPr lang="en-US" altLang="zh-CN" sz="1600"/>
              <a:t>.1</a:t>
            </a:r>
            <a:r>
              <a:rPr lang="zh-CN" sz="1600"/>
              <a:t>的平台，陈欧跟他师兄创办的电竞平台旗下的电商项目，所以主力也是中国卖家，一般建议做：</a:t>
            </a:r>
          </a:p>
          <a:p>
            <a:pPr algn="l"/>
            <a:r>
              <a:rPr lang="zh-CN" sz="1600"/>
              <a:t>1、马来西亚 </a:t>
            </a:r>
          </a:p>
          <a:p>
            <a:pPr algn="l"/>
            <a:r>
              <a:rPr lang="zh-CN" sz="1600"/>
              <a:t>2、</a:t>
            </a:r>
            <a:r>
              <a:rPr lang="zh-CN" sz="1600">
                <a:sym typeface="+mn-ea"/>
              </a:rPr>
              <a:t>泰国</a:t>
            </a:r>
          </a:p>
          <a:p>
            <a:pPr algn="l"/>
            <a:r>
              <a:rPr lang="en-US" altLang="zh-CN" sz="1600">
                <a:sym typeface="+mn-ea"/>
              </a:rPr>
              <a:t>3</a:t>
            </a:r>
            <a:r>
              <a:rPr lang="zh-CN" altLang="en-US" sz="1600">
                <a:sym typeface="+mn-ea"/>
              </a:rPr>
              <a:t>、</a:t>
            </a:r>
            <a:r>
              <a:rPr lang="zh-CN" sz="1600">
                <a:sym typeface="+mn-ea"/>
              </a:rPr>
              <a:t>印尼</a:t>
            </a:r>
            <a:endParaRPr lang="zh-CN" sz="1600"/>
          </a:p>
          <a:p>
            <a:pPr algn="l"/>
            <a:endParaRPr lang="zh-CN" sz="1600"/>
          </a:p>
          <a:p>
            <a:pPr algn="l"/>
            <a:r>
              <a:rPr lang="zh-CN" sz="1600"/>
              <a:t>有付费推广，国内有转运仓，通过转运仓运费很低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佣金大概3-5%，前三月全免，高峰期上架有流量支持</a:t>
            </a:r>
          </a:p>
          <a:p>
            <a:pPr algn="l"/>
            <a:endParaRPr lang="zh-CN" sz="1600"/>
          </a:p>
          <a:p>
            <a:pPr algn="l"/>
            <a:r>
              <a:rPr lang="en-US" altLang="zh-CN" sz="1600"/>
              <a:t>SHOPEE</a:t>
            </a:r>
            <a:r>
              <a:rPr lang="zh-CN" altLang="en-US" sz="1600"/>
              <a:t>是</a:t>
            </a:r>
            <a:r>
              <a:rPr lang="en-US" altLang="zh-CN" sz="1600"/>
              <a:t>C2C</a:t>
            </a:r>
            <a:r>
              <a:rPr lang="zh-CN" altLang="en-US" sz="1600"/>
              <a:t>为主，也有</a:t>
            </a:r>
            <a:r>
              <a:rPr lang="en-US" altLang="zh-CN" sz="1600"/>
              <a:t>B2C</a:t>
            </a:r>
            <a:r>
              <a:rPr lang="zh-CN" altLang="en-US" sz="1600"/>
              <a:t>，</a:t>
            </a:r>
            <a:r>
              <a:rPr lang="en-US" altLang="zh-CN" sz="1600"/>
              <a:t>APP</a:t>
            </a:r>
            <a:r>
              <a:rPr lang="zh-CN" altLang="en-US" sz="1600"/>
              <a:t>内置了社交功能Shopee Feed，服饰是比较热销的品类</a:t>
            </a: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5062877" y="3084080"/>
            <a:ext cx="225297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043807" y="2604999"/>
            <a:ext cx="995321" cy="995321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908427" y="2928779"/>
            <a:ext cx="1242950" cy="35547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虾皮</a:t>
            </a: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5288174" y="4266170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5288174" y="3564345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5288174" y="2810101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5288299" y="2044043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5288299" y="1284354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5583005" y="1116712"/>
            <a:ext cx="356260" cy="356260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5656608" y="1194162"/>
            <a:ext cx="209055" cy="2013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5583005" y="3370161"/>
            <a:ext cx="356260" cy="356260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6574790" y="124333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新马泰越南菲律宾印尼</a:t>
            </a:r>
            <a:r>
              <a:rPr lang="en-US" alt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台湾</a:t>
            </a: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811645" y="907415"/>
            <a:ext cx="2032635" cy="311785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800" spc="300" dirty="0">
                <a:latin typeface="微软雅黑" panose="020B0503020204020204" charset="-122"/>
              </a:rPr>
              <a:t>东南亚</a:t>
            </a:r>
            <a:r>
              <a:rPr lang="en-US" altLang="zh-CN" sz="1800" spc="300" dirty="0">
                <a:latin typeface="微软雅黑" panose="020B0503020204020204" charset="-122"/>
              </a:rPr>
              <a:t>6+1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6575435" y="3506009"/>
            <a:ext cx="2269480" cy="311561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GMV </a:t>
            </a:r>
            <a:r>
              <a:rPr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50+</a:t>
            </a:r>
            <a:r>
              <a:rPr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亿刀</a:t>
            </a: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6811376" y="317054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年活</a:t>
            </a:r>
            <a:r>
              <a:rPr lang="en-US"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4KW</a:t>
            </a:r>
            <a:endParaRPr sz="1680" spc="300" dirty="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>
            <a:off x="6022453" y="1284354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7"/>
            </p:custDataLst>
          </p:nvPr>
        </p:nvSpPr>
        <p:spPr>
          <a:xfrm>
            <a:off x="5593593" y="4095133"/>
            <a:ext cx="356260" cy="356260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6574790" y="4261485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有SLS模式（转运仓+海外仓）</a:t>
            </a: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6811377" y="3917961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有转运仓</a:t>
            </a:r>
          </a:p>
        </p:txBody>
      </p:sp>
      <p:sp>
        <p:nvSpPr>
          <p:cNvPr id="41" name="椭圆 40"/>
          <p:cNvSpPr/>
          <p:nvPr>
            <p:custDataLst>
              <p:tags r:id="rId20"/>
            </p:custDataLst>
          </p:nvPr>
        </p:nvSpPr>
        <p:spPr>
          <a:xfrm>
            <a:off x="5593593" y="1867861"/>
            <a:ext cx="356260" cy="356260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21"/>
            </p:custDataLst>
          </p:nvPr>
        </p:nvSpPr>
        <p:spPr bwMode="auto">
          <a:xfrm>
            <a:off x="5668323" y="1949049"/>
            <a:ext cx="209055" cy="2013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2"/>
            </p:custDataLst>
          </p:nvPr>
        </p:nvCxnSpPr>
        <p:spPr>
          <a:xfrm flipH="1">
            <a:off x="6020801" y="2044043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文本框 43"/>
          <p:cNvSpPr txBox="1"/>
          <p:nvPr>
            <p:custDataLst>
              <p:tags r:id="rId23"/>
            </p:custDataLst>
          </p:nvPr>
        </p:nvSpPr>
        <p:spPr>
          <a:xfrm>
            <a:off x="6575425" y="275463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很多都是小语种国家</a:t>
            </a: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6811376" y="2418874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一国一站</a:t>
            </a: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5650423" y="4184595"/>
            <a:ext cx="210500" cy="177338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6"/>
            </p:custDataLst>
          </p:nvPr>
        </p:nvCxnSpPr>
        <p:spPr>
          <a:xfrm>
            <a:off x="6022453" y="3564345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7"/>
            </p:custDataLst>
          </p:nvPr>
        </p:nvSpPr>
        <p:spPr>
          <a:xfrm>
            <a:off x="5593593" y="2619012"/>
            <a:ext cx="356260" cy="356260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8"/>
            </p:custDataLst>
          </p:nvPr>
        </p:nvSpPr>
        <p:spPr bwMode="auto">
          <a:xfrm>
            <a:off x="5667196" y="2696463"/>
            <a:ext cx="209055" cy="2013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9"/>
            </p:custDataLst>
          </p:nvPr>
        </p:nvCxnSpPr>
        <p:spPr>
          <a:xfrm flipH="1">
            <a:off x="6020801" y="2810101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5673465" y="3443042"/>
            <a:ext cx="175340" cy="210500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31"/>
            </p:custDataLst>
          </p:nvPr>
        </p:nvSpPr>
        <p:spPr>
          <a:xfrm>
            <a:off x="6574790" y="200279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/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清一色的便宜货，卖不起价</a:t>
            </a:r>
          </a:p>
        </p:txBody>
      </p:sp>
      <p:sp>
        <p:nvSpPr>
          <p:cNvPr id="55" name="文本框 54"/>
          <p:cNvSpPr txBox="1"/>
          <p:nvPr>
            <p:custDataLst>
              <p:tags r:id="rId32"/>
            </p:custDataLst>
          </p:nvPr>
        </p:nvSpPr>
        <p:spPr>
          <a:xfrm>
            <a:off x="6811376" y="166701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sz="1680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东南亚的拼多多</a:t>
            </a:r>
          </a:p>
        </p:txBody>
      </p:sp>
      <p:cxnSp>
        <p:nvCxnSpPr>
          <p:cNvPr id="46" name="直接连接符 45"/>
          <p:cNvCxnSpPr/>
          <p:nvPr>
            <p:custDataLst>
              <p:tags r:id="rId33"/>
            </p:custDataLst>
          </p:nvPr>
        </p:nvCxnSpPr>
        <p:spPr>
          <a:xfrm>
            <a:off x="6022453" y="4266170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" name="直接连接符 11"/>
          <p:cNvCxnSpPr/>
          <p:nvPr>
            <p:custDataLst>
              <p:tags r:id="rId34"/>
            </p:custDataLst>
          </p:nvPr>
        </p:nvCxnSpPr>
        <p:spPr>
          <a:xfrm>
            <a:off x="5288174" y="1292044"/>
            <a:ext cx="0" cy="3705302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0" name="直接连接符 39"/>
          <p:cNvCxnSpPr/>
          <p:nvPr>
            <p:custDataLst>
              <p:tags r:id="rId35"/>
            </p:custDataLst>
          </p:nvPr>
        </p:nvCxnSpPr>
        <p:spPr>
          <a:xfrm>
            <a:off x="5288174" y="4991142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9" name="椭圆 48"/>
          <p:cNvSpPr/>
          <p:nvPr>
            <p:custDataLst>
              <p:tags r:id="rId36"/>
            </p:custDataLst>
          </p:nvPr>
        </p:nvSpPr>
        <p:spPr>
          <a:xfrm>
            <a:off x="5593593" y="4820105"/>
            <a:ext cx="356260" cy="356260"/>
          </a:xfrm>
          <a:prstGeom prst="ellipse">
            <a:avLst/>
          </a:prstGeom>
          <a:solidFill>
            <a:srgbClr val="FFC000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37"/>
            </p:custDataLst>
          </p:nvPr>
        </p:nvSpPr>
        <p:spPr>
          <a:xfrm>
            <a:off x="6574790" y="498602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提供小语种客服、翻译服务</a:t>
            </a:r>
          </a:p>
        </p:txBody>
      </p:sp>
      <p:sp>
        <p:nvSpPr>
          <p:cNvPr id="56" name="文本框 55"/>
          <p:cNvSpPr txBox="1"/>
          <p:nvPr>
            <p:custDataLst>
              <p:tags r:id="rId38"/>
            </p:custDataLst>
          </p:nvPr>
        </p:nvSpPr>
        <p:spPr>
          <a:xfrm>
            <a:off x="6811377" y="4642933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有翻译服务</a:t>
            </a:r>
          </a:p>
        </p:txBody>
      </p:sp>
      <p:sp>
        <p:nvSpPr>
          <p:cNvPr id="66" name="PA-任意多边形 656-33679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5679505" y="4892985"/>
            <a:ext cx="184437" cy="210500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594" tIns="28797" rIns="57594" bIns="2879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 sz="1135">
              <a:solidFill>
                <a:prstClr val="black"/>
              </a:solidFill>
              <a:latin typeface="Impact" panose="020B0806030902050204"/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40"/>
            </p:custDataLst>
          </p:nvPr>
        </p:nvCxnSpPr>
        <p:spPr>
          <a:xfrm>
            <a:off x="6022453" y="4991142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020820" y="1904365"/>
            <a:ext cx="1040765" cy="41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LAZADA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的主要特点：</a:t>
            </a:r>
          </a:p>
        </p:txBody>
      </p:sp>
      <p:sp>
        <p:nvSpPr>
          <p:cNvPr id="4" name="矩形 3"/>
          <p:cNvSpPr/>
          <p:nvPr/>
        </p:nvSpPr>
        <p:spPr>
          <a:xfrm>
            <a:off x="752475" y="949325"/>
            <a:ext cx="2916555" cy="4391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/>
              <a:t>SHOPEE</a:t>
            </a:r>
            <a:r>
              <a:rPr lang="zh-CN" altLang="en-US" sz="1600"/>
              <a:t>的死对头</a:t>
            </a:r>
            <a:r>
              <a:rPr lang="zh-CN" sz="1600"/>
              <a:t>，之前东南亚的电商龙头，后被阿里收购改造了，注册和收款都可以直接用支付宝，主营站：</a:t>
            </a:r>
          </a:p>
          <a:p>
            <a:pPr algn="l"/>
            <a:r>
              <a:rPr lang="zh-CN" sz="1600"/>
              <a:t>1、马来西亚 </a:t>
            </a:r>
          </a:p>
          <a:p>
            <a:pPr algn="l"/>
            <a:r>
              <a:rPr lang="zh-CN" sz="1600"/>
              <a:t>2、</a:t>
            </a:r>
            <a:r>
              <a:rPr lang="zh-CN" sz="1600">
                <a:sym typeface="+mn-ea"/>
              </a:rPr>
              <a:t>泰国</a:t>
            </a:r>
          </a:p>
          <a:p>
            <a:pPr algn="l"/>
            <a:r>
              <a:rPr lang="en-US" altLang="zh-CN" sz="1600">
                <a:sym typeface="+mn-ea"/>
              </a:rPr>
              <a:t>3</a:t>
            </a:r>
            <a:r>
              <a:rPr lang="zh-CN" altLang="en-US" sz="1600">
                <a:sym typeface="+mn-ea"/>
              </a:rPr>
              <a:t>、</a:t>
            </a:r>
            <a:r>
              <a:rPr lang="zh-CN" sz="1600">
                <a:sym typeface="+mn-ea"/>
              </a:rPr>
              <a:t>印尼</a:t>
            </a:r>
            <a:endParaRPr lang="zh-CN" sz="1600"/>
          </a:p>
          <a:p>
            <a:pPr algn="l"/>
            <a:endParaRPr lang="zh-CN" sz="1600"/>
          </a:p>
          <a:p>
            <a:pPr algn="l"/>
            <a:r>
              <a:rPr lang="zh-CN" sz="1600"/>
              <a:t>和虾皮不同的是，</a:t>
            </a:r>
            <a:r>
              <a:rPr lang="en-US" altLang="zh-CN" sz="1600"/>
              <a:t>LAZADA</a:t>
            </a:r>
            <a:r>
              <a:rPr lang="zh-CN" altLang="en-US" sz="1600"/>
              <a:t>属于</a:t>
            </a:r>
            <a:r>
              <a:rPr lang="en-US" altLang="zh-CN" sz="1600"/>
              <a:t>B2C</a:t>
            </a:r>
            <a:r>
              <a:rPr lang="zh-CN" altLang="en-US" sz="1600"/>
              <a:t>平台，只能公司入驻，而且需要入仓</a:t>
            </a:r>
            <a:endParaRPr lang="zh-CN" sz="1600"/>
          </a:p>
          <a:p>
            <a:pPr algn="l"/>
            <a:endParaRPr lang="zh-CN" sz="1600"/>
          </a:p>
          <a:p>
            <a:pPr algn="l"/>
            <a:r>
              <a:rPr lang="zh-CN" sz="1600"/>
              <a:t>现在推LazMall品牌商城，想把淘品牌和速卖通商家招纳过来</a:t>
            </a: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5062877" y="3084080"/>
            <a:ext cx="225297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043807" y="2604999"/>
            <a:ext cx="995321" cy="995321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908427" y="2928779"/>
            <a:ext cx="1242950" cy="35547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来赞达</a:t>
            </a: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5288174" y="4266170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5288174" y="3564345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5288174" y="2810101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5288299" y="2044043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5288299" y="1284354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5583005" y="1116712"/>
            <a:ext cx="356260" cy="356260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5656608" y="1194162"/>
            <a:ext cx="209055" cy="2013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5583005" y="3370161"/>
            <a:ext cx="356260" cy="356260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6574790" y="124333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新马泰越南菲律宾印尼</a:t>
            </a: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811645" y="907415"/>
            <a:ext cx="2032635" cy="311785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800" spc="300" dirty="0">
                <a:latin typeface="微软雅黑" panose="020B0503020204020204" charset="-122"/>
              </a:rPr>
              <a:t>东南亚</a:t>
            </a:r>
            <a:r>
              <a:rPr lang="en-US" altLang="zh-CN" sz="1800" spc="300" dirty="0">
                <a:latin typeface="微软雅黑" panose="020B0503020204020204" charset="-122"/>
              </a:rPr>
              <a:t>6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6575435" y="3506009"/>
            <a:ext cx="2269480" cy="311561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这个年活其实大于</a:t>
            </a:r>
            <a:r>
              <a:rPr lang="en-US" alt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SHOPEE</a:t>
            </a: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6811376" y="317054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年活</a:t>
            </a:r>
            <a:r>
              <a:rPr lang="en-US"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8KW</a:t>
            </a:r>
            <a:endParaRPr sz="1680" spc="300" dirty="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>
            <a:off x="6022453" y="1284354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7"/>
            </p:custDataLst>
          </p:nvPr>
        </p:nvSpPr>
        <p:spPr>
          <a:xfrm>
            <a:off x="5593593" y="4095133"/>
            <a:ext cx="356260" cy="356260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6574790" y="4261485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要入仓，东南亚有</a:t>
            </a:r>
            <a:r>
              <a:rPr lang="en-US" altLang="zh-CN" sz="900" spc="15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30+</a:t>
            </a:r>
            <a:r>
              <a:rPr lang="zh-CN" altLang="en-US" sz="900" spc="15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本地仓</a:t>
            </a: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6811377" y="3917961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有自建物流</a:t>
            </a:r>
          </a:p>
        </p:txBody>
      </p:sp>
      <p:sp>
        <p:nvSpPr>
          <p:cNvPr id="41" name="椭圆 40"/>
          <p:cNvSpPr/>
          <p:nvPr>
            <p:custDataLst>
              <p:tags r:id="rId20"/>
            </p:custDataLst>
          </p:nvPr>
        </p:nvSpPr>
        <p:spPr>
          <a:xfrm>
            <a:off x="5593593" y="1867861"/>
            <a:ext cx="356260" cy="356260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21"/>
            </p:custDataLst>
          </p:nvPr>
        </p:nvSpPr>
        <p:spPr bwMode="auto">
          <a:xfrm>
            <a:off x="5668323" y="1949049"/>
            <a:ext cx="209055" cy="2013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2"/>
            </p:custDataLst>
          </p:nvPr>
        </p:nvCxnSpPr>
        <p:spPr>
          <a:xfrm flipH="1">
            <a:off x="6020801" y="2044043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文本框 43"/>
          <p:cNvSpPr txBox="1"/>
          <p:nvPr>
            <p:custDataLst>
              <p:tags r:id="rId23"/>
            </p:custDataLst>
          </p:nvPr>
        </p:nvSpPr>
        <p:spPr>
          <a:xfrm>
            <a:off x="6575425" y="275463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很多都是小语种国家</a:t>
            </a: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6811376" y="2418874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一国一站</a:t>
            </a: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5650423" y="4184595"/>
            <a:ext cx="210500" cy="177338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6"/>
            </p:custDataLst>
          </p:nvPr>
        </p:nvCxnSpPr>
        <p:spPr>
          <a:xfrm>
            <a:off x="6022453" y="3564345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7"/>
            </p:custDataLst>
          </p:nvPr>
        </p:nvSpPr>
        <p:spPr>
          <a:xfrm>
            <a:off x="5593593" y="2619012"/>
            <a:ext cx="356260" cy="356260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8"/>
            </p:custDataLst>
          </p:nvPr>
        </p:nvSpPr>
        <p:spPr bwMode="auto">
          <a:xfrm>
            <a:off x="5667196" y="2696463"/>
            <a:ext cx="209055" cy="2013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9"/>
            </p:custDataLst>
          </p:nvPr>
        </p:nvCxnSpPr>
        <p:spPr>
          <a:xfrm flipH="1">
            <a:off x="6020801" y="2810101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5673465" y="3443042"/>
            <a:ext cx="175340" cy="210500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31"/>
            </p:custDataLst>
          </p:nvPr>
        </p:nvSpPr>
        <p:spPr>
          <a:xfrm>
            <a:off x="6574790" y="200279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/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以天猫品牌、传统品牌卖家为主</a:t>
            </a:r>
          </a:p>
        </p:txBody>
      </p:sp>
      <p:sp>
        <p:nvSpPr>
          <p:cNvPr id="55" name="文本框 54"/>
          <p:cNvSpPr txBox="1"/>
          <p:nvPr>
            <p:custDataLst>
              <p:tags r:id="rId32"/>
            </p:custDataLst>
          </p:nvPr>
        </p:nvSpPr>
        <p:spPr>
          <a:xfrm>
            <a:off x="6811376" y="166701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sz="1680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东南亚的京东</a:t>
            </a:r>
          </a:p>
        </p:txBody>
      </p:sp>
      <p:cxnSp>
        <p:nvCxnSpPr>
          <p:cNvPr id="46" name="直接连接符 45"/>
          <p:cNvCxnSpPr/>
          <p:nvPr>
            <p:custDataLst>
              <p:tags r:id="rId33"/>
            </p:custDataLst>
          </p:nvPr>
        </p:nvCxnSpPr>
        <p:spPr>
          <a:xfrm>
            <a:off x="6022453" y="4266170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" name="直接连接符 11"/>
          <p:cNvCxnSpPr/>
          <p:nvPr>
            <p:custDataLst>
              <p:tags r:id="rId34"/>
            </p:custDataLst>
          </p:nvPr>
        </p:nvCxnSpPr>
        <p:spPr>
          <a:xfrm>
            <a:off x="5288174" y="1292044"/>
            <a:ext cx="0" cy="3705302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0" name="直接连接符 39"/>
          <p:cNvCxnSpPr/>
          <p:nvPr>
            <p:custDataLst>
              <p:tags r:id="rId35"/>
            </p:custDataLst>
          </p:nvPr>
        </p:nvCxnSpPr>
        <p:spPr>
          <a:xfrm>
            <a:off x="5288174" y="4991142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9" name="椭圆 48"/>
          <p:cNvSpPr/>
          <p:nvPr>
            <p:custDataLst>
              <p:tags r:id="rId36"/>
            </p:custDataLst>
          </p:nvPr>
        </p:nvSpPr>
        <p:spPr>
          <a:xfrm>
            <a:off x="5593593" y="4820105"/>
            <a:ext cx="356260" cy="356260"/>
          </a:xfrm>
          <a:prstGeom prst="ellipse">
            <a:avLst/>
          </a:prstGeom>
          <a:solidFill>
            <a:srgbClr val="FFC000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37"/>
            </p:custDataLst>
          </p:nvPr>
        </p:nvSpPr>
        <p:spPr>
          <a:xfrm>
            <a:off x="6574790" y="498602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对，就是没有</a:t>
            </a:r>
          </a:p>
        </p:txBody>
      </p:sp>
      <p:sp>
        <p:nvSpPr>
          <p:cNvPr id="56" name="文本框 55"/>
          <p:cNvSpPr txBox="1"/>
          <p:nvPr>
            <p:custDataLst>
              <p:tags r:id="rId38"/>
            </p:custDataLst>
          </p:nvPr>
        </p:nvSpPr>
        <p:spPr>
          <a:xfrm>
            <a:off x="6811377" y="4642933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无翻译服务</a:t>
            </a:r>
          </a:p>
        </p:txBody>
      </p:sp>
      <p:sp>
        <p:nvSpPr>
          <p:cNvPr id="66" name="PA-任意多边形 656-33679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5679505" y="4892985"/>
            <a:ext cx="184437" cy="210500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594" tIns="28797" rIns="57594" bIns="2879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 sz="1135">
              <a:solidFill>
                <a:prstClr val="black"/>
              </a:solidFill>
              <a:latin typeface="Impact" panose="020B0806030902050204"/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40"/>
            </p:custDataLst>
          </p:nvPr>
        </p:nvCxnSpPr>
        <p:spPr>
          <a:xfrm>
            <a:off x="6022453" y="4991142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992245" y="2044065"/>
            <a:ext cx="1046480" cy="25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JUMIA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的主要特点：</a:t>
            </a:r>
          </a:p>
        </p:txBody>
      </p:sp>
      <p:sp>
        <p:nvSpPr>
          <p:cNvPr id="4" name="矩形 3"/>
          <p:cNvSpPr/>
          <p:nvPr/>
        </p:nvSpPr>
        <p:spPr>
          <a:xfrm>
            <a:off x="752475" y="949325"/>
            <a:ext cx="2916555" cy="4391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非洲NO</a:t>
            </a:r>
            <a:r>
              <a:rPr lang="en-US" altLang="zh-CN" sz="1600"/>
              <a:t>.1</a:t>
            </a:r>
            <a:r>
              <a:rPr lang="zh-CN" sz="1600"/>
              <a:t>的电商平台，有本地发货和跨境直邮业务，而且涉及旅游和外卖业务，主站在尼日利亚。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非洲那边的生产力很渣，所以</a:t>
            </a:r>
            <a:r>
              <a:rPr lang="en-US" altLang="zh-CN" sz="1600"/>
              <a:t>JUMIA</a:t>
            </a:r>
            <a:r>
              <a:rPr lang="zh-CN" altLang="en-US" sz="1600"/>
              <a:t>的供应链中心在深圳，这边也有招商团队，入驻是中文界面，只是要提供一个企业Payoneer账户。</a:t>
            </a:r>
          </a:p>
          <a:p>
            <a:pPr algn="l"/>
            <a:endParaRPr lang="zh-CN" altLang="en-US" sz="1600"/>
          </a:p>
          <a:p>
            <a:pPr algn="l"/>
            <a:r>
              <a:rPr lang="en-US" altLang="zh-CN" sz="1600">
                <a:sym typeface="+mn-ea"/>
              </a:rPr>
              <a:t>JUMIA</a:t>
            </a:r>
            <a:r>
              <a:rPr lang="zh-CN" altLang="en-US" sz="1600">
                <a:sym typeface="+mn-ea"/>
              </a:rPr>
              <a:t>有海外仓，可以做入仓，同时也支持直邮，不过直邮成本高</a:t>
            </a:r>
            <a:r>
              <a:rPr lang="zh-CN" altLang="en-US" sz="1600"/>
              <a:t>。</a:t>
            </a: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5062877" y="3084080"/>
            <a:ext cx="225297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043807" y="2604999"/>
            <a:ext cx="995321" cy="995321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908427" y="2928779"/>
            <a:ext cx="1242950" cy="35547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卓米亚</a:t>
            </a: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5288174" y="4266170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5288174" y="3564345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5288174" y="2810101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5288299" y="2044043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5288299" y="1284354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5583005" y="1116712"/>
            <a:ext cx="356260" cy="356260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5656608" y="1194162"/>
            <a:ext cx="209055" cy="2013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5583005" y="3370161"/>
            <a:ext cx="356260" cy="356260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6574790" y="124333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貌似经营不善关了</a:t>
            </a:r>
            <a:r>
              <a:rPr lang="en-US" alt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个</a:t>
            </a: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811645" y="907415"/>
            <a:ext cx="2032635" cy="311785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sz="1800" spc="300" dirty="0">
                <a:latin typeface="微软雅黑" panose="020B0503020204020204" charset="-122"/>
              </a:rPr>
              <a:t>非洲</a:t>
            </a:r>
            <a:r>
              <a:rPr lang="en-US" altLang="zh-CN" sz="1800" spc="300" dirty="0">
                <a:latin typeface="微软雅黑" panose="020B0503020204020204" charset="-122"/>
              </a:rPr>
              <a:t>14</a:t>
            </a:r>
            <a:r>
              <a:rPr lang="zh-CN" altLang="en-US" sz="1800" spc="300" dirty="0">
                <a:latin typeface="微软雅黑" panose="020B0503020204020204" charset="-122"/>
              </a:rPr>
              <a:t>国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6575435" y="3506009"/>
            <a:ext cx="2269480" cy="311561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GMV </a:t>
            </a:r>
            <a:r>
              <a:rPr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亿</a:t>
            </a: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欧</a:t>
            </a: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6811376" y="317054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年活</a:t>
            </a:r>
            <a:r>
              <a:rPr lang="en-US"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300W</a:t>
            </a:r>
            <a:endParaRPr sz="1680" spc="300" dirty="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>
            <a:off x="6022453" y="1284354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7"/>
            </p:custDataLst>
          </p:nvPr>
        </p:nvSpPr>
        <p:spPr>
          <a:xfrm>
            <a:off x="5593593" y="4095133"/>
            <a:ext cx="356260" cy="356260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6574790" y="4261485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走FBJ海运发货（转运仓+海外仓）</a:t>
            </a: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6811377" y="3917961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转运仓</a:t>
            </a:r>
            <a:r>
              <a:rPr lang="en-US" altLang="zh-CN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直邮</a:t>
            </a:r>
          </a:p>
        </p:txBody>
      </p:sp>
      <p:sp>
        <p:nvSpPr>
          <p:cNvPr id="41" name="椭圆 40"/>
          <p:cNvSpPr/>
          <p:nvPr>
            <p:custDataLst>
              <p:tags r:id="rId20"/>
            </p:custDataLst>
          </p:nvPr>
        </p:nvSpPr>
        <p:spPr>
          <a:xfrm>
            <a:off x="5593593" y="1867861"/>
            <a:ext cx="356260" cy="356260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21"/>
            </p:custDataLst>
          </p:nvPr>
        </p:nvSpPr>
        <p:spPr bwMode="auto">
          <a:xfrm>
            <a:off x="5668323" y="1949049"/>
            <a:ext cx="209055" cy="2013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2"/>
            </p:custDataLst>
          </p:nvPr>
        </p:nvCxnSpPr>
        <p:spPr>
          <a:xfrm flipH="1">
            <a:off x="6020801" y="2044043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文本框 43"/>
          <p:cNvSpPr txBox="1"/>
          <p:nvPr>
            <p:custDataLst>
              <p:tags r:id="rId23"/>
            </p:custDataLst>
          </p:nvPr>
        </p:nvSpPr>
        <p:spPr>
          <a:xfrm>
            <a:off x="6575425" y="275463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很多非洲国家英语是官方语言</a:t>
            </a: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6811376" y="2418874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一国一站</a:t>
            </a: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5650423" y="4184595"/>
            <a:ext cx="210500" cy="177338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6"/>
            </p:custDataLst>
          </p:nvPr>
        </p:nvCxnSpPr>
        <p:spPr>
          <a:xfrm>
            <a:off x="6022453" y="3564345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7"/>
            </p:custDataLst>
          </p:nvPr>
        </p:nvSpPr>
        <p:spPr>
          <a:xfrm>
            <a:off x="5593593" y="2619012"/>
            <a:ext cx="356260" cy="356260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8"/>
            </p:custDataLst>
          </p:nvPr>
        </p:nvSpPr>
        <p:spPr bwMode="auto">
          <a:xfrm>
            <a:off x="5667196" y="2696463"/>
            <a:ext cx="209055" cy="2013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9"/>
            </p:custDataLst>
          </p:nvPr>
        </p:nvCxnSpPr>
        <p:spPr>
          <a:xfrm flipH="1">
            <a:off x="6020801" y="2810101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5673465" y="3443042"/>
            <a:ext cx="175340" cy="210500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31"/>
            </p:custDataLst>
          </p:nvPr>
        </p:nvSpPr>
        <p:spPr>
          <a:xfrm>
            <a:off x="6574790" y="200279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/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消费能力有限，要做性价比</a:t>
            </a:r>
          </a:p>
        </p:txBody>
      </p:sp>
      <p:sp>
        <p:nvSpPr>
          <p:cNvPr id="55" name="文本框 54"/>
          <p:cNvSpPr txBox="1"/>
          <p:nvPr>
            <p:custDataLst>
              <p:tags r:id="rId32"/>
            </p:custDataLst>
          </p:nvPr>
        </p:nvSpPr>
        <p:spPr>
          <a:xfrm>
            <a:off x="6811376" y="166701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sz="1680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低价商品为主</a:t>
            </a:r>
          </a:p>
        </p:txBody>
      </p:sp>
      <p:cxnSp>
        <p:nvCxnSpPr>
          <p:cNvPr id="46" name="直接连接符 45"/>
          <p:cNvCxnSpPr/>
          <p:nvPr>
            <p:custDataLst>
              <p:tags r:id="rId33"/>
            </p:custDataLst>
          </p:nvPr>
        </p:nvCxnSpPr>
        <p:spPr>
          <a:xfrm>
            <a:off x="6022453" y="4266170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" name="直接连接符 11"/>
          <p:cNvCxnSpPr/>
          <p:nvPr>
            <p:custDataLst>
              <p:tags r:id="rId34"/>
            </p:custDataLst>
          </p:nvPr>
        </p:nvCxnSpPr>
        <p:spPr>
          <a:xfrm>
            <a:off x="5288174" y="1292044"/>
            <a:ext cx="0" cy="3705302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0" name="直接连接符 39"/>
          <p:cNvCxnSpPr/>
          <p:nvPr>
            <p:custDataLst>
              <p:tags r:id="rId35"/>
            </p:custDataLst>
          </p:nvPr>
        </p:nvCxnSpPr>
        <p:spPr>
          <a:xfrm>
            <a:off x="5288174" y="4991142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9" name="椭圆 48"/>
          <p:cNvSpPr/>
          <p:nvPr>
            <p:custDataLst>
              <p:tags r:id="rId36"/>
            </p:custDataLst>
          </p:nvPr>
        </p:nvSpPr>
        <p:spPr>
          <a:xfrm>
            <a:off x="5593593" y="4820105"/>
            <a:ext cx="356260" cy="356260"/>
          </a:xfrm>
          <a:prstGeom prst="ellipse">
            <a:avLst/>
          </a:prstGeom>
          <a:solidFill>
            <a:srgbClr val="FFC000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37"/>
            </p:custDataLst>
          </p:nvPr>
        </p:nvSpPr>
        <p:spPr>
          <a:xfrm>
            <a:off x="6574790" y="498602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主要用英语</a:t>
            </a:r>
          </a:p>
        </p:txBody>
      </p:sp>
      <p:sp>
        <p:nvSpPr>
          <p:cNvPr id="56" name="文本框 55"/>
          <p:cNvSpPr txBox="1"/>
          <p:nvPr>
            <p:custDataLst>
              <p:tags r:id="rId38"/>
            </p:custDataLst>
          </p:nvPr>
        </p:nvSpPr>
        <p:spPr>
          <a:xfrm>
            <a:off x="6811377" y="4642933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无翻译服务</a:t>
            </a:r>
          </a:p>
        </p:txBody>
      </p:sp>
      <p:sp>
        <p:nvSpPr>
          <p:cNvPr id="66" name="PA-任意多边形 656-33679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5679505" y="4892985"/>
            <a:ext cx="184437" cy="210500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594" tIns="28797" rIns="57594" bIns="2879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 sz="1135">
              <a:solidFill>
                <a:prstClr val="black"/>
              </a:solidFill>
              <a:latin typeface="Impact" panose="020B0806030902050204"/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40"/>
            </p:custDataLst>
          </p:nvPr>
        </p:nvCxnSpPr>
        <p:spPr>
          <a:xfrm>
            <a:off x="6022453" y="4991142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908425" y="2002790"/>
            <a:ext cx="1311910" cy="39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课后阅读：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还有一些地区性</a:t>
            </a:r>
            <a:r>
              <a:rPr lang="en-US" altLang="zh-CN" b="1"/>
              <a:t>/</a:t>
            </a:r>
            <a:r>
              <a:rPr lang="zh-CN" altLang="en-US" b="1"/>
              <a:t>有特色的跨境电商平台，有兴趣的同学可以自行去了解一下：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85" y="1566545"/>
            <a:ext cx="8335010" cy="27959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9474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这个全美最大的电商</a:t>
            </a:r>
            <a:r>
              <a:rPr lang="zh-CN" sz="1400">
                <a:sym typeface="+mn-ea"/>
              </a:rPr>
              <a:t>拍卖</a:t>
            </a:r>
            <a:r>
              <a:rPr lang="zh-CN" sz="1400"/>
              <a:t>网站</a:t>
            </a:r>
          </a:p>
        </p:txBody>
      </p:sp>
      <p:sp>
        <p:nvSpPr>
          <p:cNvPr id="10" name="矩形 9"/>
          <p:cNvSpPr/>
          <p:nvPr/>
        </p:nvSpPr>
        <p:spPr>
          <a:xfrm>
            <a:off x="392303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这个专做家居，覆盖欧美市场</a:t>
            </a:r>
          </a:p>
        </p:txBody>
      </p:sp>
      <p:sp>
        <p:nvSpPr>
          <p:cNvPr id="11" name="矩形 10"/>
          <p:cNvSpPr/>
          <p:nvPr/>
        </p:nvSpPr>
        <p:spPr>
          <a:xfrm>
            <a:off x="678307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这个是拉美的电商</a:t>
            </a:r>
            <a:r>
              <a:rPr lang="en-US" altLang="zh-CN" sz="1400"/>
              <a:t>NO.1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课后阅读：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b="1"/>
              <a:t>这几家是法国的，可以找第三方代理帮忙办理入驻：</a:t>
            </a:r>
            <a:endParaRPr lang="zh-CN"/>
          </a:p>
        </p:txBody>
      </p:sp>
      <p:sp>
        <p:nvSpPr>
          <p:cNvPr id="9" name="矩形 8"/>
          <p:cNvSpPr/>
          <p:nvPr/>
        </p:nvSpPr>
        <p:spPr>
          <a:xfrm>
            <a:off x="109474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这个有点类似苏宁电器</a:t>
            </a:r>
          </a:p>
        </p:txBody>
      </p:sp>
      <p:sp>
        <p:nvSpPr>
          <p:cNvPr id="10" name="矩形 9"/>
          <p:cNvSpPr/>
          <p:nvPr/>
        </p:nvSpPr>
        <p:spPr>
          <a:xfrm>
            <a:off x="392303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乐天的欧洲站，中国同行少</a:t>
            </a:r>
          </a:p>
        </p:txBody>
      </p:sp>
      <p:sp>
        <p:nvSpPr>
          <p:cNvPr id="11" name="矩形 10"/>
          <p:cNvSpPr/>
          <p:nvPr/>
        </p:nvSpPr>
        <p:spPr>
          <a:xfrm>
            <a:off x="678307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这个据说是法国的跨境</a:t>
            </a:r>
            <a:r>
              <a:rPr lang="en-US" altLang="zh-CN" sz="1400"/>
              <a:t>NO.1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825" y="1660525"/>
            <a:ext cx="8406765" cy="2531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1610" y="1863090"/>
            <a:ext cx="2339975" cy="223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课后阅读：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b="1"/>
              <a:t>欧洲这几年的电商平台也发展很快：</a:t>
            </a:r>
            <a:endParaRPr lang="zh-CN"/>
          </a:p>
        </p:txBody>
      </p:sp>
      <p:sp>
        <p:nvSpPr>
          <p:cNvPr id="9" name="矩形 8"/>
          <p:cNvSpPr/>
          <p:nvPr/>
        </p:nvSpPr>
        <p:spPr>
          <a:xfrm>
            <a:off x="109474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总部在英国，覆盖地区也很多</a:t>
            </a:r>
          </a:p>
        </p:txBody>
      </p:sp>
      <p:sp>
        <p:nvSpPr>
          <p:cNvPr id="10" name="矩形 9"/>
          <p:cNvSpPr/>
          <p:nvPr/>
        </p:nvSpPr>
        <p:spPr>
          <a:xfrm>
            <a:off x="392303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>
                <a:sym typeface="+mn-ea"/>
              </a:rPr>
              <a:t>这个俄罗斯的，位列</a:t>
            </a:r>
            <a:r>
              <a:rPr lang="en-US" altLang="zh-CN" sz="1400">
                <a:sym typeface="+mn-ea"/>
              </a:rPr>
              <a:t>JOOM</a:t>
            </a:r>
            <a:r>
              <a:rPr lang="zh-CN" altLang="en-US" sz="1400">
                <a:sym typeface="+mn-ea"/>
              </a:rPr>
              <a:t>之后</a:t>
            </a:r>
            <a:endParaRPr lang="zh-CN" sz="1400"/>
          </a:p>
        </p:txBody>
      </p:sp>
      <p:sp>
        <p:nvSpPr>
          <p:cNvPr id="11" name="矩形 10"/>
          <p:cNvSpPr/>
          <p:nvPr/>
        </p:nvSpPr>
        <p:spPr>
          <a:xfrm>
            <a:off x="678307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这个是做家居园艺细分市场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825" y="1660525"/>
            <a:ext cx="8406765" cy="2531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805" y="1921510"/>
            <a:ext cx="2208530" cy="21475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9060" y="1691005"/>
            <a:ext cx="2638425" cy="25012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1335" y="1996440"/>
            <a:ext cx="2409825" cy="17741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9605" y="3695700"/>
            <a:ext cx="2198370" cy="18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课后阅读：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b="1"/>
              <a:t>还有一些环太平洋国家的平台：</a:t>
            </a:r>
            <a:endParaRPr lang="zh-CN"/>
          </a:p>
        </p:txBody>
      </p:sp>
      <p:sp>
        <p:nvSpPr>
          <p:cNvPr id="9" name="矩形 8"/>
          <p:cNvSpPr/>
          <p:nvPr/>
        </p:nvSpPr>
        <p:spPr>
          <a:xfrm>
            <a:off x="109474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整这个还不如做速卖通</a:t>
            </a:r>
            <a:r>
              <a:rPr lang="en-US" altLang="zh-CN" sz="1400"/>
              <a:t>.</a:t>
            </a:r>
            <a:r>
              <a:rPr lang="zh-CN" sz="1400"/>
              <a:t>巴西</a:t>
            </a:r>
          </a:p>
        </p:txBody>
      </p:sp>
      <p:sp>
        <p:nvSpPr>
          <p:cNvPr id="10" name="矩形 9"/>
          <p:cNvSpPr/>
          <p:nvPr/>
        </p:nvSpPr>
        <p:spPr>
          <a:xfrm>
            <a:off x="392303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这个反而适合做海淘</a:t>
            </a:r>
          </a:p>
        </p:txBody>
      </p:sp>
      <p:sp>
        <p:nvSpPr>
          <p:cNvPr id="11" name="矩形 10"/>
          <p:cNvSpPr/>
          <p:nvPr/>
        </p:nvSpPr>
        <p:spPr>
          <a:xfrm>
            <a:off x="678307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号称印尼的淘宝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490" y="1694815"/>
            <a:ext cx="8433435" cy="2463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225" y="1938655"/>
            <a:ext cx="2391410" cy="1976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课后阅读：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b="1"/>
              <a:t>顺带介绍几个做跨境电商店铺系统的</a:t>
            </a:r>
            <a:r>
              <a:rPr lang="en-US" altLang="zh-CN" b="1"/>
              <a:t>SAAS</a:t>
            </a:r>
            <a:r>
              <a:rPr lang="zh-CN" altLang="en-US" b="1"/>
              <a:t>供应商：</a:t>
            </a:r>
          </a:p>
        </p:txBody>
      </p:sp>
      <p:sp>
        <p:nvSpPr>
          <p:cNvPr id="9" name="矩形 8"/>
          <p:cNvSpPr/>
          <p:nvPr/>
        </p:nvSpPr>
        <p:spPr>
          <a:xfrm>
            <a:off x="109474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这个的后台比较友好</a:t>
            </a:r>
            <a:endParaRPr lang="en-US" sz="1400"/>
          </a:p>
        </p:txBody>
      </p:sp>
      <p:sp>
        <p:nvSpPr>
          <p:cNvPr id="10" name="矩形 9"/>
          <p:cNvSpPr/>
          <p:nvPr/>
        </p:nvSpPr>
        <p:spPr>
          <a:xfrm>
            <a:off x="392303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400"/>
              <a:t>这个是国内一家做跨境系统的</a:t>
            </a:r>
          </a:p>
        </p:txBody>
      </p:sp>
      <p:sp>
        <p:nvSpPr>
          <p:cNvPr id="11" name="矩形 10"/>
          <p:cNvSpPr/>
          <p:nvPr/>
        </p:nvSpPr>
        <p:spPr>
          <a:xfrm>
            <a:off x="6783070" y="4514850"/>
            <a:ext cx="2585720" cy="40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电商</a:t>
            </a:r>
            <a:r>
              <a:rPr lang="en-US" altLang="zh-CN" sz="1400"/>
              <a:t>SAAS</a:t>
            </a:r>
            <a:r>
              <a:rPr lang="zh-CN" altLang="en-US" sz="1400"/>
              <a:t>老大 有赞就是抄袭它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30" y="1677670"/>
            <a:ext cx="8376920" cy="2541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005" y="1698625"/>
            <a:ext cx="2663190" cy="2256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下期预告：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2182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外贸市场的爆款</a:t>
            </a:r>
            <a:r>
              <a:rPr lang="zh-CN" altLang="en-US"/>
              <a:t>：</a:t>
            </a:r>
          </a:p>
          <a:p>
            <a:pPr algn="l"/>
            <a:endParaRPr lang="en-US" altLang="zh-CN"/>
          </a:p>
          <a:p>
            <a:pPr algn="l"/>
            <a:r>
              <a:rPr lang="zh-CN"/>
              <a:t>哪些地区哪些产品最好卖？</a:t>
            </a:r>
          </a:p>
        </p:txBody>
      </p:sp>
      <p:sp>
        <p:nvSpPr>
          <p:cNvPr id="4" name="矩形 3"/>
          <p:cNvSpPr/>
          <p:nvPr/>
        </p:nvSpPr>
        <p:spPr>
          <a:xfrm>
            <a:off x="1232535" y="3405505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COMING  SOON...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背景分析：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2182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疫情时代的机遇和挑战</a:t>
            </a:r>
            <a:r>
              <a:rPr lang="zh-CN" altLang="en-US"/>
              <a:t>：</a:t>
            </a:r>
          </a:p>
          <a:p>
            <a:pPr algn="l"/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/>
              <a:t> 全球疫情的特殊背景下，各国大面积停产停工，生活物资缺口大</a:t>
            </a:r>
            <a:endParaRPr lang="en-US" altLang="zh-CN"/>
          </a:p>
          <a:p>
            <a:pPr algn="l"/>
            <a:r>
              <a:rPr lang="en-US" altLang="zh-CN"/>
              <a:t>·  </a:t>
            </a:r>
            <a:r>
              <a:rPr lang="zh-CN">
                <a:sym typeface="+mn-ea"/>
              </a:rPr>
              <a:t>中国国内疫情控制得力，世界工厂一切运转正常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/>
              <a:t>· </a:t>
            </a:r>
            <a:r>
              <a:rPr lang="zh-CN" altLang="en-US"/>
              <a:t> 外贸出口需求大，中国疯狂输出，</a:t>
            </a:r>
            <a:r>
              <a:rPr lang="zh-CN" altLang="en-US">
                <a:sym typeface="+mn-ea"/>
              </a:rPr>
              <a:t>进口疲软，</a:t>
            </a:r>
            <a:r>
              <a:rPr lang="zh-CN" altLang="en-US"/>
              <a:t>集装箱有去无回，国际海运运价暴涨</a:t>
            </a:r>
          </a:p>
        </p:txBody>
      </p:sp>
      <p:sp>
        <p:nvSpPr>
          <p:cNvPr id="4" name="矩形 3"/>
          <p:cNvSpPr/>
          <p:nvPr/>
        </p:nvSpPr>
        <p:spPr>
          <a:xfrm>
            <a:off x="1232535" y="3405505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美国通过美元收割全世界，现在换中国通过出口收割全世界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7309" y="318903"/>
            <a:ext cx="1088760" cy="454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51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评分表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332851-01E3-4CE0-B3C9-F1216939EA5F}"/>
              </a:ext>
            </a:extLst>
          </p:cNvPr>
          <p:cNvSpPr txBox="1"/>
          <p:nvPr/>
        </p:nvSpPr>
        <p:spPr>
          <a:xfrm>
            <a:off x="4383410" y="4156555"/>
            <a:ext cx="1493191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16" b="1" dirty="0"/>
              <a:t>天权评分表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9D49A1-A0A5-43CE-835B-6BAA15767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55" y="2095520"/>
            <a:ext cx="1879476" cy="178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63975" y="2291715"/>
            <a:ext cx="2531745" cy="621030"/>
            <a:chOff x="5993" y="4227"/>
            <a:chExt cx="3987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009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供应商如何切入国际市场？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45256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>
                <a:sym typeface="+mn-ea"/>
              </a:rPr>
              <a:t>可以借助哪些平台做跨境贸易</a:t>
            </a:r>
            <a:r>
              <a:rPr lang="zh-CN" altLang="en-US" b="1"/>
              <a:t>？</a:t>
            </a:r>
          </a:p>
          <a:p>
            <a:pPr algn="l"/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比较知名的有亚马逊、速卖通</a:t>
            </a:r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/>
              <a:t>要了解每个平台主攻的地区市场</a:t>
            </a:r>
          </a:p>
          <a:p>
            <a:pPr algn="l"/>
            <a:endParaRPr lang="en-US" altLang="zh-CN"/>
          </a:p>
          <a:p>
            <a:pPr algn="l"/>
            <a:r>
              <a:rPr lang="zh-CN" altLang="en-US" b="1">
                <a:sym typeface="+mn-ea"/>
              </a:rPr>
              <a:t>如何发货？</a:t>
            </a:r>
            <a:endParaRPr lang="zh-CN" altLang="en-US"/>
          </a:p>
          <a:p>
            <a:pPr algn="l"/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/>
              <a:t>跨境直邮，这个费用很高，例如一件外套发到英国要几百块，比衣服还贵</a:t>
            </a:r>
          </a:p>
          <a:p>
            <a:pPr algn="l"/>
            <a:r>
              <a:rPr lang="en-US" altLang="zh-CN"/>
              <a:t>· </a:t>
            </a:r>
            <a:r>
              <a:rPr lang="zh-CN" altLang="en-US"/>
              <a:t>发转运仓，先把小件商品发到转运仓集中发货，到达目的地再分发出去，运费成本可以低很多</a:t>
            </a:r>
          </a:p>
          <a:p>
            <a:pPr algn="l"/>
            <a:endParaRPr lang="zh-CN" altLang="en-US"/>
          </a:p>
          <a:p>
            <a:pPr algn="l"/>
            <a:r>
              <a:rPr lang="zh-CN" altLang="en-US" b="1">
                <a:sym typeface="+mn-ea"/>
              </a:rPr>
              <a:t>如何结算？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en-US"/>
              <a:t>· </a:t>
            </a:r>
            <a:r>
              <a:rPr lang="zh-CN" altLang="en-US"/>
              <a:t>可以直接通过平台支持的第三方跨境支付工具收款，有汇差，有手续费</a:t>
            </a:r>
          </a:p>
          <a:p>
            <a:pPr algn="l"/>
            <a:r>
              <a:rPr lang="en-US" altLang="zh-CN"/>
              <a:t>· </a:t>
            </a:r>
            <a:r>
              <a:rPr lang="zh-CN" altLang="en-US"/>
              <a:t>跟银行申请</a:t>
            </a:r>
            <a:r>
              <a:rPr lang="zh-CN" altLang="en-US">
                <a:sym typeface="+mn-ea"/>
              </a:rPr>
              <a:t>开通一个外汇账户（很复杂）</a:t>
            </a:r>
          </a:p>
          <a:p>
            <a:pPr algn="l"/>
            <a:r>
              <a:rPr lang="en-US" altLang="zh-CN">
                <a:sym typeface="+mn-ea"/>
              </a:rPr>
              <a:t>· </a:t>
            </a:r>
            <a:r>
              <a:rPr lang="zh-CN" altLang="en-US">
                <a:sym typeface="+mn-ea"/>
              </a:rPr>
              <a:t>通过代办机构开一个香港公司，开设香港银行账户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关于仓储物流：</a:t>
            </a:r>
          </a:p>
        </p:txBody>
      </p:sp>
      <p:sp>
        <p:nvSpPr>
          <p:cNvPr id="5" name="矩形 4"/>
          <p:cNvSpPr/>
          <p:nvPr/>
        </p:nvSpPr>
        <p:spPr>
          <a:xfrm>
            <a:off x="752475" y="1591945"/>
            <a:ext cx="2772410" cy="37484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商家先在国内把小包集中发货到一个地址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转运仓把小包合并装箱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承运商把装箱后的商品批量运输到目的地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在目的地分拆小包，通过本地配送体系分发到客户手中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通过这种方式可以大幅降低运费成本，而且商家是发到国内地址，不会增加发货的操作难度</a:t>
            </a:r>
          </a:p>
        </p:txBody>
      </p:sp>
      <p:sp>
        <p:nvSpPr>
          <p:cNvPr id="8" name="矩形 7"/>
          <p:cNvSpPr/>
          <p:nvPr/>
        </p:nvSpPr>
        <p:spPr>
          <a:xfrm>
            <a:off x="752475" y="949325"/>
            <a:ext cx="2772410" cy="54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600" b="1"/>
              <a:t>转运仓</a:t>
            </a:r>
          </a:p>
        </p:txBody>
      </p:sp>
      <p:sp>
        <p:nvSpPr>
          <p:cNvPr id="9" name="矩形 8"/>
          <p:cNvSpPr/>
          <p:nvPr/>
        </p:nvSpPr>
        <p:spPr>
          <a:xfrm>
            <a:off x="3622040" y="1591945"/>
            <a:ext cx="2772410" cy="37484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这个就相当于京东入仓了，平台在当地自己建仓，货品分发到好几个当地仓库，由平台来安排就近发货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海外仓入仓比较复杂，</a:t>
            </a:r>
          </a:p>
          <a:p>
            <a:pPr algn="l"/>
            <a:r>
              <a:rPr lang="zh-CN" sz="1600"/>
              <a:t>要有</a:t>
            </a:r>
            <a:r>
              <a:rPr lang="en-US" altLang="zh-CN" sz="1600"/>
              <a:t>PO</a:t>
            </a:r>
            <a:r>
              <a:rPr lang="zh-CN" altLang="en-US" sz="1600"/>
              <a:t>号，跟仓库预约入仓时间，双方核对入仓明细，有严格的装箱规范</a:t>
            </a:r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如果是数量大的情况下入仓可以大幅降低物流成本，但是库存的管理难度也会提高</a:t>
            </a:r>
          </a:p>
        </p:txBody>
      </p:sp>
      <p:sp>
        <p:nvSpPr>
          <p:cNvPr id="10" name="矩形 9"/>
          <p:cNvSpPr/>
          <p:nvPr/>
        </p:nvSpPr>
        <p:spPr>
          <a:xfrm>
            <a:off x="3622040" y="949325"/>
            <a:ext cx="2772410" cy="54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600" b="1"/>
              <a:t>海外仓</a:t>
            </a:r>
          </a:p>
        </p:txBody>
      </p:sp>
      <p:sp>
        <p:nvSpPr>
          <p:cNvPr id="11" name="矩形 10"/>
          <p:cNvSpPr/>
          <p:nvPr/>
        </p:nvSpPr>
        <p:spPr>
          <a:xfrm>
            <a:off x="6487795" y="1591945"/>
            <a:ext cx="2772410" cy="37484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直邮就是走国际快运，直接发到境外收件人地址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直邮运费比较高</a:t>
            </a:r>
          </a:p>
          <a:p>
            <a:pPr algn="l"/>
            <a:r>
              <a:rPr lang="zh-CN" sz="1600"/>
              <a:t>另外就是要按当地能识别的收件人地址书写方式填单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一般除了比较轻的小件商品，很少采用直邮的方式，否则很容易出现邮费贵过商品本身的情况</a:t>
            </a:r>
          </a:p>
          <a:p>
            <a:pPr algn="l"/>
            <a:endParaRPr lang="zh-CN" sz="1600"/>
          </a:p>
          <a:p>
            <a:pPr algn="l"/>
            <a:r>
              <a:rPr lang="zh-CN" altLang="en-US" sz="1600"/>
              <a:t>发美国的话有专线，走</a:t>
            </a:r>
            <a:r>
              <a:rPr lang="en-US" altLang="zh-CN" sz="1600"/>
              <a:t>E</a:t>
            </a:r>
            <a:r>
              <a:rPr lang="zh-CN" altLang="en-US" sz="1600"/>
              <a:t>邮宝小包会比较实惠</a:t>
            </a:r>
          </a:p>
        </p:txBody>
      </p:sp>
      <p:sp>
        <p:nvSpPr>
          <p:cNvPr id="12" name="矩形 11"/>
          <p:cNvSpPr/>
          <p:nvPr/>
        </p:nvSpPr>
        <p:spPr>
          <a:xfrm>
            <a:off x="6487795" y="949325"/>
            <a:ext cx="2772410" cy="54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600" b="1"/>
              <a:t>直邮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关于收款方式：</a:t>
            </a:r>
          </a:p>
        </p:txBody>
      </p:sp>
      <p:sp>
        <p:nvSpPr>
          <p:cNvPr id="5" name="矩形 4"/>
          <p:cNvSpPr/>
          <p:nvPr/>
        </p:nvSpPr>
        <p:spPr>
          <a:xfrm>
            <a:off x="752475" y="1591945"/>
            <a:ext cx="2772410" cy="37484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我们国家实行的是外汇管制，除货物或技术进出口贸易、对外服务贸易和对外投资，一般企业不能够随意对外进行收支（收付款）</a:t>
            </a:r>
          </a:p>
          <a:p>
            <a:pPr algn="l"/>
            <a:endParaRPr lang="zh-CN" sz="1600"/>
          </a:p>
          <a:p>
            <a:pPr algn="l"/>
            <a:r>
              <a:rPr lang="zh-CN" sz="1600">
                <a:solidFill>
                  <a:schemeClr val="accent2">
                    <a:lumMod val="75000"/>
                  </a:schemeClr>
                </a:solidFill>
              </a:rPr>
              <a:t>直接去银行开外汇账户难度很高，一般不采用这种方式</a:t>
            </a:r>
          </a:p>
        </p:txBody>
      </p:sp>
      <p:sp>
        <p:nvSpPr>
          <p:cNvPr id="8" name="矩形 7"/>
          <p:cNvSpPr/>
          <p:nvPr/>
        </p:nvSpPr>
        <p:spPr>
          <a:xfrm>
            <a:off x="752475" y="949325"/>
            <a:ext cx="2772410" cy="54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600" b="1"/>
              <a:t>外汇账户</a:t>
            </a:r>
          </a:p>
        </p:txBody>
      </p:sp>
      <p:sp>
        <p:nvSpPr>
          <p:cNvPr id="9" name="矩形 8"/>
          <p:cNvSpPr/>
          <p:nvPr/>
        </p:nvSpPr>
        <p:spPr>
          <a:xfrm>
            <a:off x="3622040" y="1591945"/>
            <a:ext cx="2772410" cy="37484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用的最多的是Payoneer（俗称P卡）和WorldFirst（俗称WF卡），不会受个人1年5万美金结汇的限制。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WF卡已经被阿里收购，其针对电商平台收款，入账是免费的，提现只有0.3%的手续费（汇损另计），基本上是行内最低的了</a:t>
            </a:r>
          </a:p>
        </p:txBody>
      </p:sp>
      <p:sp>
        <p:nvSpPr>
          <p:cNvPr id="10" name="矩形 9"/>
          <p:cNvSpPr/>
          <p:nvPr/>
        </p:nvSpPr>
        <p:spPr>
          <a:xfrm>
            <a:off x="3622040" y="949325"/>
            <a:ext cx="2772410" cy="54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600" b="1"/>
              <a:t>第三方结算平台</a:t>
            </a:r>
          </a:p>
        </p:txBody>
      </p:sp>
      <p:sp>
        <p:nvSpPr>
          <p:cNvPr id="11" name="矩形 10"/>
          <p:cNvSpPr/>
          <p:nvPr/>
        </p:nvSpPr>
        <p:spPr>
          <a:xfrm>
            <a:off x="6487795" y="1591945"/>
            <a:ext cx="2772410" cy="37484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600"/>
              <a:t>香港是个自由贸易港，没有外汇管制，在香港开设一个离岸帐户可以直接进行外汇收付款，资金进出方便，而且资金流大的时候会比采用第三方结算平台省下不少手续费。</a:t>
            </a:r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例如亚马逊就支持把外币收入转为港币再打到你的香港银行账户，大约有</a:t>
            </a:r>
            <a:r>
              <a:rPr lang="en-US" altLang="zh-CN" sz="1600"/>
              <a:t>2.5%</a:t>
            </a:r>
            <a:r>
              <a:rPr lang="zh-CN" altLang="en-US" sz="1600"/>
              <a:t>汇损</a:t>
            </a:r>
          </a:p>
        </p:txBody>
      </p:sp>
      <p:sp>
        <p:nvSpPr>
          <p:cNvPr id="12" name="矩形 11"/>
          <p:cNvSpPr/>
          <p:nvPr/>
        </p:nvSpPr>
        <p:spPr>
          <a:xfrm>
            <a:off x="6487795" y="949325"/>
            <a:ext cx="2772410" cy="54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600" b="1"/>
              <a:t>香港银行账户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主要的几个跨境电商平台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80" y="994410"/>
            <a:ext cx="8452485" cy="4131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510" y="2032635"/>
            <a:ext cx="1120775" cy="365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3070" y="2032635"/>
            <a:ext cx="769620" cy="3670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3595" y="2455545"/>
            <a:ext cx="821690" cy="3257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5150" y="2005965"/>
            <a:ext cx="1393825" cy="4184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0720" y="3150235"/>
            <a:ext cx="1040765" cy="4102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5150" y="1489710"/>
            <a:ext cx="880110" cy="304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30720" y="3603625"/>
            <a:ext cx="1046480" cy="254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1225" y="2781300"/>
            <a:ext cx="1311910" cy="3917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3070" y="2455545"/>
            <a:ext cx="122999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亚马逊的主要特点：</a:t>
            </a:r>
          </a:p>
        </p:txBody>
      </p:sp>
      <p:sp>
        <p:nvSpPr>
          <p:cNvPr id="4" name="矩形 3"/>
          <p:cNvSpPr/>
          <p:nvPr/>
        </p:nvSpPr>
        <p:spPr>
          <a:xfrm>
            <a:off x="752475" y="833755"/>
            <a:ext cx="2916555" cy="47078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跨境NO</a:t>
            </a:r>
            <a:r>
              <a:rPr lang="en-US" altLang="zh-CN" sz="1600"/>
              <a:t>.1</a:t>
            </a:r>
            <a:r>
              <a:rPr lang="zh-CN" sz="1600"/>
              <a:t>的平台，每个国家都是独立分站，建议优先做：</a:t>
            </a:r>
          </a:p>
          <a:p>
            <a:pPr algn="l"/>
            <a:r>
              <a:rPr lang="zh-CN" sz="1600"/>
              <a:t>1、日本，</a:t>
            </a:r>
          </a:p>
          <a:p>
            <a:pPr algn="l"/>
            <a:r>
              <a:rPr lang="zh-CN" sz="1600"/>
              <a:t>2、美国，西欧五国，</a:t>
            </a:r>
          </a:p>
          <a:p>
            <a:pPr algn="l"/>
            <a:r>
              <a:rPr lang="en-US" altLang="zh-CN" sz="1600"/>
              <a:t>3</a:t>
            </a:r>
            <a:r>
              <a:rPr lang="zh-CN" altLang="en-US" sz="1600"/>
              <a:t>、</a:t>
            </a:r>
            <a:r>
              <a:rPr lang="zh-CN" sz="1600"/>
              <a:t>澳大利亚，印度，中东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有付费推广，入仓可以使用FBA物流，这个是大促硬指标，而且入仓有加权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中国卖家服饰品类保持高增长，广东卖家份额约占全国一半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佣金大概是6-15%</a:t>
            </a:r>
          </a:p>
          <a:p>
            <a:pPr algn="l"/>
            <a:r>
              <a:rPr lang="zh-CN" sz="1600"/>
              <a:t>现在新卖家只需注册一次就可快速开通北美/欧洲/日本/澳洲等13个热门站点，</a:t>
            </a:r>
          </a:p>
          <a:p>
            <a:pPr algn="l"/>
            <a:r>
              <a:rPr lang="zh-CN" sz="1600"/>
              <a:t>月租只需要交一个站点的费用（39.99美元）</a:t>
            </a: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5062877" y="3084080"/>
            <a:ext cx="225297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043807" y="2604999"/>
            <a:ext cx="995321" cy="995321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908427" y="2928779"/>
            <a:ext cx="1242950" cy="35547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亚马逊</a:t>
            </a: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5288174" y="4266170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5288174" y="3564345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5288174" y="2810101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5288299" y="2044043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5288299" y="1284354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5583005" y="1116712"/>
            <a:ext cx="356260" cy="356260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5656608" y="1194162"/>
            <a:ext cx="209055" cy="2013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5583005" y="3370161"/>
            <a:ext cx="356260" cy="356260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6574790" y="124333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覆盖</a:t>
            </a:r>
            <a:r>
              <a:rPr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美国，欧洲，日本，中东，非洲</a:t>
            </a:r>
            <a:r>
              <a:rPr lang="zh-CN"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多个</a:t>
            </a:r>
            <a:r>
              <a:rPr lang="zh-CN" altLang="en-US"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</a:t>
            </a: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495283" y="907516"/>
            <a:ext cx="2348986" cy="311561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latin typeface="微软雅黑" panose="020B0503020204020204" charset="-122"/>
                <a:ea typeface="微软雅黑" panose="020B0503020204020204" charset="-122"/>
              </a:rPr>
              <a:t>日本，美国，欧洲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6575435" y="3506009"/>
            <a:ext cx="2269480" cy="311561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日本UV 3KW，美国，欧洲UV都是300W</a:t>
            </a: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6811376" y="317054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日活</a:t>
            </a:r>
            <a:r>
              <a:rPr lang="en-US" altLang="zh-CN"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4KW+</a:t>
            </a:r>
          </a:p>
        </p:txBody>
      </p: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>
            <a:off x="6022453" y="1284354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7"/>
            </p:custDataLst>
          </p:nvPr>
        </p:nvSpPr>
        <p:spPr>
          <a:xfrm>
            <a:off x="5593593" y="4095133"/>
            <a:ext cx="356260" cy="356260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6575425" y="4261485"/>
            <a:ext cx="2268855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rm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175" spc="15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印度入仓要当地税号</a:t>
            </a: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6811377" y="3917961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入仓+自发</a:t>
            </a:r>
          </a:p>
        </p:txBody>
      </p:sp>
      <p:sp>
        <p:nvSpPr>
          <p:cNvPr id="41" name="椭圆 40"/>
          <p:cNvSpPr/>
          <p:nvPr>
            <p:custDataLst>
              <p:tags r:id="rId20"/>
            </p:custDataLst>
          </p:nvPr>
        </p:nvSpPr>
        <p:spPr>
          <a:xfrm>
            <a:off x="5593593" y="1867861"/>
            <a:ext cx="356260" cy="356260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21"/>
            </p:custDataLst>
          </p:nvPr>
        </p:nvSpPr>
        <p:spPr bwMode="auto">
          <a:xfrm>
            <a:off x="5668323" y="1949049"/>
            <a:ext cx="209055" cy="2013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2"/>
            </p:custDataLst>
          </p:nvPr>
        </p:nvCxnSpPr>
        <p:spPr>
          <a:xfrm flipH="1">
            <a:off x="6020801" y="2044043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文本框 43"/>
          <p:cNvSpPr txBox="1"/>
          <p:nvPr>
            <p:custDataLst>
              <p:tags r:id="rId23"/>
            </p:custDataLst>
          </p:nvPr>
        </p:nvSpPr>
        <p:spPr>
          <a:xfrm>
            <a:off x="6575425" y="275463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13个热门站点打包，只交单个月租</a:t>
            </a: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6811376" y="2418874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多国一站</a:t>
            </a: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5650423" y="4184595"/>
            <a:ext cx="210500" cy="177338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6"/>
            </p:custDataLst>
          </p:nvPr>
        </p:nvCxnSpPr>
        <p:spPr>
          <a:xfrm>
            <a:off x="6022453" y="3564345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7"/>
            </p:custDataLst>
          </p:nvPr>
        </p:nvSpPr>
        <p:spPr>
          <a:xfrm>
            <a:off x="5593593" y="2619012"/>
            <a:ext cx="356260" cy="356260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8"/>
            </p:custDataLst>
          </p:nvPr>
        </p:nvSpPr>
        <p:spPr bwMode="auto">
          <a:xfrm>
            <a:off x="5667196" y="2696463"/>
            <a:ext cx="209055" cy="2013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9"/>
            </p:custDataLst>
          </p:nvPr>
        </p:nvCxnSpPr>
        <p:spPr>
          <a:xfrm flipH="1">
            <a:off x="6020801" y="2810101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5673465" y="3443042"/>
            <a:ext cx="175340" cy="210500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31"/>
            </p:custDataLst>
          </p:nvPr>
        </p:nvSpPr>
        <p:spPr>
          <a:xfrm>
            <a:off x="6574790" y="200279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/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不乏优质用户，有不少自营产品</a:t>
            </a:r>
          </a:p>
        </p:txBody>
      </p:sp>
      <p:sp>
        <p:nvSpPr>
          <p:cNvPr id="55" name="文本框 54"/>
          <p:cNvSpPr txBox="1"/>
          <p:nvPr>
            <p:custDataLst>
              <p:tags r:id="rId32"/>
            </p:custDataLst>
          </p:nvPr>
        </p:nvSpPr>
        <p:spPr>
          <a:xfrm>
            <a:off x="6811376" y="166701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sz="1680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成交客单高</a:t>
            </a:r>
          </a:p>
        </p:txBody>
      </p:sp>
      <p:cxnSp>
        <p:nvCxnSpPr>
          <p:cNvPr id="46" name="直接连接符 45"/>
          <p:cNvCxnSpPr/>
          <p:nvPr>
            <p:custDataLst>
              <p:tags r:id="rId33"/>
            </p:custDataLst>
          </p:nvPr>
        </p:nvCxnSpPr>
        <p:spPr>
          <a:xfrm>
            <a:off x="6022453" y="4266170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" name="直接连接符 11"/>
          <p:cNvCxnSpPr/>
          <p:nvPr>
            <p:custDataLst>
              <p:tags r:id="rId34"/>
            </p:custDataLst>
          </p:nvPr>
        </p:nvCxnSpPr>
        <p:spPr>
          <a:xfrm>
            <a:off x="5288174" y="1292044"/>
            <a:ext cx="0" cy="3705302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0" name="直接连接符 39"/>
          <p:cNvCxnSpPr/>
          <p:nvPr>
            <p:custDataLst>
              <p:tags r:id="rId35"/>
            </p:custDataLst>
          </p:nvPr>
        </p:nvCxnSpPr>
        <p:spPr>
          <a:xfrm>
            <a:off x="5288174" y="4991142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9" name="椭圆 48"/>
          <p:cNvSpPr/>
          <p:nvPr>
            <p:custDataLst>
              <p:tags r:id="rId36"/>
            </p:custDataLst>
          </p:nvPr>
        </p:nvSpPr>
        <p:spPr>
          <a:xfrm>
            <a:off x="5593593" y="4820105"/>
            <a:ext cx="356260" cy="356260"/>
          </a:xfrm>
          <a:prstGeom prst="ellipse">
            <a:avLst/>
          </a:prstGeom>
          <a:solidFill>
            <a:srgbClr val="FFC000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37"/>
            </p:custDataLst>
          </p:nvPr>
        </p:nvSpPr>
        <p:spPr>
          <a:xfrm>
            <a:off x="6575425" y="499110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rm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11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可申请官方LISTING优化</a:t>
            </a:r>
          </a:p>
        </p:txBody>
      </p:sp>
      <p:sp>
        <p:nvSpPr>
          <p:cNvPr id="56" name="文本框 55"/>
          <p:cNvSpPr txBox="1"/>
          <p:nvPr>
            <p:custDataLst>
              <p:tags r:id="rId38"/>
            </p:custDataLst>
          </p:nvPr>
        </p:nvSpPr>
        <p:spPr>
          <a:xfrm>
            <a:off x="6811377" y="4642933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提供翻译服务</a:t>
            </a:r>
          </a:p>
        </p:txBody>
      </p:sp>
      <p:sp>
        <p:nvSpPr>
          <p:cNvPr id="66" name="PA-任意多边形 656-33679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5679505" y="4892985"/>
            <a:ext cx="184437" cy="210500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594" tIns="28797" rIns="57594" bIns="2879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 sz="1135">
              <a:solidFill>
                <a:prstClr val="black"/>
              </a:solidFill>
              <a:latin typeface="Impact" panose="020B0806030902050204"/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40"/>
            </p:custDataLst>
          </p:nvPr>
        </p:nvCxnSpPr>
        <p:spPr>
          <a:xfrm>
            <a:off x="6022453" y="4991142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980815" y="1948815"/>
            <a:ext cx="1120775" cy="36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速卖通的主要特点：</a:t>
            </a:r>
          </a:p>
        </p:txBody>
      </p:sp>
      <p:sp>
        <p:nvSpPr>
          <p:cNvPr id="4" name="矩形 3"/>
          <p:cNvSpPr/>
          <p:nvPr/>
        </p:nvSpPr>
        <p:spPr>
          <a:xfrm>
            <a:off x="752475" y="906780"/>
            <a:ext cx="2916555" cy="4483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跨境NO</a:t>
            </a:r>
            <a:r>
              <a:rPr lang="en-US" altLang="zh-CN" sz="1600"/>
              <a:t>.2</a:t>
            </a:r>
            <a:r>
              <a:rPr lang="zh-CN" sz="1600"/>
              <a:t>的平台，对国内商家来说最大优势是操作门槛低：</a:t>
            </a:r>
          </a:p>
          <a:p>
            <a:pPr algn="l"/>
            <a:r>
              <a:rPr lang="zh-CN" sz="1600"/>
              <a:t>1、巴西，</a:t>
            </a:r>
            <a:r>
              <a:rPr lang="zh-CN" sz="1600">
                <a:sym typeface="+mn-ea"/>
              </a:rPr>
              <a:t>俄罗斯</a:t>
            </a:r>
            <a:endParaRPr lang="zh-CN" sz="1600"/>
          </a:p>
          <a:p>
            <a:pPr algn="l"/>
            <a:r>
              <a:rPr lang="zh-CN" sz="1600"/>
              <a:t>2、美国，</a:t>
            </a:r>
            <a:r>
              <a:rPr lang="zh-CN" sz="1600">
                <a:sym typeface="+mn-ea"/>
              </a:rPr>
              <a:t>西班牙</a:t>
            </a:r>
            <a:r>
              <a:rPr lang="zh-CN" sz="1600"/>
              <a:t>，</a:t>
            </a:r>
          </a:p>
          <a:p>
            <a:pPr algn="l"/>
            <a:r>
              <a:rPr lang="en-US" altLang="zh-CN" sz="1600"/>
              <a:t>3</a:t>
            </a:r>
            <a:r>
              <a:rPr lang="zh-CN" altLang="en-US" sz="1600"/>
              <a:t>、</a:t>
            </a:r>
            <a:r>
              <a:rPr lang="zh-CN" sz="1600"/>
              <a:t>法国，荷兰，以色列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有直通车推广，没有本地仓，要发国际直邮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在速卖通经常可以看到在天猫的同行和竞品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服装类目佣金8%</a:t>
            </a:r>
          </a:p>
          <a:p>
            <a:pPr algn="l"/>
            <a:r>
              <a:rPr lang="zh-CN" sz="1600"/>
              <a:t>开店费用是1W/年，由于不分站，相当于全球年租</a:t>
            </a: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5062877" y="3084080"/>
            <a:ext cx="225297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043807" y="2604999"/>
            <a:ext cx="995321" cy="995321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908427" y="2928779"/>
            <a:ext cx="1242950" cy="35547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速卖通</a:t>
            </a: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5288174" y="4266170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5288174" y="3564345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5288174" y="2810101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5288299" y="2044043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5288299" y="1284354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5583005" y="1116712"/>
            <a:ext cx="356260" cy="356260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5656608" y="1194162"/>
            <a:ext cx="209055" cy="2013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5583005" y="3370161"/>
            <a:ext cx="356260" cy="356260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6574790" y="124333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覆盖</a:t>
            </a: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全球</a:t>
            </a:r>
            <a:r>
              <a:rPr lang="en-US" alt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220</a:t>
            </a: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多个</a:t>
            </a: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</a:t>
            </a: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380480" y="907415"/>
            <a:ext cx="2463800" cy="311785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latin typeface="微软雅黑" panose="020B0503020204020204" charset="-122"/>
                <a:ea typeface="微软雅黑" panose="020B0503020204020204" charset="-122"/>
              </a:rPr>
              <a:t>巴西，</a:t>
            </a:r>
            <a:r>
              <a:rPr lang="zh-CN" altLang="en-US" sz="1675" spc="300" dirty="0">
                <a:latin typeface="微软雅黑" panose="020B0503020204020204" charset="-122"/>
                <a:sym typeface="+mn-ea"/>
              </a:rPr>
              <a:t>俄罗斯，</a:t>
            </a:r>
            <a:r>
              <a:rPr lang="zh-CN" altLang="en-US" sz="1680" spc="300" dirty="0">
                <a:latin typeface="微软雅黑" panose="020B0503020204020204" charset="-122"/>
                <a:ea typeface="微软雅黑" panose="020B0503020204020204" charset="-122"/>
              </a:rPr>
              <a:t>美国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6575435" y="3506009"/>
            <a:ext cx="2269480" cy="311561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金砖国家日活较高</a:t>
            </a:r>
            <a:endParaRPr lang="zh-CN" altLang="en-US" sz="1000" spc="15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6811376" y="317054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日活</a:t>
            </a:r>
            <a:r>
              <a:rPr lang="en-US" altLang="zh-CN"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5KW+</a:t>
            </a:r>
          </a:p>
        </p:txBody>
      </p: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>
            <a:off x="6022453" y="1284354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7"/>
            </p:custDataLst>
          </p:nvPr>
        </p:nvSpPr>
        <p:spPr>
          <a:xfrm>
            <a:off x="5593593" y="4095133"/>
            <a:ext cx="356260" cy="356260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6574790" y="4261485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国际小包、国际EMS、国际专线和国际快递</a:t>
            </a: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6811377" y="3917961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直邮</a:t>
            </a:r>
          </a:p>
        </p:txBody>
      </p:sp>
      <p:sp>
        <p:nvSpPr>
          <p:cNvPr id="41" name="椭圆 40"/>
          <p:cNvSpPr/>
          <p:nvPr>
            <p:custDataLst>
              <p:tags r:id="rId20"/>
            </p:custDataLst>
          </p:nvPr>
        </p:nvSpPr>
        <p:spPr>
          <a:xfrm>
            <a:off x="5593593" y="1867861"/>
            <a:ext cx="356260" cy="356260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21"/>
            </p:custDataLst>
          </p:nvPr>
        </p:nvSpPr>
        <p:spPr bwMode="auto">
          <a:xfrm>
            <a:off x="5668323" y="1949049"/>
            <a:ext cx="209055" cy="2013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2"/>
            </p:custDataLst>
          </p:nvPr>
        </p:nvCxnSpPr>
        <p:spPr>
          <a:xfrm flipH="1">
            <a:off x="6020801" y="2044043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文本框 43"/>
          <p:cNvSpPr txBox="1"/>
          <p:nvPr>
            <p:custDataLst>
              <p:tags r:id="rId23"/>
            </p:custDataLst>
          </p:nvPr>
        </p:nvSpPr>
        <p:spPr>
          <a:xfrm>
            <a:off x="6575425" y="275463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所有市场都只需在同个后台操作</a:t>
            </a: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6811376" y="2418874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全球一站</a:t>
            </a: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5650423" y="4184595"/>
            <a:ext cx="210500" cy="177338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6"/>
            </p:custDataLst>
          </p:nvPr>
        </p:nvCxnSpPr>
        <p:spPr>
          <a:xfrm>
            <a:off x="6022453" y="3564345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7"/>
            </p:custDataLst>
          </p:nvPr>
        </p:nvSpPr>
        <p:spPr>
          <a:xfrm>
            <a:off x="5593593" y="2619012"/>
            <a:ext cx="356260" cy="356260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8"/>
            </p:custDataLst>
          </p:nvPr>
        </p:nvSpPr>
        <p:spPr bwMode="auto">
          <a:xfrm>
            <a:off x="5667196" y="2696463"/>
            <a:ext cx="209055" cy="2013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9"/>
            </p:custDataLst>
          </p:nvPr>
        </p:nvCxnSpPr>
        <p:spPr>
          <a:xfrm flipH="1">
            <a:off x="6020801" y="2810101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5673465" y="3443042"/>
            <a:ext cx="175340" cy="210500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31"/>
            </p:custDataLst>
          </p:nvPr>
        </p:nvSpPr>
        <p:spPr>
          <a:xfrm>
            <a:off x="6574790" y="200279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/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跟淘宝一样走性价比路线</a:t>
            </a:r>
          </a:p>
        </p:txBody>
      </p:sp>
      <p:sp>
        <p:nvSpPr>
          <p:cNvPr id="55" name="文本框 54"/>
          <p:cNvSpPr txBox="1"/>
          <p:nvPr>
            <p:custDataLst>
              <p:tags r:id="rId32"/>
            </p:custDataLst>
          </p:nvPr>
        </p:nvSpPr>
        <p:spPr>
          <a:xfrm>
            <a:off x="6811376" y="166701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sz="1680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客单中等</a:t>
            </a:r>
          </a:p>
        </p:txBody>
      </p:sp>
      <p:cxnSp>
        <p:nvCxnSpPr>
          <p:cNvPr id="46" name="直接连接符 45"/>
          <p:cNvCxnSpPr/>
          <p:nvPr>
            <p:custDataLst>
              <p:tags r:id="rId33"/>
            </p:custDataLst>
          </p:nvPr>
        </p:nvCxnSpPr>
        <p:spPr>
          <a:xfrm>
            <a:off x="6022453" y="4266170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" name="直接连接符 11"/>
          <p:cNvCxnSpPr/>
          <p:nvPr>
            <p:custDataLst>
              <p:tags r:id="rId34"/>
            </p:custDataLst>
          </p:nvPr>
        </p:nvCxnSpPr>
        <p:spPr>
          <a:xfrm>
            <a:off x="5288174" y="1292044"/>
            <a:ext cx="0" cy="3705302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0" name="直接连接符 39"/>
          <p:cNvCxnSpPr/>
          <p:nvPr>
            <p:custDataLst>
              <p:tags r:id="rId35"/>
            </p:custDataLst>
          </p:nvPr>
        </p:nvCxnSpPr>
        <p:spPr>
          <a:xfrm>
            <a:off x="5288174" y="4991142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9" name="椭圆 48"/>
          <p:cNvSpPr/>
          <p:nvPr>
            <p:custDataLst>
              <p:tags r:id="rId36"/>
            </p:custDataLst>
          </p:nvPr>
        </p:nvSpPr>
        <p:spPr>
          <a:xfrm>
            <a:off x="5593593" y="4820105"/>
            <a:ext cx="356260" cy="356260"/>
          </a:xfrm>
          <a:prstGeom prst="ellipse">
            <a:avLst/>
          </a:prstGeom>
          <a:solidFill>
            <a:srgbClr val="FFC000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37"/>
            </p:custDataLst>
          </p:nvPr>
        </p:nvSpPr>
        <p:spPr>
          <a:xfrm>
            <a:off x="6574790" y="498602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rm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11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多国语言自动翻译</a:t>
            </a:r>
          </a:p>
        </p:txBody>
      </p:sp>
      <p:sp>
        <p:nvSpPr>
          <p:cNvPr id="56" name="文本框 55"/>
          <p:cNvSpPr txBox="1"/>
          <p:nvPr>
            <p:custDataLst>
              <p:tags r:id="rId38"/>
            </p:custDataLst>
          </p:nvPr>
        </p:nvSpPr>
        <p:spPr>
          <a:xfrm>
            <a:off x="6811377" y="4642933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有自动翻译</a:t>
            </a:r>
          </a:p>
        </p:txBody>
      </p:sp>
      <p:sp>
        <p:nvSpPr>
          <p:cNvPr id="66" name="PA-任意多边形 656-33679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5679505" y="4892985"/>
            <a:ext cx="184437" cy="210500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594" tIns="28797" rIns="57594" bIns="2879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 sz="1135">
              <a:solidFill>
                <a:prstClr val="black"/>
              </a:solidFill>
              <a:latin typeface="Impact" panose="020B0806030902050204"/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40"/>
            </p:custDataLst>
          </p:nvPr>
        </p:nvCxnSpPr>
        <p:spPr>
          <a:xfrm>
            <a:off x="6022453" y="4991142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832860" y="2002790"/>
            <a:ext cx="1393825" cy="41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EBAY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的主要特点：</a:t>
            </a:r>
          </a:p>
        </p:txBody>
      </p:sp>
      <p:sp>
        <p:nvSpPr>
          <p:cNvPr id="4" name="矩形 3"/>
          <p:cNvSpPr/>
          <p:nvPr/>
        </p:nvSpPr>
        <p:spPr>
          <a:xfrm>
            <a:off x="752475" y="821690"/>
            <a:ext cx="2916555" cy="4755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1600"/>
              <a:t>跨境</a:t>
            </a:r>
            <a:r>
              <a:rPr lang="en-US" altLang="zh-CN" sz="1600"/>
              <a:t>C2C </a:t>
            </a:r>
            <a:r>
              <a:rPr lang="zh-CN" sz="1600"/>
              <a:t>NO</a:t>
            </a:r>
            <a:r>
              <a:rPr lang="en-US" altLang="zh-CN" sz="1600"/>
              <a:t>.1</a:t>
            </a:r>
            <a:r>
              <a:rPr lang="zh-CN" sz="1600"/>
              <a:t>的平台，多年前收购了国内的易趣但水土不服：</a:t>
            </a:r>
          </a:p>
          <a:p>
            <a:pPr algn="l"/>
            <a:r>
              <a:rPr lang="zh-CN" sz="1600"/>
              <a:t>1、欧洲</a:t>
            </a:r>
          </a:p>
          <a:p>
            <a:pPr algn="l"/>
            <a:r>
              <a:rPr lang="zh-CN" sz="1600"/>
              <a:t>2、</a:t>
            </a:r>
            <a:r>
              <a:rPr lang="zh-CN" sz="1600">
                <a:sym typeface="+mn-ea"/>
              </a:rPr>
              <a:t>北美</a:t>
            </a:r>
            <a:endParaRPr lang="zh-CN" sz="1600"/>
          </a:p>
          <a:p>
            <a:pPr algn="l"/>
            <a:endParaRPr lang="zh-CN" sz="1600"/>
          </a:p>
          <a:p>
            <a:pPr algn="l"/>
            <a:r>
              <a:rPr lang="zh-CN" sz="1600"/>
              <a:t>没有付费推广，没有本地仓，要发国际直邮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美英德71%在售品免邮，新卖家有三个月流量扶持，</a:t>
            </a:r>
          </a:p>
          <a:p>
            <a:pPr algn="l"/>
            <a:r>
              <a:rPr lang="zh-CN" sz="1600"/>
              <a:t>其他平台中国产品服饰占比高，</a:t>
            </a:r>
            <a:r>
              <a:rPr lang="en-US" altLang="zh-CN" sz="1600"/>
              <a:t>EBAY</a:t>
            </a:r>
            <a:r>
              <a:rPr lang="zh-CN" sz="1600"/>
              <a:t>是汽配特别高</a:t>
            </a:r>
          </a:p>
          <a:p>
            <a:pPr algn="l"/>
            <a:endParaRPr lang="zh-CN" sz="1600"/>
          </a:p>
          <a:p>
            <a:pPr algn="l"/>
            <a:r>
              <a:rPr lang="zh-CN" sz="1600"/>
              <a:t>刊登费：</a:t>
            </a:r>
          </a:p>
          <a:p>
            <a:pPr algn="l"/>
            <a:r>
              <a:rPr lang="zh-CN" sz="1600"/>
              <a:t>0.5刀/个/月，服饰佣金9%</a:t>
            </a:r>
          </a:p>
          <a:p>
            <a:pPr algn="l"/>
            <a:r>
              <a:rPr lang="zh-CN" sz="1600"/>
              <a:t>铺租：</a:t>
            </a:r>
          </a:p>
          <a:p>
            <a:pPr algn="l"/>
            <a:r>
              <a:rPr lang="zh-CN" sz="1600"/>
              <a:t>普通：16刀/月</a:t>
            </a:r>
          </a:p>
          <a:p>
            <a:pPr algn="l"/>
            <a:r>
              <a:rPr lang="zh-CN" sz="1600"/>
              <a:t>高级：50刀/月</a:t>
            </a:r>
          </a:p>
          <a:p>
            <a:pPr algn="l"/>
            <a:r>
              <a:rPr lang="zh-CN" sz="1600"/>
              <a:t>超级：306刀/月</a:t>
            </a: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5062877" y="3084080"/>
            <a:ext cx="225297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043807" y="2604999"/>
            <a:ext cx="995321" cy="995321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908427" y="2928779"/>
            <a:ext cx="1242950" cy="35547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en-US" altLang="zh-CN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EBAY</a:t>
            </a: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5288174" y="4266170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5288174" y="3564345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5288174" y="2810101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5288299" y="2044043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5288299" y="1284354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5583005" y="1116712"/>
            <a:ext cx="356260" cy="356260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5656608" y="1194162"/>
            <a:ext cx="209055" cy="2013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5583005" y="3370161"/>
            <a:ext cx="356260" cy="356260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6574790" y="124333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覆盖</a:t>
            </a: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全球</a:t>
            </a:r>
            <a:r>
              <a:rPr lang="en-US" alt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190</a:t>
            </a:r>
            <a:r>
              <a:rPr 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多个</a:t>
            </a: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</a:t>
            </a: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811645" y="907415"/>
            <a:ext cx="2032635" cy="311785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800" spc="300" dirty="0">
                <a:latin typeface="微软雅黑" panose="020B0503020204020204" charset="-122"/>
              </a:rPr>
              <a:t>欧洲+北美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6575435" y="3506009"/>
            <a:ext cx="2269480" cy="311561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GMV </a:t>
            </a: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950亿刀</a:t>
            </a: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6811376" y="317054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sz="1680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年活1.9亿</a:t>
            </a:r>
          </a:p>
        </p:txBody>
      </p: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>
            <a:off x="6022453" y="1284354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7"/>
            </p:custDataLst>
          </p:nvPr>
        </p:nvSpPr>
        <p:spPr>
          <a:xfrm>
            <a:off x="5593593" y="4095133"/>
            <a:ext cx="356260" cy="356260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6574790" y="4261485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国际小包、国际EMS、国际专线和国际快递</a:t>
            </a: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6811377" y="3917961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直邮</a:t>
            </a:r>
          </a:p>
        </p:txBody>
      </p:sp>
      <p:sp>
        <p:nvSpPr>
          <p:cNvPr id="41" name="椭圆 40"/>
          <p:cNvSpPr/>
          <p:nvPr>
            <p:custDataLst>
              <p:tags r:id="rId20"/>
            </p:custDataLst>
          </p:nvPr>
        </p:nvSpPr>
        <p:spPr>
          <a:xfrm>
            <a:off x="5593593" y="1867861"/>
            <a:ext cx="356260" cy="356260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21"/>
            </p:custDataLst>
          </p:nvPr>
        </p:nvSpPr>
        <p:spPr bwMode="auto">
          <a:xfrm>
            <a:off x="5668323" y="1949049"/>
            <a:ext cx="209055" cy="2013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2"/>
            </p:custDataLst>
          </p:nvPr>
        </p:nvCxnSpPr>
        <p:spPr>
          <a:xfrm flipH="1">
            <a:off x="6020801" y="2044043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文本框 43"/>
          <p:cNvSpPr txBox="1"/>
          <p:nvPr>
            <p:custDataLst>
              <p:tags r:id="rId23"/>
            </p:custDataLst>
          </p:nvPr>
        </p:nvSpPr>
        <p:spPr>
          <a:xfrm>
            <a:off x="6575425" y="275463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渣渣的系统，很不友好</a:t>
            </a: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6811376" y="2418874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一国一站</a:t>
            </a: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5650423" y="4184595"/>
            <a:ext cx="210500" cy="177338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6"/>
            </p:custDataLst>
          </p:nvPr>
        </p:nvCxnSpPr>
        <p:spPr>
          <a:xfrm>
            <a:off x="6022453" y="3564345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7"/>
            </p:custDataLst>
          </p:nvPr>
        </p:nvSpPr>
        <p:spPr>
          <a:xfrm>
            <a:off x="5593593" y="2619012"/>
            <a:ext cx="356260" cy="356260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8"/>
            </p:custDataLst>
          </p:nvPr>
        </p:nvSpPr>
        <p:spPr bwMode="auto">
          <a:xfrm>
            <a:off x="5667196" y="2696463"/>
            <a:ext cx="209055" cy="2013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9"/>
            </p:custDataLst>
          </p:nvPr>
        </p:nvCxnSpPr>
        <p:spPr>
          <a:xfrm flipH="1">
            <a:off x="6020801" y="2810101"/>
            <a:ext cx="613892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5673465" y="3443042"/>
            <a:ext cx="175340" cy="210500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31"/>
            </p:custDataLst>
          </p:nvPr>
        </p:nvSpPr>
        <p:spPr>
          <a:xfrm>
            <a:off x="6574790" y="2002790"/>
            <a:ext cx="2270125" cy="311785"/>
          </a:xfrm>
          <a:prstGeom prst="rect">
            <a:avLst/>
          </a:prstGeom>
          <a:noFill/>
        </p:spPr>
        <p:txBody>
          <a:bodyPr wrap="square" lIns="75583" tIns="39303" rIns="75583" bIns="39303" anchor="t"/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0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渣渣的平台，都是垃圾</a:t>
            </a:r>
          </a:p>
        </p:txBody>
      </p:sp>
      <p:sp>
        <p:nvSpPr>
          <p:cNvPr id="55" name="文本框 54"/>
          <p:cNvSpPr txBox="1"/>
          <p:nvPr>
            <p:custDataLst>
              <p:tags r:id="rId32"/>
            </p:custDataLst>
          </p:nvPr>
        </p:nvSpPr>
        <p:spPr>
          <a:xfrm>
            <a:off x="6811376" y="1667016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sz="1680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新品卖二手价</a:t>
            </a:r>
          </a:p>
        </p:txBody>
      </p:sp>
      <p:cxnSp>
        <p:nvCxnSpPr>
          <p:cNvPr id="46" name="直接连接符 45"/>
          <p:cNvCxnSpPr/>
          <p:nvPr>
            <p:custDataLst>
              <p:tags r:id="rId33"/>
            </p:custDataLst>
          </p:nvPr>
        </p:nvCxnSpPr>
        <p:spPr>
          <a:xfrm>
            <a:off x="6022453" y="4266170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" name="直接连接符 11"/>
          <p:cNvCxnSpPr/>
          <p:nvPr>
            <p:custDataLst>
              <p:tags r:id="rId34"/>
            </p:custDataLst>
          </p:nvPr>
        </p:nvCxnSpPr>
        <p:spPr>
          <a:xfrm>
            <a:off x="5288174" y="1292044"/>
            <a:ext cx="0" cy="3705302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0" name="直接连接符 39"/>
          <p:cNvCxnSpPr/>
          <p:nvPr>
            <p:custDataLst>
              <p:tags r:id="rId35"/>
            </p:custDataLst>
          </p:nvPr>
        </p:nvCxnSpPr>
        <p:spPr>
          <a:xfrm>
            <a:off x="5288174" y="4991142"/>
            <a:ext cx="503456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9" name="椭圆 48"/>
          <p:cNvSpPr/>
          <p:nvPr>
            <p:custDataLst>
              <p:tags r:id="rId36"/>
            </p:custDataLst>
          </p:nvPr>
        </p:nvSpPr>
        <p:spPr>
          <a:xfrm>
            <a:off x="5593593" y="4820105"/>
            <a:ext cx="356260" cy="356260"/>
          </a:xfrm>
          <a:prstGeom prst="ellipse">
            <a:avLst/>
          </a:prstGeom>
          <a:solidFill>
            <a:srgbClr val="FFC000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37"/>
            </p:custDataLst>
          </p:nvPr>
        </p:nvSpPr>
        <p:spPr>
          <a:xfrm>
            <a:off x="6574790" y="4986020"/>
            <a:ext cx="2269490" cy="311785"/>
          </a:xfrm>
          <a:prstGeom prst="rect">
            <a:avLst/>
          </a:prstGeom>
          <a:noFill/>
        </p:spPr>
        <p:txBody>
          <a:bodyPr wrap="square" lIns="75583" tIns="39303" rIns="75583" bIns="39303" anchor="t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9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要学多几门外语，80%中小卖家会覆盖5个以上市场</a:t>
            </a:r>
          </a:p>
        </p:txBody>
      </p:sp>
      <p:sp>
        <p:nvSpPr>
          <p:cNvPr id="56" name="文本框 55"/>
          <p:cNvSpPr txBox="1"/>
          <p:nvPr>
            <p:custDataLst>
              <p:tags r:id="rId38"/>
            </p:custDataLst>
          </p:nvPr>
        </p:nvSpPr>
        <p:spPr>
          <a:xfrm>
            <a:off x="6811377" y="4642933"/>
            <a:ext cx="2032587" cy="311590"/>
          </a:xfrm>
          <a:prstGeom prst="rect">
            <a:avLst/>
          </a:prstGeom>
          <a:noFill/>
        </p:spPr>
        <p:txBody>
          <a:bodyPr wrap="square" lIns="75583" tIns="39303" rIns="75583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680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无在线翻译</a:t>
            </a:r>
          </a:p>
        </p:txBody>
      </p:sp>
      <p:sp>
        <p:nvSpPr>
          <p:cNvPr id="66" name="PA-任意多边形 656-33679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5679505" y="4892985"/>
            <a:ext cx="184437" cy="210500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594" tIns="28797" rIns="57594" bIns="2879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 sz="1135">
              <a:solidFill>
                <a:prstClr val="black"/>
              </a:solidFill>
              <a:latin typeface="Impact" panose="020B0806030902050204"/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40"/>
            </p:custDataLst>
          </p:nvPr>
        </p:nvCxnSpPr>
        <p:spPr>
          <a:xfrm>
            <a:off x="6022453" y="4991142"/>
            <a:ext cx="610589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144645" y="2002790"/>
            <a:ext cx="769620" cy="367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8036_5*n_h_h_f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44"/>
  <p:tag name="KSO_WM_UNIT_COLOR_SCHEME_PARENT_PAGE" val="0_5"/>
  <p:tag name="KSO_WM_UNIT_TEXT_FILL_FORE_SCHEMECOLOR_INDEX" val="13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2"/>
  <p:tag name="KSO_WM_UNIT_ID" val="diagram20188036_5*n_h_h_i*1_2_6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6_1"/>
  <p:tag name="KSO_WM_UNIT_NOCLEAR" val="0"/>
  <p:tag name="KSO_WM_UNIT_COLOR_SCHEME_SHAPE_ID" val="36"/>
  <p:tag name="KSO_WM_UNIT_COLOR_SCHEME_PARENT_PAGE" val="0_5"/>
  <p:tag name="KSO_WM_UNIT_TEXT_FILL_FORE_SCHEMECOLOR_INDEX" val="10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RESOURCELIBID_SHAPE" val="33679"/>
  <p:tag name="RESOURCELIB_SHAPETYPE" val="4"/>
  <p:tag name="PAMAINTYPE" val="4"/>
  <p:tag name="PATYPE" val="159"/>
  <p:tag name="PASUBTYPE" val="1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3"/>
  <p:tag name="KSO_WM_UNIT_COLOR_SCHEME_SHAPE_ID" val="52"/>
  <p:tag name="KSO_WM_UNIT_COLOR_SCHEME_PARENT_PAGE" val="0_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8036_5*n_h_h_f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6"/>
  <p:tag name="KSO_WM_UNIT_COLOR_SCHEME_PARENT_PAGE" val="0_5"/>
  <p:tag name="KSO_WM_UNIT_TEXT_FILL_FORE_SCHEMECOLOR_INDEX" val="13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1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8036_5*n_h_h_f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6"/>
  <p:tag name="KSO_WM_UNIT_COLOR_SCHEME_PARENT_PAGE" val="0_5"/>
  <p:tag name="KSO_WM_UNIT_TEXT_FILL_FORE_SCHEMECOLOR_INDEX" val="13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4_1"/>
  <p:tag name="KSO_WM_UNIT_NOCLEAR" val="0"/>
  <p:tag name="KSO_WM_UNIT_COLOR_SCHEME_SHAPE_ID" val="29"/>
  <p:tag name="KSO_WM_UNIT_COLOR_SCHEME_PARENT_PAGE" val="0_5"/>
  <p:tag name="KSO_WM_UNIT_TEXT_FILL_FORE_SCHEMECOLOR_INDEX" val="8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8036_5*n_h_h_f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8036_5*n_h_h_f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44"/>
  <p:tag name="KSO_WM_UNIT_COLOR_SCHEME_PARENT_PAGE" val="0_5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4_1"/>
  <p:tag name="KSO_WM_UNIT_NOCLEAR" val="0"/>
  <p:tag name="KSO_WM_UNIT_COLOR_SCHEME_SHAPE_ID" val="29"/>
  <p:tag name="KSO_WM_UNIT_COLOR_SCHEME_PARENT_PAGE" val="0_5"/>
  <p:tag name="KSO_WM_UNIT_TEXT_FILL_FORE_SCHEMECOLOR_INDEX" val="8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2"/>
  <p:tag name="KSO_WM_UNIT_ID" val="diagram20188036_5*n_h_h_i*1_2_6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6_1"/>
  <p:tag name="KSO_WM_UNIT_NOCLEAR" val="0"/>
  <p:tag name="KSO_WM_UNIT_COLOR_SCHEME_SHAPE_ID" val="36"/>
  <p:tag name="KSO_WM_UNIT_COLOR_SCHEME_PARENT_PAGE" val="0_5"/>
  <p:tag name="KSO_WM_UNIT_TEXT_FILL_FORE_SCHEMECOLOR_INDEX" val="10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RESOURCELIBID_SHAPE" val="33679"/>
  <p:tag name="RESOURCELIB_SHAPETYPE" val="4"/>
  <p:tag name="PAMAINTYPE" val="4"/>
  <p:tag name="PATYPE" val="159"/>
  <p:tag name="PASUBTYPE" val="1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3"/>
  <p:tag name="KSO_WM_UNIT_COLOR_SCHEME_SHAPE_ID" val="52"/>
  <p:tag name="KSO_WM_UNIT_COLOR_SCHEME_PARENT_PAGE" val="0_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1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8036_5*n_h_h_f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6"/>
  <p:tag name="KSO_WM_UNIT_COLOR_SCHEME_PARENT_PAGE" val="0_5"/>
  <p:tag name="KSO_WM_UNIT_TEXT_FILL_FORE_SCHEMECOLOR_INDEX" val="13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4_1"/>
  <p:tag name="KSO_WM_UNIT_NOCLEAR" val="0"/>
  <p:tag name="KSO_WM_UNIT_COLOR_SCHEME_SHAPE_ID" val="29"/>
  <p:tag name="KSO_WM_UNIT_COLOR_SCHEME_PARENT_PAGE" val="0_5"/>
  <p:tag name="KSO_WM_UNIT_TEXT_FILL_FORE_SCHEMECOLOR_INDEX" val="8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8036_5*n_h_h_f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8036_5*n_h_h_f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8036_5*n_h_h_f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44"/>
  <p:tag name="KSO_WM_UNIT_COLOR_SCHEME_PARENT_PAGE" val="0_5"/>
  <p:tag name="KSO_WM_UNIT_TEXT_FILL_FORE_SCHEMECOLOR_INDEX" val="13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2"/>
  <p:tag name="KSO_WM_UNIT_ID" val="diagram20188036_5*n_h_h_i*1_2_6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6_1"/>
  <p:tag name="KSO_WM_UNIT_NOCLEAR" val="0"/>
  <p:tag name="KSO_WM_UNIT_COLOR_SCHEME_SHAPE_ID" val="36"/>
  <p:tag name="KSO_WM_UNIT_COLOR_SCHEME_PARENT_PAGE" val="0_5"/>
  <p:tag name="KSO_WM_UNIT_TEXT_FILL_FORE_SCHEMECOLOR_INDEX" val="10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RESOURCELIBID_SHAPE" val="33679"/>
  <p:tag name="RESOURCELIB_SHAPETYPE" val="4"/>
  <p:tag name="PAMAINTYPE" val="4"/>
  <p:tag name="PATYPE" val="159"/>
  <p:tag name="PASUBTYPE" val="1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3"/>
  <p:tag name="KSO_WM_UNIT_COLOR_SCHEME_SHAPE_ID" val="52"/>
  <p:tag name="KSO_WM_UNIT_COLOR_SCHEME_PARENT_PAGE" val="0_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1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8036_5*n_h_h_f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6"/>
  <p:tag name="KSO_WM_UNIT_COLOR_SCHEME_PARENT_PAGE" val="0_5"/>
  <p:tag name="KSO_WM_UNIT_TEXT_FILL_FORE_SCHEMECOLOR_INDEX" val="13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4_1"/>
  <p:tag name="KSO_WM_UNIT_NOCLEAR" val="0"/>
  <p:tag name="KSO_WM_UNIT_COLOR_SCHEME_SHAPE_ID" val="29"/>
  <p:tag name="KSO_WM_UNIT_COLOR_SCHEME_PARENT_PAGE" val="0_5"/>
  <p:tag name="KSO_WM_UNIT_TEXT_FILL_FORE_SCHEMECOLOR_INDEX" val="8"/>
  <p:tag name="KSO_WM_UNIT_TEX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8036_5*n_h_h_f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8036_5*n_h_h_f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44"/>
  <p:tag name="KSO_WM_UNIT_COLOR_SCHEME_PARENT_PAGE" val="0_5"/>
  <p:tag name="KSO_WM_UNIT_TEXT_FILL_FORE_SCHEMECOLOR_INDEX" val="13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8036_5*n_h_h_f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44"/>
  <p:tag name="KSO_WM_UNIT_COLOR_SCHEME_PARENT_PAGE" val="0_5"/>
  <p:tag name="KSO_WM_UNIT_TEXT_FILL_FORE_SCHEMECOLOR_INDEX" val="13"/>
  <p:tag name="KSO_WM_UNIT_TEXT_FILL_TYP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2"/>
  <p:tag name="KSO_WM_UNIT_ID" val="diagram20188036_5*n_h_h_i*1_2_6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6_1"/>
  <p:tag name="KSO_WM_UNIT_NOCLEAR" val="0"/>
  <p:tag name="KSO_WM_UNIT_COLOR_SCHEME_SHAPE_ID" val="36"/>
  <p:tag name="KSO_WM_UNIT_COLOR_SCHEME_PARENT_PAGE" val="0_5"/>
  <p:tag name="KSO_WM_UNIT_TEXT_FILL_FORE_SCHEMECOLOR_INDEX" val="10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RESOURCELIBID_SHAPE" val="33679"/>
  <p:tag name="RESOURCELIB_SHAPETYPE" val="4"/>
  <p:tag name="PAMAINTYPE" val="4"/>
  <p:tag name="PATYPE" val="159"/>
  <p:tag name="PASUBTYPE" val="1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3"/>
  <p:tag name="KSO_WM_UNIT_COLOR_SCHEME_SHAPE_ID" val="52"/>
  <p:tag name="KSO_WM_UNIT_COLOR_SCHEME_PARENT_PAGE" val="0_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1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8036_5*n_h_h_f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6"/>
  <p:tag name="KSO_WM_UNIT_COLOR_SCHEME_PARENT_PAGE" val="0_5"/>
  <p:tag name="KSO_WM_UNIT_TEXT_FILL_FORE_SCHEMECOLOR_INDEX" val="13"/>
  <p:tag name="KSO_WM_UNIT_TEXT_FILL_TYP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4_1"/>
  <p:tag name="KSO_WM_UNIT_NOCLEAR" val="0"/>
  <p:tag name="KSO_WM_UNIT_COLOR_SCHEME_SHAPE_ID" val="29"/>
  <p:tag name="KSO_WM_UNIT_COLOR_SCHEME_PARENT_PAGE" val="0_5"/>
  <p:tag name="KSO_WM_UNIT_TEXT_FILL_FORE_SCHEMECOLOR_INDEX" val="8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8036_5*n_h_h_f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8036_5*n_h_h_f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44"/>
  <p:tag name="KSO_WM_UNIT_COLOR_SCHEME_PARENT_PAGE" val="0_5"/>
  <p:tag name="KSO_WM_UNIT_TEXT_FILL_FORE_SCHEMECOLOR_INDEX" val="13"/>
  <p:tag name="KSO_WM_UNIT_TEXT_FILL_TYP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2"/>
  <p:tag name="KSO_WM_UNIT_ID" val="diagram20188036_5*n_h_h_i*1_2_6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6_1"/>
  <p:tag name="KSO_WM_UNIT_NOCLEAR" val="0"/>
  <p:tag name="KSO_WM_UNIT_COLOR_SCHEME_SHAPE_ID" val="36"/>
  <p:tag name="KSO_WM_UNIT_COLOR_SCHEME_PARENT_PAGE" val="0_5"/>
  <p:tag name="KSO_WM_UNIT_TEXT_FILL_FORE_SCHEMECOLOR_INDEX" val="10"/>
  <p:tag name="KSO_WM_UNIT_TEXT_FILL_TYP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RESOURCELIBID_SHAPE" val="33679"/>
  <p:tag name="RESOURCELIB_SHAPETYPE" val="4"/>
  <p:tag name="PAMAINTYPE" val="4"/>
  <p:tag name="PATYPE" val="159"/>
  <p:tag name="PASUBTYPE" val="1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3"/>
  <p:tag name="KSO_WM_UNIT_COLOR_SCHEME_SHAPE_ID" val="52"/>
  <p:tag name="KSO_WM_UNIT_COLOR_SCHEME_PARENT_PAGE" val="0_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1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2"/>
  <p:tag name="KSO_WM_UNIT_ID" val="diagram20188036_5*n_h_h_i*1_2_6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6_1"/>
  <p:tag name="KSO_WM_UNIT_NOCLEAR" val="0"/>
  <p:tag name="KSO_WM_UNIT_COLOR_SCHEME_SHAPE_ID" val="36"/>
  <p:tag name="KSO_WM_UNIT_COLOR_SCHEME_PARENT_PAGE" val="0_5"/>
  <p:tag name="KSO_WM_UNIT_TEXT_FILL_FORE_SCHEMECOLOR_INDEX" val="10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RESOURCELIBID_SHAPE" val="33679"/>
  <p:tag name="RESOURCELIB_SHAPETYPE" val="4"/>
  <p:tag name="PAMAINTYPE" val="4"/>
  <p:tag name="PATYPE" val="159"/>
  <p:tag name="PASUBTYPE" val="1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3"/>
  <p:tag name="KSO_WM_UNIT_COLOR_SCHEME_SHAPE_ID" val="52"/>
  <p:tag name="KSO_WM_UNIT_COLOR_SCHEME_PARENT_PAGE" val="0_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1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8036_5*n_h_h_f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6"/>
  <p:tag name="KSO_WM_UNIT_COLOR_SCHEME_PARENT_PAGE" val="0_5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4_1"/>
  <p:tag name="KSO_WM_UNIT_NOCLEAR" val="0"/>
  <p:tag name="KSO_WM_UNIT_COLOR_SCHEME_SHAPE_ID" val="29"/>
  <p:tag name="KSO_WM_UNIT_COLOR_SCHEME_PARENT_PAGE" val="0_5"/>
  <p:tag name="KSO_WM_UNIT_TEXT_FILL_FORE_SCHEMECOLOR_INDEX" val="8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8036_5*n_h_h_f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8036_5*n_h_h_f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44"/>
  <p:tag name="KSO_WM_UNIT_COLOR_SCHEME_PARENT_PAGE" val="0_5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2"/>
  <p:tag name="KSO_WM_UNIT_ID" val="diagram20188036_5*n_h_h_i*1_2_6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6_1"/>
  <p:tag name="KSO_WM_UNIT_NOCLEAR" val="0"/>
  <p:tag name="KSO_WM_UNIT_COLOR_SCHEME_SHAPE_ID" val="36"/>
  <p:tag name="KSO_WM_UNIT_COLOR_SCHEME_PARENT_PAGE" val="0_5"/>
  <p:tag name="KSO_WM_UNIT_TEXT_FILL_FORE_SCHEMECOLOR_INDEX" val="10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RESOURCELIBID_SHAPE" val="33679"/>
  <p:tag name="RESOURCELIB_SHAPETYPE" val="4"/>
  <p:tag name="PAMAINTYPE" val="4"/>
  <p:tag name="PATYPE" val="159"/>
  <p:tag name="PASUBTYPE" val="1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3"/>
  <p:tag name="KSO_WM_UNIT_COLOR_SCHEME_SHAPE_ID" val="52"/>
  <p:tag name="KSO_WM_UNIT_COLOR_SCHEME_PARENT_PAGE" val="0_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6_1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8036_5*n_h_h_f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6"/>
  <p:tag name="KSO_WM_UNIT_COLOR_SCHEME_PARENT_PAGE" val="0_5"/>
  <p:tag name="KSO_WM_UNIT_TEXT_FILL_FORE_SCHEMECOLOR_INDEX" val="13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4_1"/>
  <p:tag name="KSO_WM_UNIT_NOCLEAR" val="0"/>
  <p:tag name="KSO_WM_UNIT_COLOR_SCHEME_SHAPE_ID" val="29"/>
  <p:tag name="KSO_WM_UNIT_COLOR_SCHEME_PARENT_PAGE" val="0_5"/>
  <p:tag name="KSO_WM_UNIT_TEXT_FILL_FORE_SCHEMECOLOR_INDEX" val="8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8036_5*n_h_h_f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2164</Words>
  <Application>Microsoft Office PowerPoint</Application>
  <PresentationFormat>自定义</PresentationFormat>
  <Paragraphs>294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932</cp:revision>
  <dcterms:created xsi:type="dcterms:W3CDTF">2021-05-24T10:31:00Z</dcterms:created>
  <dcterms:modified xsi:type="dcterms:W3CDTF">2021-09-30T06:57:11Z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