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283" r:id="rId2"/>
    <p:sldId id="2635" r:id="rId3"/>
    <p:sldId id="2644" r:id="rId4"/>
    <p:sldId id="2645" r:id="rId5"/>
    <p:sldId id="2652" r:id="rId6"/>
    <p:sldId id="2650" r:id="rId7"/>
    <p:sldId id="2656" r:id="rId8"/>
    <p:sldId id="2658" r:id="rId9"/>
    <p:sldId id="2660" r:id="rId10"/>
    <p:sldId id="2659" r:id="rId11"/>
    <p:sldId id="2657" r:id="rId12"/>
    <p:sldId id="2654" r:id="rId13"/>
    <p:sldId id="2648" r:id="rId14"/>
    <p:sldId id="2649" r:id="rId15"/>
    <p:sldId id="4002" r:id="rId16"/>
    <p:sldId id="2634" r:id="rId17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>
    <p:extLst>
      <p:ext uri="{19B8F6BF-5375-455C-9EA6-DF929625EA0E}">
        <p15:presenceInfo xmlns:p15="http://schemas.microsoft.com/office/powerpoint/2012/main" userId="f951a8b0b5be7e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C16"/>
    <a:srgbClr val="FEA900"/>
    <a:srgbClr val="F8F8F8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1" y="4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</a:t>
          </a:r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type="par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 dirty="0"/>
            <a:t>案例中待优化点及改善方案</a:t>
          </a:r>
        </a:p>
      </dgm:t>
    </dgm:pt>
    <dgm:pt modelId="{C7B9EA86-F8CF-4931-9277-55EE61494FC9}" type="par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"/>
    <dgm:cxn modelId="{B85F9E25-C652-4B7F-8FD1-439B78BFFC09}" type="presOf" srcId="{A7E2548B-AC32-4B01-BBFA-02F40C0F4EC3}" destId="{C385AF22-AC18-4DC8-9B28-602D0C637594}" srcOrd="1" destOrd="0" presId="urn:microsoft.com/office/officeart/2005/8/layout/list1"/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D8070E78-59F1-4513-9398-C426422CA6D2}" type="presOf" srcId="{A7E2548B-AC32-4B01-BBFA-02F40C0F4EC3}" destId="{E4755B94-5E72-4C9F-A91A-56B0FCDA28F1}" srcOrd="0" destOrd="0" presId="urn:microsoft.com/office/officeart/2005/8/layout/list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A0A139B8-C29C-4CF6-B01A-C9215FF29A1B}" type="presOf" srcId="{0FABB1E1-B967-41CD-8BD9-01EE970157FC}" destId="{1CC4936E-ED17-4D2F-9813-87EE95763F16}" srcOrd="1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"/>
    <dgm:cxn modelId="{3C593DDB-6C1E-4F28-B97E-4C473646A717}" type="presParOf" srcId="{792D5933-AD40-45AE-8480-2968FCA8CAA1}" destId="{E4755B94-5E72-4C9F-A91A-56B0FCDA28F1}" srcOrd="0" destOrd="0" presId="urn:microsoft.com/office/officeart/2005/8/layout/list1"/>
    <dgm:cxn modelId="{53C2F299-254F-4955-8E1D-0975BFA29DEA}" type="presParOf" srcId="{792D5933-AD40-45AE-8480-2968FCA8CAA1}" destId="{C385AF22-AC18-4DC8-9B28-602D0C637594}" srcOrd="1" destOrd="0" presId="urn:microsoft.com/office/officeart/2005/8/layout/list1"/>
    <dgm:cxn modelId="{3A418ED2-15B8-43F7-9CB2-B8862013A2CF}" type="presParOf" srcId="{5CB4522F-075B-43D2-9CCA-FF96AAAB0675}" destId="{744720FB-B56E-4487-9420-26F63FDC8A92}" srcOrd="1" destOrd="0" presId="urn:microsoft.com/office/officeart/2005/8/layout/list1"/>
    <dgm:cxn modelId="{4B625579-78F4-45B2-9DFA-A7F13878CD9D}" type="presParOf" srcId="{5CB4522F-075B-43D2-9CCA-FF96AAAB0675}" destId="{46544825-FBF5-4CDD-8C6C-17BDB8D6624D}" srcOrd="2" destOrd="0" presId="urn:microsoft.com/office/officeart/2005/8/layout/list1"/>
    <dgm:cxn modelId="{2DFB4BE4-930E-4611-A053-82E8D625F27C}" type="presParOf" srcId="{5CB4522F-075B-43D2-9CCA-FF96AAAB0675}" destId="{4BCF71AD-8735-4E36-8AA7-859BE626CF89}" srcOrd="3" destOrd="0" presId="urn:microsoft.com/office/officeart/2005/8/layout/list1"/>
    <dgm:cxn modelId="{F4723558-B28C-40C9-B27F-72F9BE0AF3F5}" type="presParOf" srcId="{5CB4522F-075B-43D2-9CCA-FF96AAAB0675}" destId="{EED333AA-5EDE-462B-829D-585765A00D61}" srcOrd="4" destOrd="0" presId="urn:microsoft.com/office/officeart/2005/8/layout/list1"/>
    <dgm:cxn modelId="{3D31BDE9-49B2-47DF-A12F-0683BC775F18}" type="presParOf" srcId="{EED333AA-5EDE-462B-829D-585765A00D61}" destId="{75DA4DF2-046A-4C6A-8086-7C3E7861D4E7}" srcOrd="0" destOrd="0" presId="urn:microsoft.com/office/officeart/2005/8/layout/list1"/>
    <dgm:cxn modelId="{37B9B0F7-2467-4A73-A2F3-48AAF33F4ACD}" type="presParOf" srcId="{EED333AA-5EDE-462B-829D-585765A00D61}" destId="{FBD91DA6-F483-4103-904B-0A0489E1DCE7}" srcOrd="1" destOrd="0" presId="urn:microsoft.com/office/officeart/2005/8/layout/list1"/>
    <dgm:cxn modelId="{85C47340-8A9E-4592-AB66-216A17057F11}" type="presParOf" srcId="{5CB4522F-075B-43D2-9CCA-FF96AAAB0675}" destId="{48F65CE9-588F-481F-B88C-E3C4A9B9C782}" srcOrd="5" destOrd="0" presId="urn:microsoft.com/office/officeart/2005/8/layout/list1"/>
    <dgm:cxn modelId="{B514B097-DCDB-49D3-9A46-45A481532DCB}" type="presParOf" srcId="{5CB4522F-075B-43D2-9CCA-FF96AAAB0675}" destId="{9A2FC35B-336D-4AB9-BE3B-E5A027415580}" srcOrd="6" destOrd="0" presId="urn:microsoft.com/office/officeart/2005/8/layout/list1"/>
    <dgm:cxn modelId="{8445FA2B-93A1-4A85-A633-6C53B31E6640}" type="presParOf" srcId="{5CB4522F-075B-43D2-9CCA-FF96AAAB0675}" destId="{781EB76A-EEE2-4822-9A02-692FC3F6DBFE}" srcOrd="7" destOrd="0" presId="urn:microsoft.com/office/officeart/2005/8/layout/list1"/>
    <dgm:cxn modelId="{585724F5-D580-4123-A6B5-18BCB4B61298}" type="presParOf" srcId="{5CB4522F-075B-43D2-9CCA-FF96AAAB0675}" destId="{1A83AB0C-0313-42B2-AD86-7F1781B8A4B2}" srcOrd="8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9" destOrd="0" presId="urn:microsoft.com/office/officeart/2005/8/layout/list1"/>
    <dgm:cxn modelId="{05C125E2-B9C9-4C04-B36D-0D1E8CAE682E}" type="presParOf" srcId="{5CB4522F-075B-43D2-9CCA-FF96AAAB0675}" destId="{DC58CA3D-313C-426E-A0D6-37AFDA45F7F0}" srcOrd="10" destOrd="0" presId="urn:microsoft.com/office/officeart/2005/8/layout/list1"/>
    <dgm:cxn modelId="{E919EC92-820A-428D-99E1-2B124C1E1608}" type="presParOf" srcId="{5CB4522F-075B-43D2-9CCA-FF96AAAB0675}" destId="{97D0A409-687F-48B8-8F97-815DE1E84580}" srcOrd="11" destOrd="0" presId="urn:microsoft.com/office/officeart/2005/8/layout/list1"/>
    <dgm:cxn modelId="{5EF25026-603F-4335-9104-A837A384B12F}" type="presParOf" srcId="{5CB4522F-075B-43D2-9CCA-FF96AAAB0675}" destId="{6C682417-E35E-4747-8277-8398315EE0A6}" srcOrd="12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13" destOrd="0" presId="urn:microsoft.com/office/officeart/2005/8/layout/list1"/>
    <dgm:cxn modelId="{D7FFDA87-5839-4CB8-B744-1B7230101671}" type="presParOf" srcId="{5CB4522F-075B-43D2-9CCA-FF96AAAB0675}" destId="{F46CC245-10BE-4E19-B679-8FD2CCBD83C6}" srcOrd="14" destOrd="0" presId="urn:microsoft.com/office/officeart/2005/8/layout/list1"/>
    <dgm:cxn modelId="{771C0B25-5E8F-4FF8-B0F2-C6E7A9E26EB1}" type="presParOf" srcId="{5CB4522F-075B-43D2-9CCA-FF96AAAB0675}" destId="{259E2F94-8223-4A49-9E41-02FF9C3E6DB7}" srcOrd="15" destOrd="0" presId="urn:microsoft.com/office/officeart/2005/8/layout/list1"/>
    <dgm:cxn modelId="{51C24110-273A-445F-A797-AAB07E190C8A}" type="presParOf" srcId="{5CB4522F-075B-43D2-9CCA-FF96AAAB0675}" destId="{0582B587-2F69-4A4E-91D2-4D573939D386}" srcOrd="16" destOrd="0" presId="urn:microsoft.com/office/officeart/2005/8/layout/list1"/>
    <dgm:cxn modelId="{88995C75-011B-442D-B3B0-68C8AA231378}" type="presParOf" srcId="{0582B587-2F69-4A4E-91D2-4D573939D386}" destId="{5637D23C-C60D-4167-8816-BB9B9D431E0E}" srcOrd="0" destOrd="0" presId="urn:microsoft.com/office/officeart/2005/8/layout/list1"/>
    <dgm:cxn modelId="{E0066D49-5AF0-4005-90B5-6383B1A25CC7}" type="presParOf" srcId="{0582B587-2F69-4A4E-91D2-4D573939D386}" destId="{1CC4936E-ED17-4D2F-9813-87EE95763F16}" srcOrd="1" destOrd="0" presId="urn:microsoft.com/office/officeart/2005/8/layout/list1"/>
    <dgm:cxn modelId="{81049395-50FC-4BE5-999A-FA3A910C6AB6}" type="presParOf" srcId="{5CB4522F-075B-43D2-9CCA-FF96AAAB0675}" destId="{9E8ED095-A689-4B24-8673-40FB702F4F98}" srcOrd="17" destOrd="0" presId="urn:microsoft.com/office/officeart/2005/8/layout/list1"/>
    <dgm:cxn modelId="{3D70EB50-153F-4492-947D-EB83294A4E59}" type="presParOf" srcId="{5CB4522F-075B-43D2-9CCA-FF96AAAB0675}" destId="{5AA363B9-8FB5-41E3-8B35-97BD2D191B34}" srcOrd="18" destOrd="0" presId="urn:microsoft.com/office/officeart/2005/8/layout/list1"/>
    <dgm:cxn modelId="{B4FB1D32-D4A2-4494-BD76-A825F382590C}" type="presParOf" srcId="{5CB4522F-075B-43D2-9CCA-FF96AAAB0675}" destId="{165391A6-F699-41AC-8B55-B5334317737C}" srcOrd="19" destOrd="0" presId="urn:microsoft.com/office/officeart/2005/8/layout/list1"/>
    <dgm:cxn modelId="{393A8961-3DBD-4564-A6C2-813CA257BD58}" type="presParOf" srcId="{5CB4522F-075B-43D2-9CCA-FF96AAAB0675}" destId="{9922DA3E-3EF6-42FA-9CC9-86C6C0F10C5A}" srcOrd="20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21" destOrd="0" presId="urn:microsoft.com/office/officeart/2005/8/layout/list1"/>
    <dgm:cxn modelId="{74407CAF-1C80-44D2-BC80-84029926B96A}" type="presParOf" srcId="{5CB4522F-075B-43D2-9CCA-FF96AAAB0675}" destId="{1EBF7F84-B88A-4276-8D3B-5221674D7B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</a:t>
          </a:r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案例中待优化点及改善方案</a:t>
          </a:r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45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45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21.jpe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9.sv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sv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52131" y="1483006"/>
            <a:ext cx="6955750" cy="2258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关于移动</a:t>
            </a:r>
            <a:r>
              <a:rPr lang="zh-CN" altLang="en-US" sz="3600" b="1" dirty="0"/>
              <a:t>劳动竞赛</a:t>
            </a:r>
            <a:r>
              <a:rPr lang="en-US" altLang="zh-CN" sz="3600" b="1" dirty="0"/>
              <a:t>(</a:t>
            </a:r>
            <a:r>
              <a:rPr lang="zh-CN" altLang="en-US" sz="3600" b="1" dirty="0"/>
              <a:t>河源</a:t>
            </a:r>
            <a:r>
              <a:rPr lang="en-US" altLang="zh-CN" sz="3600" b="1" dirty="0"/>
              <a:t>)</a:t>
            </a:r>
            <a:r>
              <a:rPr lang="zh-CN" altLang="en-US" sz="3600" b="1" dirty="0"/>
              <a:t>活动复盘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部门：运营商事业部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姓名：陈妃端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花名：泰坦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20109" y="858642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一、网格线下培训的重要性和注意点：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74E05C8-9905-4982-B521-B3F672FC2E6E}"/>
              </a:ext>
            </a:extLst>
          </p:cNvPr>
          <p:cNvSpPr txBox="1"/>
          <p:nvPr/>
        </p:nvSpPr>
        <p:spPr>
          <a:xfrm>
            <a:off x="380235" y="1377437"/>
            <a:ext cx="94890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r>
              <a:rPr lang="zh-CN" altLang="en-US" sz="1600" dirty="0"/>
              <a:t>，提前收集以往咨询或者答疑较多问题，形成操作流程及课程</a:t>
            </a:r>
            <a:r>
              <a:rPr lang="en-US" altLang="zh-CN" sz="1600" dirty="0"/>
              <a:t>PPT</a:t>
            </a:r>
            <a:r>
              <a:rPr lang="zh-CN" altLang="en-US" sz="1600" dirty="0"/>
              <a:t> </a:t>
            </a:r>
            <a:r>
              <a:rPr lang="en-US" altLang="zh-CN" sz="1600" dirty="0"/>
              <a:t>———— </a:t>
            </a:r>
            <a:r>
              <a:rPr lang="zh-CN" altLang="en-US" sz="1600" b="1" dirty="0"/>
              <a:t>引起兴趣，印象加深</a:t>
            </a:r>
            <a:endParaRPr lang="en-US" altLang="zh-CN" sz="1600" b="1" dirty="0"/>
          </a:p>
          <a:p>
            <a:endParaRPr lang="en-US" altLang="zh-CN" sz="1600" dirty="0"/>
          </a:p>
          <a:p>
            <a:r>
              <a:rPr lang="en-US" altLang="zh-CN" sz="1600" dirty="0"/>
              <a:t>2</a:t>
            </a:r>
            <a:r>
              <a:rPr lang="zh-CN" altLang="en-US" sz="1600" dirty="0"/>
              <a:t>，解剖劳动竞赛积分容易拿分及重点拿分项</a:t>
            </a:r>
            <a:r>
              <a:rPr lang="en-US" altLang="zh-CN" sz="1600" dirty="0"/>
              <a:t>———— </a:t>
            </a:r>
            <a:r>
              <a:rPr lang="zh-CN" altLang="en-US" sz="1600" b="1" dirty="0"/>
              <a:t>分享优秀小案例，拿分更简单</a:t>
            </a:r>
            <a:endParaRPr lang="en-US" altLang="zh-CN" sz="1600" b="1" dirty="0"/>
          </a:p>
          <a:p>
            <a:endParaRPr lang="en-US" altLang="zh-CN" sz="1600" dirty="0"/>
          </a:p>
          <a:p>
            <a:r>
              <a:rPr lang="en-US" altLang="zh-CN" sz="1600" dirty="0"/>
              <a:t>3</a:t>
            </a:r>
            <a:r>
              <a:rPr lang="zh-CN" altLang="en-US" sz="1600" dirty="0"/>
              <a:t>，针对企微操作部分，聚焦“精准标签</a:t>
            </a:r>
            <a:r>
              <a:rPr lang="en-US" altLang="zh-CN" sz="1600" dirty="0"/>
              <a:t>+</a:t>
            </a:r>
            <a:r>
              <a:rPr lang="zh-CN" altLang="en-US" sz="1600" dirty="0"/>
              <a:t>朋友圈”、“精准标签</a:t>
            </a:r>
            <a:r>
              <a:rPr lang="en-US" altLang="zh-CN" sz="1600" dirty="0"/>
              <a:t>+</a:t>
            </a:r>
            <a:r>
              <a:rPr lang="zh-CN" altLang="en-US" sz="1600" dirty="0"/>
              <a:t>群发”及“产品推广步骤”</a:t>
            </a:r>
            <a:r>
              <a:rPr lang="en-US" altLang="zh-CN" sz="1600" dirty="0"/>
              <a:t>————</a:t>
            </a:r>
            <a:r>
              <a:rPr lang="zh-CN" altLang="en-US" sz="1600" dirty="0"/>
              <a:t> </a:t>
            </a:r>
            <a:r>
              <a:rPr lang="zh-CN" altLang="en-US" sz="1600" b="1" dirty="0"/>
              <a:t>通过聚焦目标客户已知性，快速提升转化能力，提倡“精准人群精准推广”</a:t>
            </a:r>
            <a:endParaRPr lang="en-US" altLang="zh-CN" sz="1600" b="1" dirty="0"/>
          </a:p>
          <a:p>
            <a:endParaRPr lang="en-US" altLang="zh-CN" sz="1600" dirty="0"/>
          </a:p>
          <a:p>
            <a:r>
              <a:rPr lang="en-US" altLang="zh-CN" sz="1600" dirty="0"/>
              <a:t>4</a:t>
            </a:r>
            <a:r>
              <a:rPr lang="zh-CN" altLang="en-US" sz="1600" dirty="0"/>
              <a:t>，线下现场培训是线上视频培训的</a:t>
            </a:r>
            <a:r>
              <a:rPr lang="en-US" altLang="zh-CN" sz="1600" b="1" dirty="0">
                <a:solidFill>
                  <a:srgbClr val="C00000"/>
                </a:solidFill>
              </a:rPr>
              <a:t>N</a:t>
            </a:r>
            <a:r>
              <a:rPr lang="zh-CN" altLang="en-US" sz="1600" b="1" dirty="0">
                <a:solidFill>
                  <a:srgbClr val="C00000"/>
                </a:solidFill>
              </a:rPr>
              <a:t>倍</a:t>
            </a:r>
            <a:r>
              <a:rPr lang="zh-CN" altLang="en-US" sz="1600" dirty="0"/>
              <a:t>效果</a:t>
            </a:r>
            <a:r>
              <a:rPr lang="en-US" altLang="zh-CN" sz="1600" dirty="0"/>
              <a:t>————</a:t>
            </a:r>
            <a:r>
              <a:rPr lang="zh-CN" altLang="en-US" sz="1600" b="1" dirty="0"/>
              <a:t>培训效果聚焦，更易吸收</a:t>
            </a:r>
            <a:endParaRPr lang="en-US" altLang="zh-CN" sz="16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54F24F-A66C-48AF-A902-42C290F46183}"/>
              </a:ext>
            </a:extLst>
          </p:cNvPr>
          <p:cNvSpPr txBox="1"/>
          <p:nvPr/>
        </p:nvSpPr>
        <p:spPr>
          <a:xfrm>
            <a:off x="1043155" y="444046"/>
            <a:ext cx="24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案例中亮点及可复用的点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E042D0C-398F-422D-8B59-D731A7909A04}"/>
              </a:ext>
            </a:extLst>
          </p:cNvPr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6" name="图片 32" descr="resource">
              <a:extLst>
                <a:ext uri="{FF2B5EF4-FFF2-40B4-BE49-F238E27FC236}">
                  <a16:creationId xmlns:a16="http://schemas.microsoft.com/office/drawing/2014/main" id="{1EFD8FF5-F7D5-4726-AE3B-129AF7E24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7" name="图片 33" descr="resource">
              <a:extLst>
                <a:ext uri="{FF2B5EF4-FFF2-40B4-BE49-F238E27FC236}">
                  <a16:creationId xmlns:a16="http://schemas.microsoft.com/office/drawing/2014/main" id="{045BA8E1-3F1A-4387-A407-ED3075705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8" name="图片 34" descr="resource">
              <a:extLst>
                <a:ext uri="{FF2B5EF4-FFF2-40B4-BE49-F238E27FC236}">
                  <a16:creationId xmlns:a16="http://schemas.microsoft.com/office/drawing/2014/main" id="{FE00E39A-036B-41B5-AAB1-863A8655F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B17F1F40-B1D7-46A1-BD53-5410079E8ED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20109" y="3889882"/>
            <a:ext cx="1733550" cy="130556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FA14D5-EB27-4555-B8B8-A4CD38C0AC1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443685" y="3872666"/>
            <a:ext cx="1761832" cy="130555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FE39849-8E0A-43D0-B98C-6DF4F515642C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4295543" y="3872666"/>
            <a:ext cx="1758954" cy="13007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59CEB8C-F311-41B7-BD78-03D930729850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144522" y="3872666"/>
            <a:ext cx="1734813" cy="13007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BACFF5-0FC3-4489-827D-EEA7DFE0DE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60" y="3872666"/>
            <a:ext cx="1734812" cy="13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4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43155" y="444046"/>
            <a:ext cx="24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758BE95-FB76-43F6-8370-96065851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C11E799-7843-4CB9-941D-EF2B5D101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5025"/>
            <a:ext cx="1026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EA0BE1D-50FA-44D2-A947-2792E67E8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72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08F5CF-DD3F-4AB6-BF76-4095FF806FDB}"/>
              </a:ext>
            </a:extLst>
          </p:cNvPr>
          <p:cNvSpPr/>
          <p:nvPr/>
        </p:nvSpPr>
        <p:spPr>
          <a:xfrm>
            <a:off x="537985" y="876946"/>
            <a:ext cx="9556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二、对于较为复杂的网格</a:t>
            </a:r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/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渠道，赚钱才是第一关注点</a:t>
            </a:r>
            <a:r>
              <a:rPr lang="zh-CN" altLang="en-US" dirty="0">
                <a:solidFill>
                  <a:srgbClr val="333333"/>
                </a:solidFill>
                <a:latin typeface="-apple-system"/>
              </a:rPr>
              <a:t>（吹再多的牛逼，不如给予他们的钱）。</a:t>
            </a:r>
          </a:p>
          <a:p>
            <a:br>
              <a:rPr lang="zh-CN" altLang="en-US" dirty="0"/>
            </a:b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44F4B33-BD4F-4001-80F7-DC48743A8F16}"/>
              </a:ext>
            </a:extLst>
          </p:cNvPr>
          <p:cNvSpPr txBox="1"/>
          <p:nvPr/>
        </p:nvSpPr>
        <p:spPr>
          <a:xfrm>
            <a:off x="320675" y="4718882"/>
            <a:ext cx="9624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/>
                </a:solidFill>
              </a:rPr>
              <a:t>仅举例部分产品，产品类型分为三部分：低价值、中价值、高价值产品，分别对应</a:t>
            </a:r>
            <a:r>
              <a:rPr lang="en-US" altLang="zh-CN" sz="1600" b="1" dirty="0">
                <a:solidFill>
                  <a:schemeClr val="tx1"/>
                </a:solidFill>
              </a:rPr>
              <a:t>3</a:t>
            </a:r>
            <a:r>
              <a:rPr lang="zh-CN" altLang="en-US" sz="1600" b="1" dirty="0">
                <a:solidFill>
                  <a:schemeClr val="tx1"/>
                </a:solidFill>
              </a:rPr>
              <a:t>种不一样的酬金额度。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r>
              <a:rPr lang="zh-CN" altLang="en-US" sz="1600" b="1" dirty="0"/>
              <a:t>有酬金才有动力，有奖励，双重动力。</a:t>
            </a:r>
            <a:endParaRPr lang="en-US" altLang="zh-CN" sz="1600" b="1" dirty="0"/>
          </a:p>
          <a:p>
            <a:r>
              <a:rPr lang="zh-CN" altLang="en-US" sz="1600" b="1" dirty="0">
                <a:solidFill>
                  <a:srgbClr val="C00000"/>
                </a:solidFill>
              </a:rPr>
              <a:t>激励话术：不做劳动竞赛，也要做指标，不如趁有奖励，就拿奖励，冲一冲，赚</a:t>
            </a:r>
            <a:r>
              <a:rPr lang="en-US" altLang="zh-CN" sz="1600" b="1" dirty="0">
                <a:solidFill>
                  <a:srgbClr val="C00000"/>
                </a:solidFill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</a:rPr>
              <a:t>倍钱。</a:t>
            </a:r>
            <a:endParaRPr lang="en-US" altLang="zh-CN" sz="1600" b="1" dirty="0">
              <a:solidFill>
                <a:srgbClr val="C00000"/>
              </a:solidFill>
            </a:endParaRPr>
          </a:p>
          <a:p>
            <a:r>
              <a:rPr lang="en-US" altLang="zh-CN" sz="1600" b="1" dirty="0"/>
              <a:t>                                 </a:t>
            </a:r>
          </a:p>
          <a:p>
            <a:endParaRPr lang="en-US" altLang="zh-CN" sz="1600" b="1" dirty="0">
              <a:solidFill>
                <a:schemeClr val="tx1"/>
              </a:solidFill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F62014AF-81A8-48C9-9E65-58A36B0D3E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628" y="1441028"/>
            <a:ext cx="8027394" cy="28487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4A456-9695-41A4-9D02-A87F85E1A65D}"/>
              </a:ext>
            </a:extLst>
          </p:cNvPr>
          <p:cNvSpPr txBox="1"/>
          <p:nvPr/>
        </p:nvSpPr>
        <p:spPr>
          <a:xfrm>
            <a:off x="8524905" y="2069516"/>
            <a:ext cx="15696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产品酬金</a:t>
            </a:r>
            <a:endParaRPr lang="en-US" altLang="zh-CN" b="1" dirty="0">
              <a:solidFill>
                <a:srgbClr val="C00000"/>
              </a:solidFill>
            </a:endParaRPr>
          </a:p>
          <a:p>
            <a:pPr algn="ctr"/>
            <a:endParaRPr lang="en-US" altLang="zh-CN" b="1" dirty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+</a:t>
            </a:r>
          </a:p>
          <a:p>
            <a:pPr algn="ctr"/>
            <a:endParaRPr lang="en-US" altLang="zh-CN" b="1" dirty="0">
              <a:solidFill>
                <a:srgbClr val="C00000"/>
              </a:solidFill>
            </a:endParaRPr>
          </a:p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劳动竞赛奖励</a:t>
            </a:r>
          </a:p>
        </p:txBody>
      </p:sp>
    </p:spTree>
    <p:extLst>
      <p:ext uri="{BB962C8B-B14F-4D97-AF65-F5344CB8AC3E}">
        <p14:creationId xmlns:p14="http://schemas.microsoft.com/office/powerpoint/2010/main" val="177065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43155" y="444046"/>
            <a:ext cx="24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758BE95-FB76-43F6-8370-96065851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C11E799-7843-4CB9-941D-EF2B5D101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5025"/>
            <a:ext cx="1026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EA0BE1D-50FA-44D2-A947-2792E67E8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72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08F5CF-DD3F-4AB6-BF76-4095FF806FDB}"/>
              </a:ext>
            </a:extLst>
          </p:cNvPr>
          <p:cNvSpPr/>
          <p:nvPr/>
        </p:nvSpPr>
        <p:spPr>
          <a:xfrm>
            <a:off x="617105" y="861340"/>
            <a:ext cx="9102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三、把操作流程，再提炼几遍，做到精简，一看就懂。</a:t>
            </a:r>
            <a:r>
              <a:rPr lang="zh-CN" altLang="en-US" dirty="0">
                <a:solidFill>
                  <a:srgbClr val="333333"/>
                </a:solidFill>
                <a:latin typeface="-apple-system"/>
              </a:rPr>
              <a:t>对比之前，企微操作文档太长太累赘，大部分渠道人员表示看不懂，没耐性看，导致群咨询量过多，增加集中人员压力。</a:t>
            </a:r>
          </a:p>
          <a:p>
            <a:br>
              <a:rPr lang="zh-CN" altLang="en-US" dirty="0"/>
            </a:b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8834EC1-8F60-4F06-AE16-039525A881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105" y="1675981"/>
            <a:ext cx="1076228" cy="38731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F1D2014-7903-45C4-92AC-85ABCF473D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9506" y="1702283"/>
            <a:ext cx="1023583" cy="38600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3681A4-8890-484A-BF96-3FDCDAE17C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39" y="1675981"/>
            <a:ext cx="3260915" cy="387316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6F0CF04-6458-4EDC-8D42-8A30A9165359}"/>
              </a:ext>
            </a:extLst>
          </p:cNvPr>
          <p:cNvSpPr txBox="1"/>
          <p:nvPr/>
        </p:nvSpPr>
        <p:spPr>
          <a:xfrm>
            <a:off x="6679685" y="2178393"/>
            <a:ext cx="335861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/>
              <a:t>拆分成单项操作图文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/>
              <a:t>根据标题一键打开学习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/>
              <a:t>针对咨询量大操作 特别提醒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/>
              <a:t>融合部分小案例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/>
              <a:t>渠道有目的的打开专项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/>
              <a:t>已同步部分地市</a:t>
            </a:r>
          </a:p>
        </p:txBody>
      </p:sp>
    </p:spTree>
    <p:extLst>
      <p:ext uri="{BB962C8B-B14F-4D97-AF65-F5344CB8AC3E}">
        <p14:creationId xmlns:p14="http://schemas.microsoft.com/office/powerpoint/2010/main" val="3597541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71CF5C-760E-4189-868D-08D8A1A17052}"/>
              </a:ext>
            </a:extLst>
          </p:cNvPr>
          <p:cNvSpPr/>
          <p:nvPr/>
        </p:nvSpPr>
        <p:spPr>
          <a:xfrm>
            <a:off x="698147" y="1159043"/>
            <a:ext cx="8827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ea"/>
              <a:buAutoNum type="circleNumDbPlain"/>
            </a:pPr>
            <a:r>
              <a:rPr lang="zh-CN" altLang="en-US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劳动竞赛的机制</a:t>
            </a:r>
            <a:r>
              <a:rPr lang="en-US" altLang="zh-CN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BUG</a:t>
            </a:r>
            <a:r>
              <a:rPr lang="zh-CN" altLang="en-US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针对设置的机制，需要考虑谨慎，有可能会引起渠道的疑点或者不满，譬如本次“劳动竞赛”的渠道回复率考核，占比分数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20%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，有渠道反馈，客户发一些不相关广告、调戏导购等情况有发生，是否也要回复；那如果是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客户问题，没有回复，得分是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分还是满分？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最后给出的解释是：目前是送分题，为了鼓励大家多用企微，暂不做那么细考核，    大家只要回复就可以拿分，如果不相关问题可发一个表情或者业务链接进行回复。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ea"/>
              <a:buAutoNum type="circleNumDbPlain"/>
            </a:pP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zh-CN" altLang="en-US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② 培训中的小案例：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多增加一些实战话术，和群发小技巧，多鼓励渠道用自己的销售技巧转化成精简话术，进行发给客户。可以有效提高客户回复率和办理率。并根据部分渠道某项业务的案例进行分享，譬如通过扫村进行办宽带。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b="1" dirty="0">
                <a:solidFill>
                  <a:srgbClr val="120C1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③ 最好有中台人员进行线上对接：</a:t>
            </a:r>
            <a:r>
              <a:rPr lang="zh-CN" altLang="en-US" dirty="0">
                <a:solidFill>
                  <a:srgbClr val="120C1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常用的操作问题容易解答，但大部分问题需要内网进行操作解决，有部分渠道人员心急，不解决抓住你不放的意向，所以人员到位情况下，可引导到中台人员进行内网操作。</a:t>
            </a:r>
            <a:endParaRPr lang="en-US" altLang="zh-CN" dirty="0">
              <a:solidFill>
                <a:srgbClr val="120C1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6324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B6CEA6-2936-4849-A3DC-E72B9175AD7A}"/>
              </a:ext>
            </a:extLst>
          </p:cNvPr>
          <p:cNvSpPr/>
          <p:nvPr/>
        </p:nvSpPr>
        <p:spPr>
          <a:xfrm>
            <a:off x="367797" y="1088151"/>
            <a:ext cx="9355896" cy="627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FEA900"/>
                </a:solidFill>
                <a:latin typeface="-apple-system"/>
              </a:rPr>
              <a:t>对于培训，越往乡镇网格的渠道老板互动率越高，反而县城网格的兴趣度不大</a:t>
            </a:r>
            <a:endParaRPr lang="en-US" altLang="zh-CN" b="1" dirty="0">
              <a:solidFill>
                <a:srgbClr val="FEA900"/>
              </a:solidFill>
              <a:latin typeface="-apple-system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-apple-system"/>
              </a:rPr>
              <a:t> </a:t>
            </a:r>
            <a:r>
              <a:rPr lang="zh-CN" altLang="en-US" b="1" dirty="0">
                <a:latin typeface="-apple-system"/>
              </a:rPr>
              <a:t>   </a:t>
            </a:r>
            <a:r>
              <a:rPr lang="zh-CN" altLang="en-US" dirty="0">
                <a:latin typeface="-apple-system"/>
              </a:rPr>
              <a:t>这个情况，一方面是因为县城接收程度快，前期已经熟练操作；但一方面，县城人多，赚钱的地方较多，渠道老板也不那么在乎企微业务，只配合完成任务就很不错。</a:t>
            </a:r>
            <a:endParaRPr lang="en-US" altLang="zh-CN" b="1" dirty="0">
              <a:solidFill>
                <a:srgbClr val="FEA900"/>
              </a:solidFill>
              <a:latin typeface="-apple-system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EA900"/>
                </a:solidFill>
                <a:latin typeface="-apple-system"/>
              </a:rPr>
              <a:t>   </a:t>
            </a:r>
            <a:r>
              <a:rPr lang="zh-CN" altLang="en-US" b="1" dirty="0">
                <a:solidFill>
                  <a:srgbClr val="FEA900"/>
                </a:solidFill>
                <a:latin typeface="-apple-system"/>
              </a:rPr>
              <a:t> </a:t>
            </a:r>
            <a:r>
              <a:rPr lang="zh-CN" altLang="en-US" dirty="0">
                <a:latin typeface="-apple-system"/>
              </a:rPr>
              <a:t>所以，在后续的培训当中，应该要更深层挖掘不同网格的需求，这也是一种管理上的”私域分层运营”。</a:t>
            </a:r>
            <a:endParaRPr lang="en-US" altLang="zh-CN" dirty="0">
              <a:latin typeface="-apple-system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FEA900"/>
                </a:solidFill>
                <a:latin typeface="-apple-system"/>
              </a:rPr>
              <a:t>对于培训，渠道越少的网格，参与度更高，整个培训气氛更好一点</a:t>
            </a:r>
            <a:endParaRPr lang="en-US" altLang="zh-CN" b="1" dirty="0">
              <a:solidFill>
                <a:srgbClr val="FEA900"/>
              </a:solidFill>
              <a:latin typeface="-apple-system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EA900"/>
                </a:solidFill>
                <a:latin typeface="-apple-system"/>
              </a:rPr>
              <a:t>   </a:t>
            </a:r>
            <a:r>
              <a:rPr lang="zh-CN" altLang="en-US" dirty="0">
                <a:latin typeface="-apple-system"/>
              </a:rPr>
              <a:t>对应大型网格，还需要再划分区域进行小型培训，才能达到更好效果。</a:t>
            </a:r>
            <a:endParaRPr lang="en-US" altLang="zh-CN" dirty="0">
              <a:latin typeface="-apple-system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FEA900"/>
                </a:solidFill>
                <a:latin typeface="-apple-system"/>
              </a:rPr>
              <a:t>对于劳动竞赛，可以激活渠道参与率，针对有复杂渠道的企业，建议多开展，以利益驱动。</a:t>
            </a:r>
            <a:endParaRPr lang="en-US" altLang="zh-CN" b="1" dirty="0">
              <a:solidFill>
                <a:srgbClr val="FEA900"/>
              </a:solidFill>
              <a:latin typeface="-apple-system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EA900"/>
                </a:solidFill>
                <a:latin typeface="-apple-system"/>
              </a:rPr>
              <a:t>   </a:t>
            </a:r>
            <a:r>
              <a:rPr lang="zh-CN" altLang="en-US" dirty="0">
                <a:latin typeface="-apple-system"/>
              </a:rPr>
              <a:t>可分为几个阶段开展，每一次开展完毕，进行复盘分析，找到重点问题进行优化提升。</a:t>
            </a:r>
            <a:endParaRPr lang="en-US" altLang="zh-CN" dirty="0">
              <a:latin typeface="-apple-system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rgbClr val="FEA900"/>
              </a:solidFill>
              <a:latin typeface="-apple-system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rgbClr val="FEA900"/>
              </a:solidFill>
              <a:latin typeface="-apple-system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rgbClr val="FEA900"/>
              </a:solidFill>
              <a:latin typeface="-apple-system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rgbClr val="FEA900"/>
              </a:solidFill>
              <a:latin typeface="-apple-system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rgbClr val="FEA900"/>
              </a:solidFill>
              <a:latin typeface="-apple-system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3F8F7B-316B-4EC8-AB26-AD3A229200ED}"/>
              </a:ext>
            </a:extLst>
          </p:cNvPr>
          <p:cNvSpPr txBox="1"/>
          <p:nvPr/>
        </p:nvSpPr>
        <p:spPr>
          <a:xfrm>
            <a:off x="4447823" y="6649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小结：</a:t>
            </a:r>
          </a:p>
        </p:txBody>
      </p:sp>
    </p:spTree>
    <p:extLst>
      <p:ext uri="{BB962C8B-B14F-4D97-AF65-F5344CB8AC3E}">
        <p14:creationId xmlns:p14="http://schemas.microsoft.com/office/powerpoint/2010/main" val="318019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0F1A44-7BF6-4774-8C18-41D689FFE90F}"/>
              </a:ext>
            </a:extLst>
          </p:cNvPr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7" name="图片 16" descr="resource">
              <a:extLst>
                <a:ext uri="{FF2B5EF4-FFF2-40B4-BE49-F238E27FC236}">
                  <a16:creationId xmlns:a16="http://schemas.microsoft.com/office/drawing/2014/main" id="{C1B24F8E-01D1-4F68-BF3D-435475074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8" name="图片 17" descr="resource">
              <a:extLst>
                <a:ext uri="{FF2B5EF4-FFF2-40B4-BE49-F238E27FC236}">
                  <a16:creationId xmlns:a16="http://schemas.microsoft.com/office/drawing/2014/main" id="{4A191917-AAD9-4393-9C9B-405B66E94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9" name="图片 18" descr="resource">
              <a:extLst>
                <a:ext uri="{FF2B5EF4-FFF2-40B4-BE49-F238E27FC236}">
                  <a16:creationId xmlns:a16="http://schemas.microsoft.com/office/drawing/2014/main" id="{55E0D448-13F1-45CB-BF41-5629E0F6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D92A0EB9-A3B9-4FF1-8D7C-E2BA2B2E608F}"/>
              </a:ext>
            </a:extLst>
          </p:cNvPr>
          <p:cNvSpPr txBox="1"/>
          <p:nvPr/>
        </p:nvSpPr>
        <p:spPr>
          <a:xfrm>
            <a:off x="7409342" y="420623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扫码为我进行打分哦</a:t>
            </a:r>
            <a:r>
              <a:rPr lang="en-US" altLang="zh-CN" dirty="0"/>
              <a:t>~</a:t>
            </a:r>
            <a:endParaRPr lang="zh-CN" altLang="en-US" dirty="0"/>
          </a:p>
        </p:txBody>
      </p:sp>
      <p:sp>
        <p:nvSpPr>
          <p:cNvPr id="28" name="ExtraShape1">
            <a:extLst>
              <a:ext uri="{FF2B5EF4-FFF2-40B4-BE49-F238E27FC236}">
                <a16:creationId xmlns:a16="http://schemas.microsoft.com/office/drawing/2014/main" id="{795787AE-B4A3-45AA-816F-40CD8C188F81}"/>
              </a:ext>
            </a:extLst>
          </p:cNvPr>
          <p:cNvSpPr/>
          <p:nvPr/>
        </p:nvSpPr>
        <p:spPr>
          <a:xfrm>
            <a:off x="342356" y="1656892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开场收尾</a:t>
            </a:r>
          </a:p>
        </p:txBody>
      </p:sp>
      <p:cxnSp>
        <p:nvCxnSpPr>
          <p:cNvPr id="29" name="ExtraShape1">
            <a:extLst>
              <a:ext uri="{FF2B5EF4-FFF2-40B4-BE49-F238E27FC236}">
                <a16:creationId xmlns:a16="http://schemas.microsoft.com/office/drawing/2014/main" id="{CB4F6420-F331-4717-B54C-D868AAF45619}"/>
              </a:ext>
            </a:extLst>
          </p:cNvPr>
          <p:cNvCxnSpPr>
            <a:cxnSpLocks/>
          </p:cNvCxnSpPr>
          <p:nvPr/>
        </p:nvCxnSpPr>
        <p:spPr>
          <a:xfrm>
            <a:off x="1486932" y="2316970"/>
            <a:ext cx="813817" cy="4251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xtraShape2">
            <a:extLst>
              <a:ext uri="{FF2B5EF4-FFF2-40B4-BE49-F238E27FC236}">
                <a16:creationId xmlns:a16="http://schemas.microsoft.com/office/drawing/2014/main" id="{F35F2524-B1D0-40BF-9234-ADA750BE40CF}"/>
              </a:ext>
            </a:extLst>
          </p:cNvPr>
          <p:cNvSpPr/>
          <p:nvPr/>
        </p:nvSpPr>
        <p:spPr>
          <a:xfrm rot="10800000" flipV="1">
            <a:off x="2432836" y="258008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内容</a:t>
            </a:r>
          </a:p>
        </p:txBody>
      </p:sp>
      <p:cxnSp>
        <p:nvCxnSpPr>
          <p:cNvPr id="31" name="ExtraShape2">
            <a:extLst>
              <a:ext uri="{FF2B5EF4-FFF2-40B4-BE49-F238E27FC236}">
                <a16:creationId xmlns:a16="http://schemas.microsoft.com/office/drawing/2014/main" id="{26D787D2-A083-4901-8BEF-D2BE8E9F9DD1}"/>
              </a:ext>
            </a:extLst>
          </p:cNvPr>
          <p:cNvCxnSpPr>
            <a:cxnSpLocks/>
          </p:cNvCxnSpPr>
          <p:nvPr/>
        </p:nvCxnSpPr>
        <p:spPr>
          <a:xfrm rot="20700000" flipV="1">
            <a:off x="3570737" y="2742145"/>
            <a:ext cx="1157719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traShape3">
            <a:extLst>
              <a:ext uri="{FF2B5EF4-FFF2-40B4-BE49-F238E27FC236}">
                <a16:creationId xmlns:a16="http://schemas.microsoft.com/office/drawing/2014/main" id="{19110BD8-2381-4864-95ED-B9EF6920BD3B}"/>
              </a:ext>
            </a:extLst>
          </p:cNvPr>
          <p:cNvSpPr/>
          <p:nvPr/>
        </p:nvSpPr>
        <p:spPr>
          <a:xfrm>
            <a:off x="4822569" y="1885438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语言</a:t>
            </a:r>
          </a:p>
        </p:txBody>
      </p:sp>
      <p:cxnSp>
        <p:nvCxnSpPr>
          <p:cNvPr id="37" name="ExtraShape3">
            <a:extLst>
              <a:ext uri="{FF2B5EF4-FFF2-40B4-BE49-F238E27FC236}">
                <a16:creationId xmlns:a16="http://schemas.microsoft.com/office/drawing/2014/main" id="{CE308CD6-2246-4DEF-92A0-F54BE62CDA8E}"/>
              </a:ext>
            </a:extLst>
          </p:cNvPr>
          <p:cNvCxnSpPr>
            <a:cxnSpLocks/>
          </p:cNvCxnSpPr>
          <p:nvPr/>
        </p:nvCxnSpPr>
        <p:spPr>
          <a:xfrm>
            <a:off x="5419304" y="2968681"/>
            <a:ext cx="535173" cy="93386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xtraShape4">
            <a:extLst>
              <a:ext uri="{FF2B5EF4-FFF2-40B4-BE49-F238E27FC236}">
                <a16:creationId xmlns:a16="http://schemas.microsoft.com/office/drawing/2014/main" id="{9C333F6A-251F-48D7-8BBA-3A86E032DE35}"/>
              </a:ext>
            </a:extLst>
          </p:cNvPr>
          <p:cNvSpPr/>
          <p:nvPr/>
        </p:nvSpPr>
        <p:spPr>
          <a:xfrm rot="10800000" flipV="1">
            <a:off x="5758760" y="396024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时间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2F45CEC-3B39-41B7-AC8E-E38039AB561F}"/>
              </a:ext>
            </a:extLst>
          </p:cNvPr>
          <p:cNvSpPr txBox="1"/>
          <p:nvPr/>
        </p:nvSpPr>
        <p:spPr>
          <a:xfrm>
            <a:off x="1192936" y="46418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评分</a:t>
            </a:r>
          </a:p>
        </p:txBody>
      </p:sp>
      <p:sp>
        <p:nvSpPr>
          <p:cNvPr id="40" name="ValueText4">
            <a:extLst>
              <a:ext uri="{FF2B5EF4-FFF2-40B4-BE49-F238E27FC236}">
                <a16:creationId xmlns:a16="http://schemas.microsoft.com/office/drawing/2014/main" id="{CFB6B903-5816-402B-B4E9-C2BD516A1D63}"/>
              </a:ext>
            </a:extLst>
          </p:cNvPr>
          <p:cNvSpPr txBox="1"/>
          <p:nvPr/>
        </p:nvSpPr>
        <p:spPr>
          <a:xfrm>
            <a:off x="6358643" y="3435611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ValueText1">
            <a:extLst>
              <a:ext uri="{FF2B5EF4-FFF2-40B4-BE49-F238E27FC236}">
                <a16:creationId xmlns:a16="http://schemas.microsoft.com/office/drawing/2014/main" id="{20C8AA09-2A8F-448B-A2A4-7DD4486D4864}"/>
              </a:ext>
            </a:extLst>
          </p:cNvPr>
          <p:cNvSpPr txBox="1"/>
          <p:nvPr/>
        </p:nvSpPr>
        <p:spPr>
          <a:xfrm>
            <a:off x="557843" y="285377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ValueText2">
            <a:extLst>
              <a:ext uri="{FF2B5EF4-FFF2-40B4-BE49-F238E27FC236}">
                <a16:creationId xmlns:a16="http://schemas.microsoft.com/office/drawing/2014/main" id="{DC732422-2CA4-4207-AD64-C044AC298DFB}"/>
              </a:ext>
            </a:extLst>
          </p:cNvPr>
          <p:cNvSpPr txBox="1"/>
          <p:nvPr/>
        </p:nvSpPr>
        <p:spPr>
          <a:xfrm>
            <a:off x="2650697" y="1932763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  <a:endParaRPr lang="en-US" sz="7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ValueText3">
            <a:extLst>
              <a:ext uri="{FF2B5EF4-FFF2-40B4-BE49-F238E27FC236}">
                <a16:creationId xmlns:a16="http://schemas.microsoft.com/office/drawing/2014/main" id="{1ECBFA68-CD83-40DC-BB5D-4A63BFEA2247}"/>
              </a:ext>
            </a:extLst>
          </p:cNvPr>
          <p:cNvSpPr txBox="1"/>
          <p:nvPr/>
        </p:nvSpPr>
        <p:spPr>
          <a:xfrm>
            <a:off x="4706294" y="302746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30</a:t>
            </a:r>
            <a:r>
              <a:rPr lang="en-US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0032686-B843-4938-B134-CD2BEB015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31" y="2013677"/>
            <a:ext cx="1914526" cy="1946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12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C14E9581-4CC1-4466-9C15-4B4A5B6AC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160810"/>
              </p:ext>
            </p:extLst>
          </p:nvPr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7915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19E7BDA-6EF1-4049-B463-8131684CB16D}"/>
              </a:ext>
            </a:extLst>
          </p:cNvPr>
          <p:cNvSpPr/>
          <p:nvPr/>
        </p:nvSpPr>
        <p:spPr>
          <a:xfrm>
            <a:off x="2407746" y="2525782"/>
            <a:ext cx="5955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/>
              <a:t>提升渠道导购企微运营的参与度</a:t>
            </a:r>
            <a:endParaRPr lang="en-US" altLang="zh-CN" sz="2800" b="1" dirty="0"/>
          </a:p>
          <a:p>
            <a:pPr algn="ctr"/>
            <a:r>
              <a:rPr lang="zh-CN" altLang="en-US" sz="2800" b="1" dirty="0"/>
              <a:t>提高整体业务办理量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290561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4A05F24-D235-4795-ACCB-204C1837CD6C}"/>
              </a:ext>
            </a:extLst>
          </p:cNvPr>
          <p:cNvSpPr txBox="1"/>
          <p:nvPr/>
        </p:nvSpPr>
        <p:spPr>
          <a:xfrm>
            <a:off x="2619690" y="2522740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推动渠道参与率、导购回复率、业务增长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284046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319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35952" y="1415258"/>
            <a:ext cx="88896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案例背景：</a:t>
            </a:r>
            <a:r>
              <a:rPr lang="zh-CN" altLang="en-US" dirty="0">
                <a:solidFill>
                  <a:srgbClr val="333333"/>
                </a:solidFill>
                <a:latin typeface="-apple-system"/>
              </a:rPr>
              <a:t>河源移动全市渠道企业微信运营参与度不高，产能发展缓慢情况；原业务产品没能打通结酬码店系统，网格推动的热情不高。</a:t>
            </a:r>
            <a:endParaRPr lang="en-US" altLang="zh-CN" dirty="0">
              <a:solidFill>
                <a:srgbClr val="333333"/>
              </a:solidFill>
              <a:latin typeface="-apple-system"/>
            </a:endParaRPr>
          </a:p>
          <a:p>
            <a:endParaRPr lang="en-US" altLang="zh-CN" dirty="0">
              <a:solidFill>
                <a:srgbClr val="333333"/>
              </a:solidFill>
              <a:latin typeface="-apple-system"/>
            </a:endParaRPr>
          </a:p>
          <a:p>
            <a:r>
              <a:rPr lang="zh-CN" altLang="en-US" dirty="0">
                <a:solidFill>
                  <a:srgbClr val="333333"/>
                </a:solidFill>
                <a:latin typeface="-apple-system"/>
              </a:rPr>
              <a:t>基于背景情况下：拟定进行全市网格为期</a:t>
            </a:r>
            <a:r>
              <a:rPr lang="en-US" altLang="zh-CN" dirty="0">
                <a:solidFill>
                  <a:srgbClr val="333333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333333"/>
                </a:solidFill>
                <a:latin typeface="-apple-system"/>
              </a:rPr>
              <a:t>个月的”劳动竞赛”活动，以提高渠道整体参与度，导购质量，业务产能。</a:t>
            </a:r>
            <a:endParaRPr lang="en-US" altLang="zh-CN" dirty="0">
              <a:latin typeface="-apple-system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F9D2BB-B594-47C8-A5C4-14B80DB765FB}"/>
              </a:ext>
            </a:extLst>
          </p:cNvPr>
          <p:cNvSpPr/>
          <p:nvPr/>
        </p:nvSpPr>
        <p:spPr>
          <a:xfrm>
            <a:off x="635952" y="3765114"/>
            <a:ext cx="91063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"/>
            </a:pPr>
            <a:r>
              <a:rPr lang="zh-CN" altLang="en-US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本次行动</a:t>
            </a:r>
            <a:r>
              <a:rPr lang="zh-CN" altLang="zh-CN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数据：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月劳动竞赛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b="1" dirty="0">
                <a:latin typeface="微软雅黑" panose="020B0503020204020204" pitchFamily="34" charset="-122"/>
              </a:rPr>
              <a:t>企微</a:t>
            </a:r>
            <a:r>
              <a:rPr lang="zh-CN" altLang="zh-CN" b="1" dirty="0">
                <a:latin typeface="微软雅黑" panose="020B0503020204020204" pitchFamily="34" charset="-122"/>
              </a:rPr>
              <a:t>累计销售产能</a:t>
            </a:r>
            <a:r>
              <a:rPr lang="en-US" altLang="zh-CN" b="1" dirty="0">
                <a:latin typeface="微软雅黑" panose="020B0503020204020204" pitchFamily="34" charset="-122"/>
              </a:rPr>
              <a:t>7918</a:t>
            </a:r>
            <a:r>
              <a:rPr lang="zh-CN" altLang="zh-CN" b="1" dirty="0">
                <a:latin typeface="微软雅黑" panose="020B0503020204020204" pitchFamily="34" charset="-122"/>
              </a:rPr>
              <a:t>笔，环比</a:t>
            </a:r>
            <a:r>
              <a:rPr lang="en-US" altLang="zh-CN" b="1" dirty="0">
                <a:latin typeface="微软雅黑" panose="020B0503020204020204" pitchFamily="34" charset="-122"/>
              </a:rPr>
              <a:t>5</a:t>
            </a:r>
            <a:r>
              <a:rPr lang="zh-CN" altLang="zh-CN" b="1" dirty="0">
                <a:latin typeface="微软雅黑" panose="020B0503020204020204" pitchFamily="34" charset="-122"/>
              </a:rPr>
              <a:t>月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增长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219.27%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月劳动竞赛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截止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27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日</a:t>
            </a:r>
            <a:r>
              <a:rPr lang="zh-CN" altLang="en-US" b="1" dirty="0">
                <a:latin typeface="微软雅黑" panose="020B0503020204020204" pitchFamily="34" charset="-122"/>
              </a:rPr>
              <a:t>企微</a:t>
            </a:r>
            <a:r>
              <a:rPr lang="zh-CN" altLang="zh-CN" b="1" dirty="0">
                <a:latin typeface="微软雅黑" panose="020B0503020204020204" pitchFamily="34" charset="-122"/>
              </a:rPr>
              <a:t>累计销售产能</a:t>
            </a:r>
            <a:r>
              <a:rPr lang="en-US" altLang="zh-CN" b="1" dirty="0">
                <a:latin typeface="微软雅黑" panose="020B0503020204020204" pitchFamily="34" charset="-122"/>
              </a:rPr>
              <a:t>20960</a:t>
            </a:r>
            <a:r>
              <a:rPr lang="zh-CN" altLang="zh-CN" b="1" dirty="0">
                <a:latin typeface="微软雅黑" panose="020B0503020204020204" pitchFamily="34" charset="-122"/>
              </a:rPr>
              <a:t>笔</a:t>
            </a:r>
            <a:r>
              <a:rPr lang="zh-CN" altLang="en-US" b="1" dirty="0">
                <a:latin typeface="微软雅黑" panose="020B0503020204020204" pitchFamily="34" charset="-122"/>
              </a:rPr>
              <a:t>，</a:t>
            </a:r>
            <a:r>
              <a:rPr lang="zh-CN" altLang="zh-CN" b="1" dirty="0">
                <a:latin typeface="微软雅黑" panose="020B0503020204020204" pitchFamily="34" charset="-122"/>
              </a:rPr>
              <a:t>环比</a:t>
            </a:r>
            <a:r>
              <a:rPr lang="en-US" altLang="zh-CN" b="1" dirty="0">
                <a:latin typeface="微软雅黑" panose="020B0503020204020204" pitchFamily="34" charset="-122"/>
              </a:rPr>
              <a:t>6</a:t>
            </a:r>
            <a:r>
              <a:rPr lang="zh-CN" altLang="zh-CN" b="1" dirty="0">
                <a:latin typeface="微软雅黑" panose="020B0503020204020204" pitchFamily="34" charset="-122"/>
              </a:rPr>
              <a:t>月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增长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162.62%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</a:rPr>
              <a:t>，</a:t>
            </a:r>
            <a:r>
              <a:rPr lang="zh-CN" altLang="en-US" b="1" dirty="0">
                <a:latin typeface="微软雅黑" panose="020B0503020204020204" pitchFamily="34" charset="-122"/>
              </a:rPr>
              <a:t>其中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</a:rPr>
              <a:t>高价值产品（升档、家宽）占比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</a:rPr>
              <a:t>9%.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1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92738" y="90348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重点工作时间简报：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2CB7883-413E-4218-9184-FFC7A9BBB847}"/>
              </a:ext>
            </a:extLst>
          </p:cNvPr>
          <p:cNvSpPr/>
          <p:nvPr/>
        </p:nvSpPr>
        <p:spPr>
          <a:xfrm>
            <a:off x="692738" y="1689177"/>
            <a:ext cx="91850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2021.6</a:t>
            </a:r>
            <a:r>
              <a:rPr lang="zh-CN" altLang="en-US" dirty="0"/>
              <a:t>月</a:t>
            </a:r>
            <a:r>
              <a:rPr lang="en-US" altLang="zh-CN" dirty="0"/>
              <a:t>7</a:t>
            </a:r>
            <a:r>
              <a:rPr lang="zh-CN" altLang="en-US" dirty="0"/>
              <a:t>日 </a:t>
            </a:r>
            <a:r>
              <a:rPr lang="en-US" altLang="zh-CN" dirty="0"/>
              <a:t>   </a:t>
            </a:r>
            <a:r>
              <a:rPr lang="zh-CN" altLang="en-US" dirty="0"/>
              <a:t>企微“劳动竞赛”线上宣导会，针对网格及部分渠道进行视频会议；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2021.6.07-6.30 </a:t>
            </a:r>
            <a:r>
              <a:rPr lang="zh-CN" altLang="en-US" dirty="0"/>
              <a:t>“劳动竞赛”第一期进行（</a:t>
            </a:r>
            <a:r>
              <a:rPr lang="en-US" altLang="zh-CN" dirty="0"/>
              <a:t>6</a:t>
            </a:r>
            <a:r>
              <a:rPr lang="zh-CN" altLang="en-US" dirty="0"/>
              <a:t>月），全程做好线上支撑及产品酬金公布。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2021.7</a:t>
            </a:r>
            <a:r>
              <a:rPr lang="zh-CN" altLang="en-US" dirty="0"/>
              <a:t>月</a:t>
            </a:r>
            <a:r>
              <a:rPr lang="en-US" altLang="zh-CN" dirty="0"/>
              <a:t>01</a:t>
            </a:r>
            <a:r>
              <a:rPr lang="zh-CN" altLang="en-US" dirty="0"/>
              <a:t>日</a:t>
            </a:r>
            <a:r>
              <a:rPr lang="en-US" altLang="zh-CN" dirty="0"/>
              <a:t>   </a:t>
            </a:r>
            <a:r>
              <a:rPr lang="zh-CN" altLang="en-US" dirty="0"/>
              <a:t>“劳动竞赛”第二期进行（</a:t>
            </a:r>
            <a:r>
              <a:rPr lang="en-US" altLang="zh-CN" dirty="0"/>
              <a:t>7</a:t>
            </a:r>
            <a:r>
              <a:rPr lang="zh-CN" altLang="en-US" dirty="0"/>
              <a:t>月），新增部分新结酬产品上架。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2021.7.12-7.23 </a:t>
            </a:r>
            <a:r>
              <a:rPr lang="zh-CN" altLang="en-US" dirty="0"/>
              <a:t>针对全市</a:t>
            </a:r>
            <a:r>
              <a:rPr lang="en-US" altLang="zh-CN" dirty="0"/>
              <a:t>6</a:t>
            </a:r>
            <a:r>
              <a:rPr lang="zh-CN" altLang="en-US" dirty="0"/>
              <a:t>家分公司</a:t>
            </a:r>
            <a:r>
              <a:rPr lang="en-US" altLang="zh-CN" dirty="0"/>
              <a:t>22</a:t>
            </a:r>
            <a:r>
              <a:rPr lang="zh-CN" altLang="en-US" dirty="0"/>
              <a:t>家网格进行培训，此次培训为线下培训。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2021.7</a:t>
            </a:r>
            <a:r>
              <a:rPr lang="zh-CN" altLang="en-US" dirty="0"/>
              <a:t>月</a:t>
            </a:r>
            <a:r>
              <a:rPr lang="en-US" altLang="zh-CN" dirty="0"/>
              <a:t>26</a:t>
            </a:r>
            <a:r>
              <a:rPr lang="zh-CN" altLang="en-US" dirty="0"/>
              <a:t>日   针对培训后进度落后网格</a:t>
            </a:r>
            <a:r>
              <a:rPr lang="en-US" altLang="zh-CN" dirty="0"/>
              <a:t>/</a:t>
            </a:r>
            <a:r>
              <a:rPr lang="zh-CN" altLang="en-US" dirty="0"/>
              <a:t>渠道，进行公开排名，及点对点沟通落后情况。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1875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20109" y="85864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劳动竞赛规则（渠道）：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15DBEC7-159F-4A5A-9A88-3CF0682475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510" y="1158240"/>
            <a:ext cx="9263550" cy="400928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07CA220-6AE9-4169-AA17-B63EFD2004B0}"/>
              </a:ext>
            </a:extLst>
          </p:cNvPr>
          <p:cNvSpPr/>
          <p:nvPr/>
        </p:nvSpPr>
        <p:spPr>
          <a:xfrm>
            <a:off x="1230489" y="3510844"/>
            <a:ext cx="970844" cy="1693334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707E20-82AF-47B2-BD7D-256BE57A0ABD}"/>
              </a:ext>
            </a:extLst>
          </p:cNvPr>
          <p:cNvSpPr txBox="1"/>
          <p:nvPr/>
        </p:nvSpPr>
        <p:spPr>
          <a:xfrm>
            <a:off x="2799644" y="5274579"/>
            <a:ext cx="4134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</a:rPr>
              <a:t>制定规则，结合省公司指标，及导购质量情况制定</a:t>
            </a:r>
          </a:p>
        </p:txBody>
      </p:sp>
    </p:spTree>
    <p:extLst>
      <p:ext uri="{BB962C8B-B14F-4D97-AF65-F5344CB8AC3E}">
        <p14:creationId xmlns:p14="http://schemas.microsoft.com/office/powerpoint/2010/main" val="329063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20109" y="85864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劳动竞赛规则（网格）：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EA102EB-7953-44ED-9209-E07BB02E3F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301" y="1401444"/>
            <a:ext cx="9468931" cy="397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5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428692" y="80230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导购质量运营数据对比：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C5A1678-DCDF-4B69-A7E7-2E53E573AB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581" y="3953759"/>
            <a:ext cx="4612904" cy="16414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18EFFAF-CC94-4AF6-B580-D9A3726522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3074" y="2271082"/>
            <a:ext cx="4481919" cy="159253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A943602-1930-4C19-82FF-B905262AE5C9}"/>
              </a:ext>
            </a:extLst>
          </p:cNvPr>
          <p:cNvSpPr/>
          <p:nvPr/>
        </p:nvSpPr>
        <p:spPr>
          <a:xfrm>
            <a:off x="1381345" y="491995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未开展劳动竞赛前：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42B454D-4C5E-4161-8F51-2D7A4F0DCAE1}"/>
              </a:ext>
            </a:extLst>
          </p:cNvPr>
          <p:cNvSpPr/>
          <p:nvPr/>
        </p:nvSpPr>
        <p:spPr>
          <a:xfrm>
            <a:off x="1317225" y="3249339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开展劳动竞赛</a:t>
            </a:r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1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个月：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6740D1B-E97F-4406-B3A6-008259F5E4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6514" y="639445"/>
            <a:ext cx="4478232" cy="1408477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BE60195E-7CEE-4A3E-8909-1B5E7B2468BA}"/>
              </a:ext>
            </a:extLst>
          </p:cNvPr>
          <p:cNvSpPr/>
          <p:nvPr/>
        </p:nvSpPr>
        <p:spPr>
          <a:xfrm>
            <a:off x="844133" y="160675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开展劳动竞赛线下培训后：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3C6EE62-4226-4C9D-95DF-8891758B6B58}"/>
              </a:ext>
            </a:extLst>
          </p:cNvPr>
          <p:cNvSpPr txBox="1"/>
          <p:nvPr/>
        </p:nvSpPr>
        <p:spPr>
          <a:xfrm>
            <a:off x="1531558" y="3564716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（线上视频培训）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1F5F467-4FC8-464A-9EDB-74EC17C5B19D}"/>
              </a:ext>
            </a:extLst>
          </p:cNvPr>
          <p:cNvSpPr txBox="1"/>
          <p:nvPr/>
        </p:nvSpPr>
        <p:spPr>
          <a:xfrm>
            <a:off x="1297739" y="1974224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（线下</a:t>
            </a:r>
            <a:r>
              <a:rPr lang="en-US" altLang="zh-CN" sz="1400" dirty="0"/>
              <a:t>22</a:t>
            </a:r>
            <a:r>
              <a:rPr lang="zh-CN" altLang="en-US" sz="1400" dirty="0"/>
              <a:t>家网格培训）</a:t>
            </a:r>
          </a:p>
        </p:txBody>
      </p:sp>
      <p:sp>
        <p:nvSpPr>
          <p:cNvPr id="11" name="箭头: 上 10">
            <a:extLst>
              <a:ext uri="{FF2B5EF4-FFF2-40B4-BE49-F238E27FC236}">
                <a16:creationId xmlns:a16="http://schemas.microsoft.com/office/drawing/2014/main" id="{B8CEA6F1-14A5-43DA-8D2E-6CF73C2A15A0}"/>
              </a:ext>
            </a:extLst>
          </p:cNvPr>
          <p:cNvSpPr/>
          <p:nvPr/>
        </p:nvSpPr>
        <p:spPr>
          <a:xfrm>
            <a:off x="8878668" y="1738489"/>
            <a:ext cx="333065" cy="3181461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06C7A7-1D17-438C-984F-3ACBF8923F79}"/>
              </a:ext>
            </a:extLst>
          </p:cNvPr>
          <p:cNvSpPr txBox="1"/>
          <p:nvPr/>
        </p:nvSpPr>
        <p:spPr>
          <a:xfrm>
            <a:off x="9167332" y="2257284"/>
            <a:ext cx="341033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rgbClr val="C00000"/>
                </a:solidFill>
              </a:rPr>
              <a:t>导购回复率</a:t>
            </a:r>
            <a:endParaRPr lang="en-US" altLang="zh-CN" sz="1050" b="1" dirty="0">
              <a:solidFill>
                <a:srgbClr val="C00000"/>
              </a:solidFill>
            </a:endParaRPr>
          </a:p>
          <a:p>
            <a:r>
              <a:rPr lang="zh-CN" altLang="en-US" sz="1050" b="1" dirty="0">
                <a:solidFill>
                  <a:srgbClr val="C00000"/>
                </a:solidFill>
              </a:rPr>
              <a:t>、</a:t>
            </a:r>
            <a:endParaRPr lang="en-US" altLang="zh-CN" sz="1050" b="1" dirty="0">
              <a:solidFill>
                <a:srgbClr val="C00000"/>
              </a:solidFill>
            </a:endParaRPr>
          </a:p>
          <a:p>
            <a:endParaRPr lang="en-US" altLang="zh-CN" sz="1050" b="1" dirty="0">
              <a:solidFill>
                <a:srgbClr val="C00000"/>
              </a:solidFill>
            </a:endParaRPr>
          </a:p>
          <a:p>
            <a:r>
              <a:rPr lang="zh-CN" altLang="en-US" sz="1050" b="1" dirty="0">
                <a:solidFill>
                  <a:srgbClr val="C00000"/>
                </a:solidFill>
              </a:rPr>
              <a:t>聊天总数增长明显</a:t>
            </a:r>
          </a:p>
        </p:txBody>
      </p:sp>
    </p:spTree>
    <p:extLst>
      <p:ext uri="{BB962C8B-B14F-4D97-AF65-F5344CB8AC3E}">
        <p14:creationId xmlns:p14="http://schemas.microsoft.com/office/powerpoint/2010/main" val="4256014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1301</Words>
  <Application>Microsoft Office PowerPoint</Application>
  <PresentationFormat>自定义</PresentationFormat>
  <Paragraphs>129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-apple-system</vt:lpstr>
      <vt:lpstr>等线</vt:lpstr>
      <vt:lpstr>微软雅黑</vt:lpstr>
      <vt:lpstr>Arial</vt:lpstr>
      <vt:lpstr>Calibri</vt:lpstr>
      <vt:lpstr>Impact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551</cp:revision>
  <dcterms:created xsi:type="dcterms:W3CDTF">2019-12-22T05:53:00Z</dcterms:created>
  <dcterms:modified xsi:type="dcterms:W3CDTF">2021-08-07T01:21:11Z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