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964" r:id="rId3"/>
    <p:sldId id="3187" r:id="rId4"/>
    <p:sldId id="3154" r:id="rId6"/>
    <p:sldId id="3186" r:id="rId7"/>
    <p:sldId id="3181" r:id="rId8"/>
    <p:sldId id="3164" r:id="rId9"/>
    <p:sldId id="3089" r:id="rId10"/>
    <p:sldId id="3183" r:id="rId11"/>
    <p:sldId id="3182" r:id="rId12"/>
    <p:sldId id="3184" r:id="rId13"/>
    <p:sldId id="3185" r:id="rId14"/>
    <p:sldId id="3080" r:id="rId15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DEEDFF"/>
    <a:srgbClr val="F2AB3C"/>
    <a:srgbClr val="FEA900"/>
    <a:srgbClr val="030061"/>
    <a:srgbClr val="4472C4"/>
    <a:srgbClr val="BA986F"/>
    <a:srgbClr val="B9976F"/>
    <a:srgbClr val="3C82BD"/>
    <a:srgbClr val="FF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60"/>
  </p:normalViewPr>
  <p:slideViewPr>
    <p:cSldViewPr snapToGrid="0">
      <p:cViewPr>
        <p:scale>
          <a:sx n="132" d="100"/>
          <a:sy n="132" d="100"/>
        </p:scale>
        <p:origin x="10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pic" idx="13"/>
          </p:nvPr>
        </p:nvSpPr>
        <p:spPr>
          <a:xfrm>
            <a:off x="1408684" y="-1"/>
            <a:ext cx="8851330" cy="5219040"/>
          </a:xfrm>
          <a:prstGeom prst="rect">
            <a:avLst/>
          </a:prstGeom>
        </p:spPr>
        <p:txBody>
          <a:bodyPr lIns="95051" rIns="95051"/>
          <a:lstStyle/>
          <a:p/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33817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79950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65196" y="2166193"/>
            <a:ext cx="2719527" cy="1689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75"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100">
        <p:pull/>
      </p:transition>
    </mc:Choice>
    <mc:Fallback>
      <p:transition spd="slow" advTm="11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07425" y="167640"/>
            <a:ext cx="1358900" cy="520065"/>
            <a:chOff x="13503" y="400"/>
            <a:chExt cx="2140" cy="819"/>
          </a:xfrm>
        </p:grpSpPr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503" y="400"/>
              <a:ext cx="768" cy="7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" name="组合 9"/>
            <p:cNvGrpSpPr/>
            <p:nvPr/>
          </p:nvGrpSpPr>
          <p:grpSpPr>
            <a:xfrm>
              <a:off x="13945" y="507"/>
              <a:ext cx="1698" cy="713"/>
              <a:chOff x="13273" y="518"/>
              <a:chExt cx="1698" cy="713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273" y="919"/>
                <a:ext cx="1698" cy="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700" b="1">
                    <a:solidFill>
                      <a:schemeClr val="bg1"/>
                    </a:solidFill>
                    <a:latin typeface="Arial Unicode MS" panose="020B0604020202020204" charset="-122"/>
                    <a:ea typeface="Arial Unicode MS" panose="020B0604020202020204" charset="-122"/>
                  </a:rPr>
                  <a:t>START-UP  PRIVATE</a:t>
                </a:r>
                <a:endParaRPr lang="en-US" altLang="zh-CN" sz="700" b="1">
                  <a:solidFill>
                    <a:schemeClr val="bg1"/>
                  </a:soli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278" y="518"/>
                <a:ext cx="168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点燃私域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4.png"/><Relationship Id="rId4" Type="http://schemas.openxmlformats.org/officeDocument/2006/relationships/image" Target="../media/image1.sv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4"/>
          <p:cNvSpPr txBox="1"/>
          <p:nvPr/>
        </p:nvSpPr>
        <p:spPr>
          <a:xfrm>
            <a:off x="2686472" y="1851515"/>
            <a:ext cx="65354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如何有效应对职业打假人</a:t>
            </a:r>
            <a:endParaRPr lang="zh-CN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2872604" y="2938440"/>
            <a:ext cx="61620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广州点燃科技有限公司</a:t>
            </a:r>
            <a:endParaRPr lang="zh-CN" altLang="zh-CN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线连接符 5"/>
          <p:cNvCxnSpPr/>
          <p:nvPr/>
        </p:nvCxnSpPr>
        <p:spPr>
          <a:xfrm>
            <a:off x="2926458" y="2715972"/>
            <a:ext cx="60837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7865" y="896620"/>
            <a:ext cx="2204720" cy="4551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110" y="896620"/>
            <a:ext cx="2454910" cy="4552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2965" y="2834005"/>
            <a:ext cx="3230880" cy="9836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转账备注需要注明清楚资金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用途，保留凭证留底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652905" y="3601085"/>
            <a:ext cx="1540510" cy="0"/>
          </a:xfrm>
          <a:prstGeom prst="line">
            <a:avLst/>
          </a:prstGeom>
          <a:ln>
            <a:solidFill>
              <a:srgbClr val="DE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95400" y="2059940"/>
            <a:ext cx="8768080" cy="25228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zh-CN" altLang="en-US" sz="2000" b="1">
                <a:solidFill>
                  <a:schemeClr val="bg1"/>
                </a:solidFill>
              </a:rPr>
              <a:t>合法合规经营 ，不要有侥幸心理</a:t>
            </a: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zh-CN" altLang="en-US" sz="2000" b="1">
                <a:solidFill>
                  <a:schemeClr val="bg1"/>
                </a:solidFill>
              </a:rPr>
              <a:t>自查自纠，整治内部自己的问题是第一要务，避免被其他打假人再次购买</a:t>
            </a: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zh-CN" altLang="en-US" sz="2000" b="1">
                <a:solidFill>
                  <a:schemeClr val="bg1"/>
                </a:solidFill>
              </a:rPr>
              <a:t>遇事不怕事，积极配合相关部门处理</a:t>
            </a: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endParaRPr lang="zh-CN" altLang="en-US" sz="2000" b="1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zh-CN" altLang="en-US" sz="2000" b="1">
                <a:solidFill>
                  <a:schemeClr val="bg1"/>
                </a:solidFill>
              </a:rPr>
              <a:t>留存证据，以备不患</a:t>
            </a:r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9410" y="81851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C000"/>
                </a:solidFill>
              </a:rPr>
              <a:t>总结</a:t>
            </a:r>
            <a:endParaRPr lang="zh-CN" altLang="en-US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699635" y="4074795"/>
            <a:ext cx="756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3504883" y="643890"/>
            <a:ext cx="342392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感谢观看</a:t>
            </a:r>
            <a:endParaRPr lang="zh-CN" altLang="en-US" sz="6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2035175" y="2207260"/>
            <a:ext cx="63633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最专业的团队</a:t>
            </a:r>
            <a:endParaRPr lang="zh-CN" altLang="en-US" sz="2800" b="1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rgbClr val="FEA900"/>
                </a:solidFill>
                <a:latin typeface="微软雅黑" panose="020B0503020204020204" charset="-122"/>
                <a:ea typeface="微软雅黑" panose="020B0503020204020204" charset="-122"/>
              </a:rPr>
              <a:t>帮你管理最有价值的用户资产</a:t>
            </a:r>
            <a:endParaRPr lang="zh-CN" altLang="en-US" sz="2800" b="1">
              <a:solidFill>
                <a:srgbClr val="FEA9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19320" y="4093210"/>
            <a:ext cx="720000" cy="720000"/>
            <a:chOff x="6602" y="7573"/>
            <a:chExt cx="1162" cy="1180"/>
          </a:xfrm>
        </p:grpSpPr>
        <p:pic>
          <p:nvPicPr>
            <p:cNvPr id="7" name="图片 6" descr="015d8b6baa35987936daeba60c0d12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resourc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1255" y="4191953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1884045" y="4739005"/>
            <a:ext cx="1586865" cy="3894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某某某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+86   188  0000  0000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27825" y="4890770"/>
            <a:ext cx="146748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 dirty="0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123456789@qq.com</a:t>
            </a:r>
            <a:endParaRPr lang="en-US" altLang="zh-CN" sz="900" b="1" dirty="0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51375" y="4890770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solidFill>
                  <a:schemeClr val="bg1"/>
                </a:solidFill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solidFill>
                <a:schemeClr val="bg1"/>
              </a:solidFill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5" name="图片 14" descr="resourc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3920" y="4314190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620" y="2600960"/>
            <a:ext cx="10243185" cy="11049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5300" y="2922905"/>
            <a:ext cx="6888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产品放错类目，产品标题或者介绍页有失实词？？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0550" y="688975"/>
            <a:ext cx="441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rgbClr val="FFC000"/>
                </a:solidFill>
              </a:rPr>
              <a:t>新广告法和消法违规处罚</a:t>
            </a:r>
            <a:endParaRPr lang="zh-CN" altLang="en-US" sz="2400" b="1">
              <a:solidFill>
                <a:srgbClr val="FFC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7290" y="1778000"/>
            <a:ext cx="824103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《</a:t>
            </a:r>
            <a:r>
              <a:rPr lang="zh-CN" altLang="en-US">
                <a:solidFill>
                  <a:schemeClr val="bg1"/>
                </a:solidFill>
              </a:rPr>
              <a:t>中华人民共和国广告法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》</a:t>
            </a:r>
            <a:r>
              <a:rPr lang="zh-CN" altLang="en-US">
                <a:solidFill>
                  <a:schemeClr val="bg1"/>
                </a:solidFill>
              </a:rPr>
              <a:t>规定对非法使用“最高级”、“最佳”等用语的，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由市场监督管理部门责令停止发布广告，对广告主处二十万元以上一百万元以下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的罚款，情节严重的，并可以吊销营业执照，由广告审查机关撤销广告审查批准</a:t>
            </a:r>
            <a:endParaRPr lang="zh-CN" altLang="en-US">
              <a:solidFill>
                <a:schemeClr val="bg1"/>
              </a:solidFill>
            </a:endParaRPr>
          </a:p>
          <a:p>
            <a:pPr algn="l"/>
            <a:r>
              <a:rPr lang="zh-CN" altLang="en-US">
                <a:solidFill>
                  <a:schemeClr val="bg1"/>
                </a:solidFill>
              </a:rPr>
              <a:t>文件、一年内不受理其广告审查申请。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7290" y="3504565"/>
            <a:ext cx="841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bg1"/>
                </a:solidFill>
              </a:rPr>
              <a:t>《中华人民共和国消费者权益保护法》第五十五条的规定，经营者提供商品或</a:t>
            </a:r>
            <a:endParaRPr lang="zh-CN" altLang="en-US">
              <a:solidFill>
                <a:schemeClr val="bg1"/>
              </a:solidFill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者服务有欺诈行为的，应当按照消费者的要求增加赔偿其受到的损失，增加赔偿</a:t>
            </a:r>
            <a:endParaRPr lang="zh-CN" altLang="en-US">
              <a:solidFill>
                <a:schemeClr val="bg1"/>
              </a:solidFill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的金额为消费者购买商品的价款或者接受服务的费用的三倍；增加赔偿的金额不足</a:t>
            </a:r>
            <a:endParaRPr lang="zh-CN" altLang="en-US">
              <a:solidFill>
                <a:schemeClr val="bg1"/>
              </a:solidFill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</a:rPr>
              <a:t>五百元的，为五百元。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0550" y="688975"/>
            <a:ext cx="441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</a:rPr>
              <a:t>新广告法违禁词（极限词）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3085" y="1264920"/>
            <a:ext cx="65836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“最”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有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关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最低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价，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最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优，最新，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最先享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受，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最受欢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迎，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最符合，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最后一波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41500" y="2310130"/>
            <a:ext cx="732218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虚假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有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关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史无前例、前无古人、永久、万能、祖传、特效、无敌、纯天然、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100%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1500" y="3509645"/>
            <a:ext cx="7340600" cy="1291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“一”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有关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第一、中国第一、全网第一、销量第一、排名第一、唯一、第一品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牌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NO.1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、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TOP.1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、独一无二、全国第一、一流、一天、仅此一次（一款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）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全国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X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大品牌之一。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1000" y="793750"/>
            <a:ext cx="4418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</a:rPr>
              <a:t>新广告法违禁词（极限词）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8970" y="1486535"/>
            <a:ext cx="7040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欺诈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有关</a:t>
            </a:r>
            <a:endParaRPr lang="zh-CN" altLang="en-US" b="1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点击领奖、恭喜获奖、全民免单、点击有惊喜、点击获取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点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击转身、点击试穿、点击翻转、领取奖品涉嫌诱导消费者秒杀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抢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爆、再不抢就没了、不会更便宜了、错过就没机会了、万人疯抢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全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民疯抢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抢购、卖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抢疯了。</a:t>
            </a:r>
            <a:endParaRPr lang="zh-CN" altLang="en-US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8970" y="3439795"/>
            <a:ext cx="6812280" cy="1845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sym typeface="+mn-ea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时间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有关</a:t>
            </a:r>
            <a:endParaRPr lang="zh-CN" altLang="en-US" dirty="0">
              <a:solidFill>
                <a:schemeClr val="bg1"/>
              </a:solidFill>
            </a:endParaRPr>
          </a:p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限时必须具体时间 今日、今天、几天几夜、倒计时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趁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现在、就、仅限、周末、周年庆、特惠趴、购物大趴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、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闪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购、品牌团、精品团、单品团（必须有活动日期）严禁使用随</a:t>
            </a:r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时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sym typeface="+mn-ea"/>
              </a:rPr>
              <a:t>结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束、随时涨价、马上降价。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5645" y="2296160"/>
            <a:ext cx="4520565" cy="1383665"/>
            <a:chOff x="839418" y="3531364"/>
            <a:chExt cx="5382673" cy="658269"/>
          </a:xfrm>
        </p:grpSpPr>
        <p:sp>
          <p:nvSpPr>
            <p:cNvPr id="28" name="任意多边形: 形状 27"/>
            <p:cNvSpPr/>
            <p:nvPr/>
          </p:nvSpPr>
          <p:spPr bwMode="auto">
            <a:xfrm rot="5400000">
              <a:off x="4515983" y="2483525"/>
              <a:ext cx="658269" cy="2753947"/>
            </a:xfrm>
            <a:custGeom>
              <a:avLst/>
              <a:gdLst>
                <a:gd name="connsiteX0" fmla="*/ 243481 w 658269"/>
                <a:gd name="connsiteY0" fmla="*/ 126088 h 2753946"/>
                <a:gd name="connsiteX1" fmla="*/ 335656 w 658269"/>
                <a:gd name="connsiteY1" fmla="*/ 0 h 2753946"/>
                <a:gd name="connsiteX2" fmla="*/ 427823 w 658269"/>
                <a:gd name="connsiteY2" fmla="*/ 126088 h 2753946"/>
                <a:gd name="connsiteX3" fmla="*/ 0 w 658269"/>
                <a:gd name="connsiteY3" fmla="*/ 2753946 h 2753946"/>
                <a:gd name="connsiteX4" fmla="*/ 0 w 658269"/>
                <a:gd name="connsiteY4" fmla="*/ 126089 h 2753946"/>
                <a:gd name="connsiteX5" fmla="*/ 658269 w 658269"/>
                <a:gd name="connsiteY5" fmla="*/ 126089 h 2753946"/>
                <a:gd name="connsiteX6" fmla="*/ 658269 w 658269"/>
                <a:gd name="connsiteY6" fmla="*/ 2753946 h 27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3946">
                  <a:moveTo>
                    <a:pt x="243481" y="126088"/>
                  </a:moveTo>
                  <a:lnTo>
                    <a:pt x="335656" y="0"/>
                  </a:lnTo>
                  <a:lnTo>
                    <a:pt x="427823" y="126088"/>
                  </a:lnTo>
                  <a:close/>
                  <a:moveTo>
                    <a:pt x="0" y="2753946"/>
                  </a:moveTo>
                  <a:lnTo>
                    <a:pt x="0" y="126089"/>
                  </a:lnTo>
                  <a:lnTo>
                    <a:pt x="658269" y="126089"/>
                  </a:lnTo>
                  <a:lnTo>
                    <a:pt x="658269" y="2753946"/>
                  </a:lnTo>
                  <a:close/>
                </a:path>
              </a:pathLst>
            </a:cu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endParaRPr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 rot="5400000">
              <a:off x="1887691" y="2483091"/>
              <a:ext cx="658269" cy="2754815"/>
            </a:xfrm>
            <a:custGeom>
              <a:avLst/>
              <a:gdLst>
                <a:gd name="connsiteX0" fmla="*/ 0 w 658269"/>
                <a:gd name="connsiteY0" fmla="*/ 2754815 h 2754815"/>
                <a:gd name="connsiteX1" fmla="*/ 0 w 658269"/>
                <a:gd name="connsiteY1" fmla="*/ 126088 h 2754815"/>
                <a:gd name="connsiteX2" fmla="*/ 243481 w 658269"/>
                <a:gd name="connsiteY2" fmla="*/ 126088 h 2754815"/>
                <a:gd name="connsiteX3" fmla="*/ 335656 w 658269"/>
                <a:gd name="connsiteY3" fmla="*/ 0 h 2754815"/>
                <a:gd name="connsiteX4" fmla="*/ 427823 w 658269"/>
                <a:gd name="connsiteY4" fmla="*/ 126088 h 2754815"/>
                <a:gd name="connsiteX5" fmla="*/ 658269 w 658269"/>
                <a:gd name="connsiteY5" fmla="*/ 126088 h 2754815"/>
                <a:gd name="connsiteX6" fmla="*/ 658269 w 658269"/>
                <a:gd name="connsiteY6" fmla="*/ 2754815 h 275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69" h="2754815">
                  <a:moveTo>
                    <a:pt x="0" y="2754815"/>
                  </a:moveTo>
                  <a:lnTo>
                    <a:pt x="0" y="126088"/>
                  </a:lnTo>
                  <a:lnTo>
                    <a:pt x="243481" y="126088"/>
                  </a:lnTo>
                  <a:lnTo>
                    <a:pt x="335656" y="0"/>
                  </a:lnTo>
                  <a:lnTo>
                    <a:pt x="427823" y="126088"/>
                  </a:lnTo>
                  <a:lnTo>
                    <a:pt x="658269" y="126088"/>
                  </a:lnTo>
                  <a:lnTo>
                    <a:pt x="658269" y="27548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2028</a:t>
              </a:r>
              <a:endPara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21910" y="2296160"/>
            <a:ext cx="4405630" cy="1383665"/>
            <a:chOff x="6085415" y="3531363"/>
            <a:chExt cx="5245998" cy="658271"/>
          </a:xfrm>
        </p:grpSpPr>
        <p:sp>
          <p:nvSpPr>
            <p:cNvPr id="6" name="iṧlîḓè"/>
            <p:cNvSpPr/>
            <p:nvPr/>
          </p:nvSpPr>
          <p:spPr bwMode="auto">
            <a:xfrm>
              <a:off x="8702686" y="3531364"/>
              <a:ext cx="2628727" cy="658269"/>
            </a:xfrm>
            <a:prstGeom prst="rect">
              <a:avLst/>
            </a:prstGeom>
            <a:solidFill>
              <a:srgbClr val="F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 rot="5400000">
              <a:off x="7131949" y="2484829"/>
              <a:ext cx="658271" cy="2751339"/>
            </a:xfrm>
            <a:custGeom>
              <a:avLst/>
              <a:gdLst>
                <a:gd name="connsiteX0" fmla="*/ 0 w 658270"/>
                <a:gd name="connsiteY0" fmla="*/ 2751339 h 2751339"/>
                <a:gd name="connsiteX1" fmla="*/ 0 w 658270"/>
                <a:gd name="connsiteY1" fmla="*/ 123482 h 2751339"/>
                <a:gd name="connsiteX2" fmla="*/ 245389 w 658270"/>
                <a:gd name="connsiteY2" fmla="*/ 123482 h 2751339"/>
                <a:gd name="connsiteX3" fmla="*/ 335657 w 658270"/>
                <a:gd name="connsiteY3" fmla="*/ 0 h 2751339"/>
                <a:gd name="connsiteX4" fmla="*/ 425917 w 658270"/>
                <a:gd name="connsiteY4" fmla="*/ 123482 h 2751339"/>
                <a:gd name="connsiteX5" fmla="*/ 658270 w 658270"/>
                <a:gd name="connsiteY5" fmla="*/ 123482 h 2751339"/>
                <a:gd name="connsiteX6" fmla="*/ 658270 w 658270"/>
                <a:gd name="connsiteY6" fmla="*/ 2751339 h 275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70" h="2751339">
                  <a:moveTo>
                    <a:pt x="0" y="2751339"/>
                  </a:moveTo>
                  <a:lnTo>
                    <a:pt x="0" y="123482"/>
                  </a:lnTo>
                  <a:lnTo>
                    <a:pt x="245389" y="123482"/>
                  </a:lnTo>
                  <a:lnTo>
                    <a:pt x="335657" y="0"/>
                  </a:lnTo>
                  <a:lnTo>
                    <a:pt x="425917" y="123482"/>
                  </a:lnTo>
                  <a:lnTo>
                    <a:pt x="658270" y="123482"/>
                  </a:lnTo>
                  <a:lnTo>
                    <a:pt x="658270" y="27513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76792" tIns="38396" rIns="76792" bIns="3839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35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2020</a:t>
              </a:r>
              <a:endParaRPr lang="en-US" altLang="zh-CN" sz="23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2393315" y="809625"/>
            <a:ext cx="56254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处理流程</a:t>
            </a:r>
            <a:endParaRPr lang="zh-CN" altLang="en-US" sz="3200" b="1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10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80440" y="2804160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电话联系投诉人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69590" y="280416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添加个微协商赔偿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23815" y="2527300"/>
            <a:ext cx="2240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投诉人开具撤诉函以</a:t>
            </a:r>
            <a:endParaRPr lang="zh-CN" altLang="en-US"/>
          </a:p>
          <a:p>
            <a:pPr algn="l"/>
            <a:r>
              <a:rPr lang="zh-CN" altLang="en-US"/>
              <a:t>及不予追究责任保证</a:t>
            </a:r>
            <a:endParaRPr lang="zh-CN" altLang="en-US"/>
          </a:p>
          <a:p>
            <a:pPr algn="l"/>
            <a:r>
              <a:rPr lang="zh-CN" altLang="en-US"/>
              <a:t>书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96175" y="2536825"/>
            <a:ext cx="2011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补偿金打款，投诉</a:t>
            </a:r>
            <a:endParaRPr lang="zh-CN" altLang="en-US"/>
          </a:p>
          <a:p>
            <a:r>
              <a:rPr lang="zh-CN" altLang="en-US"/>
              <a:t>人网上或电话撤销</a:t>
            </a:r>
            <a:endParaRPr lang="zh-CN" altLang="en-US"/>
          </a:p>
          <a:p>
            <a:r>
              <a:rPr lang="zh-CN" altLang="en-US"/>
              <a:t>投诉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1109980"/>
            <a:ext cx="3491865" cy="40347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717040" y="49593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收货后联系客服</a:t>
            </a:r>
            <a:endParaRPr lang="zh-CN" altLang="en-US" b="1">
              <a:solidFill>
                <a:schemeClr val="bg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914900" y="1353185"/>
            <a:ext cx="7620" cy="3379470"/>
          </a:xfrm>
          <a:prstGeom prst="line">
            <a:avLst/>
          </a:prstGeom>
          <a:ln w="412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 descr="7b0a20202020227461726765744964223a202270726f636573734f6e6c696e6542756c6c6574220a7d0a"/>
          <p:cNvSpPr txBox="1"/>
          <p:nvPr/>
        </p:nvSpPr>
        <p:spPr>
          <a:xfrm>
            <a:off x="5556885" y="2202815"/>
            <a:ext cx="389763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FFC000"/>
                </a:solidFill>
              </a:rPr>
              <a:t>法律条文</a:t>
            </a:r>
            <a:endParaRPr lang="zh-CN" altLang="en-US" b="1">
              <a:solidFill>
                <a:srgbClr val="FFC000"/>
              </a:solidFill>
            </a:endParaRPr>
          </a:p>
          <a:p>
            <a:endParaRPr lang="zh-CN" altLang="en-US" b="1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FFC000"/>
                </a:solidFill>
              </a:rPr>
              <a:t>提出赔偿需求</a:t>
            </a:r>
            <a:endParaRPr lang="zh-CN" altLang="en-US" b="1">
              <a:solidFill>
                <a:srgbClr val="FFC000"/>
              </a:solidFill>
            </a:endParaRPr>
          </a:p>
          <a:p>
            <a:endParaRPr lang="zh-CN" altLang="en-US" b="1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FFC000"/>
                </a:solidFill>
              </a:rPr>
              <a:t>不处理工商或者相关职能部门投诉</a:t>
            </a:r>
            <a:endParaRPr lang="zh-CN" altLang="en-US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063750" y="191135"/>
            <a:ext cx="2686050" cy="953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</a:rPr>
              <a:t>协商赔偿</a:t>
            </a:r>
            <a:endParaRPr lang="zh-CN" altLang="en-US" sz="2800" b="1">
              <a:solidFill>
                <a:srgbClr val="FFC000"/>
              </a:solidFill>
            </a:endParaRPr>
          </a:p>
          <a:p>
            <a:endParaRPr lang="zh-CN" altLang="en-US" sz="2800" b="1">
              <a:solidFill>
                <a:srgbClr val="FFC000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30570" y="1315720"/>
            <a:ext cx="7620" cy="3379470"/>
          </a:xfrm>
          <a:prstGeom prst="line">
            <a:avLst/>
          </a:prstGeom>
          <a:ln w="412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0" y="932815"/>
            <a:ext cx="2263775" cy="434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932815"/>
            <a:ext cx="2428875" cy="4345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69025" y="2212975"/>
            <a:ext cx="3738880" cy="16300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</a:rPr>
              <a:t>价钱从</a:t>
            </a:r>
            <a:r>
              <a:rPr lang="zh-CN" altLang="en-US" sz="2000" b="1">
                <a:solidFill>
                  <a:srgbClr val="FF0000"/>
                </a:solidFill>
              </a:rPr>
              <a:t>低</a:t>
            </a:r>
            <a:r>
              <a:rPr lang="zh-CN" altLang="en-US" sz="2000" b="1">
                <a:solidFill>
                  <a:schemeClr val="bg1"/>
                </a:solidFill>
              </a:rPr>
              <a:t>谈起，切勿</a:t>
            </a:r>
            <a:r>
              <a:rPr lang="zh-CN" altLang="en-US" sz="2000" b="1">
                <a:solidFill>
                  <a:srgbClr val="FF0000"/>
                </a:solidFill>
              </a:rPr>
              <a:t>太爽快</a:t>
            </a:r>
            <a:r>
              <a:rPr lang="zh-CN" altLang="en-US" sz="2000" b="1">
                <a:solidFill>
                  <a:schemeClr val="bg1"/>
                </a:solidFill>
              </a:rPr>
              <a:t>答应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要求</a:t>
            </a:r>
            <a:endParaRPr lang="zh-CN" altLang="en-US" sz="2000" b="1">
              <a:solidFill>
                <a:schemeClr val="bg1"/>
              </a:solidFill>
            </a:endParaRPr>
          </a:p>
          <a:p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协商太僵时，可以适当转移话题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zh-CN" altLang="en-US" sz="2000" b="1">
                <a:solidFill>
                  <a:schemeClr val="bg1"/>
                </a:solidFill>
              </a:rPr>
              <a:t>视线，缓和气氛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936365" y="5514340"/>
            <a:ext cx="20961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dist"/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rPr>
              <a:t>点燃私域，品牌私域专家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cxnSp>
        <p:nvCxnSpPr>
          <p:cNvPr id="24" name="直线连接符 5"/>
          <p:cNvCxnSpPr/>
          <p:nvPr/>
        </p:nvCxnSpPr>
        <p:spPr>
          <a:xfrm>
            <a:off x="0" y="5514340"/>
            <a:ext cx="10253980" cy="0"/>
          </a:xfrm>
          <a:prstGeom prst="line">
            <a:avLst/>
          </a:prstGeom>
          <a:ln w="15875"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143760" y="49593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C000"/>
                </a:solidFill>
              </a:rPr>
              <a:t>撤诉函</a:t>
            </a:r>
            <a:endParaRPr lang="zh-CN" altLang="en-US" b="1">
              <a:solidFill>
                <a:srgbClr val="FFC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53480" y="495935"/>
            <a:ext cx="2240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rgbClr val="FFC000"/>
                </a:solidFill>
                <a:sym typeface="+mn-ea"/>
              </a:rPr>
              <a:t>不予追究责任保证书</a:t>
            </a:r>
            <a:endParaRPr lang="zh-CN" altLang="en-US">
              <a:solidFill>
                <a:srgbClr val="FFC000"/>
              </a:solidFill>
            </a:endParaRPr>
          </a:p>
          <a:p>
            <a:endParaRPr lang="zh-CN" altLang="en-US" b="1">
              <a:solidFill>
                <a:srgbClr val="FFC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1024255"/>
            <a:ext cx="2898140" cy="4266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55" y="1024255"/>
            <a:ext cx="3751580" cy="426593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4716780" y="1276985"/>
            <a:ext cx="7620" cy="3379470"/>
          </a:xfrm>
          <a:prstGeom prst="line">
            <a:avLst/>
          </a:prstGeom>
          <a:ln w="412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fill="hold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WPS 演示</Application>
  <PresentationFormat>自定义</PresentationFormat>
  <Paragraphs>123</Paragraphs>
  <Slides>12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Arial Unicode MS</vt:lpstr>
      <vt:lpstr>微软雅黑</vt:lpstr>
      <vt:lpstr>Calibri</vt:lpstr>
      <vt:lpstr>Impact</vt:lpstr>
      <vt:lpstr>Helvetica</vt:lpstr>
      <vt:lpstr>微软雅黑 Light</vt:lpstr>
      <vt:lpstr>Arial Unicode MS</vt:lpstr>
      <vt:lpstr>Playfair Display SC Black</vt:lpstr>
      <vt:lpstr>Segoe Print</vt:lpstr>
      <vt:lpstr>Calibri Light</vt:lpstr>
      <vt:lpstr>Symbol</vt:lpstr>
      <vt:lpstr>Lato Light</vt:lpstr>
      <vt:lpstr>Montserrat</vt:lpstr>
      <vt:lpstr>Wingdings</vt:lpstr>
      <vt:lpstr>Chaparral Pro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Don</cp:lastModifiedBy>
  <cp:revision>471</cp:revision>
  <dcterms:created xsi:type="dcterms:W3CDTF">2021-06-09T07:08:00Z</dcterms:created>
  <dcterms:modified xsi:type="dcterms:W3CDTF">2022-03-02T15:04:31Z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5C161A50F29444EA8FA2B6D6463CF057</vt:lpwstr>
  </property>
</Properties>
</file>