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361" r:id="rId2"/>
    <p:sldId id="3998" r:id="rId3"/>
    <p:sldId id="3947" r:id="rId4"/>
    <p:sldId id="3956" r:id="rId5"/>
    <p:sldId id="3813" r:id="rId6"/>
    <p:sldId id="3954" r:id="rId7"/>
    <p:sldId id="3955" r:id="rId8"/>
    <p:sldId id="3949" r:id="rId9"/>
    <p:sldId id="3958" r:id="rId10"/>
    <p:sldId id="3959" r:id="rId11"/>
    <p:sldId id="3960" r:id="rId12"/>
    <p:sldId id="3961" r:id="rId13"/>
    <p:sldId id="3981" r:id="rId14"/>
    <p:sldId id="3927" r:id="rId15"/>
    <p:sldId id="3957" r:id="rId16"/>
    <p:sldId id="3982" r:id="rId17"/>
    <p:sldId id="3983" r:id="rId18"/>
    <p:sldId id="3984" r:id="rId19"/>
    <p:sldId id="3951" r:id="rId20"/>
    <p:sldId id="3953" r:id="rId21"/>
    <p:sldId id="3934" r:id="rId22"/>
    <p:sldId id="3965" r:id="rId23"/>
    <p:sldId id="3967" r:id="rId24"/>
    <p:sldId id="3968" r:id="rId25"/>
    <p:sldId id="3969" r:id="rId26"/>
    <p:sldId id="3970" r:id="rId27"/>
    <p:sldId id="3971" r:id="rId28"/>
    <p:sldId id="3972" r:id="rId29"/>
    <p:sldId id="4000" r:id="rId30"/>
    <p:sldId id="4003" r:id="rId31"/>
    <p:sldId id="3999" r:id="rId32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 " initials="" lastIdx="1" clrIdx="1"/>
  <p:cmAuthor id="3" name="廖梦竹" initials="M" lastIdx="2" clrIdx="2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9B5"/>
    <a:srgbClr val="CBD3D5"/>
    <a:srgbClr val="F0BF90"/>
    <a:srgbClr val="D98070"/>
    <a:srgbClr val="9DBAC3"/>
    <a:srgbClr val="A5A5A5"/>
    <a:srgbClr val="5F7B80"/>
    <a:srgbClr val="5B868F"/>
    <a:srgbClr val="70969D"/>
    <a:srgbClr val="ECA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8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9695" cy="575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7.png"/><Relationship Id="rId5" Type="http://schemas.openxmlformats.org/officeDocument/2006/relationships/tags" Target="../tags/tag33.xml"/><Relationship Id="rId10" Type="http://schemas.openxmlformats.org/officeDocument/2006/relationships/image" Target="../media/image5.png"/><Relationship Id="rId4" Type="http://schemas.openxmlformats.org/officeDocument/2006/relationships/tags" Target="../tags/tag32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0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7.png"/><Relationship Id="rId5" Type="http://schemas.openxmlformats.org/officeDocument/2006/relationships/tags" Target="../tags/tag47.xml"/><Relationship Id="rId10" Type="http://schemas.openxmlformats.org/officeDocument/2006/relationships/image" Target="../media/image5.png"/><Relationship Id="rId4" Type="http://schemas.openxmlformats.org/officeDocument/2006/relationships/tags" Target="../tags/tag46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6.sv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3.xml"/><Relationship Id="rId35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2008" y="1694815"/>
            <a:ext cx="86156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震惊！！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79450" y="352425"/>
            <a:ext cx="61341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创建项目组文件中心，便于办公协同；做好分类，有助于及时查找</a:t>
            </a:r>
            <a:endParaRPr lang="zh-CN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68605" y="38100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961390"/>
            <a:ext cx="9220200" cy="445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79450" y="207645"/>
            <a:ext cx="76746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分解测试计划，并做好记录便于追踪，也方便与客户、内部同事对接</a:t>
            </a:r>
            <a:endParaRPr lang="zh-CN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68605" y="23622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5" y="596265"/>
            <a:ext cx="9102090" cy="503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858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03250" y="344805"/>
            <a:ext cx="8795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将会议中确定的流程梳理成图，方便拆解节点细节，也便于查漏补缺；出问题时能及时溯源，及时调整</a:t>
            </a:r>
            <a:endParaRPr lang="en-US" altLang="zh-CN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68605" y="37338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5" y="1047115"/>
            <a:ext cx="9776460" cy="411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984375" y="1310005"/>
            <a:ext cx="5952490" cy="28721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10000"/>
              </a:lnSpc>
            </a:pPr>
            <a:r>
              <a:rPr lang="zh-CN" sz="2800" b="1"/>
              <a:t>很多人会陷入加班的恶循环</a:t>
            </a:r>
          </a:p>
          <a:p>
            <a:pPr algn="ctr">
              <a:lnSpc>
                <a:spcPct val="210000"/>
              </a:lnSpc>
            </a:pPr>
            <a:r>
              <a:rPr lang="zh-CN" sz="2800" b="1"/>
              <a:t>这时要做的，不是自我强迫早点结束</a:t>
            </a:r>
          </a:p>
          <a:p>
            <a:pPr algn="ctr">
              <a:lnSpc>
                <a:spcPct val="210000"/>
              </a:lnSpc>
            </a:pPr>
            <a:r>
              <a:rPr lang="zh-CN" sz="2800" b="1">
                <a:sym typeface="+mn-ea"/>
              </a:rPr>
              <a:t>而是先冷静下来，去思考整个过程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984375" y="1277620"/>
            <a:ext cx="5952490" cy="3452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80000"/>
              </a:lnSpc>
            </a:pPr>
            <a:r>
              <a:rPr lang="zh-CN" sz="2800" b="1"/>
              <a:t>观察这个过程的每个节点</a:t>
            </a:r>
          </a:p>
          <a:p>
            <a:pPr algn="ctr">
              <a:lnSpc>
                <a:spcPct val="180000"/>
              </a:lnSpc>
            </a:pPr>
            <a:r>
              <a:rPr lang="zh-CN" sz="2800" b="1"/>
              <a:t>分别花了多少时间</a:t>
            </a:r>
          </a:p>
          <a:p>
            <a:pPr algn="ctr">
              <a:lnSpc>
                <a:spcPct val="180000"/>
              </a:lnSpc>
            </a:pPr>
            <a:r>
              <a:rPr lang="zh-CN" sz="2800" b="1">
                <a:sym typeface="+mn-ea"/>
              </a:rPr>
              <a:t>哪些时间是被浪费了的</a:t>
            </a:r>
            <a:endParaRPr lang="zh-CN" sz="2800" b="1"/>
          </a:p>
          <a:p>
            <a:pPr algn="ctr">
              <a:lnSpc>
                <a:spcPct val="180000"/>
              </a:lnSpc>
            </a:pPr>
            <a:r>
              <a:rPr lang="zh-CN" sz="2800" b="1"/>
              <a:t>是不是有优化的空间</a:t>
            </a:r>
          </a:p>
          <a:p>
            <a:pPr algn="ctr"/>
            <a:endParaRPr lang="zh-CN" sz="2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9895" y="2827020"/>
            <a:ext cx="6838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1~2day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86230" y="2839720"/>
            <a:ext cx="8585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3~5days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27355" y="2647950"/>
            <a:ext cx="2540" cy="4756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828165" y="3624580"/>
            <a:ext cx="1905" cy="311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>
          <a:xfrm>
            <a:off x="2869565" y="2355850"/>
            <a:ext cx="1495425" cy="301625"/>
          </a:xfrm>
          <a:prstGeom prst="roundRect">
            <a:avLst>
              <a:gd name="adj" fmla="val 12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37815" y="2284095"/>
            <a:ext cx="1593215" cy="386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zh-CN" sz="1200" b="1"/>
              <a:t>进入项目筹备状态</a:t>
            </a:r>
            <a:endParaRPr lang="en-US" altLang="zh-CN" sz="1200" b="1"/>
          </a:p>
        </p:txBody>
      </p:sp>
      <p:cxnSp>
        <p:nvCxnSpPr>
          <p:cNvPr id="53" name="直接连接符 52"/>
          <p:cNvCxnSpPr/>
          <p:nvPr/>
        </p:nvCxnSpPr>
        <p:spPr>
          <a:xfrm>
            <a:off x="5534025" y="3658235"/>
            <a:ext cx="2540" cy="4756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4714240" y="4133850"/>
            <a:ext cx="1758315" cy="386080"/>
            <a:chOff x="2628" y="4654"/>
            <a:chExt cx="2769" cy="608"/>
          </a:xfrm>
        </p:grpSpPr>
        <p:sp>
          <p:nvSpPr>
            <p:cNvPr id="22" name="圆角矩形 21"/>
            <p:cNvSpPr/>
            <p:nvPr/>
          </p:nvSpPr>
          <p:spPr>
            <a:xfrm>
              <a:off x="2628" y="4767"/>
              <a:ext cx="2521" cy="475"/>
            </a:xfrm>
            <a:prstGeom prst="roundRect">
              <a:avLst>
                <a:gd name="adj" fmla="val 1200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2962" y="4654"/>
              <a:ext cx="2435" cy="6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zh-CN" altLang="zh-CN" sz="1200" b="1"/>
                <a:t>熟悉</a:t>
              </a:r>
              <a:r>
                <a:rPr lang="en-US" altLang="zh-CN" sz="1200" b="1"/>
                <a:t>SCRM</a:t>
              </a:r>
              <a:r>
                <a:rPr lang="zh-CN" altLang="en-US" sz="1200" b="1"/>
                <a:t>系统</a:t>
              </a:r>
            </a:p>
          </p:txBody>
        </p:sp>
      </p:grpSp>
      <p:cxnSp>
        <p:nvCxnSpPr>
          <p:cNvPr id="70" name="直接连接符 69"/>
          <p:cNvCxnSpPr/>
          <p:nvPr/>
        </p:nvCxnSpPr>
        <p:spPr>
          <a:xfrm>
            <a:off x="3745865" y="2688590"/>
            <a:ext cx="2540" cy="4756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组合 116"/>
          <p:cNvGrpSpPr/>
          <p:nvPr/>
        </p:nvGrpSpPr>
        <p:grpSpPr>
          <a:xfrm>
            <a:off x="6614160" y="2251710"/>
            <a:ext cx="1567815" cy="386080"/>
            <a:chOff x="10549" y="2852"/>
            <a:chExt cx="2469" cy="608"/>
          </a:xfrm>
        </p:grpSpPr>
        <p:sp>
          <p:nvSpPr>
            <p:cNvPr id="72" name="圆角矩形 71"/>
            <p:cNvSpPr/>
            <p:nvPr/>
          </p:nvSpPr>
          <p:spPr>
            <a:xfrm>
              <a:off x="10564" y="2965"/>
              <a:ext cx="2214" cy="484"/>
            </a:xfrm>
            <a:prstGeom prst="roundRect">
              <a:avLst>
                <a:gd name="adj" fmla="val 1200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0549" y="2852"/>
              <a:ext cx="2469" cy="6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zh-CN" altLang="en-US" sz="1200" b="1"/>
                <a:t>正式进量测试</a:t>
              </a: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7439025" y="2657475"/>
            <a:ext cx="1905" cy="4845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869565" y="2806065"/>
            <a:ext cx="98044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7~10days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36410" y="2843530"/>
            <a:ext cx="6838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14days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867910" y="2865120"/>
            <a:ext cx="109347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12~13days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9631680" y="3624580"/>
            <a:ext cx="2540" cy="4756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组合 119"/>
          <p:cNvGrpSpPr/>
          <p:nvPr/>
        </p:nvGrpSpPr>
        <p:grpSpPr>
          <a:xfrm>
            <a:off x="8706485" y="4097655"/>
            <a:ext cx="1394460" cy="386080"/>
            <a:chOff x="13712" y="5759"/>
            <a:chExt cx="2196" cy="608"/>
          </a:xfrm>
        </p:grpSpPr>
        <p:sp>
          <p:nvSpPr>
            <p:cNvPr id="33" name="圆角矩形 32"/>
            <p:cNvSpPr/>
            <p:nvPr/>
          </p:nvSpPr>
          <p:spPr>
            <a:xfrm>
              <a:off x="13712" y="5876"/>
              <a:ext cx="2159" cy="475"/>
            </a:xfrm>
            <a:prstGeom prst="roundRect">
              <a:avLst>
                <a:gd name="adj" fmla="val 1200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722" y="5759"/>
              <a:ext cx="2186" cy="6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zh-CN" altLang="en-US" sz="1200" b="1"/>
                <a:t>进入测试环节中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044305" y="2786380"/>
            <a:ext cx="9836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</a:rPr>
              <a:t>15~21dayS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640080" y="2673350"/>
            <a:ext cx="532130" cy="191770"/>
            <a:chOff x="1009" y="3476"/>
            <a:chExt cx="838" cy="302"/>
          </a:xfrm>
        </p:grpSpPr>
        <p:pic>
          <p:nvPicPr>
            <p:cNvPr id="109" name="图片 108" descr="2009055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9" y="3476"/>
              <a:ext cx="302" cy="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" name="图片 111" descr="2009055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77" y="3476"/>
              <a:ext cx="302" cy="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3" name="图片 112" descr="2009055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45" y="3476"/>
              <a:ext cx="302" cy="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4" name="图片 113" descr="2009055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8415" y="2673350"/>
            <a:ext cx="191770" cy="191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图片 117" descr="2009055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7085" y="3983355"/>
            <a:ext cx="191770" cy="191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" name="图片 118" descr="2009055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5315" y="3983990"/>
            <a:ext cx="191770" cy="191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" name="图片 121" descr="2009055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800" y="3942080"/>
            <a:ext cx="191770" cy="191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3" name="图片 122" descr="2009055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0030" y="3942080"/>
            <a:ext cx="191770" cy="191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7" name="直接连接符 36"/>
          <p:cNvCxnSpPr/>
          <p:nvPr/>
        </p:nvCxnSpPr>
        <p:spPr>
          <a:xfrm flipV="1">
            <a:off x="197485" y="3166745"/>
            <a:ext cx="9816465" cy="9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Freeform 14"/>
          <p:cNvSpPr>
            <a:spLocks noEditPoints="1"/>
          </p:cNvSpPr>
          <p:nvPr/>
        </p:nvSpPr>
        <p:spPr bwMode="auto">
          <a:xfrm>
            <a:off x="186690" y="3172460"/>
            <a:ext cx="485775" cy="40449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8" name="Freeform 14"/>
          <p:cNvSpPr>
            <a:spLocks noEditPoints="1"/>
          </p:cNvSpPr>
          <p:nvPr/>
        </p:nvSpPr>
        <p:spPr bwMode="auto">
          <a:xfrm>
            <a:off x="1586230" y="3185160"/>
            <a:ext cx="485775" cy="40449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1" name="Freeform 14"/>
          <p:cNvSpPr>
            <a:spLocks noEditPoints="1"/>
          </p:cNvSpPr>
          <p:nvPr/>
        </p:nvSpPr>
        <p:spPr bwMode="auto">
          <a:xfrm>
            <a:off x="3505200" y="3194050"/>
            <a:ext cx="485775" cy="40449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2" name="Freeform 14"/>
          <p:cNvSpPr>
            <a:spLocks noEditPoints="1"/>
          </p:cNvSpPr>
          <p:nvPr/>
        </p:nvSpPr>
        <p:spPr bwMode="auto">
          <a:xfrm>
            <a:off x="5272405" y="3194050"/>
            <a:ext cx="485775" cy="40449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7207885" y="3192780"/>
            <a:ext cx="485775" cy="40449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4" name="Freeform 14"/>
          <p:cNvSpPr>
            <a:spLocks noEditPoints="1"/>
          </p:cNvSpPr>
          <p:nvPr/>
        </p:nvSpPr>
        <p:spPr bwMode="auto">
          <a:xfrm>
            <a:off x="9391015" y="3185160"/>
            <a:ext cx="485775" cy="40449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166178" y="407670"/>
            <a:ext cx="21031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1600" b="1">
                <a:solidFill>
                  <a:schemeClr val="tx1"/>
                </a:solidFill>
                <a:sym typeface="+mn-ea"/>
              </a:rPr>
              <a:t>点燃新人版</a:t>
            </a:r>
            <a:r>
              <a:rPr lang="en-US" altLang="zh-CN" sz="1600" b="1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1600" b="1">
                <a:solidFill>
                  <a:schemeClr val="tx1"/>
                </a:solidFill>
                <a:sym typeface="+mn-ea"/>
              </a:rPr>
              <a:t>安家流程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59" name="图片 58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62" name="图片 61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63" name="图片 62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234440" y="4473575"/>
            <a:ext cx="12674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b="1"/>
              <a:t>从早到晚</a:t>
            </a:r>
          </a:p>
          <a:p>
            <a:pPr algn="ctr"/>
            <a:r>
              <a:rPr lang="zh-CN" altLang="en-US" sz="900" b="1"/>
              <a:t>信息量爆炸的三天</a:t>
            </a:r>
            <a:r>
              <a:rPr lang="en-US" altLang="zh-CN" sz="900" b="1"/>
              <a:t>T_T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35075" y="3933825"/>
            <a:ext cx="1436370" cy="386080"/>
            <a:chOff x="2887" y="4634"/>
            <a:chExt cx="2262" cy="608"/>
          </a:xfrm>
        </p:grpSpPr>
        <p:sp>
          <p:nvSpPr>
            <p:cNvPr id="8" name="圆角矩形 7"/>
            <p:cNvSpPr/>
            <p:nvPr/>
          </p:nvSpPr>
          <p:spPr>
            <a:xfrm>
              <a:off x="2887" y="4767"/>
              <a:ext cx="2262" cy="475"/>
            </a:xfrm>
            <a:prstGeom prst="roundRect">
              <a:avLst>
                <a:gd name="adj" fmla="val 1200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980" y="4634"/>
              <a:ext cx="2083" cy="6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zh-CN" altLang="zh-CN" sz="1200" b="1"/>
                <a:t>点燃特训营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7785" y="2189480"/>
            <a:ext cx="991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1"/>
              <a:t>第一天见客户</a:t>
            </a:r>
          </a:p>
          <a:p>
            <a:pPr algn="ctr"/>
            <a:r>
              <a:rPr lang="zh-CN" altLang="en-US" sz="900" b="1"/>
              <a:t>第二天调研项目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91728" y="1896110"/>
            <a:ext cx="2484755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900" b="1"/>
              <a:t>开会</a:t>
            </a:r>
            <a:r>
              <a:rPr lang="en-US" altLang="zh-CN" sz="900" b="1"/>
              <a:t> </a:t>
            </a:r>
            <a:r>
              <a:rPr lang="zh-CN" altLang="en-US" sz="900" b="1"/>
              <a:t>》</a:t>
            </a:r>
            <a:r>
              <a:rPr lang="en-US" altLang="zh-CN" sz="900" b="1"/>
              <a:t> </a:t>
            </a:r>
            <a:r>
              <a:rPr lang="zh-CN" altLang="en-US" sz="900" b="1"/>
              <a:t>实地考察</a:t>
            </a:r>
            <a:r>
              <a:rPr lang="en-US" altLang="zh-CN" sz="900" b="1"/>
              <a:t> </a:t>
            </a:r>
            <a:r>
              <a:rPr lang="zh-CN" altLang="en-US" sz="900" b="1"/>
              <a:t>》又开会</a:t>
            </a:r>
            <a:r>
              <a:rPr lang="en-US" altLang="zh-CN" sz="900" b="1"/>
              <a:t> </a:t>
            </a:r>
            <a:r>
              <a:rPr lang="zh-CN" altLang="en-US" sz="900" b="1"/>
              <a:t>》再调研</a:t>
            </a:r>
            <a:r>
              <a:rPr lang="en-US" altLang="zh-CN" sz="900" b="1"/>
              <a:t> </a:t>
            </a:r>
            <a:r>
              <a:rPr lang="zh-CN" altLang="en-US" sz="900" b="1"/>
              <a:t>》再开会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08526" y="4671060"/>
            <a:ext cx="161163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900" b="1"/>
              <a:t>熟悉系统，上机操作</a:t>
            </a:r>
          </a:p>
          <a:p>
            <a:pPr algn="ctr"/>
            <a:r>
              <a:rPr lang="zh-CN" sz="900" b="1"/>
              <a:t>每日解锁一个系统新</a:t>
            </a:r>
            <a:r>
              <a:rPr lang="en-US" altLang="zh-CN" sz="900" b="1"/>
              <a:t>bug</a:t>
            </a:r>
          </a:p>
          <a:p>
            <a:pPr algn="ctr"/>
            <a:r>
              <a:rPr lang="zh-CN" altLang="en-US" sz="900" b="1"/>
              <a:t>处于被系统折磨的爆炸中</a:t>
            </a:r>
            <a:r>
              <a:rPr lang="en-US" altLang="zh-CN" sz="900" b="1"/>
              <a:t>&gt;_&lt;</a:t>
            </a:r>
            <a:endParaRPr lang="zh-CN" altLang="en-US" sz="900" b="1"/>
          </a:p>
        </p:txBody>
      </p:sp>
      <p:sp>
        <p:nvSpPr>
          <p:cNvPr id="12" name="文本框 11"/>
          <p:cNvSpPr txBox="1"/>
          <p:nvPr/>
        </p:nvSpPr>
        <p:spPr>
          <a:xfrm>
            <a:off x="6806566" y="1777365"/>
            <a:ext cx="104013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b="1"/>
              <a:t>各方信息集合</a:t>
            </a:r>
          </a:p>
          <a:p>
            <a:pPr algn="ctr"/>
            <a:r>
              <a:rPr lang="zh-CN" altLang="en-US" sz="900" b="1"/>
              <a:t>需要快速做决策</a:t>
            </a:r>
          </a:p>
          <a:p>
            <a:pPr algn="ctr"/>
            <a:r>
              <a:rPr lang="zh-CN" altLang="en-US" sz="900" b="1"/>
              <a:t>混乱又爆炸的</a:t>
            </a:r>
            <a:r>
              <a:rPr lang="en-US" altLang="zh-CN" sz="900" b="1"/>
              <a:t>&gt;_&lt;</a:t>
            </a:r>
            <a:endParaRPr lang="zh-CN" altLang="en-US" sz="900" b="1"/>
          </a:p>
        </p:txBody>
      </p:sp>
      <p:sp>
        <p:nvSpPr>
          <p:cNvPr id="15" name="文本框 14"/>
          <p:cNvSpPr txBox="1"/>
          <p:nvPr/>
        </p:nvSpPr>
        <p:spPr>
          <a:xfrm>
            <a:off x="8750936" y="4671060"/>
            <a:ext cx="12115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900" b="1"/>
              <a:t>逐步进入状态</a:t>
            </a:r>
          </a:p>
          <a:p>
            <a:pPr algn="ctr"/>
            <a:r>
              <a:rPr lang="zh-CN" sz="900" b="1"/>
              <a:t>边做边调整</a:t>
            </a:r>
          </a:p>
          <a:p>
            <a:pPr algn="ctr"/>
            <a:r>
              <a:rPr lang="zh-CN" sz="900" b="1"/>
              <a:t>同时记录及不断迭代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51506" y="2125980"/>
            <a:ext cx="8686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900" b="1"/>
              <a:t>时间线被打乱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自我复盘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584835" y="1085215"/>
            <a:ext cx="8567420" cy="723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en-US" b="1"/>
              <a:t>Q1</a:t>
            </a:r>
            <a:r>
              <a:rPr lang="zh-CN" altLang="en-US" b="1"/>
              <a:t>：每天花费时间最多的地方，在于系统的熟悉和调试</a:t>
            </a:r>
            <a:endParaRPr lang="zh-CN" altLang="en-US"/>
          </a:p>
        </p:txBody>
      </p:sp>
      <p:sp>
        <p:nvSpPr>
          <p:cNvPr id="63" name="矩形 62"/>
          <p:cNvSpPr/>
          <p:nvPr>
            <p:custDataLst>
              <p:tags r:id="rId1"/>
            </p:custDataLst>
          </p:nvPr>
        </p:nvSpPr>
        <p:spPr>
          <a:xfrm>
            <a:off x="683867" y="2512238"/>
            <a:ext cx="767927" cy="767927"/>
          </a:xfrm>
          <a:prstGeom prst="rect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97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92677" y="2486320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10" b="1">
                <a:sym typeface="+mn-ea"/>
              </a:rPr>
              <a:t>首先，进行问题分类</a:t>
            </a:r>
            <a:endParaRPr lang="zh-CN" altLang="en-US" sz="151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544320" y="2997835"/>
            <a:ext cx="2632710" cy="1181100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 marL="171450" indent="-1714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系统的问题是属于</a:t>
            </a:r>
            <a:r>
              <a:rPr lang="en-US" altLang="zh-CN" sz="1010">
                <a:sym typeface="+mn-ea"/>
              </a:rPr>
              <a:t>bug</a:t>
            </a:r>
            <a:r>
              <a:rPr lang="zh-CN" altLang="en-US" sz="1010">
                <a:sym typeface="+mn-ea"/>
              </a:rPr>
              <a:t>还是流程不熟悉？</a:t>
            </a:r>
            <a:endParaRPr lang="zh-CN" altLang="en-US" sz="1010"/>
          </a:p>
          <a:p>
            <a:pPr marL="171450" indent="-1714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所出现的问题是否之前出现过？</a:t>
            </a:r>
            <a:endParaRPr lang="zh-CN" altLang="en-US" sz="1010"/>
          </a:p>
          <a:p>
            <a:pPr marL="171450" indent="-1714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是否能找到替代方案？</a:t>
            </a:r>
          </a:p>
          <a:p>
            <a:pPr indent="0" algn="l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5111065" y="2460803"/>
            <a:ext cx="767927" cy="76792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403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28055" y="2974975"/>
            <a:ext cx="3124200" cy="1181100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 marL="228600" indent="-228600" algn="l">
              <a:lnSpc>
                <a:spcPct val="170000"/>
              </a:lnSpc>
              <a:buFont typeface="+mj-ea"/>
              <a:buAutoNum type="circleNumDbPlain"/>
            </a:pPr>
            <a:r>
              <a:rPr lang="zh-CN" altLang="en-US" sz="1010">
                <a:sym typeface="+mn-ea"/>
              </a:rPr>
              <a:t>出现过的问题做好记录决不能再犯</a:t>
            </a:r>
            <a:endParaRPr lang="zh-CN" altLang="en-US" sz="1010"/>
          </a:p>
          <a:p>
            <a:pPr marL="228600" indent="-228600" algn="l">
              <a:lnSpc>
                <a:spcPct val="170000"/>
              </a:lnSpc>
              <a:buFont typeface="+mj-ea"/>
              <a:buAutoNum type="circleNumDbPlain"/>
            </a:pPr>
            <a:r>
              <a:rPr lang="zh-CN" altLang="en-US" sz="1010">
                <a:sym typeface="+mn-ea"/>
              </a:rPr>
              <a:t>每个测试方案要想好预案，应对突发情况</a:t>
            </a:r>
            <a:endParaRPr lang="zh-CN" altLang="en-US" sz="1010"/>
          </a:p>
          <a:p>
            <a:pPr marL="228600" indent="-228600" algn="l">
              <a:lnSpc>
                <a:spcPct val="170000"/>
              </a:lnSpc>
              <a:buFont typeface="+mj-ea"/>
              <a:buAutoNum type="circleNumDbPlain"/>
            </a:pPr>
            <a:r>
              <a:rPr lang="zh-CN" altLang="en-US" sz="1010">
                <a:sym typeface="+mn-ea"/>
              </a:rPr>
              <a:t>设定成长目标：两周时间熟悉整个</a:t>
            </a:r>
            <a:r>
              <a:rPr lang="en-US" altLang="zh-CN" sz="1010">
                <a:sym typeface="+mn-ea"/>
              </a:rPr>
              <a:t>SCRM</a:t>
            </a:r>
            <a:r>
              <a:rPr lang="zh-CN" altLang="en-US" sz="1010">
                <a:sym typeface="+mn-ea"/>
              </a:rPr>
              <a:t>系统，输出新人使用指南</a:t>
            </a:r>
            <a:endParaRPr lang="zh-CN" altLang="en-US" sz="1010" spc="15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028129" y="2512355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indent="0" algn="l">
              <a:buFont typeface="Wingdings" panose="05000000000000000000" charset="0"/>
              <a:buNone/>
            </a:pPr>
            <a:r>
              <a:rPr lang="zh-CN" altLang="en-US" sz="1510" b="1">
                <a:sym typeface="+mn-ea"/>
              </a:rPr>
              <a:t>然后，思考解决方案</a:t>
            </a:r>
            <a:r>
              <a:rPr lang="en-US" altLang="zh-CN" sz="1510" b="1">
                <a:sym typeface="+mn-ea"/>
              </a:rPr>
              <a:t>——</a:t>
            </a:r>
            <a:endParaRPr lang="zh-CN" altLang="en-US" sz="151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 flipH="1">
            <a:off x="4476115" y="2120900"/>
            <a:ext cx="3175" cy="3113405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自我复盘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641350" y="1010285"/>
            <a:ext cx="8727440" cy="7791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en-US" b="1">
                <a:sym typeface="+mn-ea"/>
              </a:rPr>
              <a:t>Q2</a:t>
            </a:r>
            <a:r>
              <a:rPr lang="zh-CN" altLang="en-US" b="1">
                <a:sym typeface="+mn-ea"/>
              </a:rPr>
              <a:t>：每天在解决和回复一个又一个问题，却对实际结果帮助不大</a:t>
            </a:r>
            <a:endParaRPr lang="zh-CN" altLang="en-US"/>
          </a:p>
        </p:txBody>
      </p:sp>
      <p:sp>
        <p:nvSpPr>
          <p:cNvPr id="63" name="矩形 62"/>
          <p:cNvSpPr/>
          <p:nvPr>
            <p:custDataLst>
              <p:tags r:id="rId1"/>
            </p:custDataLst>
          </p:nvPr>
        </p:nvSpPr>
        <p:spPr>
          <a:xfrm>
            <a:off x="683867" y="2512238"/>
            <a:ext cx="767927" cy="767927"/>
          </a:xfrm>
          <a:prstGeom prst="rect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97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92677" y="2486320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10" b="1">
                <a:sym typeface="+mn-ea"/>
              </a:rPr>
              <a:t>首先，进行问题分类</a:t>
            </a:r>
            <a:endParaRPr lang="zh-CN" altLang="en-US" sz="151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544320" y="2974975"/>
            <a:ext cx="2632710" cy="2486025"/>
          </a:xfrm>
          <a:prstGeom prst="rect">
            <a:avLst/>
          </a:prstGeom>
        </p:spPr>
        <p:txBody>
          <a:bodyPr wrap="square" tIns="0"/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 marL="171450" indent="-1714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是否有做好提前规划好？</a:t>
            </a:r>
          </a:p>
          <a:p>
            <a:pPr marL="171450" indent="-1714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每个测试点预计花费时间有统计吗？执行结果是计划预期的吗？</a:t>
            </a:r>
          </a:p>
          <a:p>
            <a:pPr marL="171450" indent="-1714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思索清楚做件事需要达成的目标是什么了吗？</a:t>
            </a:r>
          </a:p>
          <a:p>
            <a:pPr marL="171450" indent="-1714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是否有做好问题的复盘和记录？</a:t>
            </a:r>
            <a:endParaRPr lang="zh-CN" altLang="en-US" sz="1010"/>
          </a:p>
          <a:p>
            <a:pPr marL="171450" indent="-1714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面对不熟悉的事情，是否会出现畏难和抗拒情绪？</a:t>
            </a:r>
          </a:p>
          <a:p>
            <a:pPr indent="0" algn="l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……</a:t>
            </a: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5111065" y="2460803"/>
            <a:ext cx="767927" cy="76792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403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28055" y="2974975"/>
            <a:ext cx="3124200" cy="1963420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 marL="228600" indent="-228600" algn="l">
              <a:lnSpc>
                <a:spcPct val="170000"/>
              </a:lnSpc>
              <a:buFont typeface="+mj-ea"/>
              <a:buAutoNum type="circleNumDbPlain"/>
            </a:pPr>
            <a:r>
              <a:rPr lang="zh-CN" altLang="en-US" sz="1010">
                <a:sym typeface="+mn-ea"/>
              </a:rPr>
              <a:t>凡事预则立不预则废，要将目标和计划提前记录下来，每天花</a:t>
            </a:r>
            <a:r>
              <a:rPr lang="en-US" altLang="zh-CN" sz="1010">
                <a:sym typeface="+mn-ea"/>
              </a:rPr>
              <a:t>30min</a:t>
            </a:r>
            <a:r>
              <a:rPr lang="zh-CN" altLang="en-US" sz="1010">
                <a:sym typeface="+mn-ea"/>
              </a:rPr>
              <a:t>梳理清楚</a:t>
            </a:r>
            <a:endParaRPr lang="zh-CN" altLang="en-US" sz="1010"/>
          </a:p>
          <a:p>
            <a:pPr marL="228600" indent="-228600" algn="l">
              <a:lnSpc>
                <a:spcPct val="170000"/>
              </a:lnSpc>
              <a:buFont typeface="+mj-ea"/>
              <a:buAutoNum type="circleNumDbPlain"/>
            </a:pPr>
            <a:r>
              <a:rPr lang="zh-CN" altLang="en-US" sz="1010">
                <a:sym typeface="+mn-ea"/>
              </a:rPr>
              <a:t>当想不清楚做件事达成的目标时，自我纠正不如采取主动请教其他同事，效率更高</a:t>
            </a:r>
            <a:endParaRPr lang="zh-CN" altLang="en-US" sz="1010"/>
          </a:p>
          <a:p>
            <a:pPr marL="228600" indent="-228600" algn="l">
              <a:lnSpc>
                <a:spcPct val="170000"/>
              </a:lnSpc>
              <a:buFont typeface="+mj-ea"/>
              <a:buAutoNum type="circleNumDbPlain"/>
            </a:pPr>
            <a:r>
              <a:rPr lang="zh-CN" altLang="en-US" sz="1010">
                <a:sym typeface="+mn-ea"/>
              </a:rPr>
              <a:t>做难而正确的事，面对不熟悉的领域，可用文字记录每日复盘，从而克服逃避心理</a:t>
            </a:r>
            <a:endParaRPr lang="zh-CN" altLang="en-US" sz="1010" spc="15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028129" y="2512355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indent="0" algn="l">
              <a:buFont typeface="Wingdings" panose="05000000000000000000" charset="0"/>
              <a:buNone/>
            </a:pPr>
            <a:r>
              <a:rPr lang="zh-CN" altLang="en-US" sz="1510" b="1">
                <a:sym typeface="+mn-ea"/>
              </a:rPr>
              <a:t>然后，思考解决方案</a:t>
            </a:r>
            <a:r>
              <a:rPr lang="en-US" altLang="zh-CN" sz="1510" b="1">
                <a:sym typeface="+mn-ea"/>
              </a:rPr>
              <a:t>——</a:t>
            </a:r>
            <a:endParaRPr lang="zh-CN" altLang="en-US" sz="151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 flipH="1">
            <a:off x="4476115" y="2120900"/>
            <a:ext cx="3175" cy="3113405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自我复盘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683895" y="1026795"/>
            <a:ext cx="7964170" cy="6902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en-US" b="1">
                <a:sym typeface="+mn-ea"/>
              </a:rPr>
              <a:t>Q3</a:t>
            </a:r>
            <a:r>
              <a:rPr lang="zh-CN" altLang="en-US" b="1">
                <a:sym typeface="+mn-ea"/>
              </a:rPr>
              <a:t>：内部沟通成本大，双方理解不一致</a:t>
            </a:r>
          </a:p>
        </p:txBody>
      </p:sp>
      <p:sp>
        <p:nvSpPr>
          <p:cNvPr id="63" name="矩形 62"/>
          <p:cNvSpPr/>
          <p:nvPr>
            <p:custDataLst>
              <p:tags r:id="rId1"/>
            </p:custDataLst>
          </p:nvPr>
        </p:nvSpPr>
        <p:spPr>
          <a:xfrm>
            <a:off x="683867" y="2512238"/>
            <a:ext cx="767927" cy="767927"/>
          </a:xfrm>
          <a:prstGeom prst="rect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97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92677" y="2486320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10" b="1">
                <a:sym typeface="+mn-ea"/>
              </a:rPr>
              <a:t>首先，进行问题分类</a:t>
            </a:r>
            <a:endParaRPr lang="zh-CN" altLang="en-US" sz="151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592580" y="2974975"/>
            <a:ext cx="2632710" cy="2049780"/>
          </a:xfrm>
          <a:prstGeom prst="rect">
            <a:avLst/>
          </a:prstGeom>
        </p:spPr>
        <p:txBody>
          <a:bodyPr wrap="square" tIns="0"/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是否理清楚了对方的工作习惯和工作模式了？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每次沟通花了多久时间，沟通后的执行效果如何？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目前所用的工作流和模式还能想办法再提升效率吗？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10">
                <a:sym typeface="+mn-ea"/>
              </a:rPr>
              <a:t>目前流程还可以优化提升的地方在哪里？</a:t>
            </a: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010" spc="15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……</a:t>
            </a: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5111065" y="2460803"/>
            <a:ext cx="767927" cy="76792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3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403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028055" y="2974975"/>
            <a:ext cx="3124200" cy="1963420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 marL="228600" indent="-228600" algn="l">
              <a:lnSpc>
                <a:spcPct val="180000"/>
              </a:lnSpc>
              <a:buFont typeface="+mj-ea"/>
              <a:buAutoNum type="circleNumDbPlain"/>
            </a:pPr>
            <a:r>
              <a:rPr lang="zh-CN" sz="1010">
                <a:sym typeface="+mn-ea"/>
              </a:rPr>
              <a:t>无法微信文字说清楚的，采用面对面</a:t>
            </a:r>
            <a:r>
              <a:rPr lang="en-US" altLang="zh-CN" sz="1010">
                <a:sym typeface="+mn-ea"/>
              </a:rPr>
              <a:t> </a:t>
            </a:r>
            <a:r>
              <a:rPr lang="zh-CN" altLang="en-US" sz="1010">
                <a:sym typeface="+mn-ea"/>
              </a:rPr>
              <a:t>沟通方式</a:t>
            </a:r>
          </a:p>
          <a:p>
            <a:pPr marL="228600" indent="-228600" algn="l">
              <a:lnSpc>
                <a:spcPct val="180000"/>
              </a:lnSpc>
              <a:buFont typeface="+mj-ea"/>
              <a:buAutoNum type="circleNumDbPlain"/>
            </a:pPr>
            <a:r>
              <a:rPr lang="zh-CN" altLang="en-US" sz="1010">
                <a:sym typeface="+mn-ea"/>
              </a:rPr>
              <a:t>可以与对方约定一个共同协作的方式，以及协同模板，提高彼此效率</a:t>
            </a:r>
          </a:p>
          <a:p>
            <a:pPr marL="228600" indent="-228600" algn="l">
              <a:lnSpc>
                <a:spcPct val="180000"/>
              </a:lnSpc>
              <a:buFont typeface="+mj-ea"/>
              <a:buAutoNum type="circleNumDbPlain"/>
            </a:pPr>
            <a:r>
              <a:rPr lang="zh-CN" altLang="en-US" sz="1010">
                <a:sym typeface="+mn-ea"/>
              </a:rPr>
              <a:t>将要沟通的点提前整理出来，留意观察沟通花了多长时间，结束后留意复盘是否遗漏，执行结果是否达目标预期，有问题再调整</a:t>
            </a:r>
            <a:endParaRPr lang="zh-CN" altLang="en-US" sz="1010" spc="15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028129" y="2512355"/>
            <a:ext cx="3124205" cy="3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indent="0" algn="l">
              <a:buFont typeface="Wingdings" panose="05000000000000000000" charset="0"/>
              <a:buNone/>
            </a:pPr>
            <a:r>
              <a:rPr lang="zh-CN" altLang="en-US" sz="1510" b="1">
                <a:sym typeface="+mn-ea"/>
              </a:rPr>
              <a:t>然后，思考解决方案</a:t>
            </a:r>
            <a:r>
              <a:rPr lang="en-US" altLang="zh-CN" sz="1510" b="1">
                <a:sym typeface="+mn-ea"/>
              </a:rPr>
              <a:t>——</a:t>
            </a:r>
            <a:endParaRPr lang="zh-CN" altLang="en-US" sz="151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 flipH="1">
            <a:off x="4476115" y="2120900"/>
            <a:ext cx="3175" cy="3113405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920875" y="2053590"/>
            <a:ext cx="65462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如何建立流程化思维？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90408" y="1694815"/>
            <a:ext cx="6278880" cy="1691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入职不满一月新人</a:t>
            </a:r>
          </a:p>
          <a:p>
            <a:pPr algn="ctr"/>
            <a:r>
              <a:rPr lang="zh-CN" altLang="en-US" sz="6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加班竟超过全叔！</a:t>
            </a:r>
            <a:endParaRPr lang="zh-CN" altLang="en-US" sz="5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不会用流程化思维，你就只能加班干到死！</a:t>
            </a:r>
            <a:endParaRPr lang="en-US" altLang="zh-CN" sz="1200" b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814445" y="573405"/>
            <a:ext cx="2516505" cy="621030"/>
            <a:chOff x="5993" y="4227"/>
            <a:chExt cx="3963" cy="978"/>
          </a:xfrm>
        </p:grpSpPr>
        <p:sp>
          <p:nvSpPr>
            <p:cNvPr id="6" name="矩形 5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记住四要素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3735070" cy="22993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/>
              <a:t>记录</a:t>
            </a:r>
          </a:p>
        </p:txBody>
      </p:sp>
      <p:sp>
        <p:nvSpPr>
          <p:cNvPr id="3" name="矩形 2"/>
          <p:cNvSpPr/>
          <p:nvPr/>
        </p:nvSpPr>
        <p:spPr>
          <a:xfrm>
            <a:off x="5073650" y="930275"/>
            <a:ext cx="3662680" cy="22993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分类</a:t>
            </a:r>
          </a:p>
        </p:txBody>
      </p:sp>
      <p:sp>
        <p:nvSpPr>
          <p:cNvPr id="5" name="矩形 4"/>
          <p:cNvSpPr/>
          <p:nvPr/>
        </p:nvSpPr>
        <p:spPr>
          <a:xfrm>
            <a:off x="1233805" y="3324225"/>
            <a:ext cx="3735070" cy="1909445"/>
          </a:xfrm>
          <a:prstGeom prst="rect">
            <a:avLst/>
          </a:prstGeom>
          <a:ln>
            <a:solidFill>
              <a:srgbClr val="5F7B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/>
              <a:t>分享</a:t>
            </a:r>
          </a:p>
        </p:txBody>
      </p:sp>
      <p:sp>
        <p:nvSpPr>
          <p:cNvPr id="6" name="矩形 5"/>
          <p:cNvSpPr/>
          <p:nvPr/>
        </p:nvSpPr>
        <p:spPr>
          <a:xfrm>
            <a:off x="5073650" y="3324225"/>
            <a:ext cx="3662680" cy="1909445"/>
          </a:xfrm>
          <a:prstGeom prst="rect">
            <a:avLst/>
          </a:prstGeom>
          <a:ln>
            <a:solidFill>
              <a:srgbClr val="5F7B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/>
              <a:t>复盘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要点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：记录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549910" y="1604645"/>
            <a:ext cx="4512310" cy="25495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2400" b="1"/>
              <a:t>人的精力是有限的</a:t>
            </a:r>
          </a:p>
          <a:p>
            <a:pPr algn="l"/>
            <a:endParaRPr lang="zh-CN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通过文字、语音、导图、图表形式都可以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endParaRPr lang="zh-CN" sz="1600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重点在于养成记录的习惯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endParaRPr lang="zh-CN" sz="1600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好记性不如烂笔头</a:t>
            </a:r>
          </a:p>
        </p:txBody>
      </p:sp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5543550" y="1440815"/>
            <a:ext cx="4100830" cy="277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要点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：分类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99770" y="1764665"/>
            <a:ext cx="4335145" cy="23317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2400" b="1"/>
              <a:t>提升效率的秘诀在于</a:t>
            </a:r>
            <a:r>
              <a:rPr lang="en-US" altLang="zh-CN" sz="2400" b="1"/>
              <a:t>“</a:t>
            </a:r>
            <a:r>
              <a:rPr lang="zh-CN" altLang="en-US" sz="2400" b="1"/>
              <a:t>分类</a:t>
            </a:r>
            <a:r>
              <a:rPr lang="en-US" altLang="zh-CN" sz="2400" b="1"/>
              <a:t>”</a:t>
            </a:r>
          </a:p>
          <a:p>
            <a:pPr algn="l"/>
            <a:endParaRPr lang="en-US" altLang="zh-CN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600"/>
              <a:t>无论是分类问题，还是分类文件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600"/>
              <a:t>在分类的过程，就是在梳理思路的过程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endParaRPr lang="zh-CN" altLang="en-US" sz="1600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600"/>
              <a:t>也就是逐渐形成流程化的时刻</a:t>
            </a:r>
          </a:p>
        </p:txBody>
      </p:sp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5791200" y="744855"/>
            <a:ext cx="3390265" cy="4375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要点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：复盘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534035" y="1537335"/>
            <a:ext cx="4117975" cy="26917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2400" b="1"/>
              <a:t>复盘，是为了更好的迭代</a:t>
            </a:r>
          </a:p>
          <a:p>
            <a:pPr algn="l"/>
            <a:endParaRPr lang="zh-CN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去复盘做的好与不好的地方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发掘问题点，也发现亮点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endParaRPr lang="zh-CN" sz="1600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知道哪些问题需要再改进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哪些好的方法可以持续复用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endParaRPr lang="zh-CN" sz="1600"/>
          </a:p>
          <a:p>
            <a:pPr indent="0" algn="l">
              <a:buFont typeface="Wingdings" panose="05000000000000000000" charset="0"/>
              <a:buNone/>
            </a:pPr>
            <a:r>
              <a:rPr lang="zh-CN" sz="1600" b="1">
                <a:solidFill>
                  <a:srgbClr val="FF0000"/>
                </a:solidFill>
              </a:rPr>
              <a:t>人与人的差距就在于复盘的深度</a:t>
            </a:r>
          </a:p>
        </p:txBody>
      </p:sp>
      <p:pic>
        <p:nvPicPr>
          <p:cNvPr id="3" name="图片 2"/>
          <p:cNvPicPr/>
          <p:nvPr/>
        </p:nvPicPr>
        <p:blipFill>
          <a:blip r:embed="rId5"/>
          <a:stretch>
            <a:fillRect/>
          </a:stretch>
        </p:blipFill>
        <p:spPr>
          <a:xfrm>
            <a:off x="5003800" y="1257935"/>
            <a:ext cx="4893310" cy="3243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要点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：分享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31825" y="1588135"/>
            <a:ext cx="4471670" cy="2590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2400" b="1"/>
              <a:t>分享，就是成长最快的时刻</a:t>
            </a:r>
            <a:endParaRPr lang="zh-CN" sz="2400"/>
          </a:p>
          <a:p>
            <a:pPr algn="l"/>
            <a:endParaRPr lang="zh-CN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用输出倒逼输入，成长速度会快很多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endParaRPr lang="zh-CN" sz="1600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因为分享的时候，人会倒逼自己去吸收更多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同时要将分享的内容做分类、删减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endParaRPr lang="zh-CN" sz="1600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sz="1600"/>
              <a:t>这个过程就是流程化思维检验最好的方式</a:t>
            </a:r>
          </a:p>
        </p:txBody>
      </p:sp>
      <p:pic>
        <p:nvPicPr>
          <p:cNvPr id="3" name="图片 2"/>
          <p:cNvPicPr/>
          <p:nvPr/>
        </p:nvPicPr>
        <p:blipFill>
          <a:blip r:embed="rId5"/>
          <a:stretch>
            <a:fillRect/>
          </a:stretch>
        </p:blipFill>
        <p:spPr>
          <a:xfrm>
            <a:off x="5697537" y="1164590"/>
            <a:ext cx="3429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好用工具分享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31825" y="1760855"/>
            <a:ext cx="5020310" cy="28651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b="1"/>
              <a:t>1</a:t>
            </a:r>
            <a:r>
              <a:rPr lang="zh-CN" altLang="en-US" b="1"/>
              <a:t>，浮墨笔记</a:t>
            </a:r>
            <a:r>
              <a:rPr lang="en-US" altLang="zh-CN" b="1"/>
              <a:t> - https://flomoapp.com/</a:t>
            </a:r>
          </a:p>
          <a:p>
            <a:pPr marL="342900" indent="-342900" algn="l">
              <a:buFont typeface="Wingdings" panose="05000000000000000000" charset="0"/>
              <a:buChar char="ü"/>
            </a:pPr>
            <a:r>
              <a:rPr lang="zh-CN" altLang="en-US" sz="1400"/>
              <a:t>亮点</a:t>
            </a:r>
            <a:r>
              <a:rPr lang="en-US" altLang="zh-CN" sz="1400"/>
              <a:t>1</a:t>
            </a:r>
            <a:r>
              <a:rPr lang="zh-CN" altLang="en-US" sz="1400"/>
              <a:t>：像对话框一样，通过微信就能直接输入文字</a:t>
            </a:r>
          </a:p>
          <a:p>
            <a:pPr marL="342900" indent="-342900" algn="l">
              <a:buFont typeface="Wingdings" panose="05000000000000000000" charset="0"/>
              <a:buChar char="ü"/>
            </a:pPr>
            <a:r>
              <a:rPr lang="zh-CN" altLang="en-US" sz="1400"/>
              <a:t>亮点</a:t>
            </a:r>
            <a:r>
              <a:rPr lang="en-US" altLang="zh-CN" sz="1400"/>
              <a:t>2</a:t>
            </a:r>
            <a:r>
              <a:rPr lang="zh-CN" altLang="en-US" sz="1400"/>
              <a:t>：可以设定标签，然后按标签查看相关内容</a:t>
            </a:r>
          </a:p>
          <a:p>
            <a:pPr marL="342900" indent="-342900" algn="l">
              <a:buFont typeface="Wingdings" panose="05000000000000000000" charset="0"/>
              <a:buChar char="ü"/>
            </a:pPr>
            <a:r>
              <a:rPr lang="zh-CN" altLang="en-US" sz="1400"/>
              <a:t>亮点</a:t>
            </a:r>
            <a:r>
              <a:rPr lang="en-US" altLang="zh-CN" sz="1400"/>
              <a:t>3</a:t>
            </a:r>
            <a:r>
              <a:rPr lang="zh-CN" altLang="en-US" sz="1400"/>
              <a:t>：支持手机和电脑双端操作</a:t>
            </a:r>
          </a:p>
          <a:p>
            <a:pPr marL="342900" indent="-342900" algn="l">
              <a:buFont typeface="Wingdings" panose="05000000000000000000" charset="0"/>
              <a:buChar char="ü"/>
            </a:pPr>
            <a:endParaRPr lang="zh-CN" altLang="en-US" sz="1400"/>
          </a:p>
          <a:p>
            <a:pPr indent="0" algn="l">
              <a:buFont typeface="Wingdings" panose="05000000000000000000" charset="0"/>
              <a:buNone/>
            </a:pPr>
            <a:endParaRPr lang="en-US" altLang="zh-CN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/>
              <a:t>PS</a:t>
            </a:r>
            <a:r>
              <a:rPr lang="zh-CN" altLang="en-US"/>
              <a:t>：很适合做文字创作者小伙伴们</a:t>
            </a:r>
            <a:endParaRPr lang="en-US" altLang="zh-CN"/>
          </a:p>
          <a:p>
            <a:pPr algn="l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40" y="1564005"/>
            <a:ext cx="3706495" cy="313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好用工具分享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31825" y="1760855"/>
            <a:ext cx="4852035" cy="28651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b="1"/>
              <a:t>2</a:t>
            </a:r>
            <a:r>
              <a:rPr lang="zh-CN" altLang="en-US" b="1"/>
              <a:t>，印象笔记</a:t>
            </a:r>
            <a:r>
              <a:rPr lang="en-US" altLang="zh-CN" b="1"/>
              <a:t> - https://www.yinxiang.com/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400"/>
              <a:t>亮点</a:t>
            </a:r>
            <a:r>
              <a:rPr lang="en-US" altLang="zh-CN" sz="1400"/>
              <a:t>1</a:t>
            </a:r>
            <a:r>
              <a:rPr lang="zh-CN" altLang="en-US" sz="1400"/>
              <a:t>：微信上看到好的文章可以进行收藏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400"/>
              <a:t>亮点</a:t>
            </a:r>
            <a:r>
              <a:rPr lang="en-US" altLang="zh-CN" sz="1400"/>
              <a:t>2</a:t>
            </a:r>
            <a:r>
              <a:rPr lang="zh-CN" altLang="en-US" sz="1400"/>
              <a:t>：可以很好的存储文件、图片，建立素材库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400"/>
              <a:t>亮点</a:t>
            </a:r>
            <a:r>
              <a:rPr lang="en-US" altLang="zh-CN" sz="1400"/>
              <a:t>3</a:t>
            </a:r>
            <a:r>
              <a:rPr lang="zh-CN" altLang="en-US" sz="1400"/>
              <a:t>：同样支持手机和电脑双端操作</a:t>
            </a:r>
          </a:p>
          <a:p>
            <a:pPr marL="342900" indent="-342900" algn="l">
              <a:buFont typeface="Wingdings" panose="05000000000000000000" charset="0"/>
              <a:buChar char="ü"/>
            </a:pPr>
            <a:endParaRPr lang="zh-CN" altLang="en-US" sz="1400"/>
          </a:p>
          <a:p>
            <a:pPr indent="0" algn="l">
              <a:buFont typeface="Wingdings" panose="05000000000000000000" charset="0"/>
              <a:buNone/>
            </a:pPr>
            <a:endParaRPr lang="en-US" altLang="zh-CN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/>
              <a:t>PS</a:t>
            </a:r>
            <a:r>
              <a:rPr lang="zh-CN" altLang="en-US"/>
              <a:t>：印象笔记作为文件储存和分类还是很不错的，还有很多功能慢慢解锁中，以后可以做个专场分享</a:t>
            </a:r>
            <a:endParaRPr lang="en-US" altLang="zh-CN"/>
          </a:p>
          <a:p>
            <a:pPr algn="l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565" y="850265"/>
            <a:ext cx="2804160" cy="449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好用工具分享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581025" y="1447165"/>
            <a:ext cx="4149090" cy="28651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b="1"/>
              <a:t>3</a:t>
            </a:r>
            <a:r>
              <a:rPr lang="zh-CN" altLang="en-US" b="1"/>
              <a:t>，石墨文档</a:t>
            </a:r>
            <a:r>
              <a:rPr lang="en-US" altLang="zh-CN" b="1"/>
              <a:t> - https://shimo.im/blog/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400"/>
              <a:t>亮点</a:t>
            </a:r>
            <a:r>
              <a:rPr lang="en-US" altLang="zh-CN" sz="1400"/>
              <a:t>1</a:t>
            </a:r>
            <a:r>
              <a:rPr lang="zh-CN" altLang="en-US" sz="1400"/>
              <a:t>：在线协同的超赞工具，分享很方便，编辑也很方便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400"/>
              <a:t>亮点</a:t>
            </a:r>
            <a:r>
              <a:rPr lang="en-US" altLang="zh-CN" sz="1400"/>
              <a:t>2</a:t>
            </a:r>
            <a:r>
              <a:rPr lang="zh-CN" altLang="en-US" sz="1400"/>
              <a:t>：通过大小标题区分，形成目录可以回顾，非常适合做排版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400">
                <a:sym typeface="+mn-ea"/>
              </a:rPr>
              <a:t>亮点</a:t>
            </a: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：同样支持手机和电脑双端操作</a:t>
            </a:r>
            <a:endParaRPr lang="zh-CN" altLang="en-US" sz="1400"/>
          </a:p>
          <a:p>
            <a:pPr marL="285750" indent="-285750" algn="l">
              <a:buFont typeface="Wingdings" panose="05000000000000000000" charset="0"/>
              <a:buNone/>
            </a:pPr>
            <a:endParaRPr lang="en-US" altLang="zh-CN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/>
              <a:t>PS</a:t>
            </a:r>
            <a:r>
              <a:rPr lang="zh-CN" altLang="en-US"/>
              <a:t>：作为协同文件是超棒的选择，文字排版和对外分享功能超方便！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770" y="1155065"/>
            <a:ext cx="4889500" cy="3456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758315" y="1059815"/>
            <a:ext cx="5955665" cy="28651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3600"/>
              <a:t>每次只分享三点</a:t>
            </a:r>
          </a:p>
          <a:p>
            <a:pPr algn="ctr"/>
            <a:r>
              <a:rPr lang="zh-CN" sz="3600"/>
              <a:t>是为了让你更好记住</a:t>
            </a:r>
          </a:p>
          <a:p>
            <a:pPr algn="ctr"/>
            <a:r>
              <a:rPr lang="zh-CN" sz="3600"/>
              <a:t>并开始行动哦！</a:t>
            </a:r>
            <a:r>
              <a:rPr lang="en-US" altLang="zh-CN" sz="3600"/>
              <a:t>^0^</a:t>
            </a: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764655" y="2786380"/>
            <a:ext cx="2376805" cy="2352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758315" y="1059815"/>
            <a:ext cx="5955665" cy="28651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3600"/>
              <a:t>第一次参加复盘会</a:t>
            </a:r>
          </a:p>
          <a:p>
            <a:pPr algn="ctr"/>
            <a:r>
              <a:rPr lang="zh-CN" sz="3600"/>
              <a:t>希望各位大佬评个高分呀</a:t>
            </a:r>
          </a:p>
          <a:p>
            <a:pPr algn="ctr"/>
            <a:r>
              <a:rPr lang="zh-CN" sz="3600"/>
              <a:t>笔芯</a:t>
            </a:r>
            <a:r>
              <a:rPr lang="en-US" altLang="zh-CN" sz="3600"/>
              <a:t>~^3^</a:t>
            </a: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029325" y="2831465"/>
            <a:ext cx="3209290" cy="2472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549400" y="2185670"/>
            <a:ext cx="73666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为什么我们需要流程化思维？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945AF8-A23A-4EAE-A908-F6744F356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50" y="1958266"/>
            <a:ext cx="1913261" cy="1905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63975" y="2291715"/>
            <a:ext cx="2531745" cy="621030"/>
            <a:chOff x="5993" y="4227"/>
            <a:chExt cx="3987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7009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5135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面对一个新项目时，这些困惑你有遇到吗？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752475" y="1435735"/>
            <a:ext cx="7964170" cy="2994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/>
              <a:t>思考的时候没有逻辑，面对问题不知道从哪里下手</a:t>
            </a:r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/>
              <a:t>说话时缺乏条理，费很多口舌缺很难把事情说清楚</a:t>
            </a:r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zh-CN" altLang="en-US"/>
              <a:t>处理问题时效率低，东捡西漏，忙的团团转却效果不佳</a:t>
            </a:r>
          </a:p>
          <a:p>
            <a:pPr marL="285750" indent="-285750" algn="l">
              <a:lnSpc>
                <a:spcPct val="220000"/>
              </a:lnSpc>
              <a:buFont typeface="Wingdings" panose="05000000000000000000" charset="0"/>
              <a:buChar char="Ø"/>
            </a:pPr>
            <a:r>
              <a:rPr lang="en-US" altLang="zh-CN"/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什么是流程思维？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752475" y="1576070"/>
            <a:ext cx="8504555" cy="26149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/>
              <a:t>简单来说，</a:t>
            </a:r>
            <a:r>
              <a:rPr lang="zh-CN" b="1">
                <a:solidFill>
                  <a:srgbClr val="FF0000"/>
                </a:solidFill>
              </a:rPr>
              <a:t>就是根据步骤制定框架来辅助思考，将碎片化的信息进行系统化的思考</a:t>
            </a:r>
            <a:r>
              <a:rPr lang="zh-CN"/>
              <a:t>和处理，从而理清思维的层次，更全面更细致的思考</a:t>
            </a:r>
          </a:p>
          <a:p>
            <a:pPr algn="l"/>
            <a:endParaRPr lang="zh-CN" altLang="en-US"/>
          </a:p>
          <a:p>
            <a:pPr algn="l"/>
            <a:r>
              <a:rPr lang="zh-CN" altLang="en-US"/>
              <a:t>没有流程化的思维是零散混乱的，是无条理的想法集合，而流程化思维则是一个有条理有层次，脉络清晰的思考路径</a:t>
            </a:r>
          </a:p>
          <a:p>
            <a:pPr algn="l"/>
            <a:endParaRPr lang="zh-CN" altLang="en-US"/>
          </a:p>
          <a:p>
            <a:pPr algn="l"/>
            <a:r>
              <a:rPr lang="zh-CN" altLang="en-US"/>
              <a:t>可以说，当你准备去做一件事之前，先梳理流程，谋定而后动，这就是流程化思维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为什么我会来分享流程化思维?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752475" y="1349375"/>
            <a:ext cx="7964170" cy="28257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/>
              <a:t>主要原因是源于过往工作经历，拥有</a:t>
            </a:r>
            <a:r>
              <a:rPr lang="en-US" altLang="zh-CN"/>
              <a:t>ToB</a:t>
            </a:r>
            <a:r>
              <a:rPr lang="zh-CN" altLang="en-US"/>
              <a:t>客户服务和管理经验</a:t>
            </a:r>
          </a:p>
          <a:p>
            <a:pPr algn="l"/>
            <a:r>
              <a:rPr lang="zh-CN" altLang="en-US"/>
              <a:t>也就是目前常提到的</a:t>
            </a:r>
            <a:r>
              <a:rPr lang="en-US" altLang="zh-CN"/>
              <a:t>“</a:t>
            </a:r>
            <a:r>
              <a:rPr lang="zh-CN" altLang="en-US"/>
              <a:t>顾问服务</a:t>
            </a:r>
            <a:r>
              <a:rPr lang="en-US" altLang="zh-CN"/>
              <a:t>”</a:t>
            </a:r>
            <a:r>
              <a:rPr lang="zh-CN" altLang="en-US"/>
              <a:t>，专门为企业提供推广策划方案</a:t>
            </a:r>
            <a:r>
              <a:rPr lang="en-US" altLang="zh-CN"/>
              <a:t>+</a:t>
            </a:r>
            <a:r>
              <a:rPr lang="zh-CN" altLang="en-US"/>
              <a:t>系统培训</a:t>
            </a:r>
          </a:p>
          <a:p>
            <a:pPr algn="l"/>
            <a:endParaRPr lang="en-US" altLang="zh-CN"/>
          </a:p>
          <a:p>
            <a:pPr algn="l"/>
            <a:r>
              <a:rPr lang="zh-CN" altLang="en-US" b="1"/>
              <a:t>而</a:t>
            </a:r>
            <a:r>
              <a:rPr lang="en-US" altLang="zh-CN" b="1"/>
              <a:t>ToB </a:t>
            </a:r>
            <a:r>
              <a:rPr lang="zh-CN" altLang="en-US" b="1"/>
              <a:t>服务是非常考究对流程和细节的把控的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9262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ToB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服务模式适用于现在的运营工作吗？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>
            <a:off x="645917" y="3458254"/>
            <a:ext cx="8360802" cy="1648528"/>
          </a:xfrm>
          <a:prstGeom prst="rect">
            <a:avLst/>
          </a:prstGeom>
          <a:noFill/>
          <a:ln>
            <a:solidFill>
              <a:srgbClr val="5BC5ED"/>
            </a:solidFill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 flipH="1">
            <a:off x="1531912" y="1348048"/>
            <a:ext cx="1428344" cy="1610599"/>
          </a:xfrm>
          <a:prstGeom prst="rect">
            <a:avLst/>
          </a:prstGeom>
          <a:solidFill>
            <a:srgbClr val="F0503F"/>
          </a:solidFill>
          <a:ln>
            <a:noFill/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F0503F"/>
              </a:solidFill>
            </a:endParaRPr>
          </a:p>
        </p:txBody>
      </p:sp>
      <p:sp>
        <p:nvSpPr>
          <p:cNvPr id="31" name="等腰三角形 30"/>
          <p:cNvSpPr/>
          <p:nvPr>
            <p:custDataLst>
              <p:tags r:id="rId3"/>
            </p:custDataLst>
          </p:nvPr>
        </p:nvSpPr>
        <p:spPr>
          <a:xfrm rot="16200000" flipH="1">
            <a:off x="342650" y="1769384"/>
            <a:ext cx="1610599" cy="767927"/>
          </a:xfrm>
          <a:prstGeom prst="triangle">
            <a:avLst/>
          </a:prstGeom>
          <a:solidFill>
            <a:srgbClr val="F0503F"/>
          </a:solidFill>
          <a:ln>
            <a:noFill/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F0503F"/>
              </a:solidFill>
            </a:endParaRPr>
          </a:p>
        </p:txBody>
      </p: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>
            <a:off x="1546085" y="1789625"/>
            <a:ext cx="13101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rgbClr val="3E5161"/>
          </a:lnRef>
          <a:fillRef idx="0">
            <a:srgbClr val="3E5161"/>
          </a:fillRef>
          <a:effectRef idx="0">
            <a:srgbClr val="3E5161"/>
          </a:effectRef>
          <a:fontRef idx="minor">
            <a:sysClr val="windowText" lastClr="000000"/>
          </a:fontRef>
        </p:style>
      </p:cxnSp>
      <p:sp>
        <p:nvSpPr>
          <p:cNvPr id="7" name="右箭头 6"/>
          <p:cNvSpPr/>
          <p:nvPr>
            <p:custDataLst>
              <p:tags r:id="rId5"/>
            </p:custDataLst>
          </p:nvPr>
        </p:nvSpPr>
        <p:spPr>
          <a:xfrm rot="5400000">
            <a:off x="2051414" y="3103640"/>
            <a:ext cx="299492" cy="407001"/>
          </a:xfrm>
          <a:prstGeom prst="rightArrow">
            <a:avLst/>
          </a:prstGeom>
          <a:solidFill>
            <a:srgbClr val="5BC5ED"/>
          </a:solidFill>
          <a:ln>
            <a:noFill/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75583" tIns="39303" rIns="75583" bIns="39303" rtlCol="0" anchor="ctr">
            <a:normAutofit fontScale="60000" lnSpcReduction="20000"/>
          </a:bodyPr>
          <a:lstStyle/>
          <a:p>
            <a:pPr algn="ctr"/>
            <a:endParaRPr lang="zh-CN" altLang="en-US" sz="1510"/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3728732" y="1348048"/>
            <a:ext cx="2196270" cy="1610599"/>
          </a:xfrm>
          <a:prstGeom prst="rect">
            <a:avLst/>
          </a:prstGeom>
          <a:solidFill>
            <a:srgbClr val="3E5161"/>
          </a:solidFill>
          <a:ln>
            <a:noFill/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75583" tIns="39303" rIns="75583" bIns="39303" rtlCol="0" anchor="ctr">
            <a:normAutofit/>
          </a:bodyPr>
          <a:lstStyle/>
          <a:p>
            <a:pPr algn="ctr"/>
            <a:endParaRPr lang="zh-CN" altLang="en-US" sz="1510"/>
          </a:p>
        </p:txBody>
      </p:sp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>
            <a:off x="3937909" y="1797477"/>
            <a:ext cx="177791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rgbClr val="3E5161"/>
          </a:lnRef>
          <a:fillRef idx="0">
            <a:srgbClr val="3E5161"/>
          </a:fillRef>
          <a:effectRef idx="0">
            <a:srgbClr val="3E5161"/>
          </a:effectRef>
          <a:fontRef idx="minor">
            <a:sysClr val="windowText" lastClr="000000"/>
          </a:fontRef>
        </p:style>
      </p:cxnSp>
      <p:sp>
        <p:nvSpPr>
          <p:cNvPr id="10" name="右箭头 9"/>
          <p:cNvSpPr/>
          <p:nvPr>
            <p:custDataLst>
              <p:tags r:id="rId8"/>
            </p:custDataLst>
          </p:nvPr>
        </p:nvSpPr>
        <p:spPr>
          <a:xfrm rot="5400000">
            <a:off x="4677122" y="3070710"/>
            <a:ext cx="299492" cy="407001"/>
          </a:xfrm>
          <a:prstGeom prst="rightArrow">
            <a:avLst/>
          </a:prstGeom>
          <a:solidFill>
            <a:srgbClr val="5BC5ED"/>
          </a:solidFill>
          <a:ln>
            <a:noFill/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75583" tIns="39303" rIns="75583" bIns="39303" rtlCol="0" anchor="ctr">
            <a:normAutofit fontScale="60000" lnSpcReduction="20000"/>
          </a:bodyPr>
          <a:lstStyle/>
          <a:p>
            <a:pPr algn="ctr"/>
            <a:endParaRPr lang="zh-CN" altLang="en-US" sz="1510"/>
          </a:p>
        </p:txBody>
      </p:sp>
      <p:sp>
        <p:nvSpPr>
          <p:cNvPr id="37" name="矩形 36"/>
          <p:cNvSpPr/>
          <p:nvPr>
            <p:custDataLst>
              <p:tags r:id="rId9"/>
            </p:custDataLst>
          </p:nvPr>
        </p:nvSpPr>
        <p:spPr>
          <a:xfrm>
            <a:off x="6692379" y="1348048"/>
            <a:ext cx="1428344" cy="1610599"/>
          </a:xfrm>
          <a:prstGeom prst="rect">
            <a:avLst/>
          </a:prstGeom>
          <a:solidFill>
            <a:srgbClr val="F0503F"/>
          </a:solidFill>
          <a:ln>
            <a:noFill/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F0503F"/>
              </a:solidFill>
            </a:endParaRPr>
          </a:p>
        </p:txBody>
      </p:sp>
      <p:sp>
        <p:nvSpPr>
          <p:cNvPr id="38" name="等腰三角形 37"/>
          <p:cNvSpPr/>
          <p:nvPr>
            <p:custDataLst>
              <p:tags r:id="rId10"/>
            </p:custDataLst>
          </p:nvPr>
        </p:nvSpPr>
        <p:spPr>
          <a:xfrm rot="5400000">
            <a:off x="7699388" y="1769384"/>
            <a:ext cx="1610599" cy="767927"/>
          </a:xfrm>
          <a:prstGeom prst="triangle">
            <a:avLst/>
          </a:prstGeom>
          <a:solidFill>
            <a:srgbClr val="F0503F"/>
          </a:solidFill>
          <a:ln>
            <a:noFill/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F0503F"/>
              </a:solidFill>
            </a:endParaRPr>
          </a:p>
        </p:txBody>
      </p:sp>
      <p:cxnSp>
        <p:nvCxnSpPr>
          <p:cNvPr id="39" name="直接连接符 38"/>
          <p:cNvCxnSpPr/>
          <p:nvPr>
            <p:custDataLst>
              <p:tags r:id="rId11"/>
            </p:custDataLst>
          </p:nvPr>
        </p:nvCxnSpPr>
        <p:spPr>
          <a:xfrm>
            <a:off x="6797501" y="1789625"/>
            <a:ext cx="13101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rgbClr val="3E5161"/>
          </a:lnRef>
          <a:fillRef idx="0">
            <a:srgbClr val="3E5161"/>
          </a:fillRef>
          <a:effectRef idx="0">
            <a:srgbClr val="3E5161"/>
          </a:effectRef>
          <a:fontRef idx="minor">
            <a:sysClr val="windowText" lastClr="000000"/>
          </a:fontRef>
        </p:style>
      </p:cxnSp>
      <p:sp>
        <p:nvSpPr>
          <p:cNvPr id="40" name="右箭头 39"/>
          <p:cNvSpPr/>
          <p:nvPr>
            <p:custDataLst>
              <p:tags r:id="rId12"/>
            </p:custDataLst>
          </p:nvPr>
        </p:nvSpPr>
        <p:spPr>
          <a:xfrm rot="5400000">
            <a:off x="7302830" y="3074350"/>
            <a:ext cx="299492" cy="407001"/>
          </a:xfrm>
          <a:prstGeom prst="rightArrow">
            <a:avLst/>
          </a:prstGeom>
          <a:solidFill>
            <a:srgbClr val="5BC5ED"/>
          </a:solidFill>
          <a:ln>
            <a:noFill/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75583" tIns="39303" rIns="75583" bIns="39303" rtlCol="0" anchor="ctr">
            <a:normAutofit fontScale="60000" lnSpcReduction="20000"/>
          </a:bodyPr>
          <a:lstStyle/>
          <a:p>
            <a:pPr algn="ctr"/>
            <a:endParaRPr lang="zh-CN" altLang="en-US" sz="1510"/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6774180" y="1857375"/>
            <a:ext cx="1671320" cy="1032510"/>
          </a:xfrm>
          <a:prstGeom prst="rect">
            <a:avLst/>
          </a:prstGeom>
        </p:spPr>
        <p:txBody>
          <a:bodyPr vert="horz" wrap="square" lIns="75583" tIns="39303" rIns="75583" bIns="39303"/>
          <a:lstStyle>
            <a:defPPr>
              <a:defRPr lang="zh-CN"/>
            </a:defPPr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sz="1005"/>
              <a:t>ToB</a:t>
            </a:r>
            <a:r>
              <a:rPr lang="zh-CN" sz="1005"/>
              <a:t>没有太多试错机会，客户流失一个就少一个，很难挽回，只有通过不断内部复盘</a:t>
            </a:r>
            <a:r>
              <a:rPr lang="en-US" altLang="zh-CN" sz="1005"/>
              <a:t>+</a:t>
            </a:r>
            <a:r>
              <a:rPr lang="zh-CN" altLang="en-US" sz="1005"/>
              <a:t>培训，才能将经验分享给新人积累吸收，快速成长起来！</a:t>
            </a: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6728926" y="1371151"/>
            <a:ext cx="1447301" cy="392626"/>
          </a:xfrm>
          <a:prstGeom prst="rect">
            <a:avLst/>
          </a:prstGeom>
        </p:spPr>
        <p:txBody>
          <a:bodyPr vert="horz" wrap="square" lIns="75583" tIns="39303" rIns="75583" bIns="39303" anchor="ctr" anchorCtr="0">
            <a:normAutofit/>
          </a:bodyPr>
          <a:lstStyle>
            <a:defPPr>
              <a:defRPr lang="zh-CN"/>
            </a:defPPr>
            <a:lvl1pPr algn="ctr">
              <a:defRPr cap="all">
                <a:solidFill>
                  <a:srgbClr val="FFFFFF"/>
                </a:solidFill>
              </a:defRPr>
            </a:lvl1pPr>
          </a:lstStyle>
          <a:p>
            <a:r>
              <a:rPr lang="zh-CN" altLang="en-US" sz="1510" b="1"/>
              <a:t>注重复盘</a:t>
            </a:r>
            <a:r>
              <a:rPr lang="en-US" altLang="zh-CN" sz="1510" b="1"/>
              <a:t>+</a:t>
            </a:r>
            <a:r>
              <a:rPr lang="zh-CN" altLang="en-US" sz="1510" b="1"/>
              <a:t>培训</a:t>
            </a:r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3945255" y="1870075"/>
            <a:ext cx="1739900" cy="1032510"/>
          </a:xfrm>
          <a:prstGeom prst="rect">
            <a:avLst/>
          </a:prstGeom>
        </p:spPr>
        <p:txBody>
          <a:bodyPr vert="horz" wrap="square" lIns="75583" tIns="39303" rIns="75583" bIns="39303">
            <a:normAutofit fontScale="87500" lnSpcReduction="10000"/>
          </a:bodyPr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sz="1510"/>
              <a:t>需要同时对接客户、内部同事高效开展工作，就需要统一</a:t>
            </a:r>
            <a:r>
              <a:rPr lang="en-US" altLang="zh-CN" sz="1510"/>
              <a:t>SOP</a:t>
            </a:r>
            <a:r>
              <a:rPr lang="zh-CN" altLang="en-US" sz="1510"/>
              <a:t>，约定双方的工作配合方式</a:t>
            </a:r>
          </a:p>
        </p:txBody>
      </p: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4036695" y="1362710"/>
            <a:ext cx="1618615" cy="392430"/>
          </a:xfrm>
          <a:prstGeom prst="rect">
            <a:avLst/>
          </a:prstGeom>
        </p:spPr>
        <p:txBody>
          <a:bodyPr vert="horz" wrap="square" lIns="75583" tIns="39303" rIns="75583" bIns="39303" anchor="ctr" anchorCtr="0"/>
          <a:lstStyle>
            <a:defPPr>
              <a:defRPr lang="zh-CN"/>
            </a:defPPr>
            <a:lvl1pPr algn="ctr">
              <a:defRPr cap="all">
                <a:solidFill>
                  <a:srgbClr val="FFFFFF"/>
                </a:solidFill>
              </a:defRPr>
            </a:lvl1pPr>
          </a:lstStyle>
          <a:p>
            <a:r>
              <a:rPr lang="zh-CN" altLang="en-US" sz="1600" b="1">
                <a:sym typeface="+mn-ea"/>
              </a:rPr>
              <a:t>形成标准工作流</a:t>
            </a:r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3750447" y="4277069"/>
            <a:ext cx="2152843" cy="316121"/>
          </a:xfrm>
          <a:prstGeom prst="rect">
            <a:avLst/>
          </a:prstGeom>
        </p:spPr>
        <p:txBody>
          <a:bodyPr vert="horz" wrap="square" lIns="75583" tIns="39303" rIns="75583" bIns="39303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zh-CN" altLang="en-US" sz="1510"/>
              <a:t>复盘与规划能力</a:t>
            </a: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1124739" y="4676484"/>
            <a:ext cx="2152843" cy="316121"/>
          </a:xfrm>
          <a:prstGeom prst="rect">
            <a:avLst/>
          </a:prstGeom>
        </p:spPr>
        <p:txBody>
          <a:bodyPr vert="horz" wrap="square" lIns="75583" tIns="39303" rIns="75583" bIns="39303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zh-CN" sz="1510"/>
              <a:t>   </a:t>
            </a:r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6410445" y="4276504"/>
            <a:ext cx="2152843" cy="316121"/>
          </a:xfrm>
          <a:prstGeom prst="rect">
            <a:avLst/>
          </a:prstGeom>
        </p:spPr>
        <p:txBody>
          <a:bodyPr vert="horz" wrap="square" lIns="75583" tIns="39303" rIns="75583" bIns="39303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zh-CN" altLang="en-US" sz="1510"/>
              <a:t>培训和表达能力</a:t>
            </a:r>
          </a:p>
        </p:txBody>
      </p: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3767592" y="3961544"/>
            <a:ext cx="2152843" cy="316121"/>
          </a:xfrm>
          <a:prstGeom prst="rect">
            <a:avLst/>
          </a:prstGeom>
        </p:spPr>
        <p:txBody>
          <a:bodyPr vert="horz" wrap="square" lIns="75583" tIns="39303" rIns="75583" bIns="39303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zh-CN" altLang="en-US" sz="1510"/>
              <a:t>运营</a:t>
            </a:r>
            <a:r>
              <a:rPr lang="en-US" altLang="zh-CN" sz="1510"/>
              <a:t>/</a:t>
            </a:r>
            <a:r>
              <a:rPr lang="zh-CN" altLang="en-US" sz="1510"/>
              <a:t>策划思维</a:t>
            </a:r>
          </a:p>
        </p:txBody>
      </p: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1124739" y="4307619"/>
            <a:ext cx="2152843" cy="316121"/>
          </a:xfrm>
          <a:prstGeom prst="rect">
            <a:avLst/>
          </a:prstGeom>
        </p:spPr>
        <p:txBody>
          <a:bodyPr vert="horz" wrap="square" lIns="75583" tIns="39303" rIns="75583" bIns="39303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zh-CN" sz="1510"/>
              <a:t>   </a:t>
            </a: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3774577" y="3645384"/>
            <a:ext cx="2152843" cy="316121"/>
          </a:xfrm>
          <a:prstGeom prst="rect">
            <a:avLst/>
          </a:prstGeom>
        </p:spPr>
        <p:txBody>
          <a:bodyPr vert="horz" wrap="square" lIns="75583" tIns="39303" rIns="75583" bIns="39303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zh-CN" altLang="en-US" sz="1510"/>
              <a:t>资源协调和管理能力</a:t>
            </a:r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1091084" y="4124174"/>
            <a:ext cx="2152843" cy="316121"/>
          </a:xfrm>
          <a:prstGeom prst="rect">
            <a:avLst/>
          </a:prstGeom>
        </p:spPr>
        <p:txBody>
          <a:bodyPr vert="horz" wrap="square" lIns="75583" tIns="39303" rIns="75583" bIns="39303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zh-CN" altLang="en-US" sz="1510"/>
              <a:t>客户深聊能力</a:t>
            </a: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6410445" y="3831509"/>
            <a:ext cx="2152843" cy="316121"/>
          </a:xfrm>
          <a:prstGeom prst="rect">
            <a:avLst/>
          </a:prstGeom>
        </p:spPr>
        <p:txBody>
          <a:bodyPr vert="horz" wrap="square" lIns="75583" tIns="39303" rIns="75583" bIns="39303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zh-CN" altLang="da-DK" sz="1510">
                <a:sym typeface="+mn-ea"/>
              </a:rPr>
              <a:t>文案输出能力</a:t>
            </a:r>
            <a:endParaRPr lang="zh-CN" altLang="da-DK" sz="1510"/>
          </a:p>
          <a:p>
            <a:endParaRPr lang="zh-CN" altLang="en-US" sz="1510"/>
          </a:p>
        </p:txBody>
      </p:sp>
      <p:sp>
        <p:nvSpPr>
          <p:cNvPr id="41" name="文本框 40"/>
          <p:cNvSpPr txBox="1"/>
          <p:nvPr>
            <p:custDataLst>
              <p:tags r:id="rId25"/>
            </p:custDataLst>
          </p:nvPr>
        </p:nvSpPr>
        <p:spPr>
          <a:xfrm>
            <a:off x="1091084" y="3659424"/>
            <a:ext cx="2152843" cy="316121"/>
          </a:xfrm>
          <a:prstGeom prst="rect">
            <a:avLst/>
          </a:prstGeom>
        </p:spPr>
        <p:txBody>
          <a:bodyPr vert="horz" wrap="square" lIns="75583" tIns="39303" rIns="75583" bIns="39303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zh-CN" altLang="da-DK" sz="1510"/>
              <a:t>行业调研能力</a:t>
            </a:r>
          </a:p>
        </p:txBody>
      </p:sp>
      <p:sp>
        <p:nvSpPr>
          <p:cNvPr id="42" name="文本框 41"/>
          <p:cNvSpPr txBox="1"/>
          <p:nvPr>
            <p:custDataLst>
              <p:tags r:id="rId26"/>
            </p:custDataLst>
          </p:nvPr>
        </p:nvSpPr>
        <p:spPr>
          <a:xfrm>
            <a:off x="1276985" y="1878965"/>
            <a:ext cx="1579245" cy="1032510"/>
          </a:xfrm>
          <a:prstGeom prst="rect">
            <a:avLst/>
          </a:prstGeom>
        </p:spPr>
        <p:txBody>
          <a:bodyPr vert="horz" wrap="square" lIns="75583" tIns="39303" rIns="75583" bIns="39303">
            <a:normAutofit fontScale="87500" lnSpcReduction="10000"/>
          </a:bodyPr>
          <a:lstStyle>
            <a:defPPr>
              <a:defRPr lang="zh-CN"/>
            </a:defPPr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zh-CN" sz="1510">
                <a:sym typeface="+mn-ea"/>
              </a:rPr>
              <a:t>搞定</a:t>
            </a:r>
            <a:r>
              <a:rPr lang="en-US" altLang="zh-CN" sz="1510">
                <a:sym typeface="+mn-ea"/>
              </a:rPr>
              <a:t>toB</a:t>
            </a:r>
            <a:r>
              <a:rPr lang="zh-CN" altLang="en-US" sz="1510">
                <a:sym typeface="+mn-ea"/>
              </a:rPr>
              <a:t>客户，不是只搞定老板就可以，要让执行的人动起来才是企业主想看到！</a:t>
            </a:r>
            <a:endParaRPr lang="zh-CN" altLang="en-US" sz="1510"/>
          </a:p>
          <a:p>
            <a:endParaRPr lang="zh-CN" altLang="en-US" sz="1510"/>
          </a:p>
        </p:txBody>
      </p:sp>
      <p:sp>
        <p:nvSpPr>
          <p:cNvPr id="43" name="文本框 42"/>
          <p:cNvSpPr txBox="1"/>
          <p:nvPr>
            <p:custDataLst>
              <p:tags r:id="rId27"/>
            </p:custDataLst>
          </p:nvPr>
        </p:nvSpPr>
        <p:spPr>
          <a:xfrm>
            <a:off x="1477510" y="1371151"/>
            <a:ext cx="1447301" cy="392626"/>
          </a:xfrm>
          <a:prstGeom prst="rect">
            <a:avLst/>
          </a:prstGeom>
        </p:spPr>
        <p:txBody>
          <a:bodyPr vert="horz" wrap="square" lIns="75583" tIns="39303" rIns="75583" bIns="39303" anchor="ctr" anchorCtr="0">
            <a:normAutofit/>
          </a:bodyPr>
          <a:lstStyle>
            <a:defPPr>
              <a:defRPr lang="zh-CN"/>
            </a:defPPr>
            <a:lvl1pPr algn="ctr">
              <a:defRPr cap="all">
                <a:solidFill>
                  <a:srgbClr val="FFFFFF"/>
                </a:solidFill>
              </a:defRPr>
            </a:lvl1pPr>
          </a:lstStyle>
          <a:p>
            <a:r>
              <a:rPr lang="zh-CN" altLang="en-US" sz="1510" b="1"/>
              <a:t>分工合作思维</a:t>
            </a:r>
          </a:p>
        </p:txBody>
      </p:sp>
      <p:sp>
        <p:nvSpPr>
          <p:cNvPr id="14" name="文本框 13"/>
          <p:cNvSpPr txBox="1"/>
          <p:nvPr>
            <p:custDataLst>
              <p:tags r:id="rId28"/>
            </p:custDataLst>
          </p:nvPr>
        </p:nvSpPr>
        <p:spPr>
          <a:xfrm>
            <a:off x="3773942" y="4592734"/>
            <a:ext cx="2152843" cy="316121"/>
          </a:xfrm>
          <a:prstGeom prst="rect">
            <a:avLst/>
          </a:prstGeom>
        </p:spPr>
        <p:txBody>
          <a:bodyPr vert="horz" wrap="square" lIns="75583" tIns="39303" rIns="75583" bIns="39303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sz="1510"/>
              <a:t>SOP</a:t>
            </a:r>
            <a:r>
              <a:rPr lang="zh-CN" altLang="en-US" sz="1510"/>
              <a:t>流程体系设计能力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856740" y="1884045"/>
            <a:ext cx="65462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我是如何用流程化思维</a:t>
            </a:r>
          </a:p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解决工作问题？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127115" y="948690"/>
            <a:ext cx="3150235" cy="44208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79450" y="184785"/>
            <a:ext cx="61341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接手项目后，梳理出用户旅程路径，观察项目节点，再进行工作分解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268605" y="21336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30" y="544830"/>
            <a:ext cx="9009380" cy="5027930"/>
          </a:xfrm>
          <a:prstGeom prst="rect">
            <a:avLst/>
          </a:prstGeom>
        </p:spPr>
      </p:pic>
      <p:sp>
        <p:nvSpPr>
          <p:cNvPr id="19" name="折角形 18"/>
          <p:cNvSpPr/>
          <p:nvPr/>
        </p:nvSpPr>
        <p:spPr>
          <a:xfrm>
            <a:off x="6373495" y="1107440"/>
            <a:ext cx="3105150" cy="4262120"/>
          </a:xfrm>
          <a:prstGeom prst="foldedCorner">
            <a:avLst/>
          </a:prstGeom>
          <a:noFill/>
          <a:ln w="28575">
            <a:solidFill>
              <a:srgbClr val="FFC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"/>
  <p:tag name="KSO_WM_UNIT_ID" val="diagram20170252_4*r_i*1_1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LINE_FORE_SCHEMECOLOR_INDEX" val="7"/>
  <p:tag name="KSO_WM_UNIT_LINE_FILL_TYPE" val="2"/>
  <p:tag name="KSO_WM_UNIT_TEXT_FILL_FORE_SCHEMECOLOR_INDEX" val="15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2"/>
  <p:tag name="KSO_WM_UNIT_ID" val="diagram20170252_4*r_i*1_12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3"/>
  <p:tag name="KSO_WM_UNIT_ID" val="diagram20170252_4*r_i*1_3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LINE_FORE_SCHEMECOLOR_INDEX" val="16"/>
  <p:tag name="KSO_WM_UNIT_LINE_FILL_TYP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4"/>
  <p:tag name="KSO_WM_UNIT_ID" val="diagram20170252_4*r_i*1_4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9"/>
  <p:tag name="KSO_WM_UNIT_ID" val="diagram20170252_4*r_v*1_9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 sit amet, consectetur adipisicing elit."/>
  <p:tag name="KSO_WM_UNIT_TEXT_FILL_FORE_SCHEMECOLOR_INDEX" val="16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3"/>
  <p:tag name="KSO_WM_UNIT_ID" val="diagram20170252_4*r_t*1_3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"/>
  <p:tag name="KSO_WM_UNIT_TEXT_FILL_FORE_SCHEMECOLOR_INDEX" val="16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8"/>
  <p:tag name="KSO_WM_UNIT_ID" val="diagram20170252_4*r_v*1_8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 sit amet, consectetur adipisicing elit."/>
  <p:tag name="KSO_WM_UNIT_TEXT_FILL_FORE_SCHEMECOLOR_INDEX" val="16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2"/>
  <p:tag name="KSO_WM_UNIT_ID" val="diagram20170252_4*r_t*1_2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"/>
  <p:tag name="KSO_WM_UNIT_TEXT_FILL_FORE_SCHEMECOLOR_INDEX" val="16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6"/>
  <p:tag name="KSO_WM_UNIT_ID" val="diagram20170252_4*r_v*1_6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"/>
  <p:tag name="KSO_WM_UNIT_TEXT_FILL_FORE_SCHEMECOLOR_INDEX" val="15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5"/>
  <p:tag name="KSO_WM_UNIT_ID" val="diagram20170252_4*r_v*1_5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"/>
  <p:tag name="KSO_WM_UNIT_TEXT_FILL_FORE_SCHEMECOLOR_INDEX" val="15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4"/>
  <p:tag name="KSO_WM_UNIT_ID" val="diagram20170252_4*r_v*1_4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"/>
  <p:tag name="KSO_WM_UNIT_TEXT_FILL_FORE_SCHEMECOLOR_INDEX" val="15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2"/>
  <p:tag name="KSO_WM_UNIT_ID" val="diagram20170252_4*r_i*1_2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3"/>
  <p:tag name="KSO_WM_UNIT_ID" val="diagram20170252_4*r_v*1_3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"/>
  <p:tag name="KSO_WM_UNIT_TEXT_FILL_FORE_SCHEMECOLOR_INDEX" val="15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diagram20170252_4*r_v*1_2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"/>
  <p:tag name="KSO_WM_UNIT_TEXT_FILL_FORE_SCHEMECOLOR_INDEX" val="15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4"/>
  <p:tag name="KSO_WM_UNIT_ID" val="diagram20170252_4*r_v*1_14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"/>
  <p:tag name="KSO_WM_UNIT_TEXT_FILL_FORE_SCHEMECOLOR_INDEX" val="15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3"/>
  <p:tag name="KSO_WM_UNIT_ID" val="diagram20170252_4*r_v*1_13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"/>
  <p:tag name="KSO_WM_UNIT_TEXT_FILL_FORE_SCHEMECOLOR_INDEX" val="15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2"/>
  <p:tag name="KSO_WM_UNIT_ID" val="diagram20170252_4*r_v*1_12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"/>
  <p:tag name="KSO_WM_UNIT_TEXT_FILL_FORE_SCHEMECOLOR_INDEX" val="15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0"/>
  <p:tag name="KSO_WM_UNIT_ID" val="diagram20170252_4*r_v*1_10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"/>
  <p:tag name="KSO_WM_UNIT_TEXT_FILL_FORE_SCHEMECOLOR_INDEX" val="15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diagram20170252_4*r_v*1_1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 sit amet, consectetur adipisicing elit."/>
  <p:tag name="KSO_WM_UNIT_TEXT_FILL_FORE_SCHEMECOLOR_INDEX" val="16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diagram20170252_4*r_t*1_1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"/>
  <p:tag name="KSO_WM_UNIT_TEXT_FILL_FORE_SCHEMECOLOR_INDEX" val="16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3"/>
  <p:tag name="KSO_WM_UNIT_ID" val="diagram20170252_4*r_v*1_3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PRESET_TEXT" val="Lorem ipsum dolor"/>
  <p:tag name="KSO_WM_UNIT_TEXT_FILL_FORE_SCHEMECOLOR_INDEX" val="15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70599_5*l_h_i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5"/>
  <p:tag name="KSO_WM_UNIT_ID" val="diagram20170252_4*r_i*1_5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0599_5*l_h_a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70599_5*l_h_f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70599_5*l_h_i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599_5*l_h_f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0599_5*l_h_a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599_5*l_h_i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70599_5*l_h_i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0599_5*l_h_a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70599_5*l_h_f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70599_5*l_h_i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6"/>
  <p:tag name="KSO_WM_UNIT_ID" val="diagram20170252_4*r_i*1_6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LINE_FORE_SCHEMECOLOR_INDEX" val="16"/>
  <p:tag name="KSO_WM_UNIT_LINE_FILL_TYP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599_5*l_h_f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0599_5*l_h_a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599_5*l_h_i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70599_5*l_h_i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0599_5*l_h_a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70599_5*l_h_f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70599_5*l_h_i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599_5*l_h_f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0599_5*l_h_a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599_5*l_h_i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7"/>
  <p:tag name="KSO_WM_UNIT_ID" val="diagram20170252_4*r_i*1_7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8"/>
  <p:tag name="KSO_WM_UNIT_ID" val="diagram20170252_4*r_i*1_8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9"/>
  <p:tag name="KSO_WM_UNIT_ID" val="diagram20170252_4*r_i*1_9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LINE_FORE_SCHEMECOLOR_INDEX" val="16"/>
  <p:tag name="KSO_WM_UNIT_LINE_FILL_TYP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0"/>
  <p:tag name="KSO_WM_UNIT_ID" val="diagram20170252_4*r_i*1_10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1"/>
  <p:tag name="KSO_WM_UNIT_ID" val="diagram20170252_4*r_i*1_11"/>
  <p:tag name="KSO_WM_TEMPLATE_CATEGORY" val="diagram"/>
  <p:tag name="KSO_WM_TEMPLATE_INDEX" val="20170252"/>
  <p:tag name="KSO_WM_UNIT_LAYERLEVEL" val="1_1"/>
  <p:tag name="KSO_WM_TAG_VERSION" val="1.0"/>
  <p:tag name="KSO_WM_BEAUTIFY_FLAG" val="#wm#"/>
  <p:tag name="KSO_WM_UNIT_DIAGRAM_CONTRAST_TITLE_CNT" val="3"/>
  <p:tag name="KSO_WM_UNIT_DIAGRAM_DIMENSION_TITLE_CNT" val="5"/>
  <p:tag name="KSO_WM_UNIT_FILL_FORE_SCHEMECOLOR_INDEX" val="6"/>
  <p:tag name="KSO_WM_UNIT_FILL_TYPE" val="1"/>
  <p:tag name="KSO_WM_UNIT_TEXT_FILL_FORE_SCHEMECOLOR_INDEX" val="6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1587</Words>
  <Application>Microsoft Office PowerPoint</Application>
  <PresentationFormat>自定义</PresentationFormat>
  <Paragraphs>233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微软雅黑</vt:lpstr>
      <vt:lpstr>Arial</vt:lpstr>
      <vt:lpstr>Calibri</vt:lpstr>
      <vt:lpstr>Impact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917</cp:revision>
  <dcterms:created xsi:type="dcterms:W3CDTF">2021-05-24T10:31:00Z</dcterms:created>
  <dcterms:modified xsi:type="dcterms:W3CDTF">2021-08-13T06:20:01Z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8BCD1016BA454EC3833F2399015638F0</vt:lpwstr>
  </property>
</Properties>
</file>