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0" r:id="rId3"/>
    <p:sldId id="3841" r:id="rId5"/>
    <p:sldId id="3343" r:id="rId6"/>
    <p:sldId id="3469" r:id="rId7"/>
    <p:sldId id="3927" r:id="rId8"/>
    <p:sldId id="3867" r:id="rId9"/>
    <p:sldId id="3475" r:id="rId10"/>
    <p:sldId id="3926" r:id="rId11"/>
    <p:sldId id="3348" r:id="rId12"/>
    <p:sldId id="3891" r:id="rId13"/>
    <p:sldId id="3490" r:id="rId14"/>
    <p:sldId id="3480" r:id="rId15"/>
    <p:sldId id="3481" r:id="rId16"/>
    <p:sldId id="3479" r:id="rId17"/>
    <p:sldId id="3484" r:id="rId18"/>
    <p:sldId id="3620" r:id="rId19"/>
    <p:sldId id="3909" r:id="rId20"/>
    <p:sldId id="3618" r:id="rId21"/>
    <p:sldId id="3621" r:id="rId22"/>
    <p:sldId id="3834" r:id="rId23"/>
    <p:sldId id="3835" r:id="rId24"/>
    <p:sldId id="3836" r:id="rId25"/>
    <p:sldId id="3845" r:id="rId26"/>
    <p:sldId id="3837" r:id="rId27"/>
    <p:sldId id="3838" r:id="rId28"/>
    <p:sldId id="3910" r:id="rId29"/>
    <p:sldId id="3750" r:id="rId30"/>
    <p:sldId id="3839" r:id="rId31"/>
    <p:sldId id="3840" r:id="rId32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同学" initials="刘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95959"/>
    <a:srgbClr val="EBF1FF"/>
    <a:srgbClr val="4C58D2"/>
    <a:srgbClr val="4D5BD3"/>
    <a:srgbClr val="F8F9FE"/>
    <a:srgbClr val="78C165"/>
    <a:srgbClr val="FFB806"/>
    <a:srgbClr val="EE6461"/>
    <a:srgbClr val="A86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4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9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9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svg"/><Relationship Id="rId8" Type="http://schemas.openxmlformats.org/officeDocument/2006/relationships/image" Target="../media/image6.png"/><Relationship Id="rId7" Type="http://schemas.openxmlformats.org/officeDocument/2006/relationships/image" Target="../media/image3.svg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4.png"/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11" Type="http://schemas.openxmlformats.org/officeDocument/2006/relationships/image" Target="../media/image5.svg"/><Relationship Id="rId10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svg"/><Relationship Id="rId8" Type="http://schemas.openxmlformats.org/officeDocument/2006/relationships/image" Target="../media/image84.png"/><Relationship Id="rId7" Type="http://schemas.openxmlformats.org/officeDocument/2006/relationships/image" Target="../media/image83.png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4.png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0.png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4.png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0.png"/><Relationship Id="rId7" Type="http://schemas.openxmlformats.org/officeDocument/2006/relationships/image" Target="../media/image112.png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0" Type="http://schemas.openxmlformats.org/officeDocument/2006/relationships/notesSlide" Target="../notesSlides/notesSlide15.xml"/><Relationship Id="rId1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4.png"/><Relationship Id="rId7" Type="http://schemas.openxmlformats.org/officeDocument/2006/relationships/image" Target="../media/image119.png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5.jpeg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3" Type="http://schemas.openxmlformats.org/officeDocument/2006/relationships/image" Target="../media/image121.jpeg"/><Relationship Id="rId2" Type="http://schemas.openxmlformats.org/officeDocument/2006/relationships/image" Target="../media/image84.png"/><Relationship Id="rId1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4.png"/><Relationship Id="rId1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9.png"/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3" Type="http://schemas.openxmlformats.org/officeDocument/2006/relationships/image" Target="../media/image128.png"/><Relationship Id="rId2" Type="http://schemas.openxmlformats.org/officeDocument/2006/relationships/image" Target="../media/image20.png"/><Relationship Id="rId1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3.png"/><Relationship Id="rId3" Type="http://schemas.openxmlformats.org/officeDocument/2006/relationships/image" Target="../media/image132.png"/><Relationship Id="rId2" Type="http://schemas.openxmlformats.org/officeDocument/2006/relationships/image" Target="../media/image20.png"/><Relationship Id="rId1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5.png"/><Relationship Id="rId3" Type="http://schemas.openxmlformats.org/officeDocument/2006/relationships/image" Target="../media/image134.png"/><Relationship Id="rId2" Type="http://schemas.openxmlformats.org/officeDocument/2006/relationships/image" Target="../media/image20.png"/><Relationship Id="rId1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5.png"/><Relationship Id="rId3" Type="http://schemas.openxmlformats.org/officeDocument/2006/relationships/image" Target="../media/image136.png"/><Relationship Id="rId2" Type="http://schemas.openxmlformats.org/officeDocument/2006/relationships/image" Target="../media/image20.png"/><Relationship Id="rId1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7.png"/><Relationship Id="rId2" Type="http://schemas.openxmlformats.org/officeDocument/2006/relationships/image" Target="../media/image20.png"/><Relationship Id="rId1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9.png"/><Relationship Id="rId3" Type="http://schemas.openxmlformats.org/officeDocument/2006/relationships/image" Target="../media/image138.png"/><Relationship Id="rId2" Type="http://schemas.openxmlformats.org/officeDocument/2006/relationships/image" Target="../media/image20.png"/><Relationship Id="rId1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1.png"/><Relationship Id="rId2" Type="http://schemas.openxmlformats.org/officeDocument/2006/relationships/image" Target="../media/image20.png"/><Relationship Id="rId1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2.png"/><Relationship Id="rId2" Type="http://schemas.openxmlformats.org/officeDocument/2006/relationships/image" Target="../media/image20.png"/><Relationship Id="rId1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4.png"/><Relationship Id="rId8" Type="http://schemas.openxmlformats.org/officeDocument/2006/relationships/image" Target="../media/image143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2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9.svg"/><Relationship Id="rId7" Type="http://schemas.openxmlformats.org/officeDocument/2006/relationships/image" Target="../media/image12.png"/><Relationship Id="rId6" Type="http://schemas.openxmlformats.org/officeDocument/2006/relationships/image" Target="../media/image8.svg"/><Relationship Id="rId5" Type="http://schemas.openxmlformats.org/officeDocument/2006/relationships/image" Target="../media/image11.png"/><Relationship Id="rId4" Type="http://schemas.openxmlformats.org/officeDocument/2006/relationships/image" Target="../media/image7.svg"/><Relationship Id="rId3" Type="http://schemas.openxmlformats.org/officeDocument/2006/relationships/image" Target="../media/image10.png"/><Relationship Id="rId2" Type="http://schemas.openxmlformats.org/officeDocument/2006/relationships/image" Target="../media/image1.sv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0.sv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.sv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.sv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12.svg"/><Relationship Id="rId5" Type="http://schemas.openxmlformats.org/officeDocument/2006/relationships/image" Target="../media/image21.png"/><Relationship Id="rId4" Type="http://schemas.openxmlformats.org/officeDocument/2006/relationships/image" Target="../media/image11.svg"/><Relationship Id="rId3" Type="http://schemas.openxmlformats.org/officeDocument/2006/relationships/image" Target="../media/image20.png"/><Relationship Id="rId23" Type="http://schemas.openxmlformats.org/officeDocument/2006/relationships/notesSlide" Target="../notesSlides/notesSlide6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36.png"/><Relationship Id="rId20" Type="http://schemas.openxmlformats.org/officeDocument/2006/relationships/image" Target="../media/image35.png"/><Relationship Id="rId2" Type="http://schemas.openxmlformats.org/officeDocument/2006/relationships/image" Target="../media/image1.svg"/><Relationship Id="rId19" Type="http://schemas.openxmlformats.org/officeDocument/2006/relationships/image" Target="../media/image34.png"/><Relationship Id="rId18" Type="http://schemas.openxmlformats.org/officeDocument/2006/relationships/image" Target="../media/image33.png"/><Relationship Id="rId17" Type="http://schemas.openxmlformats.org/officeDocument/2006/relationships/image" Target="../media/image32.png"/><Relationship Id="rId16" Type="http://schemas.openxmlformats.org/officeDocument/2006/relationships/image" Target="../media/image31.png"/><Relationship Id="rId15" Type="http://schemas.openxmlformats.org/officeDocument/2006/relationships/image" Target="../media/image30.png"/><Relationship Id="rId14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6.jpe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1.sv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4" Type="http://schemas.openxmlformats.org/officeDocument/2006/relationships/notesSlide" Target="../notesSlides/notesSlide9.xml"/><Relationship Id="rId33" Type="http://schemas.openxmlformats.org/officeDocument/2006/relationships/slideLayout" Target="../slideLayouts/slideLayout1.xml"/><Relationship Id="rId32" Type="http://schemas.openxmlformats.org/officeDocument/2006/relationships/image" Target="../media/image76.png"/><Relationship Id="rId31" Type="http://schemas.openxmlformats.org/officeDocument/2006/relationships/image" Target="../media/image1.svg"/><Relationship Id="rId30" Type="http://schemas.openxmlformats.org/officeDocument/2006/relationships/image" Target="../media/image3.png"/><Relationship Id="rId3" Type="http://schemas.openxmlformats.org/officeDocument/2006/relationships/image" Target="../media/image49.png"/><Relationship Id="rId29" Type="http://schemas.openxmlformats.org/officeDocument/2006/relationships/image" Target="../media/image75.png"/><Relationship Id="rId28" Type="http://schemas.openxmlformats.org/officeDocument/2006/relationships/image" Target="../media/image74.png"/><Relationship Id="rId27" Type="http://schemas.openxmlformats.org/officeDocument/2006/relationships/image" Target="../media/image73.png"/><Relationship Id="rId26" Type="http://schemas.openxmlformats.org/officeDocument/2006/relationships/image" Target="../media/image72.png"/><Relationship Id="rId25" Type="http://schemas.openxmlformats.org/officeDocument/2006/relationships/image" Target="../media/image71.png"/><Relationship Id="rId24" Type="http://schemas.openxmlformats.org/officeDocument/2006/relationships/image" Target="../media/image70.png"/><Relationship Id="rId23" Type="http://schemas.openxmlformats.org/officeDocument/2006/relationships/image" Target="../media/image69.png"/><Relationship Id="rId22" Type="http://schemas.openxmlformats.org/officeDocument/2006/relationships/image" Target="../media/image68.png"/><Relationship Id="rId21" Type="http://schemas.openxmlformats.org/officeDocument/2006/relationships/image" Target="../media/image67.png"/><Relationship Id="rId20" Type="http://schemas.openxmlformats.org/officeDocument/2006/relationships/image" Target="../media/image66.png"/><Relationship Id="rId2" Type="http://schemas.openxmlformats.org/officeDocument/2006/relationships/image" Target="../media/image48.png"/><Relationship Id="rId19" Type="http://schemas.openxmlformats.org/officeDocument/2006/relationships/image" Target="../media/image65.png"/><Relationship Id="rId18" Type="http://schemas.openxmlformats.org/officeDocument/2006/relationships/image" Target="../media/image64.png"/><Relationship Id="rId17" Type="http://schemas.openxmlformats.org/officeDocument/2006/relationships/image" Target="../media/image63.png"/><Relationship Id="rId16" Type="http://schemas.openxmlformats.org/officeDocument/2006/relationships/image" Target="../media/image62.png"/><Relationship Id="rId15" Type="http://schemas.openxmlformats.org/officeDocument/2006/relationships/image" Target="../media/image61.png"/><Relationship Id="rId14" Type="http://schemas.openxmlformats.org/officeDocument/2006/relationships/image" Target="../media/image60.png"/><Relationship Id="rId13" Type="http://schemas.openxmlformats.org/officeDocument/2006/relationships/image" Target="../media/image59.png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5360" y="494665"/>
            <a:ext cx="1459865" cy="431800"/>
            <a:chOff x="1226" y="779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226" y="779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97" y="850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911" y="827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68680" y="1047750"/>
            <a:ext cx="52241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800" b="1">
                <a:solidFill>
                  <a:schemeClr val="bg1"/>
                </a:solidFill>
              </a:rPr>
              <a:t>Start-up </a:t>
            </a:r>
            <a:r>
              <a:rPr sz="4800" b="1">
                <a:solidFill>
                  <a:schemeClr val="bg1"/>
                </a:solidFill>
              </a:rPr>
              <a:t>Private </a:t>
            </a:r>
            <a:r>
              <a:rPr lang="zh-CN" altLang="en-US" sz="4800" b="1">
                <a:solidFill>
                  <a:schemeClr val="bg1"/>
                </a:solidFill>
              </a:rPr>
              <a:t>Introduction</a:t>
            </a:r>
            <a:endParaRPr lang="zh-CN" altLang="en-US" sz="48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8680" y="2534920"/>
            <a:ext cx="3338195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>
              <a:lnSpc>
                <a:spcPct val="120000"/>
              </a:lnSpc>
            </a:pPr>
            <a:r>
              <a:rPr lang="zh-CN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点燃私域简介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982980" y="3836035"/>
            <a:ext cx="2458720" cy="663575"/>
            <a:chOff x="1594" y="6497"/>
            <a:chExt cx="3872" cy="1045"/>
          </a:xfrm>
        </p:grpSpPr>
        <p:grpSp>
          <p:nvGrpSpPr>
            <p:cNvPr id="42" name="组合 41"/>
            <p:cNvGrpSpPr/>
            <p:nvPr/>
          </p:nvGrpSpPr>
          <p:grpSpPr>
            <a:xfrm>
              <a:off x="1594" y="7166"/>
              <a:ext cx="3873" cy="376"/>
              <a:chOff x="1594" y="7166"/>
              <a:chExt cx="3873" cy="376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1594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团队</a:t>
                </a:r>
                <a:endParaRPr lang="zh-CN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2649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运营</a:t>
                </a:r>
                <a:endParaRPr lang="zh-CN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3704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成绩</a:t>
                </a:r>
                <a:endParaRPr lang="zh-CN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4759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案例</a:t>
                </a:r>
                <a:endParaRPr lang="zh-CN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 rot="0">
              <a:off x="3705" y="6497"/>
              <a:ext cx="682" cy="680"/>
              <a:chOff x="3705" y="6497"/>
              <a:chExt cx="682" cy="680"/>
            </a:xfrm>
          </p:grpSpPr>
          <p:sp>
            <p:nvSpPr>
              <p:cNvPr id="14" name="圆角矩形 13"/>
              <p:cNvSpPr>
                <a:spLocks noChangeAspect="1"/>
              </p:cNvSpPr>
              <p:nvPr/>
            </p:nvSpPr>
            <p:spPr>
              <a:xfrm>
                <a:off x="3705" y="6497"/>
                <a:ext cx="682" cy="680"/>
              </a:xfrm>
              <a:prstGeom prst="roundRect">
                <a:avLst>
                  <a:gd name="adj" fmla="val 29982"/>
                </a:avLst>
              </a:prstGeom>
              <a:solidFill>
                <a:srgbClr val="FFB80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33" name="图片 32" descr="45304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762" y="6530"/>
                <a:ext cx="567" cy="567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 rot="0">
              <a:off x="1594" y="6497"/>
              <a:ext cx="682" cy="680"/>
              <a:chOff x="1594" y="6497"/>
              <a:chExt cx="682" cy="680"/>
            </a:xfrm>
          </p:grpSpPr>
          <p:sp>
            <p:nvSpPr>
              <p:cNvPr id="9" name="圆角矩形 8"/>
              <p:cNvSpPr>
                <a:spLocks noChangeAspect="1"/>
              </p:cNvSpPr>
              <p:nvPr/>
            </p:nvSpPr>
            <p:spPr>
              <a:xfrm>
                <a:off x="1594" y="6497"/>
                <a:ext cx="683" cy="680"/>
              </a:xfrm>
              <a:prstGeom prst="roundRect">
                <a:avLst>
                  <a:gd name="adj" fmla="val 29982"/>
                </a:avLst>
              </a:prstGeom>
              <a:solidFill>
                <a:srgbClr val="78C16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126" name="图片 125" descr="32313533373738383b32313533373731383bcdc5b6d3"/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98" y="6610"/>
                <a:ext cx="495" cy="454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 rot="0">
              <a:off x="2650" y="6497"/>
              <a:ext cx="682" cy="680"/>
              <a:chOff x="2650" y="6497"/>
              <a:chExt cx="682" cy="680"/>
            </a:xfrm>
          </p:grpSpPr>
          <p:sp>
            <p:nvSpPr>
              <p:cNvPr id="13" name="圆角矩形 12"/>
              <p:cNvSpPr>
                <a:spLocks noChangeAspect="1"/>
              </p:cNvSpPr>
              <p:nvPr/>
            </p:nvSpPr>
            <p:spPr>
              <a:xfrm>
                <a:off x="2650" y="6497"/>
                <a:ext cx="682" cy="680"/>
              </a:xfrm>
              <a:prstGeom prst="roundRect">
                <a:avLst>
                  <a:gd name="adj" fmla="val 29982"/>
                </a:avLst>
              </a:prstGeom>
              <a:solidFill>
                <a:srgbClr val="EE646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28" name="图片 27" descr="3681053"/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66" y="6610"/>
                <a:ext cx="451" cy="397"/>
              </a:xfrm>
              <a:prstGeom prst="rect">
                <a:avLst/>
              </a:prstGeom>
            </p:spPr>
          </p:pic>
        </p:grpSp>
        <p:grpSp>
          <p:nvGrpSpPr>
            <p:cNvPr id="40" name="组合 39"/>
            <p:cNvGrpSpPr/>
            <p:nvPr/>
          </p:nvGrpSpPr>
          <p:grpSpPr>
            <a:xfrm>
              <a:off x="4760" y="6497"/>
              <a:ext cx="682" cy="680"/>
              <a:chOff x="4760" y="6497"/>
              <a:chExt cx="682" cy="680"/>
            </a:xfrm>
          </p:grpSpPr>
          <p:sp>
            <p:nvSpPr>
              <p:cNvPr id="15" name="圆角矩形 14"/>
              <p:cNvSpPr>
                <a:spLocks noChangeAspect="1"/>
              </p:cNvSpPr>
              <p:nvPr/>
            </p:nvSpPr>
            <p:spPr>
              <a:xfrm>
                <a:off x="4760" y="6497"/>
                <a:ext cx="682" cy="680"/>
              </a:xfrm>
              <a:prstGeom prst="roundRect">
                <a:avLst>
                  <a:gd name="adj" fmla="val 29982"/>
                </a:avLst>
              </a:prstGeom>
              <a:solidFill>
                <a:srgbClr val="A868FC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35" name="图片 34" descr="343435383038393b343532323232333bc6f3d2b5cec4bba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915" y="6618"/>
                <a:ext cx="400" cy="454"/>
              </a:xfrm>
              <a:prstGeom prst="rect">
                <a:avLst/>
              </a:prstGeom>
            </p:spPr>
          </p:pic>
        </p:grpSp>
      </p:grpSp>
      <p:pic>
        <p:nvPicPr>
          <p:cNvPr id="52" name="图片 51" descr="微信图片_202112251658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4285" y="1047750"/>
            <a:ext cx="4852035" cy="38919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3169920" y="2616200"/>
            <a:ext cx="3781425" cy="514350"/>
          </a:xfrm>
          <a:prstGeom prst="roundRect">
            <a:avLst/>
          </a:prstGeom>
          <a:solidFill>
            <a:srgbClr val="7092EC">
              <a:alpha val="48000"/>
            </a:srgbClr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80180" y="1880870"/>
            <a:ext cx="2298700" cy="2668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514350" indent="-514350" algn="l">
              <a:lnSpc>
                <a:spcPct val="160000"/>
              </a:lnSpc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公司简介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  <a:p>
            <a:pPr marL="514350" indent="-514350" algn="l">
              <a:lnSpc>
                <a:spcPct val="160000"/>
              </a:lnSpc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运营案例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31393938393834313b31393939353234363bbbf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74320" y="4039235"/>
            <a:ext cx="8567420" cy="1640840"/>
            <a:chOff x="48" y="6361"/>
            <a:chExt cx="13492" cy="2584"/>
          </a:xfrm>
        </p:grpSpPr>
        <p:pic>
          <p:nvPicPr>
            <p:cNvPr id="24" name="图片 23" descr="31393938393834313b31393939353234363bbbf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80" y="6361"/>
              <a:ext cx="974" cy="974"/>
            </a:xfrm>
            <a:prstGeom prst="rect">
              <a:avLst/>
            </a:prstGeom>
          </p:spPr>
        </p:pic>
        <p:pic>
          <p:nvPicPr>
            <p:cNvPr id="32" name="图片 31" descr="31393938393834313b31393939353234363bbbf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80" y="6361"/>
              <a:ext cx="974" cy="97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48" y="6397"/>
              <a:ext cx="13492" cy="25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l">
                <a:lnSpc>
                  <a:spcPct val="120000"/>
                </a:lnSpc>
                <a:buNone/>
              </a:pPr>
              <a:r>
                <a:rPr lang="en-US" altLang="zh-CN" sz="9600" b="1" i="1" dirty="0">
                  <a:solidFill>
                    <a:srgbClr val="7194ED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Bold" panose="020B0800000000000000" charset="-122"/>
                </a:rPr>
                <a:t>CONTENTS</a:t>
              </a:r>
              <a:endParaRPr lang="en-US" altLang="zh-CN" sz="9600" b="1" i="1" dirty="0">
                <a:solidFill>
                  <a:srgbClr val="7194ED"/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3"/>
          <p:cNvPicPr/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259060" cy="5760000"/>
          </a:xfrm>
          <a:prstGeom prst="rect">
            <a:avLst/>
          </a:prstGeom>
        </p:spPr>
      </p:pic>
      <p:pic>
        <p:nvPicPr>
          <p:cNvPr id="17" name="图片 16" descr="微信图片_202112201902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338" y="2282465"/>
            <a:ext cx="1313815" cy="2846070"/>
          </a:xfrm>
          <a:prstGeom prst="rect">
            <a:avLst/>
          </a:prstGeom>
        </p:spPr>
      </p:pic>
      <p:pic>
        <p:nvPicPr>
          <p:cNvPr id="18" name="图片 17" descr="微信图片_202112201902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138" y="2282465"/>
            <a:ext cx="1313815" cy="28460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343" y="2248535"/>
            <a:ext cx="1336040" cy="288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368" y="2248535"/>
            <a:ext cx="1344930" cy="288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" y="2248535"/>
            <a:ext cx="1319873" cy="288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938" y="2248535"/>
            <a:ext cx="1328420" cy="288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6275" y="1135380"/>
            <a:ext cx="8057515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针对私域年轻女性用户，进行大规模的异业合作，同时在小程序内自建内容平台，再造私域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小红书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en-US" altLang="zh-CN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6275" y="675005"/>
            <a:ext cx="63284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新锐美妆私域项目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COLORKEY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)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8298180" y="471170"/>
            <a:ext cx="431800" cy="431800"/>
          </a:xfrm>
          <a:prstGeom prst="ellipse">
            <a:avLst/>
          </a:prstGeom>
          <a:solidFill>
            <a:srgbClr val="FE6F25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31393938393834313b31393939353234363bbbf0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43265" y="516255"/>
            <a:ext cx="341630" cy="3416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733155" y="501650"/>
            <a:ext cx="102489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>
              <a:lnSpc>
                <a:spcPct val="12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点燃私域</a:t>
            </a:r>
            <a:endParaRPr lang="zh-CN" altLang="zh-CN" sz="16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0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0260000" cy="576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62610" y="683260"/>
            <a:ext cx="60515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新锐食品私域项目（每日黑巧）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529" y="2042795"/>
            <a:ext cx="1326515" cy="288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2042795"/>
            <a:ext cx="1416264" cy="288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459" y="2042795"/>
            <a:ext cx="1416050" cy="288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159" y="2042795"/>
            <a:ext cx="1346200" cy="288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374" y="2042795"/>
            <a:ext cx="1322070" cy="288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059" y="2042795"/>
            <a:ext cx="1315085" cy="288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2610" y="1143635"/>
            <a:ext cx="6678930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把重点运营明星粉丝以及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KOC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用户，通过直播及游戏化及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KOC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模式快速提升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GMV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及用户复购指标</a:t>
            </a:r>
            <a:endParaRPr lang="zh-CN" altLang="en-US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8298180" y="471170"/>
            <a:ext cx="431800" cy="431800"/>
          </a:xfrm>
          <a:prstGeom prst="ellipse">
            <a:avLst/>
          </a:prstGeom>
          <a:solidFill>
            <a:srgbClr val="FE6F25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31393938393834313b31393939353234363bbbf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3265" y="516255"/>
            <a:ext cx="341630" cy="34163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733155" y="501650"/>
            <a:ext cx="102489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>
              <a:lnSpc>
                <a:spcPct val="12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点燃私域</a:t>
            </a:r>
            <a:endParaRPr lang="zh-CN" altLang="zh-CN" sz="16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9525"/>
            <a:ext cx="10259060" cy="5760000"/>
          </a:xfrm>
          <a:prstGeom prst="rect">
            <a:avLst/>
          </a:prstGeom>
        </p:spPr>
      </p:pic>
      <p:sp>
        <p:nvSpPr>
          <p:cNvPr id="26" name="圆角矩形 25"/>
          <p:cNvSpPr/>
          <p:nvPr/>
        </p:nvSpPr>
        <p:spPr>
          <a:xfrm>
            <a:off x="480695" y="2007235"/>
            <a:ext cx="9298305" cy="3391535"/>
          </a:xfrm>
          <a:prstGeom prst="roundRect">
            <a:avLst>
              <a:gd name="adj" fmla="val 9753"/>
            </a:avLst>
          </a:prstGeom>
          <a:solidFill>
            <a:schemeClr val="bg1">
              <a:lumMod val="9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76275" y="675005"/>
            <a:ext cx="58908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高端婴配奶粉私域项目（蓝河绵羊奶）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6275" y="1135380"/>
            <a:ext cx="7073900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私域强化用户服务，建立用户档案，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VIP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客服跟进高价值用户，确保客户价值及复购率超额完成</a:t>
            </a:r>
            <a:endParaRPr lang="zh-CN" altLang="en-US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58" y="2258060"/>
            <a:ext cx="1321435" cy="288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758" y="2258060"/>
            <a:ext cx="1333500" cy="288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223" y="2258060"/>
            <a:ext cx="1330325" cy="288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513" y="2258060"/>
            <a:ext cx="1330325" cy="288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803" y="2258060"/>
            <a:ext cx="1319530" cy="288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520" y="2258060"/>
            <a:ext cx="1319873" cy="2880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6" name="图片 5" descr="31393938393834313b31393939353234363bbbf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0"/>
            <a:ext cx="10259060" cy="575691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481330" y="1818005"/>
            <a:ext cx="9298305" cy="3580765"/>
          </a:xfrm>
          <a:prstGeom prst="roundRect">
            <a:avLst>
              <a:gd name="adj" fmla="val 9753"/>
            </a:avLst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76275" y="675005"/>
            <a:ext cx="70618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传统大家电线上线下私域项目（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TCL)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6275" y="1135380"/>
            <a:ext cx="7924800" cy="533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以企微私域及会员中心为抓手，承接百万级用户私域用户运营，打通会员中心、商城、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APP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联动，协同电商大促，赋能线下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7000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家门店，实现私域销售倍增</a:t>
            </a:r>
            <a:endParaRPr lang="zh-CN" altLang="en-US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" y="2199640"/>
            <a:ext cx="1299363" cy="2880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333" y="2199640"/>
            <a:ext cx="1285875" cy="2880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383" y="2199640"/>
            <a:ext cx="1331595" cy="2880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968" y="2199640"/>
            <a:ext cx="1323975" cy="2880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933" y="2199640"/>
            <a:ext cx="1343025" cy="2880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2198" y="2199640"/>
            <a:ext cx="1306195" cy="2880000"/>
          </a:xfrm>
          <a:prstGeom prst="rect">
            <a:avLst/>
          </a:prstGeom>
        </p:spPr>
      </p:pic>
      <p:sp>
        <p:nvSpPr>
          <p:cNvPr id="11" name="椭圆 10"/>
          <p:cNvSpPr>
            <a:spLocks noChangeAspect="1"/>
          </p:cNvSpPr>
          <p:nvPr/>
        </p:nvSpPr>
        <p:spPr>
          <a:xfrm>
            <a:off x="8298180" y="471170"/>
            <a:ext cx="431800" cy="431800"/>
          </a:xfrm>
          <a:prstGeom prst="ellipse">
            <a:avLst/>
          </a:prstGeom>
          <a:solidFill>
            <a:srgbClr val="FE6F25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31393938393834313b31393939353234363bbbf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3265" y="516255"/>
            <a:ext cx="341630" cy="34163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733155" y="501650"/>
            <a:ext cx="102489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>
              <a:lnSpc>
                <a:spcPct val="12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点燃私域</a:t>
            </a:r>
            <a:endParaRPr lang="zh-CN" altLang="zh-CN" sz="16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0"/>
            <a:ext cx="10259060" cy="575691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481330" y="1818005"/>
            <a:ext cx="9298305" cy="3580765"/>
          </a:xfrm>
          <a:prstGeom prst="roundRect">
            <a:avLst>
              <a:gd name="adj" fmla="val 9753"/>
            </a:avLst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76275" y="675005"/>
            <a:ext cx="71431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线下服装连锁门店私域项目（快鱼）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6275" y="1135380"/>
            <a:ext cx="7296150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承接线下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4200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家门店私域用户导入，赋能线下门店，实现私域销售提升</a:t>
            </a:r>
            <a:endParaRPr lang="zh-CN" altLang="en-US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76" y="2168525"/>
            <a:ext cx="1324610" cy="288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191" y="2168525"/>
            <a:ext cx="1346835" cy="288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291" y="2168525"/>
            <a:ext cx="1337310" cy="288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566" y="2168525"/>
            <a:ext cx="1343660" cy="288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051" y="2168525"/>
            <a:ext cx="1311275" cy="288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280" y="2168525"/>
            <a:ext cx="1329231" cy="2880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4" name="椭圆 3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9" name="图片 8" descr="31393938393834313b31393939353234363bbbf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3175"/>
            <a:ext cx="10258425" cy="57531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481330" y="1818005"/>
            <a:ext cx="9298305" cy="3580765"/>
          </a:xfrm>
          <a:prstGeom prst="roundRect">
            <a:avLst>
              <a:gd name="adj" fmla="val 9753"/>
            </a:avLst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105" y="2153560"/>
            <a:ext cx="1320165" cy="2905125"/>
          </a:xfrm>
          <a:prstGeom prst="rect">
            <a:avLst/>
          </a:prstGeom>
        </p:spPr>
      </p:pic>
      <p:pic>
        <p:nvPicPr>
          <p:cNvPr id="9" name="图片 8" descr="微信图片_20211220192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510" y="2175150"/>
            <a:ext cx="1330325" cy="2883535"/>
          </a:xfrm>
          <a:prstGeom prst="rect">
            <a:avLst/>
          </a:prstGeom>
        </p:spPr>
      </p:pic>
      <p:pic>
        <p:nvPicPr>
          <p:cNvPr id="10" name="图片 9" descr="微信图片_202112201922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40" y="2175150"/>
            <a:ext cx="1330325" cy="28835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560" y="2178685"/>
            <a:ext cx="1322705" cy="2880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4505" y="2178685"/>
            <a:ext cx="1318895" cy="288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2075" y="2178685"/>
            <a:ext cx="1325245" cy="2880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76275" y="675005"/>
            <a:ext cx="53117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电讯平台及线下门店项目（广东移动）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76275" y="1135380"/>
            <a:ext cx="7903210" cy="533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通过企业微信深度融合移动业务，定制化开发功能模块，搭建中台支持团队，服务全省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2.2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万家沟通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100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门店。运营承接千万级用户小程序业务成交，连续两年获得移动系统优秀服务商大奖</a:t>
            </a:r>
            <a:endParaRPr lang="zh-CN" altLang="en-US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8298180" y="471170"/>
            <a:ext cx="431800" cy="431800"/>
          </a:xfrm>
          <a:prstGeom prst="ellipse">
            <a:avLst/>
          </a:prstGeom>
          <a:solidFill>
            <a:srgbClr val="FE6F25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" name="图片 23" descr="31393938393834313b31393939353234363bbbf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3265" y="516255"/>
            <a:ext cx="341630" cy="34163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8733155" y="501650"/>
            <a:ext cx="102489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>
              <a:lnSpc>
                <a:spcPct val="12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点燃私域</a:t>
            </a:r>
            <a:endParaRPr lang="zh-CN" altLang="zh-CN" sz="16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超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0"/>
            <a:ext cx="10259060" cy="575691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443230" y="1840865"/>
            <a:ext cx="9298305" cy="3580765"/>
          </a:xfrm>
          <a:prstGeom prst="roundRect">
            <a:avLst>
              <a:gd name="adj" fmla="val 9753"/>
            </a:avLst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76275" y="675005"/>
            <a:ext cx="53117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线下商超百货项目（常州购物中心）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76275" y="1135380"/>
            <a:ext cx="7129780" cy="533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基于企业微信，搭建私域用户池，多场景触发用户用户消费行为，实现</a:t>
            </a:r>
            <a:r>
              <a:rPr 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门店流量转化。搭建用户社群，提升用户购买力；赋能商场导购，实现私域自运营</a:t>
            </a:r>
            <a:endParaRPr lang="zh-CN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8" name="椭圆 27"/>
          <p:cNvSpPr>
            <a:spLocks noChangeAspect="1"/>
          </p:cNvSpPr>
          <p:nvPr/>
        </p:nvSpPr>
        <p:spPr>
          <a:xfrm>
            <a:off x="8298180" y="471170"/>
            <a:ext cx="431800" cy="431800"/>
          </a:xfrm>
          <a:prstGeom prst="ellipse">
            <a:avLst/>
          </a:prstGeom>
          <a:solidFill>
            <a:srgbClr val="FE6F25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9" name="图片 28" descr="31393938393834313b31393939353234363bbbf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265" y="516255"/>
            <a:ext cx="341630" cy="34163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8733155" y="501650"/>
            <a:ext cx="102489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>
              <a:lnSpc>
                <a:spcPct val="12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点燃私域</a:t>
            </a:r>
            <a:endParaRPr lang="zh-CN" altLang="zh-CN" sz="16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31" name="图片 30" descr="微信图片_202201092237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45" y="2242185"/>
            <a:ext cx="1330770" cy="2880000"/>
          </a:xfrm>
          <a:prstGeom prst="rect">
            <a:avLst/>
          </a:prstGeom>
        </p:spPr>
      </p:pic>
      <p:pic>
        <p:nvPicPr>
          <p:cNvPr id="32" name="图片 31" descr="微信图片_202201092237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765" y="2242185"/>
            <a:ext cx="1330325" cy="2880000"/>
          </a:xfrm>
          <a:prstGeom prst="rect">
            <a:avLst/>
          </a:prstGeom>
        </p:spPr>
      </p:pic>
      <p:pic>
        <p:nvPicPr>
          <p:cNvPr id="33" name="图片 32" descr="微信图片_202201092237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640" y="2242185"/>
            <a:ext cx="1330325" cy="2880000"/>
          </a:xfrm>
          <a:prstGeom prst="rect">
            <a:avLst/>
          </a:prstGeom>
        </p:spPr>
      </p:pic>
      <p:pic>
        <p:nvPicPr>
          <p:cNvPr id="34" name="图片 33" descr="微信图片_202201092238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6015" y="2242185"/>
            <a:ext cx="1330325" cy="2880000"/>
          </a:xfrm>
          <a:prstGeom prst="rect">
            <a:avLst/>
          </a:prstGeom>
        </p:spPr>
      </p:pic>
      <p:pic>
        <p:nvPicPr>
          <p:cNvPr id="35" name="图片 34" descr="微信图片_202201092238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265" y="2242185"/>
            <a:ext cx="1330325" cy="2880000"/>
          </a:xfrm>
          <a:prstGeom prst="rect">
            <a:avLst/>
          </a:prstGeom>
        </p:spPr>
      </p:pic>
      <p:pic>
        <p:nvPicPr>
          <p:cNvPr id="36" name="图片 35" descr="微信图片_202201092240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390" y="2242185"/>
            <a:ext cx="1330325" cy="2880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0"/>
            <a:ext cx="10238740" cy="575945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81723" y="1487170"/>
            <a:ext cx="20485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公司理念：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81723" y="1921510"/>
            <a:ext cx="6583680" cy="6076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400">
                <a:solidFill>
                  <a:schemeClr val="bg1"/>
                </a:solidFill>
                <a:sym typeface="+mn-ea"/>
              </a:rPr>
              <a:t>最专业的团队，帮你管理最有价值的用户资产！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8298180" y="471170"/>
            <a:ext cx="431800" cy="431800"/>
          </a:xfrm>
          <a:prstGeom prst="ellipse">
            <a:avLst/>
          </a:prstGeom>
          <a:solidFill>
            <a:srgbClr val="FE6F25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31393938393834313b31393939353234363bbbf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265" y="516255"/>
            <a:ext cx="341630" cy="34163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733155" y="501650"/>
            <a:ext cx="102489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>
              <a:lnSpc>
                <a:spcPct val="12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点燃私域</a:t>
            </a:r>
            <a:endParaRPr lang="zh-CN" altLang="zh-CN" sz="16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组合 112"/>
          <p:cNvGrpSpPr/>
          <p:nvPr/>
        </p:nvGrpSpPr>
        <p:grpSpPr>
          <a:xfrm>
            <a:off x="4137660" y="756920"/>
            <a:ext cx="4812030" cy="4493260"/>
            <a:chOff x="4566" y="1447"/>
            <a:chExt cx="7578" cy="7076"/>
          </a:xfrm>
        </p:grpSpPr>
        <p:grpSp>
          <p:nvGrpSpPr>
            <p:cNvPr id="78" name="组合 77"/>
            <p:cNvGrpSpPr/>
            <p:nvPr/>
          </p:nvGrpSpPr>
          <p:grpSpPr>
            <a:xfrm>
              <a:off x="5803" y="2970"/>
              <a:ext cx="5102" cy="4445"/>
              <a:chOff x="5803" y="2094"/>
              <a:chExt cx="5102" cy="4445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7220" y="3474"/>
                <a:ext cx="2268" cy="2268"/>
                <a:chOff x="11300" y="1201"/>
                <a:chExt cx="2268" cy="2268"/>
              </a:xfrm>
            </p:grpSpPr>
            <p:sp>
              <p:nvSpPr>
                <p:cNvPr id="9" name="椭圆 8"/>
                <p:cNvSpPr>
                  <a:spLocks noChangeAspect="1"/>
                </p:cNvSpPr>
                <p:nvPr/>
              </p:nvSpPr>
              <p:spPr>
                <a:xfrm>
                  <a:off x="11300" y="1201"/>
                  <a:ext cx="2268" cy="2268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1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2" name="组合 21"/>
                <p:cNvGrpSpPr/>
                <p:nvPr/>
              </p:nvGrpSpPr>
              <p:grpSpPr>
                <a:xfrm rot="0">
                  <a:off x="11584" y="1485"/>
                  <a:ext cx="1700" cy="1700"/>
                  <a:chOff x="7048" y="4175"/>
                  <a:chExt cx="1700" cy="1700"/>
                </a:xfrm>
              </p:grpSpPr>
              <p:sp>
                <p:nvSpPr>
                  <p:cNvPr id="23" name="椭圆 22"/>
                  <p:cNvSpPr>
                    <a:spLocks noChangeAspect="1"/>
                  </p:cNvSpPr>
                  <p:nvPr/>
                </p:nvSpPr>
                <p:spPr>
                  <a:xfrm>
                    <a:off x="7048" y="4175"/>
                    <a:ext cx="1701" cy="1701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36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" name="椭圆 24"/>
                  <p:cNvSpPr>
                    <a:spLocks noChangeAspect="1"/>
                  </p:cNvSpPr>
                  <p:nvPr/>
                </p:nvSpPr>
                <p:spPr>
                  <a:xfrm>
                    <a:off x="7332" y="4458"/>
                    <a:ext cx="1134" cy="1134"/>
                  </a:xfrm>
                  <a:prstGeom prst="ellipse">
                    <a:avLst/>
                  </a:prstGeom>
                  <a:gradFill>
                    <a:gsLst>
                      <a:gs pos="91000">
                        <a:srgbClr val="EB514A"/>
                      </a:gs>
                      <a:gs pos="29000">
                        <a:srgbClr val="F49371"/>
                      </a:gs>
                      <a:gs pos="3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63325" tIns="163325" rIns="163325" bIns="163325" numCol="1" spcCol="0" rtlCol="0" fromWordArt="0" anchor="t" anchorCtr="0" forceAA="0" compatLnSpc="1">
                    <a:noAutofit/>
                  </a:bodyPr>
                  <a:p>
                    <a:pPr algn="ctr"/>
                    <a:endParaRPr lang="zh-CN" altLang="en-US" sz="1600" dirty="0" err="1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pic>
                <p:nvPicPr>
                  <p:cNvPr id="27" name="图片 26" descr="31393938393834313b31393939353234363bbbf0"/>
                  <p:cNvPicPr>
                    <a:picLocks noChangeAspect="1"/>
                  </p:cNvPicPr>
                  <p:nvPr/>
                </p:nvPicPr>
                <p:blipFill>
                  <a:blip r:embed="rId1"/>
                  <a:stretch>
                    <a:fillRect/>
                  </a:stretch>
                </p:blipFill>
                <p:spPr>
                  <a:xfrm>
                    <a:off x="7586" y="4713"/>
                    <a:ext cx="625" cy="62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4" name="组合 13"/>
              <p:cNvGrpSpPr>
                <a:grpSpLocks noChangeAspect="1"/>
              </p:cNvGrpSpPr>
              <p:nvPr/>
            </p:nvGrpSpPr>
            <p:grpSpPr>
              <a:xfrm>
                <a:off x="5803" y="2831"/>
                <a:ext cx="5102" cy="3709"/>
                <a:chOff x="5350" y="2671"/>
                <a:chExt cx="5719" cy="4157"/>
              </a:xfrm>
            </p:grpSpPr>
            <p:sp>
              <p:nvSpPr>
                <p:cNvPr id="26" name="圆角矩形 25"/>
                <p:cNvSpPr/>
                <p:nvPr/>
              </p:nvSpPr>
              <p:spPr>
                <a:xfrm rot="17280000">
                  <a:off x="8379" y="4844"/>
                  <a:ext cx="3402" cy="56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2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" name="圆角矩形 14"/>
                <p:cNvSpPr/>
                <p:nvPr/>
              </p:nvSpPr>
              <p:spPr>
                <a:xfrm>
                  <a:off x="6527" y="6197"/>
                  <a:ext cx="3402" cy="56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2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8" name="圆角矩形 27"/>
                <p:cNvSpPr/>
                <p:nvPr/>
              </p:nvSpPr>
              <p:spPr>
                <a:xfrm rot="4320000">
                  <a:off x="4649" y="4838"/>
                  <a:ext cx="3402" cy="56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2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5" name="圆角矩形 34"/>
                <p:cNvSpPr/>
                <p:nvPr/>
              </p:nvSpPr>
              <p:spPr>
                <a:xfrm rot="12960000">
                  <a:off x="7667" y="2678"/>
                  <a:ext cx="3402" cy="56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2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 rot="8640000">
                  <a:off x="5350" y="2671"/>
                  <a:ext cx="3402" cy="56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2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7" name="组合 76"/>
              <p:cNvGrpSpPr/>
              <p:nvPr/>
            </p:nvGrpSpPr>
            <p:grpSpPr>
              <a:xfrm>
                <a:off x="6044" y="2094"/>
                <a:ext cx="4620" cy="4399"/>
                <a:chOff x="6044" y="2094"/>
                <a:chExt cx="4620" cy="4399"/>
              </a:xfrm>
            </p:grpSpPr>
            <p:grpSp>
              <p:nvGrpSpPr>
                <p:cNvPr id="57" name="组合 56"/>
                <p:cNvGrpSpPr>
                  <a:grpSpLocks noChangeAspect="1"/>
                </p:cNvGrpSpPr>
                <p:nvPr/>
              </p:nvGrpSpPr>
              <p:grpSpPr>
                <a:xfrm rot="10800000" flipH="1">
                  <a:off x="10160" y="3561"/>
                  <a:ext cx="505" cy="505"/>
                  <a:chOff x="12033" y="4262"/>
                  <a:chExt cx="2268" cy="2268"/>
                </a:xfrm>
              </p:grpSpPr>
              <p:sp>
                <p:nvSpPr>
                  <p:cNvPr id="59" name="椭圆 58"/>
                  <p:cNvSpPr>
                    <a:spLocks noChangeAspect="1"/>
                  </p:cNvSpPr>
                  <p:nvPr/>
                </p:nvSpPr>
                <p:spPr>
                  <a:xfrm>
                    <a:off x="12033" y="4262"/>
                    <a:ext cx="2268" cy="2268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33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0" name="椭圆 59"/>
                  <p:cNvSpPr>
                    <a:spLocks noChangeAspect="1"/>
                  </p:cNvSpPr>
                  <p:nvPr/>
                </p:nvSpPr>
                <p:spPr>
                  <a:xfrm>
                    <a:off x="12600" y="4829"/>
                    <a:ext cx="1134" cy="1134"/>
                  </a:xfrm>
                  <a:prstGeom prst="ellipse">
                    <a:avLst/>
                  </a:prstGeom>
                  <a:solidFill>
                    <a:srgbClr val="FE5701">
                      <a:alpha val="9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40" name="组合 39"/>
                <p:cNvGrpSpPr>
                  <a:grpSpLocks noChangeAspect="1"/>
                </p:cNvGrpSpPr>
                <p:nvPr/>
              </p:nvGrpSpPr>
              <p:grpSpPr>
                <a:xfrm rot="10800000" flipH="1">
                  <a:off x="8103" y="2094"/>
                  <a:ext cx="505" cy="505"/>
                  <a:chOff x="12033" y="4262"/>
                  <a:chExt cx="2268" cy="2268"/>
                </a:xfrm>
              </p:grpSpPr>
              <p:sp>
                <p:nvSpPr>
                  <p:cNvPr id="41" name="椭圆 40"/>
                  <p:cNvSpPr>
                    <a:spLocks noChangeAspect="1"/>
                  </p:cNvSpPr>
                  <p:nvPr/>
                </p:nvSpPr>
                <p:spPr>
                  <a:xfrm>
                    <a:off x="12033" y="4262"/>
                    <a:ext cx="2268" cy="2268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33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2" name="椭圆 41"/>
                  <p:cNvSpPr>
                    <a:spLocks noChangeAspect="1"/>
                  </p:cNvSpPr>
                  <p:nvPr/>
                </p:nvSpPr>
                <p:spPr>
                  <a:xfrm>
                    <a:off x="12600" y="4829"/>
                    <a:ext cx="1134" cy="1134"/>
                  </a:xfrm>
                  <a:prstGeom prst="ellipse">
                    <a:avLst/>
                  </a:prstGeom>
                  <a:solidFill>
                    <a:srgbClr val="FE5701">
                      <a:alpha val="9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47" name="组合 46"/>
                <p:cNvGrpSpPr>
                  <a:grpSpLocks noChangeAspect="1"/>
                </p:cNvGrpSpPr>
                <p:nvPr/>
              </p:nvGrpSpPr>
              <p:grpSpPr>
                <a:xfrm rot="10800000" flipH="1">
                  <a:off x="6044" y="3564"/>
                  <a:ext cx="505" cy="505"/>
                  <a:chOff x="12033" y="4262"/>
                  <a:chExt cx="2268" cy="2268"/>
                </a:xfrm>
              </p:grpSpPr>
              <p:sp>
                <p:nvSpPr>
                  <p:cNvPr id="48" name="椭圆 47"/>
                  <p:cNvSpPr>
                    <a:spLocks noChangeAspect="1"/>
                  </p:cNvSpPr>
                  <p:nvPr/>
                </p:nvSpPr>
                <p:spPr>
                  <a:xfrm>
                    <a:off x="12033" y="4262"/>
                    <a:ext cx="2268" cy="2268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33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" name="椭圆 48"/>
                  <p:cNvSpPr>
                    <a:spLocks noChangeAspect="1"/>
                  </p:cNvSpPr>
                  <p:nvPr/>
                </p:nvSpPr>
                <p:spPr>
                  <a:xfrm>
                    <a:off x="12600" y="4829"/>
                    <a:ext cx="1134" cy="1134"/>
                  </a:xfrm>
                  <a:prstGeom prst="ellipse">
                    <a:avLst/>
                  </a:prstGeom>
                  <a:solidFill>
                    <a:srgbClr val="FE5701">
                      <a:alpha val="9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50" name="组合 49"/>
                <p:cNvGrpSpPr>
                  <a:grpSpLocks noChangeAspect="1"/>
                </p:cNvGrpSpPr>
                <p:nvPr/>
              </p:nvGrpSpPr>
              <p:grpSpPr>
                <a:xfrm rot="10800000" flipH="1">
                  <a:off x="6854" y="5969"/>
                  <a:ext cx="505" cy="505"/>
                  <a:chOff x="12033" y="4262"/>
                  <a:chExt cx="2268" cy="2268"/>
                </a:xfrm>
              </p:grpSpPr>
              <p:sp>
                <p:nvSpPr>
                  <p:cNvPr id="51" name="椭圆 50"/>
                  <p:cNvSpPr>
                    <a:spLocks noChangeAspect="1"/>
                  </p:cNvSpPr>
                  <p:nvPr/>
                </p:nvSpPr>
                <p:spPr>
                  <a:xfrm>
                    <a:off x="12033" y="4262"/>
                    <a:ext cx="2268" cy="2268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33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2" name="椭圆 51"/>
                  <p:cNvSpPr>
                    <a:spLocks noChangeAspect="1"/>
                  </p:cNvSpPr>
                  <p:nvPr/>
                </p:nvSpPr>
                <p:spPr>
                  <a:xfrm>
                    <a:off x="12600" y="4829"/>
                    <a:ext cx="1134" cy="1134"/>
                  </a:xfrm>
                  <a:prstGeom prst="ellipse">
                    <a:avLst/>
                  </a:prstGeom>
                  <a:solidFill>
                    <a:srgbClr val="FE5701">
                      <a:alpha val="9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56" name="组合 55"/>
                <p:cNvGrpSpPr>
                  <a:grpSpLocks noChangeAspect="1"/>
                </p:cNvGrpSpPr>
                <p:nvPr/>
              </p:nvGrpSpPr>
              <p:grpSpPr>
                <a:xfrm rot="10800000" flipH="1">
                  <a:off x="9374" y="5989"/>
                  <a:ext cx="505" cy="505"/>
                  <a:chOff x="12033" y="4262"/>
                  <a:chExt cx="2268" cy="2268"/>
                </a:xfrm>
              </p:grpSpPr>
              <p:sp>
                <p:nvSpPr>
                  <p:cNvPr id="58" name="椭圆 57"/>
                  <p:cNvSpPr>
                    <a:spLocks noChangeAspect="1"/>
                  </p:cNvSpPr>
                  <p:nvPr/>
                </p:nvSpPr>
                <p:spPr>
                  <a:xfrm>
                    <a:off x="12033" y="4262"/>
                    <a:ext cx="2268" cy="2268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  <a:alpha val="33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6" name="椭圆 65"/>
                  <p:cNvSpPr>
                    <a:spLocks noChangeAspect="1"/>
                  </p:cNvSpPr>
                  <p:nvPr/>
                </p:nvSpPr>
                <p:spPr>
                  <a:xfrm>
                    <a:off x="12600" y="4829"/>
                    <a:ext cx="1134" cy="1134"/>
                  </a:xfrm>
                  <a:prstGeom prst="ellipse">
                    <a:avLst/>
                  </a:prstGeom>
                  <a:solidFill>
                    <a:srgbClr val="FE5701">
                      <a:alpha val="92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4" name="组合 83"/>
            <p:cNvGrpSpPr/>
            <p:nvPr/>
          </p:nvGrpSpPr>
          <p:grpSpPr>
            <a:xfrm>
              <a:off x="7647" y="1447"/>
              <a:ext cx="1416" cy="1416"/>
              <a:chOff x="10391" y="903"/>
              <a:chExt cx="1416" cy="1416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10472" y="1264"/>
                <a:ext cx="1303" cy="64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>
                  <a:lnSpc>
                    <a:spcPct val="130000"/>
                  </a:lnSpc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加得多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80" name="椭圆 79"/>
              <p:cNvSpPr>
                <a:spLocks noChangeAspect="1"/>
              </p:cNvSpPr>
              <p:nvPr/>
            </p:nvSpPr>
            <p:spPr>
              <a:xfrm rot="10800000" flipH="1">
                <a:off x="10391" y="903"/>
                <a:ext cx="1417" cy="1417"/>
              </a:xfrm>
              <a:prstGeom prst="ellipse">
                <a:avLst/>
              </a:prstGeom>
              <a:solidFill>
                <a:schemeClr val="bg1">
                  <a:lumMod val="85000"/>
                  <a:alpha val="3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0809" y="3983"/>
              <a:ext cx="1303" cy="6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分得清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9909" y="7468"/>
              <a:ext cx="1303" cy="6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留得住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5573" y="7468"/>
              <a:ext cx="1303" cy="6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能销售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4647" y="3983"/>
              <a:ext cx="1303" cy="6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30000"/>
                </a:lnSpc>
              </a:pP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有数据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05" name="椭圆 104"/>
            <p:cNvSpPr>
              <a:spLocks noChangeAspect="1"/>
            </p:cNvSpPr>
            <p:nvPr/>
          </p:nvSpPr>
          <p:spPr>
            <a:xfrm rot="10800000" flipH="1">
              <a:off x="10728" y="3622"/>
              <a:ext cx="1417" cy="1417"/>
            </a:xfrm>
            <a:prstGeom prst="ellipse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  <a:p>
              <a:pPr algn="ctr"/>
              <a:endParaRPr lang="zh-CN" altLang="en-US">
                <a:solidFill>
                  <a:schemeClr val="bg1"/>
                </a:solidFill>
              </a:endParaRPr>
            </a:p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7" name="椭圆 106"/>
            <p:cNvSpPr>
              <a:spLocks noChangeAspect="1"/>
            </p:cNvSpPr>
            <p:nvPr/>
          </p:nvSpPr>
          <p:spPr>
            <a:xfrm rot="10800000" flipH="1">
              <a:off x="9828" y="7107"/>
              <a:ext cx="1417" cy="1417"/>
            </a:xfrm>
            <a:prstGeom prst="ellipse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  <a:p>
              <a:pPr algn="ctr"/>
              <a:endParaRPr lang="zh-CN" altLang="en-US">
                <a:solidFill>
                  <a:schemeClr val="bg1"/>
                </a:solidFill>
              </a:endParaRPr>
            </a:p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0" name="椭圆 109"/>
            <p:cNvSpPr>
              <a:spLocks noChangeAspect="1"/>
            </p:cNvSpPr>
            <p:nvPr/>
          </p:nvSpPr>
          <p:spPr>
            <a:xfrm rot="10800000" flipH="1">
              <a:off x="5492" y="7107"/>
              <a:ext cx="1417" cy="1417"/>
            </a:xfrm>
            <a:prstGeom prst="ellipse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  <a:p>
              <a:pPr algn="ctr"/>
              <a:endParaRPr lang="zh-CN" altLang="en-US">
                <a:solidFill>
                  <a:schemeClr val="bg1"/>
                </a:solidFill>
              </a:endParaRPr>
            </a:p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2" name="椭圆 111"/>
            <p:cNvSpPr>
              <a:spLocks noChangeAspect="1"/>
            </p:cNvSpPr>
            <p:nvPr/>
          </p:nvSpPr>
          <p:spPr>
            <a:xfrm rot="10800000" flipH="1">
              <a:off x="4566" y="3622"/>
              <a:ext cx="1417" cy="1417"/>
            </a:xfrm>
            <a:prstGeom prst="ellipse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  <a:p>
              <a:pPr algn="ctr"/>
              <a:endParaRPr lang="zh-CN" altLang="en-US">
                <a:solidFill>
                  <a:schemeClr val="bg1"/>
                </a:solidFill>
              </a:endParaRPr>
            </a:p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5" name="椭圆 114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6" name="图片 115" descr="31393938393834313b31393939353234363bbbf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17" name="文本框 1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118" name="文本框 117"/>
          <p:cNvSpPr txBox="1"/>
          <p:nvPr/>
        </p:nvSpPr>
        <p:spPr>
          <a:xfrm>
            <a:off x="516890" y="886460"/>
            <a:ext cx="3535680" cy="609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私域运营的总体逻辑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516890" y="1748790"/>
            <a:ext cx="2866390" cy="2513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71450" indent="-171450" algn="l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点燃私域运营团队坚持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大道至简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原则，把私域运营拆分成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加得多，分得清，留得住，能销售，有数据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十五字方针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 algn="l">
              <a:lnSpc>
                <a:spcPct val="120000"/>
              </a:lnSpc>
              <a:buFont typeface="Arial" panose="020B0604020202090204" pitchFamily="34" charset="0"/>
              <a:buChar char="•"/>
            </a:pP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 algn="l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后续的运营规划及执行，都会围绕这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字方针来展开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3169920" y="1778000"/>
            <a:ext cx="3781425" cy="514350"/>
          </a:xfrm>
          <a:prstGeom prst="roundRect">
            <a:avLst/>
          </a:prstGeom>
          <a:solidFill>
            <a:srgbClr val="7092EC">
              <a:alpha val="48000"/>
            </a:srgbClr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80180" y="1621790"/>
            <a:ext cx="2298700" cy="2668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514350" indent="-514350" algn="l">
              <a:lnSpc>
                <a:spcPct val="160000"/>
              </a:lnSpc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公司简介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  <a:p>
            <a:pPr marL="514350" indent="-514350" algn="l">
              <a:lnSpc>
                <a:spcPct val="160000"/>
              </a:lnSpc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运营案例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  <a:p>
            <a:pPr indent="0" algn="l">
              <a:lnSpc>
                <a:spcPct val="120000"/>
              </a:lnSpc>
              <a:buNone/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31393938393834313b31393939353234363bbbf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74320" y="4039235"/>
            <a:ext cx="8567420" cy="1640840"/>
            <a:chOff x="48" y="6361"/>
            <a:chExt cx="13492" cy="2584"/>
          </a:xfrm>
        </p:grpSpPr>
        <p:pic>
          <p:nvPicPr>
            <p:cNvPr id="24" name="图片 23" descr="31393938393834313b31393939353234363bbbf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80" y="6361"/>
              <a:ext cx="974" cy="974"/>
            </a:xfrm>
            <a:prstGeom prst="rect">
              <a:avLst/>
            </a:prstGeom>
          </p:spPr>
        </p:pic>
        <p:pic>
          <p:nvPicPr>
            <p:cNvPr id="32" name="图片 31" descr="31393938393834313b31393939353234363bbbf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780" y="6361"/>
              <a:ext cx="974" cy="97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48" y="6397"/>
              <a:ext cx="13492" cy="25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l">
                <a:lnSpc>
                  <a:spcPct val="120000"/>
                </a:lnSpc>
                <a:buNone/>
              </a:pPr>
              <a:r>
                <a:rPr lang="en-US" altLang="zh-CN" sz="9600" b="1" i="1" dirty="0">
                  <a:solidFill>
                    <a:srgbClr val="7194ED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Bold" panose="020B0800000000000000" charset="-122"/>
                </a:rPr>
                <a:t>CONTENTS</a:t>
              </a:r>
              <a:endParaRPr lang="en-US" altLang="zh-CN" sz="9600" b="1" i="1" dirty="0">
                <a:solidFill>
                  <a:srgbClr val="7194ED"/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842645" y="1613535"/>
            <a:ext cx="8574405" cy="2596515"/>
          </a:xfrm>
          <a:prstGeom prst="roundRect">
            <a:avLst>
              <a:gd name="adj" fmla="val 5249"/>
            </a:avLst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3211195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加得多（用户导入）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盘点品牌用户触点，优化用户导入路径，实现低成本导入优质用户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1708332"/>
            <a:ext cx="3474720" cy="2339975"/>
          </a:xfrm>
          <a:prstGeom prst="rect">
            <a:avLst/>
          </a:prstGeom>
        </p:spPr>
      </p:pic>
      <p:pic>
        <p:nvPicPr>
          <p:cNvPr id="103" name="图片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330" y="1813560"/>
            <a:ext cx="997125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090" y="1813560"/>
            <a:ext cx="99246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9" name="文本框 278"/>
          <p:cNvSpPr txBox="1"/>
          <p:nvPr/>
        </p:nvSpPr>
        <p:spPr>
          <a:xfrm>
            <a:off x="855345" y="4387215"/>
            <a:ext cx="578548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>
                <a:solidFill>
                  <a:schemeClr val="bg2">
                    <a:lumMod val="25000"/>
                  </a:schemeClr>
                </a:solidFill>
                <a:sym typeface="+mn-ea"/>
              </a:rPr>
              <a:t>展会转粉、门店转粉、培训转粉、一物一码、直播转粉、线下活动、广告转粉</a:t>
            </a:r>
            <a:r>
              <a:rPr lang="en-US" altLang="zh-CN" sz="1200">
                <a:solidFill>
                  <a:schemeClr val="bg2">
                    <a:lumMod val="25000"/>
                  </a:schemeClr>
                </a:solidFill>
                <a:sym typeface="+mn-ea"/>
              </a:rPr>
              <a:t>........</a:t>
            </a:r>
            <a:endParaRPr lang="en-US" altLang="zh-CN" sz="1200">
              <a:solidFill>
                <a:schemeClr val="bg2">
                  <a:lumMod val="25000"/>
                </a:schemeClr>
              </a:solidFill>
              <a:sym typeface="+mn-ea"/>
            </a:endParaRPr>
          </a:p>
        </p:txBody>
      </p:sp>
      <p:pic>
        <p:nvPicPr>
          <p:cNvPr id="28" name="图片 27" descr="图片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6965" y="1916430"/>
            <a:ext cx="1537970" cy="17811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3211195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分得清（用户分层）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通过用户数据挖掘，实现用户分层，后续营销更精准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842645" y="1613535"/>
            <a:ext cx="8574405" cy="2596515"/>
          </a:xfrm>
          <a:prstGeom prst="roundRect">
            <a:avLst>
              <a:gd name="adj" fmla="val 5249"/>
            </a:avLst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80" y="1814195"/>
            <a:ext cx="4753610" cy="2240915"/>
          </a:xfrm>
          <a:prstGeom prst="rect">
            <a:avLst/>
          </a:prstGeom>
        </p:spPr>
      </p:pic>
      <p:pic>
        <p:nvPicPr>
          <p:cNvPr id="15" name="图片 14" descr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285" y="1936750"/>
            <a:ext cx="2202180" cy="19500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6453505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留得住（用户闭环触点打造以及优质内容互动）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215" y="2289810"/>
            <a:ext cx="2123440" cy="2141855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752475" y="1077595"/>
            <a:ext cx="729551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solidFill>
                  <a:srgbClr val="595959"/>
                </a:solidFill>
                <a:sym typeface="+mn-ea"/>
              </a:rPr>
              <a:t>通过点燃私域内容爬虫自动产生内容 </a:t>
            </a:r>
            <a:r>
              <a:rPr lang="en-US" altLang="zh-CN" sz="1200">
                <a:solidFill>
                  <a:srgbClr val="595959"/>
                </a:solidFill>
                <a:sym typeface="+mn-ea"/>
              </a:rPr>
              <a:t>+ </a:t>
            </a:r>
            <a:r>
              <a:rPr lang="zh-CN" altLang="en-US" sz="1200">
                <a:solidFill>
                  <a:srgbClr val="595959"/>
                </a:solidFill>
                <a:sym typeface="+mn-ea"/>
              </a:rPr>
              <a:t>内容团队产出自主内容，为小程序用户提供丰富内容选择</a:t>
            </a:r>
            <a:endParaRPr lang="zh-CN" altLang="en-US" sz="1200">
              <a:solidFill>
                <a:srgbClr val="595959"/>
              </a:solidFill>
              <a:sym typeface="+mn-ea"/>
            </a:endParaRPr>
          </a:p>
          <a:p>
            <a:pPr marL="171450" indent="-171450" algn="l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sz="1200">
                <a:solidFill>
                  <a:srgbClr val="595959"/>
                </a:solidFill>
                <a:sym typeface="+mn-ea"/>
              </a:rPr>
              <a:t>搭建完善的腾讯生态触点矩阵</a:t>
            </a:r>
            <a:endParaRPr lang="zh-CN" sz="1200">
              <a:solidFill>
                <a:srgbClr val="595959"/>
              </a:solidFill>
              <a:sym typeface="+mn-ea"/>
            </a:endParaRPr>
          </a:p>
        </p:txBody>
      </p:sp>
      <p:pic>
        <p:nvPicPr>
          <p:cNvPr id="21" name="图片 20" descr="图片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175" y="2334895"/>
            <a:ext cx="2105660" cy="205168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866140" y="2062480"/>
            <a:ext cx="7607300" cy="2596515"/>
          </a:xfrm>
          <a:prstGeom prst="roundRect">
            <a:avLst>
              <a:gd name="adj" fmla="val 5249"/>
            </a:avLst>
          </a:prstGeom>
          <a:noFill/>
          <a:ln w="9525" cmpd="sng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53745" y="1764030"/>
            <a:ext cx="3985260" cy="3314065"/>
            <a:chOff x="6791" y="2913"/>
            <a:chExt cx="4208" cy="4763"/>
          </a:xfrm>
        </p:grpSpPr>
        <p:sp>
          <p:nvSpPr>
            <p:cNvPr id="5" name="圆角矩形 4"/>
            <p:cNvSpPr/>
            <p:nvPr/>
          </p:nvSpPr>
          <p:spPr>
            <a:xfrm>
              <a:off x="6791" y="3337"/>
              <a:ext cx="4208" cy="4339"/>
            </a:xfrm>
            <a:prstGeom prst="roundRect">
              <a:avLst>
                <a:gd name="adj" fmla="val 5284"/>
              </a:avLst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3462" tIns="61731" rIns="123462" bIns="61731"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TextBox 53"/>
            <p:cNvSpPr txBox="1">
              <a:spLocks noChangeArrowheads="1"/>
            </p:cNvSpPr>
            <p:nvPr/>
          </p:nvSpPr>
          <p:spPr bwMode="auto">
            <a:xfrm>
              <a:off x="7220" y="2913"/>
              <a:ext cx="3350" cy="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23462" tIns="61731" rIns="123462" bIns="6173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9pPr>
            </a:lstStyle>
            <a:p>
              <a:pPr algn="ctr">
                <a:lnSpc>
                  <a:spcPts val="2700"/>
                </a:lnSpc>
              </a:pP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品牌私域触点规划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917575" y="2298700"/>
            <a:ext cx="3636010" cy="408940"/>
            <a:chOff x="8470" y="3482"/>
            <a:chExt cx="5726" cy="644"/>
          </a:xfrm>
        </p:grpSpPr>
        <p:grpSp>
          <p:nvGrpSpPr>
            <p:cNvPr id="68" name="组合 67"/>
            <p:cNvGrpSpPr/>
            <p:nvPr/>
          </p:nvGrpSpPr>
          <p:grpSpPr>
            <a:xfrm>
              <a:off x="8470" y="3482"/>
              <a:ext cx="5727" cy="644"/>
              <a:chOff x="8823" y="4801"/>
              <a:chExt cx="5727" cy="644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10016" y="4877"/>
                <a:ext cx="4535" cy="56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7" name="组合 66"/>
              <p:cNvGrpSpPr/>
              <p:nvPr/>
            </p:nvGrpSpPr>
            <p:grpSpPr>
              <a:xfrm>
                <a:off x="8823" y="4801"/>
                <a:ext cx="1354" cy="643"/>
                <a:chOff x="8823" y="4801"/>
                <a:chExt cx="1354" cy="643"/>
              </a:xfrm>
            </p:grpSpPr>
            <p:sp>
              <p:nvSpPr>
                <p:cNvPr id="53" name="椭圆 52"/>
                <p:cNvSpPr>
                  <a:spLocks noChangeAspect="1"/>
                </p:cNvSpPr>
                <p:nvPr/>
              </p:nvSpPr>
              <p:spPr>
                <a:xfrm>
                  <a:off x="9837" y="5004"/>
                  <a:ext cx="340" cy="314"/>
                </a:xfrm>
                <a:prstGeom prst="ellipse">
                  <a:avLst/>
                </a:prstGeom>
                <a:solidFill>
                  <a:srgbClr val="6868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6" name="同侧圆角矩形 55"/>
                <p:cNvSpPr/>
                <p:nvPr/>
              </p:nvSpPr>
              <p:spPr>
                <a:xfrm rot="16200000">
                  <a:off x="9140" y="4561"/>
                  <a:ext cx="567" cy="1200"/>
                </a:xfrm>
                <a:prstGeom prst="round2SameRect">
                  <a:avLst/>
                </a:prstGeom>
                <a:solidFill>
                  <a:srgbClr val="6868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8865" y="4801"/>
                  <a:ext cx="1119" cy="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indent="0" algn="ctr">
                    <a:lnSpc>
                      <a:spcPct val="16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1200">
                      <a:solidFill>
                        <a:schemeClr val="bg1"/>
                      </a:solidFill>
                      <a:sym typeface="+mn-ea"/>
                    </a:rPr>
                    <a:t>小程序</a:t>
                  </a:r>
                  <a:endParaRPr lang="zh-CN" altLang="en-US" sz="1200">
                    <a:solidFill>
                      <a:schemeClr val="bg1"/>
                    </a:solidFill>
                    <a:sym typeface="+mn-ea"/>
                  </a:endParaRPr>
                </a:p>
              </p:txBody>
            </p:sp>
          </p:grpSp>
        </p:grpSp>
        <p:sp>
          <p:nvSpPr>
            <p:cNvPr id="2" name="文本框 1"/>
            <p:cNvSpPr txBox="1"/>
            <p:nvPr/>
          </p:nvSpPr>
          <p:spPr>
            <a:xfrm>
              <a:off x="9876" y="3538"/>
              <a:ext cx="420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>
                <a:lnSpc>
                  <a:spcPct val="160000"/>
                </a:lnSpc>
                <a:buFont typeface="Arial" panose="020B0604020202090204" pitchFamily="34" charset="0"/>
                <a:buNone/>
              </a:pP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商城 </a:t>
              </a:r>
              <a:r>
                <a:rPr lang="en-US" altLang="zh-CN" sz="1000">
                  <a:solidFill>
                    <a:srgbClr val="595959"/>
                  </a:solidFill>
                  <a:sym typeface="+mn-ea"/>
                </a:rPr>
                <a:t>+</a:t>
              </a: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会员 </a:t>
              </a:r>
              <a:r>
                <a:rPr lang="en-US" altLang="zh-CN" sz="1000">
                  <a:solidFill>
                    <a:srgbClr val="595959"/>
                  </a:solidFill>
                  <a:sym typeface="+mn-ea"/>
                </a:rPr>
                <a:t>+ </a:t>
              </a: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游戏 </a:t>
              </a:r>
              <a:r>
                <a:rPr lang="en-US" altLang="zh-CN" sz="1000">
                  <a:solidFill>
                    <a:srgbClr val="595959"/>
                  </a:solidFill>
                  <a:sym typeface="+mn-ea"/>
                </a:rPr>
                <a:t>+ </a:t>
              </a: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打卡 </a:t>
              </a:r>
              <a:r>
                <a:rPr lang="en-US" altLang="zh-CN" sz="1000">
                  <a:solidFill>
                    <a:srgbClr val="595959"/>
                  </a:solidFill>
                  <a:sym typeface="+mn-ea"/>
                </a:rPr>
                <a:t>+ </a:t>
              </a: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问卷 </a:t>
              </a:r>
              <a:r>
                <a:rPr lang="en-US" altLang="zh-CN" sz="1000">
                  <a:solidFill>
                    <a:srgbClr val="595959"/>
                  </a:solidFill>
                  <a:sym typeface="+mn-ea"/>
                </a:rPr>
                <a:t>+</a:t>
              </a: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裂变 </a:t>
              </a:r>
              <a:r>
                <a:rPr lang="en-US" altLang="zh-CN" sz="1000">
                  <a:solidFill>
                    <a:srgbClr val="595959"/>
                  </a:solidFill>
                  <a:sym typeface="+mn-ea"/>
                </a:rPr>
                <a:t>+ </a:t>
              </a: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内容</a:t>
              </a:r>
              <a:endParaRPr lang="zh-CN" altLang="en-US" sz="1000">
                <a:solidFill>
                  <a:srgbClr val="595959"/>
                </a:solidFill>
                <a:sym typeface="+mn-ea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917575" y="2851785"/>
            <a:ext cx="3636645" cy="408940"/>
            <a:chOff x="8471" y="4423"/>
            <a:chExt cx="5727" cy="644"/>
          </a:xfrm>
        </p:grpSpPr>
        <p:sp>
          <p:nvSpPr>
            <p:cNvPr id="70" name="矩形 69"/>
            <p:cNvSpPr/>
            <p:nvPr/>
          </p:nvSpPr>
          <p:spPr>
            <a:xfrm>
              <a:off x="9664" y="4499"/>
              <a:ext cx="4535" cy="56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2" name="椭圆 71"/>
            <p:cNvSpPr>
              <a:spLocks noChangeAspect="1"/>
            </p:cNvSpPr>
            <p:nvPr/>
          </p:nvSpPr>
          <p:spPr>
            <a:xfrm>
              <a:off x="9485" y="4626"/>
              <a:ext cx="340" cy="314"/>
            </a:xfrm>
            <a:prstGeom prst="ellipse">
              <a:avLst/>
            </a:prstGeom>
            <a:solidFill>
              <a:srgbClr val="E94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3" name="同侧圆角矩形 72"/>
            <p:cNvSpPr/>
            <p:nvPr/>
          </p:nvSpPr>
          <p:spPr>
            <a:xfrm rot="16200000">
              <a:off x="8788" y="4183"/>
              <a:ext cx="567" cy="1200"/>
            </a:xfrm>
            <a:prstGeom prst="round2SameRect">
              <a:avLst/>
            </a:prstGeom>
            <a:solidFill>
              <a:srgbClr val="E94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8513" y="4423"/>
              <a:ext cx="1119" cy="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ctr">
                <a:lnSpc>
                  <a:spcPct val="160000"/>
                </a:lnSpc>
                <a:buFont typeface="Arial" panose="020B0604020202090204" pitchFamily="34" charset="0"/>
                <a:buNone/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公众号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9877" y="4479"/>
              <a:ext cx="420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>
                <a:lnSpc>
                  <a:spcPct val="160000"/>
                </a:lnSpc>
                <a:buFont typeface="Arial" panose="020B0604020202090204" pitchFamily="34" charset="0"/>
                <a:buNone/>
              </a:pP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品牌号 </a:t>
              </a:r>
              <a:r>
                <a:rPr lang="en-US" altLang="zh-CN" sz="1000">
                  <a:solidFill>
                    <a:srgbClr val="595959"/>
                  </a:solidFill>
                  <a:sym typeface="+mn-ea"/>
                </a:rPr>
                <a:t>+ </a:t>
              </a: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福利号</a:t>
              </a:r>
              <a:endParaRPr lang="zh-CN" altLang="en-US" sz="1000">
                <a:solidFill>
                  <a:srgbClr val="595959"/>
                </a:solidFill>
                <a:sym typeface="+mn-ea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918210" y="3404870"/>
            <a:ext cx="3699510" cy="408940"/>
            <a:chOff x="8424" y="5311"/>
            <a:chExt cx="5826" cy="644"/>
          </a:xfrm>
        </p:grpSpPr>
        <p:sp>
          <p:nvSpPr>
            <p:cNvPr id="76" name="矩形 75"/>
            <p:cNvSpPr/>
            <p:nvPr/>
          </p:nvSpPr>
          <p:spPr>
            <a:xfrm>
              <a:off x="9616" y="5387"/>
              <a:ext cx="4535" cy="56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7" name="椭圆 76"/>
            <p:cNvSpPr>
              <a:spLocks noChangeAspect="1"/>
            </p:cNvSpPr>
            <p:nvPr/>
          </p:nvSpPr>
          <p:spPr>
            <a:xfrm>
              <a:off x="9437" y="5514"/>
              <a:ext cx="340" cy="314"/>
            </a:xfrm>
            <a:prstGeom prst="ellipse">
              <a:avLst/>
            </a:prstGeom>
            <a:solidFill>
              <a:srgbClr val="D67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8" name="同侧圆角矩形 77"/>
            <p:cNvSpPr/>
            <p:nvPr/>
          </p:nvSpPr>
          <p:spPr>
            <a:xfrm rot="16200000">
              <a:off x="8740" y="5071"/>
              <a:ext cx="567" cy="1200"/>
            </a:xfrm>
            <a:prstGeom prst="round2SameRect">
              <a:avLst/>
            </a:prstGeom>
            <a:solidFill>
              <a:srgbClr val="D67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8465" y="5311"/>
              <a:ext cx="1119" cy="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ctr">
                <a:lnSpc>
                  <a:spcPct val="160000"/>
                </a:lnSpc>
                <a:buFont typeface="Arial" panose="020B0604020202090204" pitchFamily="34" charset="0"/>
                <a:buNone/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微信群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9776" y="5367"/>
              <a:ext cx="447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>
                <a:lnSpc>
                  <a:spcPct val="160000"/>
                </a:lnSpc>
                <a:buFont typeface="Arial" panose="020B0604020202090204" pitchFamily="34" charset="0"/>
                <a:buNone/>
              </a:pPr>
              <a:r>
                <a:rPr lang="en-US" altLang="zh-CN" sz="1000">
                  <a:solidFill>
                    <a:srgbClr val="595959"/>
                  </a:solidFill>
                  <a:sym typeface="+mn-ea"/>
                </a:rPr>
                <a:t> </a:t>
              </a: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快闪群 </a:t>
              </a:r>
              <a:r>
                <a:rPr lang="en-US" altLang="zh-CN" sz="1000">
                  <a:solidFill>
                    <a:srgbClr val="595959"/>
                  </a:solidFill>
                  <a:sym typeface="+mn-ea"/>
                </a:rPr>
                <a:t>+ KOC</a:t>
              </a: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群</a:t>
              </a:r>
              <a:r>
                <a:rPr lang="en-US" altLang="zh-CN" sz="1000">
                  <a:solidFill>
                    <a:srgbClr val="595959"/>
                  </a:solidFill>
                  <a:sym typeface="+mn-ea"/>
                </a:rPr>
                <a:t> + VIP</a:t>
              </a: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专属群</a:t>
              </a:r>
              <a:r>
                <a:rPr lang="en-US" altLang="zh-CN" sz="1000">
                  <a:solidFill>
                    <a:srgbClr val="595959"/>
                  </a:solidFill>
                  <a:sym typeface="+mn-ea"/>
                </a:rPr>
                <a:t> + KOC</a:t>
              </a: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专属群</a:t>
              </a:r>
              <a:endParaRPr lang="zh-CN" altLang="en-US" sz="1000">
                <a:solidFill>
                  <a:srgbClr val="595959"/>
                </a:solidFill>
                <a:sym typeface="+mn-ea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918210" y="3957955"/>
            <a:ext cx="3636645" cy="408940"/>
            <a:chOff x="8471" y="6103"/>
            <a:chExt cx="5727" cy="644"/>
          </a:xfrm>
        </p:grpSpPr>
        <p:sp>
          <p:nvSpPr>
            <p:cNvPr id="81" name="矩形 80"/>
            <p:cNvSpPr/>
            <p:nvPr/>
          </p:nvSpPr>
          <p:spPr>
            <a:xfrm>
              <a:off x="9663" y="6179"/>
              <a:ext cx="4535" cy="56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2" name="椭圆 81"/>
            <p:cNvSpPr>
              <a:spLocks noChangeAspect="1"/>
            </p:cNvSpPr>
            <p:nvPr/>
          </p:nvSpPr>
          <p:spPr>
            <a:xfrm>
              <a:off x="9484" y="6306"/>
              <a:ext cx="340" cy="314"/>
            </a:xfrm>
            <a:prstGeom prst="ellipse">
              <a:avLst/>
            </a:prstGeom>
            <a:solidFill>
              <a:srgbClr val="B646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3" name="同侧圆角矩形 82"/>
            <p:cNvSpPr/>
            <p:nvPr/>
          </p:nvSpPr>
          <p:spPr>
            <a:xfrm rot="16200000">
              <a:off x="8787" y="5863"/>
              <a:ext cx="567" cy="1200"/>
            </a:xfrm>
            <a:prstGeom prst="round2SameRect">
              <a:avLst/>
            </a:prstGeom>
            <a:solidFill>
              <a:srgbClr val="B646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8512" y="6103"/>
              <a:ext cx="1119" cy="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ctr">
                <a:lnSpc>
                  <a:spcPct val="160000"/>
                </a:lnSpc>
                <a:buFont typeface="Arial" panose="020B0604020202090204" pitchFamily="34" charset="0"/>
                <a:buNone/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企微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9876" y="6159"/>
              <a:ext cx="420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>
                <a:lnSpc>
                  <a:spcPct val="160000"/>
                </a:lnSpc>
                <a:buFont typeface="Arial" panose="020B0604020202090204" pitchFamily="34" charset="0"/>
                <a:buNone/>
              </a:pPr>
              <a:r>
                <a:rPr lang="en-US" sz="1000">
                  <a:solidFill>
                    <a:srgbClr val="595959"/>
                  </a:solidFill>
                  <a:sym typeface="+mn-ea"/>
                </a:rPr>
                <a:t>VIP</a:t>
              </a: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用户加企微一对一固化好友关系</a:t>
              </a:r>
              <a:endParaRPr lang="zh-CN" altLang="en-US" sz="1000">
                <a:solidFill>
                  <a:srgbClr val="595959"/>
                </a:solidFill>
                <a:sym typeface="+mn-ea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17575" y="4511040"/>
            <a:ext cx="3636645" cy="408940"/>
            <a:chOff x="8471" y="6967"/>
            <a:chExt cx="5727" cy="644"/>
          </a:xfrm>
        </p:grpSpPr>
        <p:sp>
          <p:nvSpPr>
            <p:cNvPr id="86" name="矩形 85"/>
            <p:cNvSpPr/>
            <p:nvPr/>
          </p:nvSpPr>
          <p:spPr>
            <a:xfrm>
              <a:off x="9664" y="7043"/>
              <a:ext cx="4535" cy="56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7" name="椭圆 86"/>
            <p:cNvSpPr>
              <a:spLocks noChangeAspect="1"/>
            </p:cNvSpPr>
            <p:nvPr/>
          </p:nvSpPr>
          <p:spPr>
            <a:xfrm>
              <a:off x="9485" y="7170"/>
              <a:ext cx="340" cy="314"/>
            </a:xfrm>
            <a:prstGeom prst="ellipse">
              <a:avLst/>
            </a:prstGeom>
            <a:solidFill>
              <a:srgbClr val="85A1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8" name="同侧圆角矩形 87"/>
            <p:cNvSpPr/>
            <p:nvPr/>
          </p:nvSpPr>
          <p:spPr>
            <a:xfrm rot="16200000">
              <a:off x="8788" y="6727"/>
              <a:ext cx="567" cy="1200"/>
            </a:xfrm>
            <a:prstGeom prst="round2SameRect">
              <a:avLst/>
            </a:prstGeom>
            <a:solidFill>
              <a:srgbClr val="85A1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8513" y="6967"/>
              <a:ext cx="1119" cy="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ctr">
                <a:lnSpc>
                  <a:spcPct val="160000"/>
                </a:lnSpc>
                <a:buFont typeface="Arial" panose="020B0604020202090204" pitchFamily="34" charset="0"/>
                <a:buNone/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视频号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9877" y="7023"/>
              <a:ext cx="420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>
                <a:lnSpc>
                  <a:spcPct val="160000"/>
                </a:lnSpc>
                <a:buFont typeface="Arial" panose="020B0604020202090204" pitchFamily="34" charset="0"/>
                <a:buNone/>
              </a:pP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视频 </a:t>
              </a:r>
              <a:r>
                <a:rPr lang="en-US" altLang="zh-CN" sz="1000">
                  <a:solidFill>
                    <a:srgbClr val="595959"/>
                  </a:solidFill>
                  <a:sym typeface="+mn-ea"/>
                </a:rPr>
                <a:t>+ </a:t>
              </a:r>
              <a:r>
                <a:rPr lang="zh-CN" altLang="en-US" sz="1000">
                  <a:solidFill>
                    <a:srgbClr val="595959"/>
                  </a:solidFill>
                  <a:sym typeface="+mn-ea"/>
                </a:rPr>
                <a:t>直播</a:t>
              </a:r>
              <a:endParaRPr lang="zh-CN" altLang="en-US" sz="1000">
                <a:solidFill>
                  <a:srgbClr val="595959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472430" y="1764030"/>
            <a:ext cx="3985260" cy="3314065"/>
            <a:chOff x="6791" y="2913"/>
            <a:chExt cx="4208" cy="4763"/>
          </a:xfrm>
        </p:grpSpPr>
        <p:sp>
          <p:nvSpPr>
            <p:cNvPr id="11" name="圆角矩形 10"/>
            <p:cNvSpPr/>
            <p:nvPr/>
          </p:nvSpPr>
          <p:spPr>
            <a:xfrm>
              <a:off x="6791" y="3337"/>
              <a:ext cx="4208" cy="4339"/>
            </a:xfrm>
            <a:prstGeom prst="roundRect">
              <a:avLst>
                <a:gd name="adj" fmla="val 5284"/>
              </a:avLst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3462" tIns="61731" rIns="123462" bIns="61731"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53"/>
            <p:cNvSpPr txBox="1">
              <a:spLocks noChangeArrowheads="1"/>
            </p:cNvSpPr>
            <p:nvPr/>
          </p:nvSpPr>
          <p:spPr bwMode="auto">
            <a:xfrm>
              <a:off x="7220" y="2913"/>
              <a:ext cx="3350" cy="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23462" tIns="61731" rIns="123462" bIns="6173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90204" pitchFamily="34" charset="0"/>
                </a:defRPr>
              </a:lvl9pPr>
            </a:lstStyle>
            <a:p>
              <a:pPr algn="ctr">
                <a:lnSpc>
                  <a:spcPts val="2700"/>
                </a:lnSpc>
              </a:pP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品牌私域</a:t>
              </a:r>
              <a:r>
                <a: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IP</a:t>
              </a: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规划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715000" y="2252345"/>
            <a:ext cx="1083310" cy="2660650"/>
            <a:chOff x="8567" y="3219"/>
            <a:chExt cx="1706" cy="4190"/>
          </a:xfrm>
        </p:grpSpPr>
        <p:sp>
          <p:nvSpPr>
            <p:cNvPr id="46" name="矩形 45"/>
            <p:cNvSpPr/>
            <p:nvPr/>
          </p:nvSpPr>
          <p:spPr>
            <a:xfrm>
              <a:off x="8567" y="3219"/>
              <a:ext cx="1706" cy="36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138285" tIns="69142" rIns="138285" bIns="69142" anchor="ctr">
              <a:noAutofit/>
            </a:bodyPr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+mn-ea"/>
                  <a:cs typeface="Arial" panose="020B0604020202090204" pitchFamily="34" charset="0"/>
                </a:rPr>
                <a:t>主</a:t>
              </a:r>
              <a:r>
                <a:rPr lang="en-US" altLang="zh-CN" sz="1000" dirty="0">
                  <a:solidFill>
                    <a:schemeClr val="bg1"/>
                  </a:solidFill>
                  <a:latin typeface="+mn-ea"/>
                  <a:cs typeface="Arial" panose="020B0604020202090204" pitchFamily="34" charset="0"/>
                </a:rPr>
                <a:t>IP</a:t>
              </a:r>
              <a:endParaRPr lang="en-US" altLang="zh-CN" sz="1000" dirty="0">
                <a:solidFill>
                  <a:schemeClr val="bg1"/>
                </a:solidFill>
                <a:latin typeface="+mn-ea"/>
                <a:cs typeface="Arial" panose="020B0604020202090204" pitchFamily="34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8567" y="3659"/>
              <a:ext cx="1706" cy="6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443" tIns="54443" rIns="54443" bIns="54443" numCol="1" spcCol="0" rtlCol="0" fromWordArt="0" anchor="ctr" anchorCtr="0" forceAA="0" compatLnSpc="1">
              <a:noAutofit/>
            </a:bodyPr>
            <a:p>
              <a:pPr algn="ctr"/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Arial" panose="020B0604020202090204" pitchFamily="34" charset="0"/>
                </a:rPr>
                <a:t>首席福利官</a:t>
              </a:r>
              <a:endPara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endParaRPr>
            </a:p>
            <a:p>
              <a:pPr algn="ctr"/>
              <a:r>
                <a:rPr lang="en-US" altLang="zh-CN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Arial" panose="020B0604020202090204" pitchFamily="34" charset="0"/>
                </a:rPr>
                <a:t>1</a:t>
              </a: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Arial" panose="020B0604020202090204" pitchFamily="34" charset="0"/>
                </a:rPr>
                <a:t>个</a:t>
              </a:r>
              <a:endPara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endParaRPr>
            </a:p>
          </p:txBody>
        </p:sp>
        <p:sp>
          <p:nvSpPr>
            <p:cNvPr id="164" name="矩形 163"/>
            <p:cNvSpPr/>
            <p:nvPr/>
          </p:nvSpPr>
          <p:spPr>
            <a:xfrm>
              <a:off x="8567" y="4369"/>
              <a:ext cx="1707" cy="3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567" y="4393"/>
              <a:ext cx="1707" cy="29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60000"/>
                </a:lnSpc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Arial" panose="020B0604020202090204" pitchFamily="34" charset="0"/>
                  <a:sym typeface="+mn-ea"/>
                </a:rPr>
                <a:t>在完成用户洞察后，根据品牌调性设定，作为品牌权威内容沟通的统一端口</a:t>
              </a:r>
              <a:endPara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  <a:sym typeface="+mn-ea"/>
              </a:endParaRPr>
            </a:p>
            <a:p>
              <a:pPr algn="l">
                <a:lnSpc>
                  <a:spcPct val="160000"/>
                </a:lnSpc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Arial" panose="020B0604020202090204" pitchFamily="34" charset="0"/>
                  <a:sym typeface="+mn-ea"/>
                </a:rPr>
                <a:t>建议采用卡通形象并申请外观专利，大量出现在商城前端页面展示，帮助客户建立信任感</a:t>
              </a:r>
              <a:endParaRPr lang="zh-CN" altLang="en-US" sz="800"/>
            </a:p>
          </p:txBody>
        </p:sp>
      </p:grpSp>
      <p:sp>
        <p:nvSpPr>
          <p:cNvPr id="57" name="矩形 56"/>
          <p:cNvSpPr/>
          <p:nvPr/>
        </p:nvSpPr>
        <p:spPr>
          <a:xfrm>
            <a:off x="6957060" y="2238375"/>
            <a:ext cx="1083310" cy="2317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138285" tIns="69142" rIns="138285" bIns="69142" anchor="ctr">
            <a:noAutofit/>
          </a:bodyPr>
          <a:p>
            <a:pPr algn="ctr"/>
            <a:r>
              <a:rPr lang="zh-CN" altLang="en-US" sz="1000" dirty="0">
                <a:solidFill>
                  <a:schemeClr val="bg1"/>
                </a:solidFill>
                <a:latin typeface="+mn-ea"/>
                <a:cs typeface="Arial" panose="020B0604020202090204" pitchFamily="34" charset="0"/>
              </a:rPr>
              <a:t>辅助</a:t>
            </a:r>
            <a:r>
              <a:rPr lang="en-US" altLang="zh-CN" sz="1000" dirty="0">
                <a:solidFill>
                  <a:schemeClr val="bg1"/>
                </a:solidFill>
                <a:latin typeface="+mn-ea"/>
                <a:cs typeface="Arial" panose="020B0604020202090204" pitchFamily="34" charset="0"/>
              </a:rPr>
              <a:t>IP</a:t>
            </a:r>
            <a:endParaRPr lang="en-US" altLang="zh-CN" sz="1000" dirty="0">
              <a:solidFill>
                <a:schemeClr val="bg1"/>
              </a:solidFill>
              <a:latin typeface="+mn-ea"/>
              <a:cs typeface="Arial" panose="020B0604020202090204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957060" y="2517775"/>
            <a:ext cx="1083310" cy="3841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443" tIns="54443" rIns="54443" bIns="54443" numCol="1" spcCol="0" rtlCol="0" fromWordArt="0" anchor="ctr" anchorCtr="0" forceAA="0" compatLnSpc="1">
            <a:noAutofit/>
          </a:bodyPr>
          <a:p>
            <a:pPr algn="ctr"/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社群小助手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1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个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6957060" y="2996565"/>
            <a:ext cx="1083310" cy="3841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443" tIns="54443" rIns="54443" bIns="54443" numCol="1" spcCol="0" rtlCol="0" fromWordArt="0" anchor="ctr" anchorCtr="0" forceAA="0" compatLnSpc="1">
            <a:noAutofit/>
          </a:bodyPr>
          <a:p>
            <a:pPr algn="ctr"/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社群铁粉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5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个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8158480" y="2233295"/>
            <a:ext cx="1083310" cy="2317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138285" tIns="69142" rIns="138285" bIns="69142" anchor="ctr">
            <a:noAutofit/>
          </a:bodyPr>
          <a:p>
            <a:pPr algn="ctr"/>
            <a:r>
              <a:rPr lang="zh-CN" altLang="en-US" sz="1000" dirty="0">
                <a:solidFill>
                  <a:schemeClr val="bg1"/>
                </a:solidFill>
                <a:latin typeface="+mn-ea"/>
                <a:cs typeface="Arial" panose="020B0604020202090204" pitchFamily="34" charset="0"/>
              </a:rPr>
              <a:t>功能</a:t>
            </a:r>
            <a:r>
              <a:rPr lang="en-US" altLang="zh-CN" sz="1000" dirty="0">
                <a:solidFill>
                  <a:schemeClr val="bg1"/>
                </a:solidFill>
                <a:latin typeface="+mn-ea"/>
                <a:cs typeface="Arial" panose="020B0604020202090204" pitchFamily="34" charset="0"/>
              </a:rPr>
              <a:t>IP</a:t>
            </a:r>
            <a:endParaRPr lang="en-US" altLang="zh-CN" sz="1000" dirty="0">
              <a:solidFill>
                <a:schemeClr val="bg1"/>
              </a:solidFill>
              <a:latin typeface="+mn-ea"/>
              <a:cs typeface="Arial" panose="020B0604020202090204" pitchFamily="3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8158480" y="2512695"/>
            <a:ext cx="1083310" cy="3841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443" tIns="54443" rIns="54443" bIns="54443" numCol="1" spcCol="0" rtlCol="0" fromWordArt="0" anchor="ctr" anchorCtr="0" forceAA="0" compatLnSpc="1">
            <a:noAutofit/>
          </a:bodyPr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KOC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导师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IP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1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个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8158480" y="2991485"/>
            <a:ext cx="1083310" cy="3841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443" tIns="54443" rIns="54443" bIns="54443" numCol="1" spcCol="0" rtlCol="0" fromWordArt="0" anchor="ctr" anchorCtr="0" forceAA="0" compatLnSpc="1">
            <a:noAutofit/>
          </a:bodyPr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KOC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小助手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IP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1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个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6957060" y="3453765"/>
            <a:ext cx="1083310" cy="3841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443" tIns="54443" rIns="54443" bIns="54443" numCol="1" spcCol="0" rtlCol="0" fromWordArt="0" anchor="ctr" anchorCtr="0" forceAA="0" compatLnSpc="1">
            <a:noAutofit/>
          </a:bodyPr>
          <a:p>
            <a:pPr algn="ctr"/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美食达人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IP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2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个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6957060" y="3902075"/>
            <a:ext cx="1083310" cy="3841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443" tIns="54443" rIns="54443" bIns="54443" numCol="1" spcCol="0" rtlCol="0" fromWordArt="0" anchor="ctr" anchorCtr="0" forceAA="0" compatLnSpc="1">
            <a:noAutofit/>
          </a:bodyPr>
          <a:p>
            <a:pPr algn="ctr"/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母婴达人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IP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1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个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6957060" y="4366895"/>
            <a:ext cx="1083310" cy="3841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443" tIns="54443" rIns="54443" bIns="54443" numCol="1" spcCol="0" rtlCol="0" fromWordArt="0" anchor="ctr" anchorCtr="0" forceAA="0" compatLnSpc="1">
            <a:noAutofit/>
          </a:bodyPr>
          <a:p>
            <a:pPr algn="ctr"/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时尚达人</a:t>
            </a:r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IP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  <a:p>
            <a:pPr algn="ctr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1</a:t>
            </a: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90204" pitchFamily="34" charset="0"/>
              </a:rPr>
              <a:t>个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90204" pitchFamily="34" charset="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754380" y="5257165"/>
            <a:ext cx="8763000" cy="3314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文本框 97"/>
          <p:cNvSpPr txBox="1"/>
          <p:nvPr/>
        </p:nvSpPr>
        <p:spPr>
          <a:xfrm>
            <a:off x="1898650" y="5257165"/>
            <a:ext cx="64827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lnSpc>
                <a:spcPct val="160000"/>
              </a:lnSpc>
              <a:buFont typeface="Arial" panose="020B0604020202090204" pitchFamily="34" charset="0"/>
              <a:buNone/>
            </a:pPr>
            <a:r>
              <a:rPr lang="zh-CN" altLang="en-US" sz="1000">
                <a:solidFill>
                  <a:srgbClr val="595959"/>
                </a:solidFill>
                <a:sym typeface="+mn-ea"/>
              </a:rPr>
              <a:t>私域触点及</a:t>
            </a:r>
            <a:r>
              <a:rPr lang="en-US" altLang="zh-CN" sz="1000">
                <a:solidFill>
                  <a:srgbClr val="595959"/>
                </a:solidFill>
                <a:sym typeface="+mn-ea"/>
              </a:rPr>
              <a:t>IP</a:t>
            </a:r>
            <a:r>
              <a:rPr lang="zh-CN" altLang="en-US" sz="1000">
                <a:solidFill>
                  <a:srgbClr val="595959"/>
                </a:solidFill>
                <a:sym typeface="+mn-ea"/>
              </a:rPr>
              <a:t>规划需以最终确认的运营模式为参考</a:t>
            </a:r>
            <a:endParaRPr lang="zh-CN" altLang="en-US" sz="1000">
              <a:solidFill>
                <a:srgbClr val="595959"/>
              </a:solidFill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4" name="椭圆 13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735330" y="567055"/>
            <a:ext cx="6453505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留得住（用户闭环触点打造以及优质内容互动）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2475" y="1077595"/>
            <a:ext cx="729551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solidFill>
                  <a:srgbClr val="595959"/>
                </a:solidFill>
                <a:sym typeface="+mn-ea"/>
              </a:rPr>
              <a:t>通过点燃私域内容爬虫自动产生内容 </a:t>
            </a:r>
            <a:r>
              <a:rPr lang="en-US" altLang="zh-CN" sz="1200">
                <a:solidFill>
                  <a:srgbClr val="595959"/>
                </a:solidFill>
                <a:sym typeface="+mn-ea"/>
              </a:rPr>
              <a:t>+ </a:t>
            </a:r>
            <a:r>
              <a:rPr lang="zh-CN" altLang="en-US" sz="1200">
                <a:solidFill>
                  <a:srgbClr val="595959"/>
                </a:solidFill>
                <a:sym typeface="+mn-ea"/>
              </a:rPr>
              <a:t>内容团队产出自主内容，为小程序用户提供丰富内容选择</a:t>
            </a:r>
            <a:endParaRPr lang="zh-CN" altLang="en-US" sz="1200">
              <a:solidFill>
                <a:srgbClr val="595959"/>
              </a:solidFill>
              <a:sym typeface="+mn-ea"/>
            </a:endParaRPr>
          </a:p>
          <a:p>
            <a:pPr marL="171450" indent="-171450" algn="l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sz="1200">
                <a:solidFill>
                  <a:srgbClr val="595959"/>
                </a:solidFill>
                <a:sym typeface="+mn-ea"/>
              </a:rPr>
              <a:t>搭建完善的腾讯生态触点矩阵</a:t>
            </a:r>
            <a:endParaRPr lang="zh-CN" sz="1200">
              <a:solidFill>
                <a:srgbClr val="595959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735330" y="2008505"/>
            <a:ext cx="8574405" cy="2596515"/>
          </a:xfrm>
          <a:prstGeom prst="roundRect">
            <a:avLst>
              <a:gd name="adj" fmla="val 5249"/>
            </a:avLst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6453505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留得住（用户闭环触点打造以及优质内容互动）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752475" y="1077595"/>
            <a:ext cx="729551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4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solidFill>
                  <a:srgbClr val="595959"/>
                </a:solidFill>
                <a:sym typeface="+mn-ea"/>
              </a:rPr>
              <a:t>通过点燃私域内容爬虫自动产生内容 </a:t>
            </a:r>
            <a:r>
              <a:rPr lang="en-US" altLang="zh-CN" sz="1200">
                <a:solidFill>
                  <a:srgbClr val="595959"/>
                </a:solidFill>
                <a:sym typeface="+mn-ea"/>
              </a:rPr>
              <a:t>+ </a:t>
            </a:r>
            <a:r>
              <a:rPr lang="zh-CN" altLang="en-US" sz="1200">
                <a:solidFill>
                  <a:srgbClr val="595959"/>
                </a:solidFill>
                <a:sym typeface="+mn-ea"/>
              </a:rPr>
              <a:t>内容团队产出自主内容，为小程序用户提供丰富内容选择</a:t>
            </a:r>
            <a:endParaRPr lang="zh-CN" altLang="en-US" sz="1200">
              <a:solidFill>
                <a:srgbClr val="595959"/>
              </a:solidFill>
              <a:sym typeface="+mn-ea"/>
            </a:endParaRPr>
          </a:p>
          <a:p>
            <a:pPr marL="171450" indent="-171450" algn="l">
              <a:lnSpc>
                <a:spcPct val="140000"/>
              </a:lnSpc>
              <a:buFont typeface="Arial" panose="020B0604020202090204" pitchFamily="34" charset="0"/>
              <a:buChar char="•"/>
            </a:pPr>
            <a:r>
              <a:rPr lang="zh-CN" sz="1200">
                <a:solidFill>
                  <a:srgbClr val="595959"/>
                </a:solidFill>
                <a:sym typeface="+mn-ea"/>
              </a:rPr>
              <a:t>搭建游戏化运营用户的体系以及</a:t>
            </a:r>
            <a:r>
              <a:rPr lang="en-US" altLang="zh-CN" sz="1200">
                <a:solidFill>
                  <a:srgbClr val="595959"/>
                </a:solidFill>
                <a:sym typeface="+mn-ea"/>
              </a:rPr>
              <a:t>KOC</a:t>
            </a:r>
            <a:r>
              <a:rPr lang="zh-CN" altLang="en-US" sz="1200">
                <a:solidFill>
                  <a:srgbClr val="595959"/>
                </a:solidFill>
                <a:sym typeface="+mn-ea"/>
              </a:rPr>
              <a:t>体系</a:t>
            </a:r>
            <a:endParaRPr lang="zh-CN" sz="1200">
              <a:solidFill>
                <a:srgbClr val="595959"/>
              </a:solidFill>
              <a:sym typeface="+mn-ea"/>
            </a:endParaRPr>
          </a:p>
        </p:txBody>
      </p:sp>
      <p:pic>
        <p:nvPicPr>
          <p:cNvPr id="20" name="图片 19" descr="图片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15" y="2125980"/>
            <a:ext cx="4568190" cy="2297430"/>
          </a:xfrm>
          <a:prstGeom prst="rect">
            <a:avLst/>
          </a:prstGeom>
        </p:spPr>
      </p:pic>
      <p:pic>
        <p:nvPicPr>
          <p:cNvPr id="21" name="图片 20" descr="图片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990" y="2190115"/>
            <a:ext cx="2225675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6453505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留得住（用户闭环触点打造以及优质内容互动）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752475" y="1077595"/>
            <a:ext cx="7295515" cy="3492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4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solidFill>
                  <a:srgbClr val="595959"/>
                </a:solidFill>
                <a:sym typeface="+mn-ea"/>
              </a:rPr>
              <a:t>通优质用户的</a:t>
            </a:r>
            <a:r>
              <a:rPr lang="en-US" altLang="zh-CN" sz="1200">
                <a:solidFill>
                  <a:srgbClr val="595959"/>
                </a:solidFill>
                <a:sym typeface="+mn-ea"/>
              </a:rPr>
              <a:t>VIP</a:t>
            </a:r>
            <a:r>
              <a:rPr lang="zh-CN" altLang="en-US" sz="1200">
                <a:solidFill>
                  <a:srgbClr val="595959"/>
                </a:solidFill>
                <a:sym typeface="+mn-ea"/>
              </a:rPr>
              <a:t>深度服务</a:t>
            </a:r>
            <a:endParaRPr lang="zh-CN" altLang="en-US" sz="1200">
              <a:solidFill>
                <a:srgbClr val="595959"/>
              </a:solidFill>
              <a:sym typeface="+mn-ea"/>
            </a:endParaRPr>
          </a:p>
        </p:txBody>
      </p:sp>
      <p:pic>
        <p:nvPicPr>
          <p:cNvPr id="2" name="图片 1" descr="图片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860" y="2112010"/>
            <a:ext cx="7133590" cy="26841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735330" y="2008505"/>
            <a:ext cx="8574405" cy="2596515"/>
          </a:xfrm>
          <a:prstGeom prst="roundRect">
            <a:avLst>
              <a:gd name="adj" fmla="val 5249"/>
            </a:avLst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6453505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留得住（赋能门店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BA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，搭建私域自运营体系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752475" y="1077595"/>
            <a:ext cx="7295515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4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solidFill>
                  <a:srgbClr val="595959"/>
                </a:solidFill>
                <a:sym typeface="+mn-ea"/>
              </a:rPr>
              <a:t>通过独立门店试点跑通单店私域运营闭环流程，实现门店自有流量及线上流量打通</a:t>
            </a:r>
            <a:endParaRPr lang="zh-CN" altLang="en-US" sz="1200">
              <a:solidFill>
                <a:srgbClr val="595959"/>
              </a:solidFill>
              <a:sym typeface="+mn-ea"/>
            </a:endParaRPr>
          </a:p>
          <a:p>
            <a:pPr marL="171450" indent="-171450" algn="l">
              <a:lnSpc>
                <a:spcPct val="140000"/>
              </a:lnSpc>
              <a:buFont typeface="Arial" panose="020B0604020202090204" pitchFamily="34" charset="0"/>
              <a:buChar char="•"/>
            </a:pPr>
            <a:r>
              <a:rPr lang="zh-CN" sz="1200">
                <a:solidFill>
                  <a:srgbClr val="595959"/>
                </a:solidFill>
                <a:sym typeface="+mn-ea"/>
              </a:rPr>
              <a:t>通过标准化流程培训，赋能线下门店</a:t>
            </a:r>
            <a:r>
              <a:rPr lang="en-US" altLang="zh-CN" sz="1200">
                <a:solidFill>
                  <a:srgbClr val="595959"/>
                </a:solidFill>
                <a:sym typeface="+mn-ea"/>
              </a:rPr>
              <a:t>BA</a:t>
            </a:r>
            <a:r>
              <a:rPr lang="zh-CN" altLang="en-US" sz="1200">
                <a:solidFill>
                  <a:srgbClr val="595959"/>
                </a:solidFill>
                <a:sym typeface="+mn-ea"/>
              </a:rPr>
              <a:t>具备基本操作能力，实现门店自运营</a:t>
            </a:r>
            <a:endParaRPr lang="zh-CN" altLang="en-US" sz="1200">
              <a:solidFill>
                <a:srgbClr val="595959"/>
              </a:solidFill>
              <a:sym typeface="+mn-ea"/>
            </a:endParaRPr>
          </a:p>
          <a:p>
            <a:pPr marL="171450" indent="-171450" algn="l">
              <a:lnSpc>
                <a:spcPct val="14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solidFill>
                  <a:srgbClr val="595959"/>
                </a:solidFill>
                <a:sym typeface="+mn-ea"/>
              </a:rPr>
              <a:t>通过总部中台支持团队，商学院体系，实现总部对门店赋能</a:t>
            </a:r>
            <a:endParaRPr lang="zh-CN" altLang="en-US" sz="1200">
              <a:solidFill>
                <a:srgbClr val="595959"/>
              </a:solidFill>
              <a:sym typeface="+mn-ea"/>
            </a:endParaRPr>
          </a:p>
        </p:txBody>
      </p:sp>
      <p:pic>
        <p:nvPicPr>
          <p:cNvPr id="6" name="图片 5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230" y="2226945"/>
            <a:ext cx="2976857" cy="2160000"/>
          </a:xfrm>
          <a:prstGeom prst="rect">
            <a:avLst/>
          </a:prstGeom>
        </p:spPr>
      </p:pic>
      <p:pic>
        <p:nvPicPr>
          <p:cNvPr id="7" name="图片 6" descr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855" y="2226310"/>
            <a:ext cx="3678417" cy="2160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30" y="2273935"/>
            <a:ext cx="4993005" cy="28378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6" name="图片 5" descr="31393938393834313b31393939353234363bbbf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35330" y="567055"/>
            <a:ext cx="6453505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能销售（实现私域销售以及赋能门店）</a:t>
            </a:r>
            <a:endParaRPr lang="zh-CN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752475" y="1077595"/>
            <a:ext cx="7295515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4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solidFill>
                  <a:schemeClr val="bg1"/>
                </a:solidFill>
                <a:sym typeface="+mn-ea"/>
              </a:rPr>
              <a:t>自己的用户买自己的货</a:t>
            </a:r>
            <a:endParaRPr lang="zh-CN" altLang="en-US" sz="1200">
              <a:solidFill>
                <a:schemeClr val="bg1"/>
              </a:solidFill>
              <a:sym typeface="+mn-ea"/>
            </a:endParaRPr>
          </a:p>
          <a:p>
            <a:pPr marL="171450" indent="-171450" algn="l">
              <a:lnSpc>
                <a:spcPct val="14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solidFill>
                  <a:schemeClr val="bg1"/>
                </a:solidFill>
                <a:sym typeface="+mn-ea"/>
              </a:rPr>
              <a:t>自己的用户买别人的货</a:t>
            </a:r>
            <a:endParaRPr lang="zh-CN" altLang="en-US" sz="1200">
              <a:solidFill>
                <a:schemeClr val="bg1"/>
              </a:solidFill>
              <a:sym typeface="+mn-ea"/>
            </a:endParaRPr>
          </a:p>
          <a:p>
            <a:pPr marL="171450" indent="-171450" algn="l">
              <a:lnSpc>
                <a:spcPct val="140000"/>
              </a:lnSpc>
              <a:buFont typeface="Arial" panose="020B0604020202090204" pitchFamily="34" charset="0"/>
              <a:buChar char="•"/>
            </a:pPr>
            <a:r>
              <a:rPr lang="zh-CN" altLang="en-US" sz="1200">
                <a:solidFill>
                  <a:schemeClr val="bg1"/>
                </a:solidFill>
                <a:sym typeface="+mn-ea"/>
              </a:rPr>
              <a:t>别人的用户买自己的货</a:t>
            </a:r>
            <a:endParaRPr lang="zh-CN" altLang="en-US" sz="12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0" name="图片 9" descr="图片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205" y="2273935"/>
            <a:ext cx="3832225" cy="26784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6453505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有数据（实现全域数据打通）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图片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785" y="1470660"/>
            <a:ext cx="6624955" cy="31832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5360" y="494665"/>
            <a:ext cx="1459865" cy="431800"/>
            <a:chOff x="1226" y="779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226" y="779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7" y="850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911" y="827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202055" y="2825115"/>
            <a:ext cx="2656205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感谢观看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261745" y="3650615"/>
            <a:ext cx="2458720" cy="663575"/>
            <a:chOff x="1594" y="6497"/>
            <a:chExt cx="3872" cy="1045"/>
          </a:xfrm>
        </p:grpSpPr>
        <p:grpSp>
          <p:nvGrpSpPr>
            <p:cNvPr id="42" name="组合 41"/>
            <p:cNvGrpSpPr/>
            <p:nvPr/>
          </p:nvGrpSpPr>
          <p:grpSpPr>
            <a:xfrm>
              <a:off x="1594" y="7166"/>
              <a:ext cx="3873" cy="376"/>
              <a:chOff x="1594" y="7166"/>
              <a:chExt cx="3873" cy="376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1594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团队</a:t>
                </a:r>
                <a:endParaRPr lang="zh-CN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2649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运营</a:t>
                </a:r>
                <a:endParaRPr lang="zh-CN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3704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成绩</a:t>
                </a:r>
                <a:endParaRPr lang="zh-CN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4759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案例</a:t>
                </a:r>
                <a:endParaRPr lang="zh-CN" altLang="zh-CN" sz="9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 rot="0">
              <a:off x="3705" y="6497"/>
              <a:ext cx="682" cy="680"/>
              <a:chOff x="3705" y="6497"/>
              <a:chExt cx="682" cy="680"/>
            </a:xfrm>
          </p:grpSpPr>
          <p:sp>
            <p:nvSpPr>
              <p:cNvPr id="14" name="圆角矩形 13"/>
              <p:cNvSpPr>
                <a:spLocks noChangeAspect="1"/>
              </p:cNvSpPr>
              <p:nvPr/>
            </p:nvSpPr>
            <p:spPr>
              <a:xfrm>
                <a:off x="3705" y="6497"/>
                <a:ext cx="682" cy="680"/>
              </a:xfrm>
              <a:prstGeom prst="roundRect">
                <a:avLst>
                  <a:gd name="adj" fmla="val 29982"/>
                </a:avLst>
              </a:prstGeom>
              <a:solidFill>
                <a:srgbClr val="FFB80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33" name="图片 32" descr="45304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62" y="6530"/>
                <a:ext cx="567" cy="567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 rot="0">
              <a:off x="1594" y="6497"/>
              <a:ext cx="682" cy="680"/>
              <a:chOff x="1594" y="6497"/>
              <a:chExt cx="682" cy="680"/>
            </a:xfrm>
          </p:grpSpPr>
          <p:sp>
            <p:nvSpPr>
              <p:cNvPr id="9" name="圆角矩形 8"/>
              <p:cNvSpPr>
                <a:spLocks noChangeAspect="1"/>
              </p:cNvSpPr>
              <p:nvPr/>
            </p:nvSpPr>
            <p:spPr>
              <a:xfrm>
                <a:off x="1594" y="6497"/>
                <a:ext cx="683" cy="680"/>
              </a:xfrm>
              <a:prstGeom prst="roundRect">
                <a:avLst>
                  <a:gd name="adj" fmla="val 29982"/>
                </a:avLst>
              </a:prstGeom>
              <a:solidFill>
                <a:srgbClr val="78C16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126" name="图片 125" descr="32313533373738383b32313533373731383bcdc5b6d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98" y="6610"/>
                <a:ext cx="495" cy="454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 rot="0">
              <a:off x="2650" y="6497"/>
              <a:ext cx="682" cy="680"/>
              <a:chOff x="2650" y="6497"/>
              <a:chExt cx="682" cy="680"/>
            </a:xfrm>
          </p:grpSpPr>
          <p:sp>
            <p:nvSpPr>
              <p:cNvPr id="13" name="圆角矩形 12"/>
              <p:cNvSpPr>
                <a:spLocks noChangeAspect="1"/>
              </p:cNvSpPr>
              <p:nvPr/>
            </p:nvSpPr>
            <p:spPr>
              <a:xfrm>
                <a:off x="2650" y="6497"/>
                <a:ext cx="682" cy="680"/>
              </a:xfrm>
              <a:prstGeom prst="roundRect">
                <a:avLst>
                  <a:gd name="adj" fmla="val 29982"/>
                </a:avLst>
              </a:prstGeom>
              <a:solidFill>
                <a:srgbClr val="EE646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28" name="图片 27" descr="368105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6" y="6610"/>
                <a:ext cx="451" cy="397"/>
              </a:xfrm>
              <a:prstGeom prst="rect">
                <a:avLst/>
              </a:prstGeom>
            </p:spPr>
          </p:pic>
        </p:grpSp>
        <p:grpSp>
          <p:nvGrpSpPr>
            <p:cNvPr id="40" name="组合 39"/>
            <p:cNvGrpSpPr/>
            <p:nvPr/>
          </p:nvGrpSpPr>
          <p:grpSpPr>
            <a:xfrm>
              <a:off x="4760" y="6497"/>
              <a:ext cx="682" cy="680"/>
              <a:chOff x="4760" y="6497"/>
              <a:chExt cx="682" cy="680"/>
            </a:xfrm>
          </p:grpSpPr>
          <p:sp>
            <p:nvSpPr>
              <p:cNvPr id="15" name="圆角矩形 14"/>
              <p:cNvSpPr>
                <a:spLocks noChangeAspect="1"/>
              </p:cNvSpPr>
              <p:nvPr/>
            </p:nvSpPr>
            <p:spPr>
              <a:xfrm>
                <a:off x="4760" y="6497"/>
                <a:ext cx="682" cy="680"/>
              </a:xfrm>
              <a:prstGeom prst="roundRect">
                <a:avLst>
                  <a:gd name="adj" fmla="val 29982"/>
                </a:avLst>
              </a:prstGeom>
              <a:solidFill>
                <a:srgbClr val="A868FC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35" name="图片 34" descr="343435383038393b343532323232333bc6f3d2b5cec4bba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5" y="6618"/>
                <a:ext cx="400" cy="454"/>
              </a:xfrm>
              <a:prstGeom prst="rect">
                <a:avLst/>
              </a:prstGeom>
            </p:spPr>
          </p:pic>
        </p:grpSp>
      </p:grpSp>
      <p:pic>
        <p:nvPicPr>
          <p:cNvPr id="52" name="图片 51" descr="微信图片_202112251658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285" y="1047750"/>
            <a:ext cx="4852035" cy="38919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994535" y="1716405"/>
            <a:ext cx="1080000" cy="1080000"/>
            <a:chOff x="7401" y="6417"/>
            <a:chExt cx="1190" cy="1190"/>
          </a:xfrm>
        </p:grpSpPr>
        <p:sp>
          <p:nvSpPr>
            <p:cNvPr id="16" name="矩形 15"/>
            <p:cNvSpPr/>
            <p:nvPr/>
          </p:nvSpPr>
          <p:spPr>
            <a:xfrm>
              <a:off x="7401" y="6417"/>
              <a:ext cx="1191" cy="1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432" y="6446"/>
              <a:ext cx="1134" cy="1134"/>
              <a:chOff x="6602" y="7573"/>
              <a:chExt cx="1162" cy="1180"/>
            </a:xfrm>
          </p:grpSpPr>
          <p:pic>
            <p:nvPicPr>
              <p:cNvPr id="7" name="图片 6" descr="015d8b6baa35987936daeba60c0d12a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14" y="7591"/>
                <a:ext cx="1139" cy="1144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33" y="8016"/>
                <a:ext cx="300" cy="295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6602" y="7573"/>
                <a:ext cx="1162" cy="1180"/>
              </a:xfrm>
              <a:prstGeom prst="rect">
                <a:avLst/>
              </a:prstGeom>
              <a:noFill/>
              <a:ln w="12700" cmpd="sng">
                <a:solidFill>
                  <a:srgbClr val="120C16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298180" y="471170"/>
            <a:ext cx="1459865" cy="431800"/>
            <a:chOff x="1226" y="779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226" y="779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97" y="850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911" y="827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74090" y="970280"/>
            <a:ext cx="2835275" cy="609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四大服务模块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40535" y="1811020"/>
            <a:ext cx="6934200" cy="2151380"/>
            <a:chOff x="2704" y="3071"/>
            <a:chExt cx="10920" cy="3388"/>
          </a:xfrm>
        </p:grpSpPr>
        <p:grpSp>
          <p:nvGrpSpPr>
            <p:cNvPr id="81" name="组合 80"/>
            <p:cNvGrpSpPr/>
            <p:nvPr/>
          </p:nvGrpSpPr>
          <p:grpSpPr>
            <a:xfrm>
              <a:off x="2704" y="3071"/>
              <a:ext cx="2424" cy="3388"/>
              <a:chOff x="2704" y="3491"/>
              <a:chExt cx="2424" cy="338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38" name="组合 37"/>
              <p:cNvGrpSpPr/>
              <p:nvPr/>
            </p:nvGrpSpPr>
            <p:grpSpPr>
              <a:xfrm rot="0">
                <a:off x="2704" y="3491"/>
                <a:ext cx="2424" cy="3389"/>
                <a:chOff x="2240" y="3491"/>
                <a:chExt cx="2424" cy="3389"/>
              </a:xfrm>
            </p:grpSpPr>
            <p:sp>
              <p:nvSpPr>
                <p:cNvPr id="10" name="圆角矩形 9"/>
                <p:cNvSpPr/>
                <p:nvPr/>
              </p:nvSpPr>
              <p:spPr>
                <a:xfrm>
                  <a:off x="2240" y="4742"/>
                  <a:ext cx="2424" cy="2139"/>
                </a:xfrm>
                <a:prstGeom prst="roundRect">
                  <a:avLst>
                    <a:gd name="adj" fmla="val 5899"/>
                  </a:avLst>
                </a:prstGeom>
                <a:solidFill>
                  <a:srgbClr val="4044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2" name="椭圆 11"/>
                <p:cNvSpPr>
                  <a:spLocks noChangeAspect="1"/>
                </p:cNvSpPr>
                <p:nvPr/>
              </p:nvSpPr>
              <p:spPr>
                <a:xfrm>
                  <a:off x="2963" y="4853"/>
                  <a:ext cx="1701" cy="1701"/>
                </a:xfrm>
                <a:prstGeom prst="ellipse">
                  <a:avLst/>
                </a:prstGeom>
                <a:solidFill>
                  <a:srgbClr val="5972DC">
                    <a:alpha val="3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>
                  <a:spLocks noChangeAspect="1"/>
                </p:cNvSpPr>
                <p:nvPr/>
              </p:nvSpPr>
              <p:spPr>
                <a:xfrm>
                  <a:off x="2375" y="4981"/>
                  <a:ext cx="1134" cy="1134"/>
                </a:xfrm>
                <a:prstGeom prst="ellipse">
                  <a:avLst/>
                </a:prstGeom>
                <a:solidFill>
                  <a:srgbClr val="759DF0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7" name="圆角矩形 6"/>
                <p:cNvSpPr/>
                <p:nvPr/>
              </p:nvSpPr>
              <p:spPr>
                <a:xfrm>
                  <a:off x="2240" y="3491"/>
                  <a:ext cx="2424" cy="2268"/>
                </a:xfrm>
                <a:prstGeom prst="roundRect">
                  <a:avLst>
                    <a:gd name="adj" fmla="val 5486"/>
                  </a:avLst>
                </a:prstGeom>
                <a:solidFill>
                  <a:srgbClr val="F8F9F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4" name="文本框 33"/>
              <p:cNvSpPr txBox="1"/>
              <p:nvPr/>
            </p:nvSpPr>
            <p:spPr>
              <a:xfrm>
                <a:off x="3153" y="5996"/>
                <a:ext cx="1525" cy="5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zh-CN" altLang="zh-CN" sz="12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系统开发</a:t>
                </a:r>
                <a:endParaRPr lang="zh-CN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36" name="图片 35" descr="3681053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435" y="3959"/>
                <a:ext cx="962" cy="847"/>
              </a:xfrm>
              <a:prstGeom prst="rect">
                <a:avLst/>
              </a:prstGeom>
            </p:spPr>
          </p:pic>
          <p:sp>
            <p:nvSpPr>
              <p:cNvPr id="37" name="矩形 36"/>
              <p:cNvSpPr/>
              <p:nvPr/>
            </p:nvSpPr>
            <p:spPr>
              <a:xfrm>
                <a:off x="3159" y="4985"/>
                <a:ext cx="1513" cy="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p>
                <a:pPr algn="r"/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cs typeface="Arial" panose="020B0604020202090204" pitchFamily="34" charset="0"/>
                  </a:rPr>
                  <a:t>System</a:t>
                </a: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cs typeface="Arial" panose="020B0604020202090204" pitchFamily="34" charset="0"/>
                </a:endParaRPr>
              </a:p>
            </p:txBody>
          </p:sp>
        </p:grpSp>
        <p:grpSp>
          <p:nvGrpSpPr>
            <p:cNvPr id="82" name="组合 81"/>
            <p:cNvGrpSpPr/>
            <p:nvPr/>
          </p:nvGrpSpPr>
          <p:grpSpPr>
            <a:xfrm>
              <a:off x="5536" y="3071"/>
              <a:ext cx="2424" cy="3388"/>
              <a:chOff x="5562" y="3491"/>
              <a:chExt cx="2424" cy="338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80" name="组合 79"/>
              <p:cNvGrpSpPr/>
              <p:nvPr/>
            </p:nvGrpSpPr>
            <p:grpSpPr>
              <a:xfrm>
                <a:off x="5562" y="3491"/>
                <a:ext cx="2424" cy="3389"/>
                <a:chOff x="5555" y="3491"/>
                <a:chExt cx="2424" cy="3389"/>
              </a:xfrm>
            </p:grpSpPr>
            <p:sp>
              <p:nvSpPr>
                <p:cNvPr id="46" name="圆角矩形 45"/>
                <p:cNvSpPr/>
                <p:nvPr/>
              </p:nvSpPr>
              <p:spPr>
                <a:xfrm>
                  <a:off x="5555" y="4742"/>
                  <a:ext cx="2424" cy="2139"/>
                </a:xfrm>
                <a:prstGeom prst="roundRect">
                  <a:avLst>
                    <a:gd name="adj" fmla="val 5899"/>
                  </a:avLst>
                </a:prstGeom>
                <a:solidFill>
                  <a:srgbClr val="4044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7" name="椭圆 46"/>
                <p:cNvSpPr>
                  <a:spLocks noChangeAspect="1"/>
                </p:cNvSpPr>
                <p:nvPr/>
              </p:nvSpPr>
              <p:spPr>
                <a:xfrm>
                  <a:off x="6278" y="4853"/>
                  <a:ext cx="1701" cy="1701"/>
                </a:xfrm>
                <a:prstGeom prst="ellipse">
                  <a:avLst/>
                </a:prstGeom>
                <a:solidFill>
                  <a:srgbClr val="5972DC">
                    <a:alpha val="3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8" name="椭圆 47"/>
                <p:cNvSpPr>
                  <a:spLocks noChangeAspect="1"/>
                </p:cNvSpPr>
                <p:nvPr/>
              </p:nvSpPr>
              <p:spPr>
                <a:xfrm>
                  <a:off x="5690" y="4981"/>
                  <a:ext cx="1134" cy="1134"/>
                </a:xfrm>
                <a:prstGeom prst="ellipse">
                  <a:avLst/>
                </a:prstGeom>
                <a:solidFill>
                  <a:srgbClr val="759DF0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9" name="圆角矩形 48"/>
                <p:cNvSpPr/>
                <p:nvPr/>
              </p:nvSpPr>
              <p:spPr>
                <a:xfrm>
                  <a:off x="5555" y="3491"/>
                  <a:ext cx="2424" cy="2268"/>
                </a:xfrm>
                <a:prstGeom prst="roundRect">
                  <a:avLst>
                    <a:gd name="adj" fmla="val 5486"/>
                  </a:avLst>
                </a:prstGeom>
                <a:solidFill>
                  <a:srgbClr val="F8F9F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0" name="文本框 49"/>
              <p:cNvSpPr txBox="1"/>
              <p:nvPr/>
            </p:nvSpPr>
            <p:spPr>
              <a:xfrm>
                <a:off x="6012" y="5996"/>
                <a:ext cx="1525" cy="5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zh-CN" altLang="zh-CN" sz="12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私域运营</a:t>
                </a:r>
                <a:endParaRPr lang="zh-CN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72" name="图片 71" descr="4530435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236" y="3844"/>
                <a:ext cx="1077" cy="1077"/>
              </a:xfrm>
              <a:prstGeom prst="rect">
                <a:avLst/>
              </a:prstGeom>
            </p:spPr>
          </p:pic>
          <p:sp>
            <p:nvSpPr>
              <p:cNvPr id="74" name="矩形 73"/>
              <p:cNvSpPr/>
              <p:nvPr/>
            </p:nvSpPr>
            <p:spPr>
              <a:xfrm>
                <a:off x="5957" y="4985"/>
                <a:ext cx="1635" cy="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p>
                <a:pPr algn="r"/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cs typeface="Arial" panose="020B0604020202090204" pitchFamily="34" charset="0"/>
                  </a:rPr>
                  <a:t>Operate</a:t>
                </a: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cs typeface="Arial" panose="020B0604020202090204" pitchFamily="34" charset="0"/>
                </a:endParaRP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8368" y="3071"/>
              <a:ext cx="2424" cy="3388"/>
              <a:chOff x="8406" y="3491"/>
              <a:chExt cx="2424" cy="338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55" name="组合 54"/>
              <p:cNvGrpSpPr/>
              <p:nvPr/>
            </p:nvGrpSpPr>
            <p:grpSpPr>
              <a:xfrm rot="0">
                <a:off x="8406" y="3491"/>
                <a:ext cx="2424" cy="3389"/>
                <a:chOff x="2240" y="3491"/>
                <a:chExt cx="2424" cy="3389"/>
              </a:xfrm>
            </p:grpSpPr>
            <p:sp>
              <p:nvSpPr>
                <p:cNvPr id="56" name="圆角矩形 55"/>
                <p:cNvSpPr/>
                <p:nvPr/>
              </p:nvSpPr>
              <p:spPr>
                <a:xfrm>
                  <a:off x="2240" y="4742"/>
                  <a:ext cx="2424" cy="2139"/>
                </a:xfrm>
                <a:prstGeom prst="roundRect">
                  <a:avLst>
                    <a:gd name="adj" fmla="val 5899"/>
                  </a:avLst>
                </a:prstGeom>
                <a:solidFill>
                  <a:srgbClr val="4044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7" name="椭圆 56"/>
                <p:cNvSpPr>
                  <a:spLocks noChangeAspect="1"/>
                </p:cNvSpPr>
                <p:nvPr/>
              </p:nvSpPr>
              <p:spPr>
                <a:xfrm>
                  <a:off x="2963" y="4853"/>
                  <a:ext cx="1701" cy="1701"/>
                </a:xfrm>
                <a:prstGeom prst="ellipse">
                  <a:avLst/>
                </a:prstGeom>
                <a:solidFill>
                  <a:srgbClr val="5972DC">
                    <a:alpha val="3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8" name="椭圆 57"/>
                <p:cNvSpPr>
                  <a:spLocks noChangeAspect="1"/>
                </p:cNvSpPr>
                <p:nvPr/>
              </p:nvSpPr>
              <p:spPr>
                <a:xfrm>
                  <a:off x="2375" y="4981"/>
                  <a:ext cx="1134" cy="1134"/>
                </a:xfrm>
                <a:prstGeom prst="ellipse">
                  <a:avLst/>
                </a:prstGeom>
                <a:solidFill>
                  <a:srgbClr val="759DF0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9" name="圆角矩形 58"/>
                <p:cNvSpPr/>
                <p:nvPr/>
              </p:nvSpPr>
              <p:spPr>
                <a:xfrm>
                  <a:off x="2240" y="3491"/>
                  <a:ext cx="2424" cy="2268"/>
                </a:xfrm>
                <a:prstGeom prst="roundRect">
                  <a:avLst>
                    <a:gd name="adj" fmla="val 5486"/>
                  </a:avLst>
                </a:prstGeom>
                <a:solidFill>
                  <a:srgbClr val="F8F9F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0" name="文本框 59"/>
              <p:cNvSpPr txBox="1"/>
              <p:nvPr/>
            </p:nvSpPr>
            <p:spPr>
              <a:xfrm>
                <a:off x="8856" y="5996"/>
                <a:ext cx="1525" cy="5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zh-CN" altLang="en-US" sz="12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品牌互动</a:t>
                </a:r>
                <a:endPara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9027" y="4985"/>
                <a:ext cx="1182" cy="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p>
                <a:pPr algn="r"/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cs typeface="Arial" panose="020B0604020202090204" pitchFamily="34" charset="0"/>
                  </a:rPr>
                  <a:t>Brand</a:t>
                </a: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cs typeface="Arial" panose="020B0604020202090204" pitchFamily="34" charset="0"/>
                </a:endParaRPr>
              </a:p>
            </p:txBody>
          </p:sp>
          <p:pic>
            <p:nvPicPr>
              <p:cNvPr id="75" name="图片 74" descr="20248849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184" y="3925"/>
                <a:ext cx="869" cy="964"/>
              </a:xfrm>
              <a:prstGeom prst="rect">
                <a:avLst/>
              </a:prstGeom>
            </p:spPr>
          </p:pic>
        </p:grpSp>
        <p:grpSp>
          <p:nvGrpSpPr>
            <p:cNvPr id="79" name="组合 78"/>
            <p:cNvGrpSpPr/>
            <p:nvPr/>
          </p:nvGrpSpPr>
          <p:grpSpPr>
            <a:xfrm>
              <a:off x="11200" y="3071"/>
              <a:ext cx="2424" cy="3388"/>
              <a:chOff x="11200" y="3491"/>
              <a:chExt cx="2424" cy="338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64" name="组合 63"/>
              <p:cNvGrpSpPr/>
              <p:nvPr/>
            </p:nvGrpSpPr>
            <p:grpSpPr>
              <a:xfrm rot="0">
                <a:off x="11200" y="3491"/>
                <a:ext cx="2424" cy="3389"/>
                <a:chOff x="2240" y="3491"/>
                <a:chExt cx="2424" cy="3389"/>
              </a:xfrm>
            </p:grpSpPr>
            <p:sp>
              <p:nvSpPr>
                <p:cNvPr id="65" name="圆角矩形 64"/>
                <p:cNvSpPr/>
                <p:nvPr/>
              </p:nvSpPr>
              <p:spPr>
                <a:xfrm>
                  <a:off x="2240" y="4742"/>
                  <a:ext cx="2424" cy="2139"/>
                </a:xfrm>
                <a:prstGeom prst="roundRect">
                  <a:avLst>
                    <a:gd name="adj" fmla="val 5899"/>
                  </a:avLst>
                </a:prstGeom>
                <a:solidFill>
                  <a:srgbClr val="4044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椭圆 65"/>
                <p:cNvSpPr>
                  <a:spLocks noChangeAspect="1"/>
                </p:cNvSpPr>
                <p:nvPr/>
              </p:nvSpPr>
              <p:spPr>
                <a:xfrm>
                  <a:off x="2963" y="4853"/>
                  <a:ext cx="1701" cy="1701"/>
                </a:xfrm>
                <a:prstGeom prst="ellipse">
                  <a:avLst/>
                </a:prstGeom>
                <a:solidFill>
                  <a:srgbClr val="5972DC">
                    <a:alpha val="3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7" name="椭圆 66"/>
                <p:cNvSpPr>
                  <a:spLocks noChangeAspect="1"/>
                </p:cNvSpPr>
                <p:nvPr/>
              </p:nvSpPr>
              <p:spPr>
                <a:xfrm>
                  <a:off x="2375" y="4981"/>
                  <a:ext cx="1134" cy="1134"/>
                </a:xfrm>
                <a:prstGeom prst="ellipse">
                  <a:avLst/>
                </a:prstGeom>
                <a:solidFill>
                  <a:srgbClr val="759DF0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8" name="圆角矩形 67"/>
                <p:cNvSpPr/>
                <p:nvPr/>
              </p:nvSpPr>
              <p:spPr>
                <a:xfrm>
                  <a:off x="2240" y="3491"/>
                  <a:ext cx="2424" cy="2268"/>
                </a:xfrm>
                <a:prstGeom prst="roundRect">
                  <a:avLst>
                    <a:gd name="adj" fmla="val 5486"/>
                  </a:avLst>
                </a:prstGeom>
                <a:solidFill>
                  <a:srgbClr val="F8F9F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9" name="文本框 68"/>
              <p:cNvSpPr txBox="1"/>
              <p:nvPr/>
            </p:nvSpPr>
            <p:spPr>
              <a:xfrm>
                <a:off x="11649" y="5996"/>
                <a:ext cx="1525" cy="5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zh-CN" altLang="zh-CN" sz="12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异业合作</a:t>
                </a:r>
                <a:endParaRPr lang="zh-CN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11341" y="4985"/>
                <a:ext cx="2141" cy="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p>
                <a:pPr algn="r"/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rbel" panose="020B0503020204020204" pitchFamily="34" charset="0"/>
                    <a:cs typeface="Arial" panose="020B0604020202090204" pitchFamily="34" charset="0"/>
                    <a:sym typeface="+mn-ea"/>
                  </a:rPr>
                  <a:t>Cooperation</a:t>
                </a: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cs typeface="Arial" panose="020B0604020202090204" pitchFamily="34" charset="0"/>
                </a:endParaRPr>
              </a:p>
            </p:txBody>
          </p:sp>
          <p:pic>
            <p:nvPicPr>
              <p:cNvPr id="77" name="图片 76" descr="3634982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1958" y="3929"/>
                <a:ext cx="907" cy="907"/>
              </a:xfrm>
              <a:prstGeom prst="rect">
                <a:avLst/>
              </a:prstGeom>
            </p:spPr>
          </p:pic>
        </p:grpSp>
      </p:grpSp>
      <p:sp>
        <p:nvSpPr>
          <p:cNvPr id="6" name="文本框 5"/>
          <p:cNvSpPr txBox="1"/>
          <p:nvPr/>
        </p:nvSpPr>
        <p:spPr>
          <a:xfrm>
            <a:off x="1470660" y="4251325"/>
            <a:ext cx="7462520" cy="471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提供：系统开发、私域代运营、</a:t>
            </a:r>
            <a:r>
              <a:rPr 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私域陪跑、</a:t>
            </a:r>
            <a:r>
              <a:rPr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品牌</a:t>
            </a:r>
            <a:r>
              <a:rPr 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互动</a:t>
            </a:r>
            <a:r>
              <a:rPr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、品牌私域异业合作的全套解决方案</a:t>
            </a:r>
            <a:endParaRPr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298180" y="471170"/>
            <a:ext cx="1459865" cy="431800"/>
            <a:chOff x="1226" y="779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226" y="779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97" y="850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911" y="827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60730" y="886460"/>
            <a:ext cx="3535680" cy="609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引领私域行业发展趋势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52875" y="1324610"/>
            <a:ext cx="5955030" cy="3569970"/>
            <a:chOff x="6225" y="2086"/>
            <a:chExt cx="9378" cy="5622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5" y="2086"/>
              <a:ext cx="9379" cy="5102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 rot="0">
              <a:off x="8430" y="7026"/>
              <a:ext cx="4968" cy="682"/>
              <a:chOff x="7986" y="7590"/>
              <a:chExt cx="4968" cy="68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圆角矩形 12"/>
              <p:cNvSpPr/>
              <p:nvPr/>
            </p:nvSpPr>
            <p:spPr>
              <a:xfrm>
                <a:off x="7986" y="7590"/>
                <a:ext cx="4968" cy="683"/>
              </a:xfrm>
              <a:prstGeom prst="roundRect">
                <a:avLst/>
              </a:prstGeom>
              <a:solidFill>
                <a:srgbClr val="EBF1FF"/>
              </a:solidFill>
              <a:ln w="2540" cmpd="sng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8630" y="7650"/>
                <a:ext cx="3681" cy="5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lnSpc>
                    <a:spcPct val="120000"/>
                  </a:lnSpc>
                </a:pPr>
                <a:r>
                  <a:rPr 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中国私域行业领军企业</a:t>
                </a:r>
                <a:endParaRPr 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760730" y="1748790"/>
            <a:ext cx="3155950" cy="2513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71450" indent="-171450" algn="l">
              <a:lnSpc>
                <a:spcPct val="220000"/>
              </a:lnSpc>
              <a:buFont typeface="Arial" panose="020B060402020209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获得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大平台权威认证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 algn="l">
              <a:lnSpc>
                <a:spcPct val="220000"/>
              </a:lnSpc>
              <a:buFont typeface="Arial" panose="020B060402020209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获得多项私域及数字营销行业大奖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 algn="l">
              <a:lnSpc>
                <a:spcPct val="220000"/>
              </a:lnSpc>
              <a:buFont typeface="Arial" panose="020B060402020209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全年举办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场私域行业峰会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71450" indent="-171450" algn="l">
              <a:lnSpc>
                <a:spcPct val="220000"/>
              </a:lnSpc>
              <a:buFont typeface="Arial" panose="020B060402020209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申报数十项私域行业专利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 algn="l">
              <a:lnSpc>
                <a:spcPct val="220000"/>
              </a:lnSpc>
              <a:buFont typeface="Arial" panose="020B060402020209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独创私域运营体系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 algn="l">
              <a:lnSpc>
                <a:spcPct val="120000"/>
              </a:lnSpc>
              <a:buFont typeface="Arial" panose="020B0604020202090204" pitchFamily="34" charset="0"/>
              <a:buChar char="•"/>
            </a:pP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298180" y="471170"/>
            <a:ext cx="1459865" cy="431800"/>
            <a:chOff x="1226" y="779"/>
            <a:chExt cx="2299" cy="680"/>
          </a:xfrm>
        </p:grpSpPr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1226" y="779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1" name="图片 20" descr="31393938393834313b31393939353234363bbbf0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97" y="850"/>
              <a:ext cx="538" cy="53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911" y="827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2" name="矩形: 圆角 17"/>
          <p:cNvSpPr/>
          <p:nvPr/>
        </p:nvSpPr>
        <p:spPr>
          <a:xfrm>
            <a:off x="391725" y="4398465"/>
            <a:ext cx="9723825" cy="1024435"/>
          </a:xfrm>
          <a:prstGeom prst="roundRect">
            <a:avLst>
              <a:gd name="adj" fmla="val 5408"/>
            </a:avLst>
          </a:prstGeom>
          <a:solidFill>
            <a:srgbClr val="6E90EB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r="1860"/>
          <a:stretch>
            <a:fillRect/>
          </a:stretch>
        </p:blipFill>
        <p:spPr>
          <a:xfrm>
            <a:off x="325050" y="1783167"/>
            <a:ext cx="3149317" cy="2230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604520" y="4468015"/>
            <a:ext cx="5062184" cy="953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indent="0" algn="just">
              <a:buFont typeface="Wingdings" panose="05000000000000000000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九大模块：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just">
              <a:buFont typeface="Wingdings" panose="05000000000000000000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定位维度、品牌维度、会员策略、引流策略、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just">
              <a:buFont typeface="Wingdings" panose="05000000000000000000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用户策略、内容策略、营销策略、增长策略、数据分析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1795" y="4548660"/>
            <a:ext cx="212725" cy="2171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25050" y="810794"/>
            <a:ext cx="403313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sym typeface="+mn-ea"/>
              </a:rPr>
              <a:t>独创私域运营九大模块</a:t>
            </a:r>
            <a:endParaRPr lang="zh-CN" altLang="zh-CN" sz="2400" b="1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10" name="图片 9" descr="WechatIMG17"/>
          <p:cNvPicPr/>
          <p:nvPr/>
        </p:nvPicPr>
        <p:blipFill>
          <a:blip r:embed="rId4"/>
          <a:stretch>
            <a:fillRect/>
          </a:stretch>
        </p:blipFill>
        <p:spPr>
          <a:xfrm>
            <a:off x="5223976" y="1783167"/>
            <a:ext cx="1573596" cy="22308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 descr="WechatIMG19"/>
          <p:cNvPicPr/>
          <p:nvPr/>
        </p:nvPicPr>
        <p:blipFill>
          <a:blip r:embed="rId5"/>
          <a:stretch>
            <a:fillRect/>
          </a:stretch>
        </p:blipFill>
        <p:spPr>
          <a:xfrm>
            <a:off x="6859364" y="1783167"/>
            <a:ext cx="1573596" cy="22308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WechatIMG25"/>
          <p:cNvPicPr/>
          <p:nvPr/>
        </p:nvPicPr>
        <p:blipFill>
          <a:blip r:embed="rId6"/>
          <a:stretch>
            <a:fillRect/>
          </a:stretch>
        </p:blipFill>
        <p:spPr>
          <a:xfrm>
            <a:off x="3588588" y="1783167"/>
            <a:ext cx="1573596" cy="22308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WechatIMG18"/>
          <p:cNvPicPr/>
          <p:nvPr/>
        </p:nvPicPr>
        <p:blipFill>
          <a:blip r:embed="rId7"/>
          <a:stretch>
            <a:fillRect/>
          </a:stretch>
        </p:blipFill>
        <p:spPr>
          <a:xfrm>
            <a:off x="8494753" y="1783167"/>
            <a:ext cx="1573596" cy="22308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文本框 22"/>
          <p:cNvSpPr txBox="1"/>
          <p:nvPr/>
        </p:nvSpPr>
        <p:spPr>
          <a:xfrm>
            <a:off x="325050" y="1252366"/>
            <a:ext cx="539986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sym typeface="+mn-ea"/>
              </a:rPr>
              <a:t>并出版</a:t>
            </a:r>
            <a:r>
              <a:rPr lang="en-US" altLang="zh-CN" sz="1600" dirty="0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1600" dirty="0">
                <a:solidFill>
                  <a:schemeClr val="bg1"/>
                </a:solidFill>
                <a:sym typeface="+mn-ea"/>
              </a:rPr>
              <a:t>期《私域运营宝典》，成为私域行业运营一线教材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298180" y="471170"/>
            <a:ext cx="1459865" cy="431800"/>
            <a:chOff x="1226" y="779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226" y="779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97" y="850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911" y="827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60730" y="886460"/>
            <a:ext cx="5651500" cy="609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点燃自研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SCRM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系统和运营聚合中台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9" name="组合 238"/>
          <p:cNvGrpSpPr/>
          <p:nvPr/>
        </p:nvGrpSpPr>
        <p:grpSpPr>
          <a:xfrm>
            <a:off x="1244600" y="1912620"/>
            <a:ext cx="8098790" cy="2879090"/>
            <a:chOff x="1960" y="2999"/>
            <a:chExt cx="12754" cy="4534"/>
          </a:xfrm>
        </p:grpSpPr>
        <p:grpSp>
          <p:nvGrpSpPr>
            <p:cNvPr id="238" name="组合 237"/>
            <p:cNvGrpSpPr/>
            <p:nvPr/>
          </p:nvGrpSpPr>
          <p:grpSpPr>
            <a:xfrm>
              <a:off x="1960" y="2999"/>
              <a:ext cx="12754" cy="4534"/>
              <a:chOff x="1885" y="3123"/>
              <a:chExt cx="12754" cy="4534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1885" y="3123"/>
                <a:ext cx="2628" cy="4534"/>
                <a:chOff x="3286" y="2976"/>
                <a:chExt cx="2628" cy="4534"/>
              </a:xfrm>
            </p:grpSpPr>
            <p:sp>
              <p:nvSpPr>
                <p:cNvPr id="35" name="文本框 34"/>
                <p:cNvSpPr txBox="1"/>
                <p:nvPr/>
              </p:nvSpPr>
              <p:spPr>
                <a:xfrm>
                  <a:off x="5462" y="4493"/>
                  <a:ext cx="338" cy="150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lang="zh-CN" altLang="en-US" sz="14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技术生态</a:t>
                  </a:r>
                  <a:endParaRPr lang="zh-CN" altLang="en-US" sz="14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37" name="同侧圆角矩形 36"/>
                <p:cNvSpPr/>
                <p:nvPr/>
              </p:nvSpPr>
              <p:spPr>
                <a:xfrm rot="16200000">
                  <a:off x="2011" y="4251"/>
                  <a:ext cx="4535" cy="1985"/>
                </a:xfrm>
                <a:prstGeom prst="round2SameRect">
                  <a:avLst>
                    <a:gd name="adj1" fmla="val 9068"/>
                    <a:gd name="adj2" fmla="val 0"/>
                  </a:avLst>
                </a:prstGeom>
                <a:solidFill>
                  <a:schemeClr val="bg1">
                    <a:lumMod val="95000"/>
                    <a:alpha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同侧圆角矩形 39"/>
                <p:cNvSpPr/>
                <p:nvPr/>
              </p:nvSpPr>
              <p:spPr>
                <a:xfrm rot="5400000">
                  <a:off x="3364" y="4960"/>
                  <a:ext cx="4535" cy="567"/>
                </a:xfrm>
                <a:prstGeom prst="round2SameRect">
                  <a:avLst>
                    <a:gd name="adj1" fmla="val 27659"/>
                    <a:gd name="adj2" fmla="val 0"/>
                  </a:avLst>
                </a:prstGeom>
                <a:solidFill>
                  <a:schemeClr val="bg1">
                    <a:lumMod val="95000"/>
                    <a:alpha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7" name="组合 226"/>
              <p:cNvGrpSpPr/>
              <p:nvPr/>
            </p:nvGrpSpPr>
            <p:grpSpPr>
              <a:xfrm>
                <a:off x="12011" y="3123"/>
                <a:ext cx="2628" cy="4534"/>
                <a:chOff x="12011" y="3123"/>
                <a:chExt cx="2628" cy="4534"/>
              </a:xfrm>
            </p:grpSpPr>
            <p:sp>
              <p:nvSpPr>
                <p:cNvPr id="79" name="同侧圆角矩形 78"/>
                <p:cNvSpPr/>
                <p:nvPr/>
              </p:nvSpPr>
              <p:spPr>
                <a:xfrm rot="5400000">
                  <a:off x="11380" y="4398"/>
                  <a:ext cx="4535" cy="1985"/>
                </a:xfrm>
                <a:prstGeom prst="round2SameRect">
                  <a:avLst>
                    <a:gd name="adj1" fmla="val 9068"/>
                    <a:gd name="adj2" fmla="val 0"/>
                  </a:avLst>
                </a:prstGeom>
                <a:solidFill>
                  <a:schemeClr val="bg1">
                    <a:lumMod val="95000"/>
                    <a:alpha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12126" y="4640"/>
                  <a:ext cx="338" cy="150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lang="zh-CN" altLang="en-US" sz="14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运营效率</a:t>
                  </a:r>
                  <a:endParaRPr lang="zh-CN" altLang="en-US" sz="14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28" name="同侧圆角矩形 27"/>
                <p:cNvSpPr/>
                <p:nvPr/>
              </p:nvSpPr>
              <p:spPr>
                <a:xfrm rot="16200000">
                  <a:off x="10027" y="5107"/>
                  <a:ext cx="4535" cy="567"/>
                </a:xfrm>
                <a:prstGeom prst="round2SameRect">
                  <a:avLst>
                    <a:gd name="adj1" fmla="val 27659"/>
                    <a:gd name="adj2" fmla="val 0"/>
                  </a:avLst>
                </a:prstGeom>
                <a:solidFill>
                  <a:schemeClr val="bg1">
                    <a:lumMod val="95000"/>
                    <a:alpha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26" name="组合 225"/>
            <p:cNvGrpSpPr/>
            <p:nvPr/>
          </p:nvGrpSpPr>
          <p:grpSpPr>
            <a:xfrm>
              <a:off x="4354" y="3294"/>
              <a:ext cx="7703" cy="3945"/>
              <a:chOff x="4499" y="3418"/>
              <a:chExt cx="7703" cy="3945"/>
            </a:xfrm>
          </p:grpSpPr>
          <p:sp>
            <p:nvSpPr>
              <p:cNvPr id="222" name="梯形 221"/>
              <p:cNvSpPr/>
              <p:nvPr/>
            </p:nvSpPr>
            <p:spPr>
              <a:xfrm rot="5400000">
                <a:off x="4153" y="4201"/>
                <a:ext cx="3945" cy="2378"/>
              </a:xfrm>
              <a:prstGeom prst="trapezoid">
                <a:avLst>
                  <a:gd name="adj" fmla="val 32527"/>
                </a:avLst>
              </a:prstGeom>
              <a:gradFill>
                <a:gsLst>
                  <a:gs pos="2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81000">
                    <a:srgbClr val="F2F2F2">
                      <a:alpha val="11000"/>
                    </a:srgbClr>
                  </a:gs>
                  <a:gs pos="97000">
                    <a:schemeClr val="bg1">
                      <a:lumMod val="95000"/>
                      <a:alpha val="7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24" name="梯形 223"/>
              <p:cNvSpPr/>
              <p:nvPr/>
            </p:nvSpPr>
            <p:spPr>
              <a:xfrm rot="16200000">
                <a:off x="8866" y="4201"/>
                <a:ext cx="3945" cy="2378"/>
              </a:xfrm>
              <a:prstGeom prst="trapezoid">
                <a:avLst>
                  <a:gd name="adj" fmla="val 32527"/>
                </a:avLst>
              </a:prstGeom>
              <a:gradFill>
                <a:gsLst>
                  <a:gs pos="2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81000">
                    <a:srgbClr val="F2F2F2">
                      <a:alpha val="11000"/>
                    </a:srgbClr>
                  </a:gs>
                  <a:gs pos="97000">
                    <a:schemeClr val="bg1">
                      <a:lumMod val="95000"/>
                      <a:alpha val="7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81" name="组合 180"/>
              <p:cNvGrpSpPr/>
              <p:nvPr/>
            </p:nvGrpSpPr>
            <p:grpSpPr>
              <a:xfrm>
                <a:off x="4499" y="3689"/>
                <a:ext cx="7703" cy="3402"/>
                <a:chOff x="3430" y="3119"/>
                <a:chExt cx="7703" cy="3402"/>
              </a:xfrm>
            </p:grpSpPr>
            <p:sp>
              <p:nvSpPr>
                <p:cNvPr id="84" name="文本框 83"/>
                <p:cNvSpPr txBox="1"/>
                <p:nvPr/>
              </p:nvSpPr>
              <p:spPr>
                <a:xfrm>
                  <a:off x="8703" y="3427"/>
                  <a:ext cx="2134" cy="39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>
                    <a:lnSpc>
                      <a:spcPct val="130000"/>
                    </a:lnSpc>
                  </a:pPr>
                  <a:r>
                    <a:rPr lang="en-US" altLang="zh-CN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—— </a:t>
                  </a:r>
                  <a:r>
                    <a:rPr lang="zh-CN" altLang="zh-CN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客服聚合中台</a:t>
                  </a:r>
                  <a:endParaRPr lang="zh-CN" altLang="zh-CN" sz="8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grpSp>
              <p:nvGrpSpPr>
                <p:cNvPr id="52" name="组合 51"/>
                <p:cNvGrpSpPr/>
                <p:nvPr/>
              </p:nvGrpSpPr>
              <p:grpSpPr>
                <a:xfrm>
                  <a:off x="5710" y="3119"/>
                  <a:ext cx="3400" cy="3402"/>
                  <a:chOff x="6379" y="2834"/>
                  <a:chExt cx="3400" cy="3402"/>
                </a:xfrm>
              </p:grpSpPr>
              <p:grpSp>
                <p:nvGrpSpPr>
                  <p:cNvPr id="51" name="组合 50"/>
                  <p:cNvGrpSpPr/>
                  <p:nvPr/>
                </p:nvGrpSpPr>
                <p:grpSpPr>
                  <a:xfrm>
                    <a:off x="6945" y="3401"/>
                    <a:ext cx="2268" cy="2268"/>
                    <a:chOff x="6707" y="3890"/>
                    <a:chExt cx="2268" cy="2268"/>
                  </a:xfrm>
                </p:grpSpPr>
                <p:sp>
                  <p:nvSpPr>
                    <p:cNvPr id="49" name="椭圆 48"/>
                    <p:cNvSpPr>
                      <a:spLocks noChangeAspect="1"/>
                    </p:cNvSpPr>
                    <p:nvPr/>
                  </p:nvSpPr>
                  <p:spPr>
                    <a:xfrm>
                      <a:off x="6707" y="3890"/>
                      <a:ext cx="2268" cy="2268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  <a:alpha val="17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50" name="组合 49"/>
                    <p:cNvGrpSpPr/>
                    <p:nvPr/>
                  </p:nvGrpSpPr>
                  <p:grpSpPr>
                    <a:xfrm>
                      <a:off x="6991" y="4174"/>
                      <a:ext cx="1700" cy="1700"/>
                      <a:chOff x="7048" y="4175"/>
                      <a:chExt cx="1700" cy="1700"/>
                    </a:xfrm>
                  </p:grpSpPr>
                  <p:sp>
                    <p:nvSpPr>
                      <p:cNvPr id="77" name="椭圆 76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048" y="4175"/>
                        <a:ext cx="1701" cy="1701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85000"/>
                          <a:alpha val="36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>
                          <a:solidFill>
                            <a:schemeClr val="bg1"/>
                          </a:solidFill>
                        </a:endParaRPr>
                      </a:p>
                      <a:p>
                        <a:pPr algn="ctr"/>
                        <a:endParaRPr lang="zh-CN" altLang="en-US">
                          <a:solidFill>
                            <a:schemeClr val="bg1"/>
                          </a:solidFill>
                        </a:endParaRPr>
                      </a:p>
                      <a:p>
                        <a:pPr algn="ctr"/>
                        <a:endParaRPr lang="zh-CN" altLang="en-US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4" name="椭圆 13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332" y="4458"/>
                        <a:ext cx="1134" cy="1134"/>
                      </a:xfrm>
                      <a:prstGeom prst="ellipse">
                        <a:avLst/>
                      </a:prstGeom>
                      <a:gradFill>
                        <a:gsLst>
                          <a:gs pos="91000">
                            <a:srgbClr val="EB514A"/>
                          </a:gs>
                          <a:gs pos="29000">
                            <a:srgbClr val="F49371"/>
                          </a:gs>
                          <a:gs pos="3000">
                            <a:schemeClr val="accent2">
                              <a:lumMod val="40000"/>
                              <a:lumOff val="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63325" tIns="163325" rIns="163325" bIns="163325" numCol="1" spcCol="0" rtlCol="0" fromWordArt="0" anchor="t" anchorCtr="0" forceAA="0" compatLnSpc="1">
                        <a:noAutofit/>
                      </a:bodyPr>
                      <a:p>
                        <a:pPr algn="ctr"/>
                        <a:endParaRPr lang="zh-CN" altLang="en-US" sz="1600" dirty="0" err="1">
                          <a:solidFill>
                            <a:schemeClr val="bg1">
                              <a:lumMod val="95000"/>
                            </a:schemeClr>
                          </a:solidFill>
                        </a:endParaRPr>
                      </a:p>
                    </p:txBody>
                  </p:sp>
                  <p:pic>
                    <p:nvPicPr>
                      <p:cNvPr id="24" name="图片 23" descr="31393938393834313b31393939353234363bbbf0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96DAC541-7B7A-43D3-8B79-37D633B846F1}">
                            <asvg:svgBlip xmlns:asvg="http://schemas.microsoft.com/office/drawing/2016/SVG/main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586" y="4713"/>
                        <a:ext cx="625" cy="625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8" name="组合 47"/>
                  <p:cNvGrpSpPr/>
                  <p:nvPr/>
                </p:nvGrpSpPr>
                <p:grpSpPr>
                  <a:xfrm rot="5400000">
                    <a:off x="6378" y="2835"/>
                    <a:ext cx="3402" cy="3400"/>
                    <a:chOff x="6377" y="2835"/>
                    <a:chExt cx="3402" cy="3400"/>
                  </a:xfrm>
                </p:grpSpPr>
                <p:sp>
                  <p:nvSpPr>
                    <p:cNvPr id="42" name="空心弧 41"/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6378" y="2834"/>
                      <a:ext cx="3401" cy="3402"/>
                    </a:xfrm>
                    <a:prstGeom prst="blockArc">
                      <a:avLst>
                        <a:gd name="adj1" fmla="val 10800000"/>
                        <a:gd name="adj2" fmla="val 21485991"/>
                        <a:gd name="adj3" fmla="val 2466"/>
                      </a:avLst>
                    </a:prstGeom>
                    <a:solidFill>
                      <a:schemeClr val="bg1">
                        <a:lumMod val="95000"/>
                        <a:alpha val="17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7" name="空心弧 46"/>
                    <p:cNvSpPr>
                      <a:spLocks noChangeAspect="1"/>
                    </p:cNvSpPr>
                    <p:nvPr/>
                  </p:nvSpPr>
                  <p:spPr>
                    <a:xfrm rot="16200000">
                      <a:off x="6378" y="2834"/>
                      <a:ext cx="3401" cy="3402"/>
                    </a:xfrm>
                    <a:prstGeom prst="blockArc">
                      <a:avLst>
                        <a:gd name="adj1" fmla="val 10800000"/>
                        <a:gd name="adj2" fmla="val 21485991"/>
                        <a:gd name="adj3" fmla="val 2466"/>
                      </a:avLst>
                    </a:prstGeom>
                    <a:solidFill>
                      <a:schemeClr val="bg1">
                        <a:lumMod val="95000"/>
                        <a:alpha val="17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56" name="组合 155"/>
                <p:cNvGrpSpPr/>
                <p:nvPr/>
              </p:nvGrpSpPr>
              <p:grpSpPr>
                <a:xfrm>
                  <a:off x="8371" y="3431"/>
                  <a:ext cx="929" cy="2779"/>
                  <a:chOff x="8168" y="3147"/>
                  <a:chExt cx="929" cy="2779"/>
                </a:xfrm>
              </p:grpSpPr>
              <p:grpSp>
                <p:nvGrpSpPr>
                  <p:cNvPr id="66" name="组合 65"/>
                  <p:cNvGrpSpPr>
                    <a:grpSpLocks noChangeAspect="1"/>
                  </p:cNvGrpSpPr>
                  <p:nvPr/>
                </p:nvGrpSpPr>
                <p:grpSpPr>
                  <a:xfrm>
                    <a:off x="8643" y="4308"/>
                    <a:ext cx="454" cy="454"/>
                    <a:chOff x="12033" y="4262"/>
                    <a:chExt cx="2268" cy="2268"/>
                  </a:xfrm>
                </p:grpSpPr>
                <p:sp>
                  <p:nvSpPr>
                    <p:cNvPr id="56" name="椭圆 55"/>
                    <p:cNvSpPr>
                      <a:spLocks noChangeAspect="1"/>
                    </p:cNvSpPr>
                    <p:nvPr/>
                  </p:nvSpPr>
                  <p:spPr>
                    <a:xfrm>
                      <a:off x="12033" y="4262"/>
                      <a:ext cx="2268" cy="2268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  <a:alpha val="3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58" name="椭圆 57"/>
                    <p:cNvSpPr>
                      <a:spLocks noChangeAspect="1"/>
                    </p:cNvSpPr>
                    <p:nvPr/>
                  </p:nvSpPr>
                  <p:spPr>
                    <a:xfrm>
                      <a:off x="12600" y="4829"/>
                      <a:ext cx="1134" cy="1134"/>
                    </a:xfrm>
                    <a:prstGeom prst="ellipse">
                      <a:avLst/>
                    </a:prstGeom>
                    <a:solidFill>
                      <a:schemeClr val="bg1">
                        <a:alpha val="92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11" name="组合 110"/>
                  <p:cNvGrpSpPr>
                    <a:grpSpLocks noChangeAspect="1"/>
                  </p:cNvGrpSpPr>
                  <p:nvPr/>
                </p:nvGrpSpPr>
                <p:grpSpPr>
                  <a:xfrm>
                    <a:off x="8529" y="4932"/>
                    <a:ext cx="454" cy="454"/>
                    <a:chOff x="12033" y="4262"/>
                    <a:chExt cx="2268" cy="2268"/>
                  </a:xfrm>
                </p:grpSpPr>
                <p:sp>
                  <p:nvSpPr>
                    <p:cNvPr id="112" name="椭圆 111"/>
                    <p:cNvSpPr>
                      <a:spLocks noChangeAspect="1"/>
                    </p:cNvSpPr>
                    <p:nvPr/>
                  </p:nvSpPr>
                  <p:spPr>
                    <a:xfrm>
                      <a:off x="12033" y="4262"/>
                      <a:ext cx="2268" cy="2268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  <a:alpha val="3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3" name="椭圆 112"/>
                    <p:cNvSpPr>
                      <a:spLocks noChangeAspect="1"/>
                    </p:cNvSpPr>
                    <p:nvPr/>
                  </p:nvSpPr>
                  <p:spPr>
                    <a:xfrm>
                      <a:off x="12600" y="4829"/>
                      <a:ext cx="1134" cy="1134"/>
                    </a:xfrm>
                    <a:prstGeom prst="ellipse">
                      <a:avLst/>
                    </a:prstGeom>
                    <a:solidFill>
                      <a:schemeClr val="bg1">
                        <a:alpha val="92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15" name="组合 114"/>
                  <p:cNvGrpSpPr>
                    <a:grpSpLocks noChangeAspect="1"/>
                  </p:cNvGrpSpPr>
                  <p:nvPr/>
                </p:nvGrpSpPr>
                <p:grpSpPr>
                  <a:xfrm>
                    <a:off x="8168" y="5472"/>
                    <a:ext cx="454" cy="454"/>
                    <a:chOff x="12033" y="4262"/>
                    <a:chExt cx="2268" cy="2268"/>
                  </a:xfrm>
                </p:grpSpPr>
                <p:sp>
                  <p:nvSpPr>
                    <p:cNvPr id="116" name="椭圆 115"/>
                    <p:cNvSpPr>
                      <a:spLocks noChangeAspect="1"/>
                    </p:cNvSpPr>
                    <p:nvPr/>
                  </p:nvSpPr>
                  <p:spPr>
                    <a:xfrm>
                      <a:off x="12033" y="4262"/>
                      <a:ext cx="2268" cy="2268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  <a:alpha val="3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7" name="椭圆 116"/>
                    <p:cNvSpPr>
                      <a:spLocks noChangeAspect="1"/>
                    </p:cNvSpPr>
                    <p:nvPr/>
                  </p:nvSpPr>
                  <p:spPr>
                    <a:xfrm>
                      <a:off x="12600" y="4829"/>
                      <a:ext cx="1134" cy="1134"/>
                    </a:xfrm>
                    <a:prstGeom prst="ellipse">
                      <a:avLst/>
                    </a:prstGeom>
                    <a:solidFill>
                      <a:schemeClr val="bg1">
                        <a:alpha val="92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39" name="组合 138"/>
                  <p:cNvGrpSpPr>
                    <a:grpSpLocks noChangeAspect="1"/>
                  </p:cNvGrpSpPr>
                  <p:nvPr/>
                </p:nvGrpSpPr>
                <p:grpSpPr>
                  <a:xfrm rot="10800000" flipH="1">
                    <a:off x="8532" y="3687"/>
                    <a:ext cx="454" cy="454"/>
                    <a:chOff x="12033" y="4262"/>
                    <a:chExt cx="2268" cy="2268"/>
                  </a:xfrm>
                </p:grpSpPr>
                <p:sp>
                  <p:nvSpPr>
                    <p:cNvPr id="140" name="椭圆 139"/>
                    <p:cNvSpPr>
                      <a:spLocks noChangeAspect="1"/>
                    </p:cNvSpPr>
                    <p:nvPr/>
                  </p:nvSpPr>
                  <p:spPr>
                    <a:xfrm>
                      <a:off x="12033" y="4262"/>
                      <a:ext cx="2268" cy="2268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  <a:alpha val="3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1" name="椭圆 140"/>
                    <p:cNvSpPr>
                      <a:spLocks noChangeAspect="1"/>
                    </p:cNvSpPr>
                    <p:nvPr/>
                  </p:nvSpPr>
                  <p:spPr>
                    <a:xfrm>
                      <a:off x="12600" y="4829"/>
                      <a:ext cx="1134" cy="1134"/>
                    </a:xfrm>
                    <a:prstGeom prst="ellipse">
                      <a:avLst/>
                    </a:prstGeom>
                    <a:solidFill>
                      <a:schemeClr val="bg1">
                        <a:alpha val="92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42" name="组合 141"/>
                  <p:cNvGrpSpPr>
                    <a:grpSpLocks noChangeAspect="1"/>
                  </p:cNvGrpSpPr>
                  <p:nvPr/>
                </p:nvGrpSpPr>
                <p:grpSpPr>
                  <a:xfrm rot="10800000" flipH="1">
                    <a:off x="8170" y="3147"/>
                    <a:ext cx="454" cy="454"/>
                    <a:chOff x="12033" y="4262"/>
                    <a:chExt cx="2268" cy="2268"/>
                  </a:xfrm>
                </p:grpSpPr>
                <p:sp>
                  <p:nvSpPr>
                    <p:cNvPr id="143" name="椭圆 142"/>
                    <p:cNvSpPr>
                      <a:spLocks noChangeAspect="1"/>
                    </p:cNvSpPr>
                    <p:nvPr/>
                  </p:nvSpPr>
                  <p:spPr>
                    <a:xfrm>
                      <a:off x="12033" y="4262"/>
                      <a:ext cx="2268" cy="2268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  <a:alpha val="3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" name="椭圆 143"/>
                    <p:cNvSpPr>
                      <a:spLocks noChangeAspect="1"/>
                    </p:cNvSpPr>
                    <p:nvPr/>
                  </p:nvSpPr>
                  <p:spPr>
                    <a:xfrm>
                      <a:off x="12600" y="4829"/>
                      <a:ext cx="1134" cy="1134"/>
                    </a:xfrm>
                    <a:prstGeom prst="ellipse">
                      <a:avLst/>
                    </a:prstGeom>
                    <a:solidFill>
                      <a:schemeClr val="bg1">
                        <a:alpha val="92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57" name="组合 156"/>
                <p:cNvGrpSpPr/>
                <p:nvPr/>
              </p:nvGrpSpPr>
              <p:grpSpPr>
                <a:xfrm>
                  <a:off x="5517" y="3428"/>
                  <a:ext cx="930" cy="2784"/>
                  <a:chOff x="5314" y="3144"/>
                  <a:chExt cx="930" cy="2784"/>
                </a:xfrm>
              </p:grpSpPr>
              <p:grpSp>
                <p:nvGrpSpPr>
                  <p:cNvPr id="78" name="组合 77"/>
                  <p:cNvGrpSpPr>
                    <a:grpSpLocks noChangeAspect="1"/>
                  </p:cNvGrpSpPr>
                  <p:nvPr/>
                </p:nvGrpSpPr>
                <p:grpSpPr>
                  <a:xfrm>
                    <a:off x="5314" y="4308"/>
                    <a:ext cx="454" cy="454"/>
                    <a:chOff x="12033" y="4262"/>
                    <a:chExt cx="2268" cy="2268"/>
                  </a:xfrm>
                </p:grpSpPr>
                <p:sp>
                  <p:nvSpPr>
                    <p:cNvPr id="80" name="椭圆 79"/>
                    <p:cNvSpPr>
                      <a:spLocks noChangeAspect="1"/>
                    </p:cNvSpPr>
                    <p:nvPr/>
                  </p:nvSpPr>
                  <p:spPr>
                    <a:xfrm>
                      <a:off x="12033" y="4262"/>
                      <a:ext cx="2268" cy="2268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  <a:alpha val="3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1" name="椭圆 80"/>
                    <p:cNvSpPr>
                      <a:spLocks noChangeAspect="1"/>
                    </p:cNvSpPr>
                    <p:nvPr/>
                  </p:nvSpPr>
                  <p:spPr>
                    <a:xfrm>
                      <a:off x="12600" y="4829"/>
                      <a:ext cx="1134" cy="1134"/>
                    </a:xfrm>
                    <a:prstGeom prst="ellipse">
                      <a:avLst/>
                    </a:prstGeom>
                    <a:solidFill>
                      <a:schemeClr val="bg1">
                        <a:alpha val="92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23" name="组合 122"/>
                  <p:cNvGrpSpPr>
                    <a:grpSpLocks noChangeAspect="1"/>
                  </p:cNvGrpSpPr>
                  <p:nvPr/>
                </p:nvGrpSpPr>
                <p:grpSpPr>
                  <a:xfrm rot="10800000">
                    <a:off x="5428" y="3684"/>
                    <a:ext cx="454" cy="454"/>
                    <a:chOff x="12033" y="4262"/>
                    <a:chExt cx="2268" cy="2268"/>
                  </a:xfrm>
                </p:grpSpPr>
                <p:sp>
                  <p:nvSpPr>
                    <p:cNvPr id="124" name="椭圆 123"/>
                    <p:cNvSpPr>
                      <a:spLocks noChangeAspect="1"/>
                    </p:cNvSpPr>
                    <p:nvPr/>
                  </p:nvSpPr>
                  <p:spPr>
                    <a:xfrm>
                      <a:off x="12033" y="4262"/>
                      <a:ext cx="2268" cy="2268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  <a:alpha val="3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5" name="椭圆 124"/>
                    <p:cNvSpPr>
                      <a:spLocks noChangeAspect="1"/>
                    </p:cNvSpPr>
                    <p:nvPr/>
                  </p:nvSpPr>
                  <p:spPr>
                    <a:xfrm>
                      <a:off x="12600" y="4829"/>
                      <a:ext cx="1134" cy="1134"/>
                    </a:xfrm>
                    <a:prstGeom prst="ellipse">
                      <a:avLst/>
                    </a:prstGeom>
                    <a:solidFill>
                      <a:schemeClr val="bg1">
                        <a:alpha val="92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26" name="组合 125"/>
                  <p:cNvGrpSpPr>
                    <a:grpSpLocks noChangeAspect="1"/>
                  </p:cNvGrpSpPr>
                  <p:nvPr/>
                </p:nvGrpSpPr>
                <p:grpSpPr>
                  <a:xfrm rot="10800000">
                    <a:off x="5789" y="3144"/>
                    <a:ext cx="454" cy="454"/>
                    <a:chOff x="12033" y="4262"/>
                    <a:chExt cx="2268" cy="2268"/>
                  </a:xfrm>
                </p:grpSpPr>
                <p:sp>
                  <p:nvSpPr>
                    <p:cNvPr id="127" name="椭圆 126"/>
                    <p:cNvSpPr>
                      <a:spLocks noChangeAspect="1"/>
                    </p:cNvSpPr>
                    <p:nvPr/>
                  </p:nvSpPr>
                  <p:spPr>
                    <a:xfrm>
                      <a:off x="12033" y="4262"/>
                      <a:ext cx="2268" cy="2268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  <a:alpha val="3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28" name="椭圆 127"/>
                    <p:cNvSpPr>
                      <a:spLocks noChangeAspect="1"/>
                    </p:cNvSpPr>
                    <p:nvPr/>
                  </p:nvSpPr>
                  <p:spPr>
                    <a:xfrm>
                      <a:off x="12600" y="4829"/>
                      <a:ext cx="1134" cy="1134"/>
                    </a:xfrm>
                    <a:prstGeom prst="ellipse">
                      <a:avLst/>
                    </a:prstGeom>
                    <a:solidFill>
                      <a:schemeClr val="bg1">
                        <a:alpha val="92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50" name="组合 149"/>
                  <p:cNvGrpSpPr>
                    <a:grpSpLocks noChangeAspect="1"/>
                  </p:cNvGrpSpPr>
                  <p:nvPr/>
                </p:nvGrpSpPr>
                <p:grpSpPr>
                  <a:xfrm flipH="1">
                    <a:off x="5428" y="4934"/>
                    <a:ext cx="454" cy="454"/>
                    <a:chOff x="12033" y="4262"/>
                    <a:chExt cx="2268" cy="2268"/>
                  </a:xfrm>
                </p:grpSpPr>
                <p:sp>
                  <p:nvSpPr>
                    <p:cNvPr id="151" name="椭圆 150"/>
                    <p:cNvSpPr>
                      <a:spLocks noChangeAspect="1"/>
                    </p:cNvSpPr>
                    <p:nvPr/>
                  </p:nvSpPr>
                  <p:spPr>
                    <a:xfrm>
                      <a:off x="12033" y="4262"/>
                      <a:ext cx="2268" cy="2268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  <a:alpha val="3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2" name="椭圆 151"/>
                    <p:cNvSpPr>
                      <a:spLocks noChangeAspect="1"/>
                    </p:cNvSpPr>
                    <p:nvPr/>
                  </p:nvSpPr>
                  <p:spPr>
                    <a:xfrm>
                      <a:off x="12600" y="4829"/>
                      <a:ext cx="1134" cy="1134"/>
                    </a:xfrm>
                    <a:prstGeom prst="ellipse">
                      <a:avLst/>
                    </a:prstGeom>
                    <a:solidFill>
                      <a:schemeClr val="bg1">
                        <a:alpha val="92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53" name="组合 152"/>
                  <p:cNvGrpSpPr>
                    <a:grpSpLocks noChangeAspect="1"/>
                  </p:cNvGrpSpPr>
                  <p:nvPr/>
                </p:nvGrpSpPr>
                <p:grpSpPr>
                  <a:xfrm flipH="1">
                    <a:off x="5790" y="5474"/>
                    <a:ext cx="454" cy="454"/>
                    <a:chOff x="12033" y="4262"/>
                    <a:chExt cx="2268" cy="2268"/>
                  </a:xfrm>
                </p:grpSpPr>
                <p:sp>
                  <p:nvSpPr>
                    <p:cNvPr id="154" name="椭圆 153"/>
                    <p:cNvSpPr>
                      <a:spLocks noChangeAspect="1"/>
                    </p:cNvSpPr>
                    <p:nvPr/>
                  </p:nvSpPr>
                  <p:spPr>
                    <a:xfrm>
                      <a:off x="12033" y="4262"/>
                      <a:ext cx="2268" cy="2268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  <a:alpha val="3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5" name="椭圆 154"/>
                    <p:cNvSpPr>
                      <a:spLocks noChangeAspect="1"/>
                    </p:cNvSpPr>
                    <p:nvPr/>
                  </p:nvSpPr>
                  <p:spPr>
                    <a:xfrm>
                      <a:off x="12600" y="4829"/>
                      <a:ext cx="1134" cy="1134"/>
                    </a:xfrm>
                    <a:prstGeom prst="ellipse">
                      <a:avLst/>
                    </a:prstGeom>
                    <a:solidFill>
                      <a:schemeClr val="bg1">
                        <a:alpha val="92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58" name="文本框 157"/>
                <p:cNvSpPr txBox="1"/>
                <p:nvPr/>
              </p:nvSpPr>
              <p:spPr>
                <a:xfrm>
                  <a:off x="9075" y="3967"/>
                  <a:ext cx="2058" cy="39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>
                    <a:lnSpc>
                      <a:spcPct val="130000"/>
                    </a:lnSpc>
                  </a:pPr>
                  <a:r>
                    <a:rPr lang="en-US" altLang="zh-CN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—— </a:t>
                  </a:r>
                  <a:r>
                    <a:rPr lang="zh-CN" altLang="en-US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自动抓取内容</a:t>
                  </a:r>
                  <a:endParaRPr lang="zh-CN" altLang="en-US" sz="8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59" name="文本框 158"/>
                <p:cNvSpPr txBox="1"/>
                <p:nvPr/>
              </p:nvSpPr>
              <p:spPr>
                <a:xfrm>
                  <a:off x="9173" y="4607"/>
                  <a:ext cx="1817" cy="39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>
                    <a:lnSpc>
                      <a:spcPct val="130000"/>
                    </a:lnSpc>
                  </a:pPr>
                  <a:r>
                    <a:rPr lang="en-US" altLang="zh-CN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—— </a:t>
                  </a:r>
                  <a:r>
                    <a:rPr lang="zh-CN" altLang="en-US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游戏聚合平台</a:t>
                  </a:r>
                  <a:endParaRPr lang="zh-CN" altLang="en-US" sz="8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60" name="文本框 159"/>
                <p:cNvSpPr txBox="1"/>
                <p:nvPr/>
              </p:nvSpPr>
              <p:spPr>
                <a:xfrm>
                  <a:off x="9066" y="5248"/>
                  <a:ext cx="1923" cy="39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>
                    <a:lnSpc>
                      <a:spcPct val="130000"/>
                    </a:lnSpc>
                  </a:pPr>
                  <a:r>
                    <a:rPr lang="en-US" altLang="zh-CN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—— </a:t>
                  </a:r>
                  <a:r>
                    <a:rPr lang="zh-CN" altLang="en-US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用户洞察系统</a:t>
                  </a:r>
                  <a:endParaRPr lang="zh-CN" altLang="en-US" sz="8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62" name="文本框 161"/>
                <p:cNvSpPr txBox="1"/>
                <p:nvPr/>
              </p:nvSpPr>
              <p:spPr>
                <a:xfrm>
                  <a:off x="8697" y="5789"/>
                  <a:ext cx="2141" cy="39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>
                    <a:lnSpc>
                      <a:spcPct val="130000"/>
                    </a:lnSpc>
                  </a:pPr>
                  <a:r>
                    <a:rPr lang="en-US" altLang="zh-CN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—— KOC</a:t>
                  </a:r>
                  <a:r>
                    <a:rPr lang="zh-CN" altLang="en-US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任务管理系统</a:t>
                  </a:r>
                  <a:endParaRPr lang="zh-CN" altLang="en-US" sz="8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66" name="文本框 165"/>
                <p:cNvSpPr txBox="1"/>
                <p:nvPr/>
              </p:nvSpPr>
              <p:spPr>
                <a:xfrm>
                  <a:off x="3883" y="5789"/>
                  <a:ext cx="2223" cy="39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r">
                    <a:lnSpc>
                      <a:spcPct val="130000"/>
                    </a:lnSpc>
                  </a:pPr>
                  <a:r>
                    <a:rPr lang="zh-CN" altLang="en-US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内容分享小程序</a:t>
                  </a:r>
                  <a:r>
                    <a:rPr lang="en-US" altLang="zh-CN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 ——</a:t>
                  </a:r>
                  <a:endParaRPr lang="en-US" altLang="zh-CN" sz="8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69" name="文本框 168"/>
                <p:cNvSpPr txBox="1"/>
                <p:nvPr/>
              </p:nvSpPr>
              <p:spPr>
                <a:xfrm>
                  <a:off x="3532" y="5251"/>
                  <a:ext cx="2223" cy="39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r">
                    <a:lnSpc>
                      <a:spcPct val="130000"/>
                    </a:lnSpc>
                  </a:pPr>
                  <a:r>
                    <a:rPr lang="zh-CN" altLang="en-US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小程序商城</a:t>
                  </a:r>
                  <a:r>
                    <a:rPr lang="en-US" altLang="zh-CN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 ——</a:t>
                  </a:r>
                  <a:endParaRPr lang="en-US" altLang="zh-CN" sz="8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74" name="文本框 173"/>
                <p:cNvSpPr txBox="1"/>
                <p:nvPr/>
              </p:nvSpPr>
              <p:spPr>
                <a:xfrm>
                  <a:off x="3430" y="4606"/>
                  <a:ext cx="2223" cy="39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r">
                    <a:lnSpc>
                      <a:spcPct val="130000"/>
                    </a:lnSpc>
                  </a:pPr>
                  <a:r>
                    <a:rPr lang="zh-CN" altLang="en-US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数据中心</a:t>
                  </a:r>
                  <a:r>
                    <a:rPr lang="en-US" altLang="zh-CN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 ——</a:t>
                  </a:r>
                  <a:endParaRPr lang="en-US" altLang="zh-CN" sz="8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79" name="文本框 178"/>
                <p:cNvSpPr txBox="1"/>
                <p:nvPr/>
              </p:nvSpPr>
              <p:spPr>
                <a:xfrm>
                  <a:off x="3532" y="3967"/>
                  <a:ext cx="2223" cy="39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r">
                    <a:lnSpc>
                      <a:spcPct val="130000"/>
                    </a:lnSpc>
                  </a:pPr>
                  <a:r>
                    <a:rPr lang="zh-CN" altLang="en-US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裂变系统</a:t>
                  </a:r>
                  <a:r>
                    <a:rPr lang="en-US" altLang="zh-CN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——</a:t>
                  </a:r>
                  <a:endParaRPr lang="en-US" altLang="zh-CN" sz="8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80" name="文本框 179"/>
                <p:cNvSpPr txBox="1"/>
                <p:nvPr/>
              </p:nvSpPr>
              <p:spPr>
                <a:xfrm>
                  <a:off x="3897" y="3425"/>
                  <a:ext cx="2223" cy="39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r">
                    <a:lnSpc>
                      <a:spcPct val="130000"/>
                    </a:lnSpc>
                  </a:pPr>
                  <a:r>
                    <a:rPr lang="zh-CN" altLang="en-US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点燃</a:t>
                  </a:r>
                  <a:r>
                    <a:rPr lang="en-US" altLang="zh-CN" sz="8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SCRM ——</a:t>
                  </a:r>
                  <a:endParaRPr lang="en-US" altLang="zh-CN" sz="8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</p:grpSp>
        </p:grpSp>
      </p:grpSp>
      <p:grpSp>
        <p:nvGrpSpPr>
          <p:cNvPr id="514" name="组合 513"/>
          <p:cNvGrpSpPr/>
          <p:nvPr/>
        </p:nvGrpSpPr>
        <p:grpSpPr>
          <a:xfrm>
            <a:off x="8087360" y="2194560"/>
            <a:ext cx="1253490" cy="2415540"/>
            <a:chOff x="12737" y="3384"/>
            <a:chExt cx="1974" cy="3804"/>
          </a:xfrm>
        </p:grpSpPr>
        <p:grpSp>
          <p:nvGrpSpPr>
            <p:cNvPr id="491" name="组合 490"/>
            <p:cNvGrpSpPr/>
            <p:nvPr/>
          </p:nvGrpSpPr>
          <p:grpSpPr>
            <a:xfrm>
              <a:off x="12737" y="3384"/>
              <a:ext cx="1975" cy="870"/>
              <a:chOff x="12670" y="3384"/>
              <a:chExt cx="1975" cy="870"/>
            </a:xfrm>
          </p:grpSpPr>
          <p:grpSp>
            <p:nvGrpSpPr>
              <p:cNvPr id="433" name="组合 432"/>
              <p:cNvGrpSpPr/>
              <p:nvPr/>
            </p:nvGrpSpPr>
            <p:grpSpPr>
              <a:xfrm>
                <a:off x="12670" y="3384"/>
                <a:ext cx="1146" cy="869"/>
                <a:chOff x="7009" y="981"/>
                <a:chExt cx="1146" cy="869"/>
              </a:xfrm>
            </p:grpSpPr>
            <p:sp>
              <p:nvSpPr>
                <p:cNvPr id="428" name="椭圆 427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29" name="文本框 428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高效客服</a:t>
                  </a: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434" name="组合 433"/>
              <p:cNvGrpSpPr/>
              <p:nvPr/>
            </p:nvGrpSpPr>
            <p:grpSpPr>
              <a:xfrm>
                <a:off x="13499" y="3384"/>
                <a:ext cx="1146" cy="870"/>
                <a:chOff x="7009" y="981"/>
                <a:chExt cx="1146" cy="870"/>
              </a:xfrm>
            </p:grpSpPr>
            <p:sp>
              <p:nvSpPr>
                <p:cNvPr id="435" name="椭圆 434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36" name="文本框 435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内容生成</a:t>
                  </a:r>
                  <a:endParaRPr lang="zh-CN" altLang="en-US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en-US" altLang="zh-CN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493" name="组合 492"/>
            <p:cNvGrpSpPr/>
            <p:nvPr/>
          </p:nvGrpSpPr>
          <p:grpSpPr>
            <a:xfrm>
              <a:off x="12737" y="4362"/>
              <a:ext cx="1975" cy="870"/>
              <a:chOff x="12670" y="3384"/>
              <a:chExt cx="1975" cy="870"/>
            </a:xfrm>
          </p:grpSpPr>
          <p:grpSp>
            <p:nvGrpSpPr>
              <p:cNvPr id="494" name="组合 493"/>
              <p:cNvGrpSpPr/>
              <p:nvPr/>
            </p:nvGrpSpPr>
            <p:grpSpPr>
              <a:xfrm>
                <a:off x="12670" y="3384"/>
                <a:ext cx="1146" cy="869"/>
                <a:chOff x="7009" y="981"/>
                <a:chExt cx="1146" cy="869"/>
              </a:xfrm>
            </p:grpSpPr>
            <p:sp>
              <p:nvSpPr>
                <p:cNvPr id="495" name="椭圆 494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96" name="文本框 495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评价分析</a:t>
                  </a: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497" name="组合 496"/>
              <p:cNvGrpSpPr/>
              <p:nvPr/>
            </p:nvGrpSpPr>
            <p:grpSpPr>
              <a:xfrm>
                <a:off x="13499" y="3384"/>
                <a:ext cx="1146" cy="870"/>
                <a:chOff x="7009" y="981"/>
                <a:chExt cx="1146" cy="870"/>
              </a:xfrm>
            </p:grpSpPr>
            <p:sp>
              <p:nvSpPr>
                <p:cNvPr id="498" name="椭圆 497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99" name="文本框 498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风控预警</a:t>
                  </a:r>
                  <a:endParaRPr lang="zh-CN" altLang="en-US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en-US" altLang="zh-CN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500" name="组合 499"/>
            <p:cNvGrpSpPr/>
            <p:nvPr/>
          </p:nvGrpSpPr>
          <p:grpSpPr>
            <a:xfrm>
              <a:off x="12737" y="5340"/>
              <a:ext cx="1975" cy="870"/>
              <a:chOff x="12670" y="3384"/>
              <a:chExt cx="1975" cy="870"/>
            </a:xfrm>
          </p:grpSpPr>
          <p:grpSp>
            <p:nvGrpSpPr>
              <p:cNvPr id="501" name="组合 500"/>
              <p:cNvGrpSpPr/>
              <p:nvPr/>
            </p:nvGrpSpPr>
            <p:grpSpPr>
              <a:xfrm>
                <a:off x="12670" y="3384"/>
                <a:ext cx="1146" cy="869"/>
                <a:chOff x="7009" y="981"/>
                <a:chExt cx="1146" cy="869"/>
              </a:xfrm>
            </p:grpSpPr>
            <p:sp>
              <p:nvSpPr>
                <p:cNvPr id="502" name="椭圆 501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03" name="文本框 502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游戏生成</a:t>
                  </a: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04" name="组合 503"/>
              <p:cNvGrpSpPr/>
              <p:nvPr/>
            </p:nvGrpSpPr>
            <p:grpSpPr>
              <a:xfrm>
                <a:off x="13499" y="3384"/>
                <a:ext cx="1146" cy="870"/>
                <a:chOff x="7009" y="981"/>
                <a:chExt cx="1146" cy="870"/>
              </a:xfrm>
            </p:grpSpPr>
            <p:sp>
              <p:nvSpPr>
                <p:cNvPr id="505" name="椭圆 504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06" name="文本框 505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任务宝</a:t>
                  </a:r>
                  <a:endParaRPr lang="zh-CN" altLang="en-US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en-US" altLang="zh-CN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507" name="组合 506"/>
            <p:cNvGrpSpPr/>
            <p:nvPr/>
          </p:nvGrpSpPr>
          <p:grpSpPr>
            <a:xfrm>
              <a:off x="12737" y="6318"/>
              <a:ext cx="1975" cy="870"/>
              <a:chOff x="12670" y="3384"/>
              <a:chExt cx="1975" cy="870"/>
            </a:xfrm>
          </p:grpSpPr>
          <p:grpSp>
            <p:nvGrpSpPr>
              <p:cNvPr id="508" name="组合 507"/>
              <p:cNvGrpSpPr/>
              <p:nvPr/>
            </p:nvGrpSpPr>
            <p:grpSpPr>
              <a:xfrm>
                <a:off x="12670" y="3384"/>
                <a:ext cx="1146" cy="869"/>
                <a:chOff x="7009" y="981"/>
                <a:chExt cx="1146" cy="869"/>
              </a:xfrm>
            </p:grpSpPr>
            <p:sp>
              <p:nvSpPr>
                <p:cNvPr id="509" name="椭圆 508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10" name="文本框 509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商学院</a:t>
                  </a: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11" name="组合 510"/>
              <p:cNvGrpSpPr/>
              <p:nvPr/>
            </p:nvGrpSpPr>
            <p:grpSpPr>
              <a:xfrm>
                <a:off x="13499" y="3384"/>
                <a:ext cx="1146" cy="870"/>
                <a:chOff x="7009" y="981"/>
                <a:chExt cx="1146" cy="870"/>
              </a:xfrm>
            </p:grpSpPr>
            <p:sp>
              <p:nvSpPr>
                <p:cNvPr id="512" name="椭圆 511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13" name="文本框 512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智能营销</a:t>
                  </a:r>
                  <a:endParaRPr lang="zh-CN" altLang="en-US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en-US" altLang="zh-CN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515" name="组合 514"/>
          <p:cNvGrpSpPr/>
          <p:nvPr/>
        </p:nvGrpSpPr>
        <p:grpSpPr>
          <a:xfrm>
            <a:off x="1244600" y="2194560"/>
            <a:ext cx="1253490" cy="2415540"/>
            <a:chOff x="12737" y="3384"/>
            <a:chExt cx="1974" cy="3804"/>
          </a:xfrm>
        </p:grpSpPr>
        <p:grpSp>
          <p:nvGrpSpPr>
            <p:cNvPr id="516" name="组合 515"/>
            <p:cNvGrpSpPr/>
            <p:nvPr/>
          </p:nvGrpSpPr>
          <p:grpSpPr>
            <a:xfrm>
              <a:off x="12737" y="3384"/>
              <a:ext cx="1975" cy="870"/>
              <a:chOff x="12670" y="3384"/>
              <a:chExt cx="1975" cy="870"/>
            </a:xfrm>
          </p:grpSpPr>
          <p:grpSp>
            <p:nvGrpSpPr>
              <p:cNvPr id="517" name="组合 516"/>
              <p:cNvGrpSpPr/>
              <p:nvPr/>
            </p:nvGrpSpPr>
            <p:grpSpPr>
              <a:xfrm>
                <a:off x="12670" y="3384"/>
                <a:ext cx="1146" cy="869"/>
                <a:chOff x="7009" y="981"/>
                <a:chExt cx="1146" cy="869"/>
              </a:xfrm>
            </p:grpSpPr>
            <p:sp>
              <p:nvSpPr>
                <p:cNvPr id="518" name="椭圆 517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19" name="文本框 518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自动拉群</a:t>
                  </a: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20" name="组合 519"/>
              <p:cNvGrpSpPr/>
              <p:nvPr/>
            </p:nvGrpSpPr>
            <p:grpSpPr>
              <a:xfrm>
                <a:off x="13499" y="3384"/>
                <a:ext cx="1146" cy="870"/>
                <a:chOff x="7009" y="981"/>
                <a:chExt cx="1146" cy="870"/>
              </a:xfrm>
            </p:grpSpPr>
            <p:sp>
              <p:nvSpPr>
                <p:cNvPr id="521" name="椭圆 520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22" name="文本框 521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标签运算</a:t>
                  </a:r>
                  <a:endParaRPr lang="zh-CN" altLang="en-US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en-US" altLang="zh-CN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523" name="组合 522"/>
            <p:cNvGrpSpPr/>
            <p:nvPr/>
          </p:nvGrpSpPr>
          <p:grpSpPr>
            <a:xfrm>
              <a:off x="12737" y="4362"/>
              <a:ext cx="1975" cy="870"/>
              <a:chOff x="12670" y="3384"/>
              <a:chExt cx="1975" cy="870"/>
            </a:xfrm>
          </p:grpSpPr>
          <p:grpSp>
            <p:nvGrpSpPr>
              <p:cNvPr id="524" name="组合 523"/>
              <p:cNvGrpSpPr/>
              <p:nvPr/>
            </p:nvGrpSpPr>
            <p:grpSpPr>
              <a:xfrm>
                <a:off x="12670" y="3384"/>
                <a:ext cx="1146" cy="869"/>
                <a:chOff x="7009" y="981"/>
                <a:chExt cx="1146" cy="869"/>
              </a:xfrm>
            </p:grpSpPr>
            <p:sp>
              <p:nvSpPr>
                <p:cNvPr id="525" name="椭圆 524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26" name="文本框 525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问卷系统</a:t>
                  </a: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27" name="组合 526"/>
              <p:cNvGrpSpPr/>
              <p:nvPr/>
            </p:nvGrpSpPr>
            <p:grpSpPr>
              <a:xfrm>
                <a:off x="13499" y="3384"/>
                <a:ext cx="1146" cy="870"/>
                <a:chOff x="7009" y="981"/>
                <a:chExt cx="1146" cy="870"/>
              </a:xfrm>
            </p:grpSpPr>
            <p:sp>
              <p:nvSpPr>
                <p:cNvPr id="528" name="椭圆 527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29" name="文本框 528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群发工具</a:t>
                  </a:r>
                  <a:endParaRPr lang="zh-CN" altLang="en-US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en-US" altLang="zh-CN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530" name="组合 529"/>
            <p:cNvGrpSpPr/>
            <p:nvPr/>
          </p:nvGrpSpPr>
          <p:grpSpPr>
            <a:xfrm>
              <a:off x="12737" y="5340"/>
              <a:ext cx="1975" cy="870"/>
              <a:chOff x="12670" y="3384"/>
              <a:chExt cx="1975" cy="870"/>
            </a:xfrm>
          </p:grpSpPr>
          <p:grpSp>
            <p:nvGrpSpPr>
              <p:cNvPr id="531" name="组合 530"/>
              <p:cNvGrpSpPr/>
              <p:nvPr/>
            </p:nvGrpSpPr>
            <p:grpSpPr>
              <a:xfrm>
                <a:off x="12670" y="3384"/>
                <a:ext cx="1146" cy="869"/>
                <a:chOff x="7009" y="981"/>
                <a:chExt cx="1146" cy="869"/>
              </a:xfrm>
            </p:grpSpPr>
            <p:sp>
              <p:nvSpPr>
                <p:cNvPr id="532" name="椭圆 531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33" name="文本框 532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分销裂变</a:t>
                  </a: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34" name="组合 533"/>
              <p:cNvGrpSpPr/>
              <p:nvPr/>
            </p:nvGrpSpPr>
            <p:grpSpPr>
              <a:xfrm>
                <a:off x="13499" y="3384"/>
                <a:ext cx="1146" cy="870"/>
                <a:chOff x="7009" y="981"/>
                <a:chExt cx="1146" cy="870"/>
              </a:xfrm>
            </p:grpSpPr>
            <p:sp>
              <p:nvSpPr>
                <p:cNvPr id="535" name="椭圆 534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36" name="文本框 535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活动工具</a:t>
                  </a:r>
                  <a:endParaRPr lang="zh-CN" altLang="en-US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en-US" altLang="zh-CN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537" name="组合 536"/>
            <p:cNvGrpSpPr/>
            <p:nvPr/>
          </p:nvGrpSpPr>
          <p:grpSpPr>
            <a:xfrm>
              <a:off x="12737" y="6318"/>
              <a:ext cx="1975" cy="870"/>
              <a:chOff x="12670" y="3384"/>
              <a:chExt cx="1975" cy="870"/>
            </a:xfrm>
          </p:grpSpPr>
          <p:grpSp>
            <p:nvGrpSpPr>
              <p:cNvPr id="538" name="组合 537"/>
              <p:cNvGrpSpPr/>
              <p:nvPr/>
            </p:nvGrpSpPr>
            <p:grpSpPr>
              <a:xfrm>
                <a:off x="12670" y="3384"/>
                <a:ext cx="1146" cy="869"/>
                <a:chOff x="7009" y="981"/>
                <a:chExt cx="1146" cy="869"/>
              </a:xfrm>
            </p:grpSpPr>
            <p:sp>
              <p:nvSpPr>
                <p:cNvPr id="539" name="椭圆 538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40" name="文本框 539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社群工具</a:t>
                  </a: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zh-CN" altLang="en-US" sz="7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41" name="组合 540"/>
              <p:cNvGrpSpPr/>
              <p:nvPr/>
            </p:nvGrpSpPr>
            <p:grpSpPr>
              <a:xfrm>
                <a:off x="13499" y="3384"/>
                <a:ext cx="1146" cy="870"/>
                <a:chOff x="7009" y="981"/>
                <a:chExt cx="1146" cy="870"/>
              </a:xfrm>
            </p:grpSpPr>
            <p:sp>
              <p:nvSpPr>
                <p:cNvPr id="542" name="椭圆 541"/>
                <p:cNvSpPr>
                  <a:spLocks noChangeAspect="1"/>
                </p:cNvSpPr>
                <p:nvPr/>
              </p:nvSpPr>
              <p:spPr>
                <a:xfrm>
                  <a:off x="7299" y="981"/>
                  <a:ext cx="567" cy="56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43" name="文本框 542"/>
                <p:cNvSpPr txBox="1"/>
                <p:nvPr/>
              </p:nvSpPr>
              <p:spPr>
                <a:xfrm>
                  <a:off x="7009" y="1356"/>
                  <a:ext cx="1146" cy="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r>
                    <a:rPr lang="zh-CN" altLang="en-US" sz="7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会员营销</a:t>
                  </a:r>
                  <a:endParaRPr lang="zh-CN" altLang="en-US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indent="0" algn="ctr">
                    <a:lnSpc>
                      <a:spcPct val="220000"/>
                    </a:lnSpc>
                    <a:buFont typeface="Arial" panose="020B0604020202090204" pitchFamily="34" charset="0"/>
                    <a:buNone/>
                  </a:pPr>
                  <a:endParaRPr lang="en-US" altLang="zh-CN" sz="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pic>
        <p:nvPicPr>
          <p:cNvPr id="546" name="图片 545" descr="343435383034313b343532363033363bc2c9caa6bbe1d4b1b7fecef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2320" y="4147820"/>
            <a:ext cx="180000" cy="18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66" y="3504783"/>
            <a:ext cx="207427" cy="2074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63" y="2883218"/>
            <a:ext cx="225612" cy="2256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34" y="2871470"/>
            <a:ext cx="245666" cy="2456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10" y="2249860"/>
            <a:ext cx="259614" cy="2596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84" y="2272348"/>
            <a:ext cx="209669" cy="2096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12" y="4113530"/>
            <a:ext cx="261777" cy="26177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35" y="2265587"/>
            <a:ext cx="243298" cy="24329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285" y="2262251"/>
            <a:ext cx="226750" cy="22675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29" y="2873899"/>
            <a:ext cx="243237" cy="24323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64" y="2861310"/>
            <a:ext cx="243631" cy="24363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9" y="3501627"/>
            <a:ext cx="230029" cy="23002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35" y="4113530"/>
            <a:ext cx="256154" cy="256154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300" y="3508585"/>
            <a:ext cx="230719" cy="23071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6" y="3488295"/>
            <a:ext cx="251142" cy="25114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64" y="4125516"/>
            <a:ext cx="218598" cy="2185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74090" y="970280"/>
            <a:ext cx="2835275" cy="609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驻点服务团队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15950" y="1666875"/>
            <a:ext cx="2160905" cy="32397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045" y="1666875"/>
            <a:ext cx="2162810" cy="2339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" name="文本框 72"/>
          <p:cNvSpPr txBox="1"/>
          <p:nvPr/>
        </p:nvSpPr>
        <p:spPr>
          <a:xfrm>
            <a:off x="1310005" y="4263390"/>
            <a:ext cx="1352550" cy="368300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anchor="t">
            <a:spAutoFit/>
          </a:bodyPr>
          <a:p>
            <a:pPr algn="r"/>
            <a:r>
              <a: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广州</a:t>
            </a:r>
            <a:r>
              <a:rPr lang="en-US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总部</a:t>
            </a:r>
            <a:endParaRPr lang="zh-CN" altLang="zh-CN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926080" y="1666875"/>
            <a:ext cx="2160270" cy="32397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2926080" y="1666875"/>
            <a:ext cx="2160270" cy="2339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0" y="1666875"/>
            <a:ext cx="2160905" cy="2339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文本框 73"/>
          <p:cNvSpPr txBox="1"/>
          <p:nvPr/>
        </p:nvSpPr>
        <p:spPr>
          <a:xfrm>
            <a:off x="3300095" y="4263390"/>
            <a:ext cx="1718310" cy="368300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anchor="t">
            <a:spAutoFit/>
          </a:bodyPr>
          <a:p>
            <a:pPr algn="r"/>
            <a:r>
              <a: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上海</a:t>
            </a:r>
            <a:r>
              <a:rPr lang="en-US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营销中心</a:t>
            </a:r>
            <a:endParaRPr lang="zh-CN" altLang="zh-CN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235575" y="1666875"/>
            <a:ext cx="2160270" cy="32397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5235575" y="1666875"/>
            <a:ext cx="2160270" cy="2339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575" y="1666875"/>
            <a:ext cx="2159000" cy="2339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文本框 74"/>
          <p:cNvSpPr txBox="1"/>
          <p:nvPr/>
        </p:nvSpPr>
        <p:spPr>
          <a:xfrm>
            <a:off x="5367655" y="4263390"/>
            <a:ext cx="1912620" cy="368300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anchor="t">
            <a:spAutoFit/>
          </a:bodyPr>
          <a:p>
            <a:pPr algn="r"/>
            <a:r>
              <a: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汕头</a:t>
            </a:r>
            <a:r>
              <a:rPr lang="en-US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技术基地</a:t>
            </a:r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 rot="0">
            <a:off x="7544435" y="1666875"/>
            <a:ext cx="2159635" cy="3239770"/>
            <a:chOff x="1330" y="2096"/>
            <a:chExt cx="2834" cy="5102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" name="矩形 64"/>
            <p:cNvSpPr/>
            <p:nvPr/>
          </p:nvSpPr>
          <p:spPr>
            <a:xfrm>
              <a:off x="1330" y="2096"/>
              <a:ext cx="2835" cy="51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330" y="2096"/>
              <a:ext cx="2835" cy="3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7893050" y="4263390"/>
            <a:ext cx="1765935" cy="368300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anchor="t">
            <a:spAutoFit/>
          </a:bodyPr>
          <a:p>
            <a:pPr algn="r"/>
            <a:r>
              <a:rPr lang="en-US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13</a:t>
            </a: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个地市</a:t>
            </a:r>
            <a:r>
              <a:rPr lang="en-US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驻点</a:t>
            </a:r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070" y="1666875"/>
            <a:ext cx="2157730" cy="2339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4"/>
          <p:cNvGrpSpPr/>
          <p:nvPr/>
        </p:nvGrpSpPr>
        <p:grpSpPr>
          <a:xfrm>
            <a:off x="8298180" y="471170"/>
            <a:ext cx="1459865" cy="431800"/>
            <a:chOff x="1226" y="779"/>
            <a:chExt cx="2299" cy="680"/>
          </a:xfrm>
        </p:grpSpPr>
        <p:sp>
          <p:nvSpPr>
            <p:cNvPr id="6" name="椭圆 5"/>
            <p:cNvSpPr>
              <a:spLocks noChangeAspect="1"/>
            </p:cNvSpPr>
            <p:nvPr/>
          </p:nvSpPr>
          <p:spPr>
            <a:xfrm>
              <a:off x="1226" y="779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31393938393834313b31393939353234363bbbf0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97" y="850"/>
              <a:ext cx="538" cy="538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911" y="827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298180" y="471170"/>
            <a:ext cx="1459865" cy="431800"/>
            <a:chOff x="1226" y="779"/>
            <a:chExt cx="2299" cy="680"/>
          </a:xfrm>
        </p:grpSpPr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1226" y="779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1" name="图片 20" descr="31393938393834313b31393939353234363bbbf0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97" y="850"/>
              <a:ext cx="538" cy="53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911" y="827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87375" y="736089"/>
            <a:ext cx="5913120" cy="609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团队核心骨干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55295" y="1423670"/>
            <a:ext cx="1440180" cy="3815080"/>
            <a:chOff x="1190" y="2225"/>
            <a:chExt cx="2268" cy="6008"/>
          </a:xfrm>
        </p:grpSpPr>
        <p:sp>
          <p:nvSpPr>
            <p:cNvPr id="6" name="矩形 5"/>
            <p:cNvSpPr/>
            <p:nvPr/>
          </p:nvSpPr>
          <p:spPr>
            <a:xfrm>
              <a:off x="1190" y="2629"/>
              <a:ext cx="2268" cy="5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0" y="2629"/>
              <a:ext cx="2268" cy="226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本框 8"/>
            <p:cNvSpPr txBox="1"/>
            <p:nvPr/>
          </p:nvSpPr>
          <p:spPr>
            <a:xfrm>
              <a:off x="1213" y="5172"/>
              <a:ext cx="2222" cy="29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</a:t>
              </a: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年电商从业经验，曾任纤麦女装、韩束、一叶子、红色小象等品牌电商总经理。带领团队多次快速完成品牌线上销售从零到亿。</a:t>
              </a:r>
              <a:endParaRPr lang="zh-CN" altLang="en-US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专注用户深度运营，过往</a:t>
              </a:r>
              <a:r>
                <a:rPr lang="en-US" altLang="zh-CN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</a:t>
              </a: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年运营管理用户规模超过</a:t>
              </a:r>
              <a:r>
                <a:rPr lang="en-US" altLang="zh-CN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5000</a:t>
              </a: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万人</a:t>
              </a:r>
              <a:endParaRPr lang="zh-CN" altLang="en-US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对微信生态用户运营及品牌传播有丰富的经验以及独到的认知。创造了独特的微信生态品牌用户运营体系。</a:t>
              </a:r>
              <a:endParaRPr lang="zh-CN" altLang="en-US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516" y="4683"/>
              <a:ext cx="1636" cy="394"/>
              <a:chOff x="1046" y="4070"/>
              <a:chExt cx="1636" cy="394"/>
            </a:xfrm>
          </p:grpSpPr>
          <p:sp>
            <p:nvSpPr>
              <p:cNvPr id="11" name="圆角矩形 3"/>
              <p:cNvSpPr/>
              <p:nvPr/>
            </p:nvSpPr>
            <p:spPr>
              <a:xfrm>
                <a:off x="1046" y="4070"/>
                <a:ext cx="1614" cy="394"/>
              </a:xfrm>
              <a:prstGeom prst="roundRect">
                <a:avLst/>
              </a:prstGeom>
              <a:solidFill>
                <a:srgbClr val="0E245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E245A"/>
                  </a:solidFill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065" y="4095"/>
                <a:ext cx="1617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900" b="1" dirty="0">
                    <a:solidFill>
                      <a:schemeClr val="bg1"/>
                    </a:solidFill>
                  </a:rPr>
                  <a:t>魏子钧  （</a:t>
                </a:r>
                <a:r>
                  <a:rPr lang="en-US" altLang="zh-CN" sz="900" b="1" dirty="0">
                    <a:solidFill>
                      <a:schemeClr val="bg1"/>
                    </a:solidFill>
                  </a:rPr>
                  <a:t>CEO</a:t>
                </a:r>
                <a:r>
                  <a:rPr lang="zh-CN" altLang="en-US" sz="900" b="1" dirty="0">
                    <a:solidFill>
                      <a:schemeClr val="bg1"/>
                    </a:solidFill>
                  </a:rPr>
                  <a:t>）</a:t>
                </a:r>
                <a:endParaRPr lang="zh-CN" altLang="en-US" sz="9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950" y="2225"/>
              <a:ext cx="836" cy="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kumimoji="1" lang="zh-CN" altLang="en-US" sz="900" b="1" dirty="0">
                  <a:solidFill>
                    <a:schemeClr val="bg1"/>
                  </a:solidFill>
                </a:rPr>
                <a:t>总经办</a:t>
              </a:r>
              <a:endParaRPr kumimoji="1" lang="zh-CN" altLang="en-US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059940" y="1423670"/>
            <a:ext cx="1439545" cy="3815080"/>
            <a:chOff x="3589" y="2225"/>
            <a:chExt cx="2267" cy="6008"/>
          </a:xfrm>
        </p:grpSpPr>
        <p:sp>
          <p:nvSpPr>
            <p:cNvPr id="24" name="矩形 23"/>
            <p:cNvSpPr/>
            <p:nvPr/>
          </p:nvSpPr>
          <p:spPr>
            <a:xfrm>
              <a:off x="3589" y="2629"/>
              <a:ext cx="2267" cy="5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612" y="5172"/>
              <a:ext cx="2221" cy="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10000"/>
                </a:lnSpc>
              </a:pPr>
              <a:r>
                <a:rPr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15年电商从业经验，炬鼎力金牌讲师、派代商学院金牌讲师、蚊子会金牌讲师</a:t>
              </a:r>
              <a:r>
                <a:rPr lang="zh-CN" altLang="en-US" sz="700" dirty="0">
                  <a:sym typeface="+mn-ea"/>
                </a:rPr>
                <a:t>。</a:t>
              </a:r>
              <a:endParaRPr lang="zh-CN" altLang="en-US" sz="700" dirty="0"/>
            </a:p>
            <a:p>
              <a:pPr>
                <a:lnSpc>
                  <a:spcPct val="110000"/>
                </a:lnSpc>
              </a:pPr>
              <a:endParaRPr lang="zh-CN" altLang="en-US" sz="700" dirty="0"/>
            </a:p>
            <a:p>
              <a:pPr>
                <a:lnSpc>
                  <a:spcPct val="110000"/>
                </a:lnSpc>
              </a:pPr>
              <a:r>
                <a:rPr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前初语运营总监（13年3.3亿；14年6.1亿），搜于特电商总经理（一年从0到2亿）米莱珠宝合伙人（彩宝类目top1品牌）</a:t>
              </a:r>
              <a:endParaRPr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10000"/>
                </a:lnSpc>
              </a:pPr>
              <a:endParaRPr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700" dirty="0">
                  <a:sym typeface="+mn-ea"/>
                </a:rPr>
                <a:t>16年靠内容营销玩法使某类目TOP店铺3个月流量翻倍，17年开始专注电商私域社群等新玩法，擅长内容营销、抖音、快手、淘宝直播、私域变现等领域</a:t>
              </a:r>
              <a:endParaRPr lang="zh-CN" altLang="en-US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26" name="图片 25"/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0" y="2617"/>
              <a:ext cx="2267" cy="22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7" name="组合 26"/>
            <p:cNvGrpSpPr/>
            <p:nvPr/>
          </p:nvGrpSpPr>
          <p:grpSpPr>
            <a:xfrm>
              <a:off x="3915" y="4683"/>
              <a:ext cx="1616" cy="394"/>
              <a:chOff x="1046" y="4070"/>
              <a:chExt cx="1617" cy="394"/>
            </a:xfrm>
          </p:grpSpPr>
          <p:sp>
            <p:nvSpPr>
              <p:cNvPr id="28" name="圆角矩形 15"/>
              <p:cNvSpPr/>
              <p:nvPr/>
            </p:nvSpPr>
            <p:spPr>
              <a:xfrm>
                <a:off x="1046" y="4070"/>
                <a:ext cx="1614" cy="394"/>
              </a:xfrm>
              <a:prstGeom prst="roundRect">
                <a:avLst/>
              </a:prstGeom>
              <a:solidFill>
                <a:srgbClr val="0E245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046" y="4083"/>
                <a:ext cx="1617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900" b="1" dirty="0">
                    <a:solidFill>
                      <a:schemeClr val="bg1"/>
                    </a:solidFill>
                  </a:rPr>
                  <a:t>王伟硕  （</a:t>
                </a:r>
                <a:r>
                  <a:rPr lang="en-US" altLang="zh-CN" sz="900" b="1" dirty="0">
                    <a:solidFill>
                      <a:schemeClr val="bg1"/>
                    </a:solidFill>
                  </a:rPr>
                  <a:t>COO</a:t>
                </a:r>
                <a:r>
                  <a:rPr lang="zh-CN" altLang="en-US" sz="900" b="1" dirty="0">
                    <a:solidFill>
                      <a:schemeClr val="bg1"/>
                    </a:solidFill>
                  </a:rPr>
                  <a:t>）</a:t>
                </a:r>
                <a:endParaRPr lang="zh-CN" altLang="en-US" sz="9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4349" y="2225"/>
              <a:ext cx="836" cy="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kumimoji="1" lang="zh-CN" altLang="en-US" sz="900" b="1" dirty="0">
                  <a:solidFill>
                    <a:schemeClr val="bg1"/>
                  </a:solidFill>
                </a:rPr>
                <a:t>总经办</a:t>
              </a:r>
              <a:endParaRPr kumimoji="1" lang="zh-CN" altLang="en-US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616325" y="1423670"/>
            <a:ext cx="1455420" cy="3815080"/>
            <a:chOff x="5987" y="2225"/>
            <a:chExt cx="2292" cy="6008"/>
          </a:xfrm>
        </p:grpSpPr>
        <p:sp>
          <p:nvSpPr>
            <p:cNvPr id="32" name="矩形 31"/>
            <p:cNvSpPr/>
            <p:nvPr/>
          </p:nvSpPr>
          <p:spPr>
            <a:xfrm>
              <a:off x="5988" y="2629"/>
              <a:ext cx="2268" cy="5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3" name="图片 32"/>
            <p:cNvPicPr preferRelativeResize="0"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704"/>
            <a:stretch>
              <a:fillRect/>
            </a:stretch>
          </p:blipFill>
          <p:spPr>
            <a:xfrm>
              <a:off x="5989" y="2614"/>
              <a:ext cx="2290" cy="22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4" name="组合 33"/>
            <p:cNvGrpSpPr/>
            <p:nvPr/>
          </p:nvGrpSpPr>
          <p:grpSpPr>
            <a:xfrm>
              <a:off x="6197" y="4683"/>
              <a:ext cx="1898" cy="409"/>
              <a:chOff x="929" y="4070"/>
              <a:chExt cx="1898" cy="409"/>
            </a:xfrm>
          </p:grpSpPr>
          <p:sp>
            <p:nvSpPr>
              <p:cNvPr id="35" name="圆角矩形 42"/>
              <p:cNvSpPr/>
              <p:nvPr/>
            </p:nvSpPr>
            <p:spPr>
              <a:xfrm>
                <a:off x="1046" y="4070"/>
                <a:ext cx="1614" cy="394"/>
              </a:xfrm>
              <a:prstGeom prst="roundRect">
                <a:avLst/>
              </a:prstGeom>
              <a:solidFill>
                <a:srgbClr val="0E245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929" y="4115"/>
                <a:ext cx="1898" cy="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900" b="1" dirty="0">
                    <a:solidFill>
                      <a:schemeClr val="bg1"/>
                    </a:solidFill>
                  </a:rPr>
                  <a:t>都汉钧  （副总）</a:t>
                </a:r>
                <a:endParaRPr lang="zh-CN" altLang="en-US" sz="9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5987" y="5172"/>
              <a:ext cx="2222" cy="25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从事互联网行业</a:t>
              </a:r>
              <a:r>
                <a:rPr lang="en-US" altLang="zh-CN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16</a:t>
              </a: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年，做过十余款游戏的发行和运营，操盘过大型直播平台的整体运营，带领团队实现连年快速增长。</a:t>
              </a:r>
              <a:endParaRPr lang="zh-CN" altLang="en-US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endParaRPr lang="en-US" altLang="zh-CN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专注产品运营、用户运营、平台运营，过去</a:t>
              </a:r>
              <a:r>
                <a:rPr lang="en-US" altLang="zh-CN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16</a:t>
              </a: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年累计运营用户数超</a:t>
              </a:r>
              <a:r>
                <a:rPr lang="en-US" altLang="zh-CN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亿，累计营收过百亿。</a:t>
              </a:r>
              <a:endParaRPr lang="zh-CN" altLang="en-US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endParaRPr lang="en-US" altLang="zh-CN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运营过百万粉级别的私域项目，在私域运营上有丰富的经验和独到的见解。</a:t>
              </a:r>
              <a:endParaRPr lang="zh-CN" altLang="en-US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333" y="2225"/>
              <a:ext cx="1745" cy="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kumimoji="1" lang="zh-CN" altLang="en-US" sz="900" b="1" dirty="0">
                  <a:solidFill>
                    <a:schemeClr val="bg1"/>
                  </a:solidFill>
                </a:rPr>
                <a:t>上海分公司负责人</a:t>
              </a:r>
              <a:endParaRPr kumimoji="1" lang="zh-CN" altLang="en-US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121910" y="1423670"/>
            <a:ext cx="1564640" cy="3815080"/>
            <a:chOff x="8345" y="2225"/>
            <a:chExt cx="2464" cy="6008"/>
          </a:xfrm>
        </p:grpSpPr>
        <p:sp>
          <p:nvSpPr>
            <p:cNvPr id="40" name="矩形 39"/>
            <p:cNvSpPr/>
            <p:nvPr/>
          </p:nvSpPr>
          <p:spPr>
            <a:xfrm>
              <a:off x="8410" y="2629"/>
              <a:ext cx="2268" cy="5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8433" y="5172"/>
              <a:ext cx="2222" cy="2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sz="7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毕业于华南理工大学，16年IT行业从业经验，擅长分布式系统开发和数据库结构设计，</a:t>
              </a:r>
              <a:endParaRPr sz="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endParaRPr sz="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r>
                <a:rPr sz="7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曾担任五舟科技(股票代码：831619)、华英雄手机网、IT易购等多个项目的首席架构师</a:t>
              </a:r>
              <a:endParaRPr sz="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endParaRPr sz="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r>
                <a:rPr sz="7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在HPC应用方面有丰富的集群运算、负载均衡实施经验。</a:t>
              </a:r>
              <a:endParaRPr sz="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7" y="2616"/>
              <a:ext cx="2268" cy="22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6" name="组合 45"/>
            <p:cNvGrpSpPr/>
            <p:nvPr/>
          </p:nvGrpSpPr>
          <p:grpSpPr>
            <a:xfrm>
              <a:off x="8736" y="4683"/>
              <a:ext cx="1617" cy="406"/>
              <a:chOff x="1046" y="4070"/>
              <a:chExt cx="1617" cy="406"/>
            </a:xfrm>
          </p:grpSpPr>
          <p:sp>
            <p:nvSpPr>
              <p:cNvPr id="47" name="圆角矩形 27"/>
              <p:cNvSpPr/>
              <p:nvPr/>
            </p:nvSpPr>
            <p:spPr>
              <a:xfrm>
                <a:off x="1046" y="4070"/>
                <a:ext cx="1614" cy="394"/>
              </a:xfrm>
              <a:prstGeom prst="roundRect">
                <a:avLst/>
              </a:prstGeom>
              <a:solidFill>
                <a:srgbClr val="0E245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1046" y="4114"/>
                <a:ext cx="1617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900" b="1" dirty="0">
                    <a:solidFill>
                      <a:schemeClr val="bg1"/>
                    </a:solidFill>
                  </a:rPr>
                  <a:t>全荣  （</a:t>
                </a:r>
                <a:r>
                  <a:rPr lang="en-US" altLang="zh-CN" sz="900" b="1" dirty="0">
                    <a:solidFill>
                      <a:schemeClr val="bg1"/>
                    </a:solidFill>
                  </a:rPr>
                  <a:t>CTO</a:t>
                </a:r>
                <a:r>
                  <a:rPr lang="zh-CN" altLang="en-US" sz="900" b="1" dirty="0">
                    <a:solidFill>
                      <a:schemeClr val="bg1"/>
                    </a:solidFill>
                  </a:rPr>
                  <a:t>）</a:t>
                </a:r>
                <a:endParaRPr lang="zh-CN" altLang="en-US" sz="9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文本框 53"/>
            <p:cNvSpPr txBox="1"/>
            <p:nvPr/>
          </p:nvSpPr>
          <p:spPr>
            <a:xfrm>
              <a:off x="8345" y="2225"/>
              <a:ext cx="2464" cy="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kumimoji="1" lang="zh-CN" altLang="en-US" sz="900" b="1" dirty="0">
                  <a:solidFill>
                    <a:schemeClr val="bg1"/>
                  </a:solidFill>
                </a:rPr>
                <a:t>主管汕头分公司、运营四部</a:t>
              </a:r>
              <a:endParaRPr kumimoji="1" lang="zh-CN" altLang="en-US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727190" y="1423670"/>
            <a:ext cx="1440815" cy="3815080"/>
            <a:chOff x="10809" y="2225"/>
            <a:chExt cx="2269" cy="6008"/>
          </a:xfrm>
        </p:grpSpPr>
        <p:sp>
          <p:nvSpPr>
            <p:cNvPr id="56" name="矩形 55"/>
            <p:cNvSpPr/>
            <p:nvPr/>
          </p:nvSpPr>
          <p:spPr>
            <a:xfrm>
              <a:off x="10809" y="2629"/>
              <a:ext cx="2268" cy="5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10" y="2629"/>
              <a:ext cx="2268" cy="22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文本框 57"/>
            <p:cNvSpPr txBox="1"/>
            <p:nvPr/>
          </p:nvSpPr>
          <p:spPr>
            <a:xfrm>
              <a:off x="10810" y="5172"/>
              <a:ext cx="2222" cy="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7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7年淘系电商总监经验；4年社交电商/私域流量项目经验（项目负责人），曾任初语电商总监、卓悦教育私域运营负责人、果肉教育私域流量负责人</a:t>
              </a:r>
              <a:endParaRPr lang="zh-CN" altLang="en-US" sz="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7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擅长品牌化私域运营体系构建专注企业微信私域变现，擅长与传统电商、线下门店门店配合构建全渠道私域流量运营变现体系</a:t>
              </a:r>
              <a:endParaRPr lang="zh-CN" altLang="en-US" sz="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11033" y="4683"/>
              <a:ext cx="1820" cy="394"/>
              <a:chOff x="945" y="4070"/>
              <a:chExt cx="1820" cy="394"/>
            </a:xfrm>
          </p:grpSpPr>
          <p:sp>
            <p:nvSpPr>
              <p:cNvPr id="60" name="圆角矩形 51"/>
              <p:cNvSpPr/>
              <p:nvPr/>
            </p:nvSpPr>
            <p:spPr>
              <a:xfrm>
                <a:off x="1046" y="4070"/>
                <a:ext cx="1614" cy="394"/>
              </a:xfrm>
              <a:prstGeom prst="roundRect">
                <a:avLst/>
              </a:prstGeom>
              <a:solidFill>
                <a:srgbClr val="0E245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945" y="4090"/>
                <a:ext cx="1820" cy="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altLang="en-US" sz="900" b="1" dirty="0">
                    <a:solidFill>
                      <a:schemeClr val="bg1"/>
                    </a:solidFill>
                  </a:rPr>
                  <a:t>戴喜新  </a:t>
                </a:r>
                <a:r>
                  <a:rPr lang="en-US" altLang="zh-CN" sz="900" b="1" dirty="0">
                    <a:solidFill>
                      <a:schemeClr val="bg1"/>
                    </a:solidFill>
                  </a:rPr>
                  <a:t>(</a:t>
                </a:r>
                <a:r>
                  <a:rPr lang="zh-CN" altLang="en-US" sz="900" b="1" dirty="0">
                    <a:solidFill>
                      <a:schemeClr val="bg1"/>
                    </a:solidFill>
                  </a:rPr>
                  <a:t>行业总监</a:t>
                </a:r>
                <a:r>
                  <a:rPr lang="en-US" altLang="zh-CN" sz="900" b="1" dirty="0">
                    <a:solidFill>
                      <a:schemeClr val="bg1"/>
                    </a:solidFill>
                  </a:rPr>
                  <a:t>)</a:t>
                </a:r>
                <a:endParaRPr lang="en-US" altLang="zh-CN" sz="9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2" name="文本框 61"/>
            <p:cNvSpPr txBox="1"/>
            <p:nvPr/>
          </p:nvSpPr>
          <p:spPr>
            <a:xfrm>
              <a:off x="11179" y="2225"/>
              <a:ext cx="1563" cy="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kumimoji="1" lang="zh-CN" altLang="en-US" sz="900" b="1" dirty="0">
                  <a:solidFill>
                    <a:schemeClr val="bg1"/>
                  </a:solidFill>
                </a:rPr>
                <a:t>运营一部负责人</a:t>
              </a:r>
              <a:endParaRPr kumimoji="1" lang="zh-CN" altLang="en-US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113395" y="1423670"/>
            <a:ext cx="1894205" cy="3862666"/>
            <a:chOff x="1624" y="2212"/>
            <a:chExt cx="2983" cy="6159"/>
          </a:xfrm>
        </p:grpSpPr>
        <p:sp>
          <p:nvSpPr>
            <p:cNvPr id="64" name="矩形 63"/>
            <p:cNvSpPr/>
            <p:nvPr/>
          </p:nvSpPr>
          <p:spPr>
            <a:xfrm>
              <a:off x="1916" y="2648"/>
              <a:ext cx="2268" cy="5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939" y="5143"/>
              <a:ext cx="2222" cy="3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</a:t>
              </a: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年广告营销和市场营销从业经验，前梦芭莎和初语策划负责人，前艾客私域运营操盘手。</a:t>
              </a:r>
              <a:endParaRPr lang="zh-CN" altLang="en-US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年社交电商项目操盘经验，曾负责中通快递、合生元、</a:t>
              </a:r>
              <a:r>
                <a:rPr lang="en-GB" sz="700" dirty="0" err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Swiess</a:t>
              </a:r>
              <a:r>
                <a:rPr lang="en-GB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天友乳业等头部知名品牌电商私域和新零售项目。</a:t>
              </a:r>
              <a:endParaRPr lang="zh-CN" altLang="en-US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对传统企业转型新零售私域电商有深刻经验，熟悉公域到私域的市场营销玩法，协助企业从小程序搭建</a:t>
              </a:r>
              <a:r>
                <a:rPr lang="en-US" altLang="zh-CN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&amp;</a:t>
              </a: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设计、用户体验</a:t>
              </a:r>
              <a:r>
                <a:rPr lang="en-US" altLang="zh-CN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&amp;</a:t>
              </a:r>
              <a:r>
                <a:rPr lang="zh-CN" altLang="en-US" sz="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运营、内容营销闭环等环节联动打通</a:t>
              </a:r>
              <a:endParaRPr sz="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873"/>
            <a:stretch>
              <a:fillRect/>
            </a:stretch>
          </p:blipFill>
          <p:spPr>
            <a:xfrm>
              <a:off x="1908" y="2632"/>
              <a:ext cx="2287" cy="22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7" name="组合 66"/>
            <p:cNvGrpSpPr/>
            <p:nvPr/>
          </p:nvGrpSpPr>
          <p:grpSpPr>
            <a:xfrm>
              <a:off x="1624" y="4688"/>
              <a:ext cx="2983" cy="402"/>
              <a:chOff x="442" y="4070"/>
              <a:chExt cx="2983" cy="402"/>
            </a:xfrm>
          </p:grpSpPr>
          <p:sp>
            <p:nvSpPr>
              <p:cNvPr id="68" name="圆角矩形 27"/>
              <p:cNvSpPr/>
              <p:nvPr/>
            </p:nvSpPr>
            <p:spPr>
              <a:xfrm>
                <a:off x="733" y="4070"/>
                <a:ext cx="2255" cy="394"/>
              </a:xfrm>
              <a:prstGeom prst="roundRect">
                <a:avLst/>
              </a:prstGeom>
              <a:solidFill>
                <a:srgbClr val="0E245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442" y="4105"/>
                <a:ext cx="2983" cy="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900" b="1" dirty="0">
                    <a:solidFill>
                      <a:schemeClr val="bg1"/>
                    </a:solidFill>
                  </a:rPr>
                  <a:t>程哲超（品牌营销策划总监）</a:t>
                </a:r>
                <a:endParaRPr lang="zh-CN" altLang="en-US" sz="9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0" name="文本框 69"/>
            <p:cNvSpPr txBox="1"/>
            <p:nvPr/>
          </p:nvSpPr>
          <p:spPr>
            <a:xfrm>
              <a:off x="2074" y="2212"/>
              <a:ext cx="2109" cy="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900" b="1" dirty="0">
                  <a:solidFill>
                    <a:schemeClr val="bg1"/>
                  </a:solidFill>
                </a:rPr>
                <a:t>品牌营销策划部负责人</a:t>
              </a:r>
              <a:endParaRPr kumimoji="1" lang="zh-CN" altLang="en-US" sz="9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59EF0"/>
            </a:gs>
            <a:gs pos="35000">
              <a:srgbClr val="6783E6"/>
            </a:gs>
            <a:gs pos="57000">
              <a:srgbClr val="5167D6"/>
            </a:gs>
            <a:gs pos="88000">
              <a:srgbClr val="4C58D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74090" y="970280"/>
            <a:ext cx="2835275" cy="609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客户品牌展示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5" name="矩形 174"/>
          <p:cNvSpPr/>
          <p:nvPr/>
        </p:nvSpPr>
        <p:spPr>
          <a:xfrm>
            <a:off x="6746875" y="1908810"/>
            <a:ext cx="1537335" cy="2563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6" name="组合 175"/>
          <p:cNvGrpSpPr/>
          <p:nvPr/>
        </p:nvGrpSpPr>
        <p:grpSpPr>
          <a:xfrm rot="0">
            <a:off x="6747510" y="1491615"/>
            <a:ext cx="1536700" cy="417195"/>
            <a:chOff x="4011" y="1999"/>
            <a:chExt cx="2420" cy="657"/>
          </a:xfrm>
        </p:grpSpPr>
        <p:sp>
          <p:nvSpPr>
            <p:cNvPr id="177" name="矩形 176"/>
            <p:cNvSpPr/>
            <p:nvPr/>
          </p:nvSpPr>
          <p:spPr>
            <a:xfrm>
              <a:off x="4011" y="1999"/>
              <a:ext cx="2420" cy="6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8" name="文本框 177"/>
            <p:cNvSpPr txBox="1"/>
            <p:nvPr/>
          </p:nvSpPr>
          <p:spPr>
            <a:xfrm>
              <a:off x="4396" y="2135"/>
              <a:ext cx="1649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母婴奶粉</a:t>
              </a:r>
              <a:endParaRPr lang="zh-CN" altLang="en-US" sz="1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85" name="组合 284"/>
          <p:cNvGrpSpPr/>
          <p:nvPr/>
        </p:nvGrpSpPr>
        <p:grpSpPr>
          <a:xfrm rot="0">
            <a:off x="6814185" y="1997710"/>
            <a:ext cx="1402080" cy="1503680"/>
            <a:chOff x="10753" y="3139"/>
            <a:chExt cx="2208" cy="2368"/>
          </a:xfrm>
        </p:grpSpPr>
        <p:pic>
          <p:nvPicPr>
            <p:cNvPr id="279" name="图片 278" descr="澳贝母婴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753" y="4393"/>
              <a:ext cx="1020" cy="1115"/>
            </a:xfrm>
            <a:prstGeom prst="rect">
              <a:avLst/>
            </a:prstGeom>
          </p:spPr>
        </p:pic>
        <p:pic>
          <p:nvPicPr>
            <p:cNvPr id="280" name="图片 279" descr="蓝河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3" y="3139"/>
              <a:ext cx="1020" cy="1115"/>
            </a:xfrm>
            <a:prstGeom prst="rect">
              <a:avLst/>
            </a:prstGeom>
          </p:spPr>
        </p:pic>
        <p:pic>
          <p:nvPicPr>
            <p:cNvPr id="281" name="图片 280" descr="ABCKID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41" y="4393"/>
              <a:ext cx="1020" cy="1115"/>
            </a:xfrm>
            <a:prstGeom prst="rect">
              <a:avLst/>
            </a:prstGeom>
          </p:spPr>
        </p:pic>
        <p:grpSp>
          <p:nvGrpSpPr>
            <p:cNvPr id="282" name="组合 281"/>
            <p:cNvGrpSpPr/>
            <p:nvPr/>
          </p:nvGrpSpPr>
          <p:grpSpPr>
            <a:xfrm>
              <a:off x="11941" y="3139"/>
              <a:ext cx="1020" cy="1114"/>
              <a:chOff x="1757" y="2468"/>
              <a:chExt cx="1020" cy="1114"/>
            </a:xfrm>
          </p:grpSpPr>
          <p:pic>
            <p:nvPicPr>
              <p:cNvPr id="283" name="图片 282" descr="珂拉琪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7" y="2468"/>
                <a:ext cx="1020" cy="1115"/>
              </a:xfrm>
              <a:prstGeom prst="rect">
                <a:avLst/>
              </a:prstGeom>
            </p:spPr>
          </p:pic>
          <p:pic>
            <p:nvPicPr>
              <p:cNvPr id="284" name="图片 28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1" y="2707"/>
                <a:ext cx="784" cy="591"/>
              </a:xfrm>
              <a:prstGeom prst="rect">
                <a:avLst/>
              </a:prstGeom>
            </p:spPr>
          </p:pic>
        </p:grpSp>
      </p:grpSp>
      <p:sp>
        <p:nvSpPr>
          <p:cNvPr id="229" name="矩形 228"/>
          <p:cNvSpPr/>
          <p:nvPr/>
        </p:nvSpPr>
        <p:spPr>
          <a:xfrm>
            <a:off x="8338185" y="1908810"/>
            <a:ext cx="1537335" cy="2563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30" name="组合 229"/>
          <p:cNvGrpSpPr/>
          <p:nvPr/>
        </p:nvGrpSpPr>
        <p:grpSpPr>
          <a:xfrm rot="0">
            <a:off x="8338185" y="1491615"/>
            <a:ext cx="1536700" cy="417195"/>
            <a:chOff x="4011" y="1999"/>
            <a:chExt cx="2420" cy="657"/>
          </a:xfrm>
        </p:grpSpPr>
        <p:sp>
          <p:nvSpPr>
            <p:cNvPr id="231" name="矩形 230"/>
            <p:cNvSpPr/>
            <p:nvPr/>
          </p:nvSpPr>
          <p:spPr>
            <a:xfrm>
              <a:off x="4011" y="1999"/>
              <a:ext cx="2420" cy="6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2" name="文本框 231"/>
            <p:cNvSpPr txBox="1"/>
            <p:nvPr/>
          </p:nvSpPr>
          <p:spPr>
            <a:xfrm>
              <a:off x="4396" y="2135"/>
              <a:ext cx="1649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行业平台</a:t>
              </a:r>
              <a:endParaRPr lang="zh-CN" altLang="en-US" sz="1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74" name="组合 273"/>
          <p:cNvGrpSpPr/>
          <p:nvPr/>
        </p:nvGrpSpPr>
        <p:grpSpPr>
          <a:xfrm rot="0">
            <a:off x="8404860" y="1998345"/>
            <a:ext cx="1402080" cy="1503680"/>
            <a:chOff x="569" y="2468"/>
            <a:chExt cx="2208" cy="2368"/>
          </a:xfrm>
        </p:grpSpPr>
        <p:pic>
          <p:nvPicPr>
            <p:cNvPr id="275" name="图片 274" descr="唯品会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7" y="2468"/>
              <a:ext cx="1020" cy="1115"/>
            </a:xfrm>
            <a:prstGeom prst="rect">
              <a:avLst/>
            </a:prstGeom>
          </p:spPr>
        </p:pic>
        <p:pic>
          <p:nvPicPr>
            <p:cNvPr id="276" name="图片 275" descr="中国电信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" y="3722"/>
              <a:ext cx="1020" cy="1115"/>
            </a:xfrm>
            <a:prstGeom prst="rect">
              <a:avLst/>
            </a:prstGeom>
          </p:spPr>
        </p:pic>
        <p:pic>
          <p:nvPicPr>
            <p:cNvPr id="277" name="图片 276" descr="中国移动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9" y="2468"/>
              <a:ext cx="1020" cy="1115"/>
            </a:xfrm>
            <a:prstGeom prst="rect">
              <a:avLst/>
            </a:prstGeom>
          </p:spPr>
        </p:pic>
        <p:pic>
          <p:nvPicPr>
            <p:cNvPr id="278" name="图片 277" descr="酷开科技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" y="3722"/>
              <a:ext cx="1020" cy="1115"/>
            </a:xfrm>
            <a:prstGeom prst="rect">
              <a:avLst/>
            </a:prstGeom>
          </p:spPr>
        </p:pic>
      </p:grpSp>
      <p:sp>
        <p:nvSpPr>
          <p:cNvPr id="193" name="矩形 192"/>
          <p:cNvSpPr/>
          <p:nvPr/>
        </p:nvSpPr>
        <p:spPr>
          <a:xfrm>
            <a:off x="5156200" y="1908810"/>
            <a:ext cx="1537335" cy="2563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4" name="组合 193"/>
          <p:cNvGrpSpPr/>
          <p:nvPr/>
        </p:nvGrpSpPr>
        <p:grpSpPr>
          <a:xfrm rot="0">
            <a:off x="5156835" y="1491615"/>
            <a:ext cx="1536700" cy="417195"/>
            <a:chOff x="4011" y="1999"/>
            <a:chExt cx="2420" cy="657"/>
          </a:xfrm>
        </p:grpSpPr>
        <p:sp>
          <p:nvSpPr>
            <p:cNvPr id="195" name="矩形 194"/>
            <p:cNvSpPr/>
            <p:nvPr/>
          </p:nvSpPr>
          <p:spPr>
            <a:xfrm>
              <a:off x="4011" y="1999"/>
              <a:ext cx="2420" cy="6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6" name="文本框 195"/>
            <p:cNvSpPr txBox="1"/>
            <p:nvPr/>
          </p:nvSpPr>
          <p:spPr>
            <a:xfrm>
              <a:off x="4396" y="2135"/>
              <a:ext cx="1649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日化食品</a:t>
              </a:r>
              <a:endParaRPr lang="zh-CN" altLang="en-US" sz="1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60" name="组合 259"/>
          <p:cNvGrpSpPr/>
          <p:nvPr/>
        </p:nvGrpSpPr>
        <p:grpSpPr>
          <a:xfrm rot="0">
            <a:off x="5223510" y="1998345"/>
            <a:ext cx="1402080" cy="2299970"/>
            <a:chOff x="569" y="2468"/>
            <a:chExt cx="2208" cy="3622"/>
          </a:xfrm>
        </p:grpSpPr>
        <p:pic>
          <p:nvPicPr>
            <p:cNvPr id="261" name="图片 260" descr="阿道夫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9" y="2468"/>
              <a:ext cx="1020" cy="1115"/>
            </a:xfrm>
            <a:prstGeom prst="rect">
              <a:avLst/>
            </a:prstGeom>
          </p:spPr>
        </p:pic>
        <p:pic>
          <p:nvPicPr>
            <p:cNvPr id="262" name="图片 261" descr="舒客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57" y="2468"/>
              <a:ext cx="1020" cy="1115"/>
            </a:xfrm>
            <a:prstGeom prst="rect">
              <a:avLst/>
            </a:prstGeom>
          </p:spPr>
        </p:pic>
        <p:pic>
          <p:nvPicPr>
            <p:cNvPr id="263" name="图片 262" descr="帕妃雯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57" y="4976"/>
              <a:ext cx="1020" cy="1115"/>
            </a:xfrm>
            <a:prstGeom prst="rect">
              <a:avLst/>
            </a:prstGeom>
          </p:spPr>
        </p:pic>
        <p:pic>
          <p:nvPicPr>
            <p:cNvPr id="264" name="图片 263" descr="无穷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9" y="3722"/>
              <a:ext cx="1020" cy="1115"/>
            </a:xfrm>
            <a:prstGeom prst="rect">
              <a:avLst/>
            </a:prstGeom>
          </p:spPr>
        </p:pic>
        <p:pic>
          <p:nvPicPr>
            <p:cNvPr id="265" name="图片 264" descr="鼎湖山泉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57" y="3722"/>
              <a:ext cx="1020" cy="1115"/>
            </a:xfrm>
            <a:prstGeom prst="rect">
              <a:avLst/>
            </a:prstGeom>
          </p:spPr>
        </p:pic>
        <p:pic>
          <p:nvPicPr>
            <p:cNvPr id="266" name="图片 265" descr="港荣食品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9" y="4976"/>
              <a:ext cx="1020" cy="1115"/>
            </a:xfrm>
            <a:prstGeom prst="rect">
              <a:avLst/>
            </a:prstGeom>
          </p:spPr>
        </p:pic>
      </p:grpSp>
      <p:sp>
        <p:nvSpPr>
          <p:cNvPr id="157" name="矩形 156"/>
          <p:cNvSpPr/>
          <p:nvPr/>
        </p:nvSpPr>
        <p:spPr>
          <a:xfrm>
            <a:off x="1974850" y="1908810"/>
            <a:ext cx="1537335" cy="2563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8" name="组合 157"/>
          <p:cNvGrpSpPr/>
          <p:nvPr/>
        </p:nvGrpSpPr>
        <p:grpSpPr>
          <a:xfrm rot="0">
            <a:off x="1975485" y="1491615"/>
            <a:ext cx="1536700" cy="417195"/>
            <a:chOff x="4011" y="1999"/>
            <a:chExt cx="2420" cy="657"/>
          </a:xfrm>
        </p:grpSpPr>
        <p:sp>
          <p:nvSpPr>
            <p:cNvPr id="159" name="矩形 158"/>
            <p:cNvSpPr/>
            <p:nvPr/>
          </p:nvSpPr>
          <p:spPr>
            <a:xfrm>
              <a:off x="4011" y="1999"/>
              <a:ext cx="2420" cy="6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0" name="文本框 159"/>
            <p:cNvSpPr txBox="1"/>
            <p:nvPr/>
          </p:nvSpPr>
          <p:spPr>
            <a:xfrm>
              <a:off x="4396" y="2135"/>
              <a:ext cx="1649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健康医疗</a:t>
              </a:r>
              <a:endParaRPr lang="zh-CN" altLang="en-US" sz="1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52" name="组合 251"/>
          <p:cNvGrpSpPr/>
          <p:nvPr/>
        </p:nvGrpSpPr>
        <p:grpSpPr>
          <a:xfrm rot="0">
            <a:off x="2042160" y="1997710"/>
            <a:ext cx="1402080" cy="2299970"/>
            <a:chOff x="769" y="2668"/>
            <a:chExt cx="2208" cy="3622"/>
          </a:xfrm>
        </p:grpSpPr>
        <p:pic>
          <p:nvPicPr>
            <p:cNvPr id="253" name="图片 252" descr="健力多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57" y="2668"/>
              <a:ext cx="1020" cy="1115"/>
            </a:xfrm>
            <a:prstGeom prst="rect">
              <a:avLst/>
            </a:prstGeom>
          </p:spPr>
        </p:pic>
        <p:pic>
          <p:nvPicPr>
            <p:cNvPr id="254" name="图片 253" descr="汤臣倍健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69" y="2668"/>
              <a:ext cx="1020" cy="1115"/>
            </a:xfrm>
            <a:prstGeom prst="rect">
              <a:avLst/>
            </a:prstGeom>
          </p:spPr>
        </p:pic>
        <p:pic>
          <p:nvPicPr>
            <p:cNvPr id="255" name="图片 254" descr="绿葆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957" y="3922"/>
              <a:ext cx="1020" cy="1115"/>
            </a:xfrm>
            <a:prstGeom prst="rect">
              <a:avLst/>
            </a:prstGeom>
          </p:spPr>
        </p:pic>
        <p:pic>
          <p:nvPicPr>
            <p:cNvPr id="256" name="图片 255" descr="荣进制药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69" y="5176"/>
              <a:ext cx="1020" cy="1115"/>
            </a:xfrm>
            <a:prstGeom prst="rect">
              <a:avLst/>
            </a:prstGeom>
          </p:spPr>
        </p:pic>
        <p:pic>
          <p:nvPicPr>
            <p:cNvPr id="257" name="图片 256" descr="士力清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957" y="5176"/>
              <a:ext cx="1020" cy="1115"/>
            </a:xfrm>
            <a:prstGeom prst="rect">
              <a:avLst/>
            </a:prstGeom>
          </p:spPr>
        </p:pic>
        <p:pic>
          <p:nvPicPr>
            <p:cNvPr id="258" name="图片 257" descr="life-space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69" y="3922"/>
              <a:ext cx="1020" cy="1115"/>
            </a:xfrm>
            <a:prstGeom prst="rect">
              <a:avLst/>
            </a:prstGeom>
          </p:spPr>
        </p:pic>
      </p:grpSp>
      <p:sp>
        <p:nvSpPr>
          <p:cNvPr id="101" name="矩形 100"/>
          <p:cNvSpPr/>
          <p:nvPr/>
        </p:nvSpPr>
        <p:spPr>
          <a:xfrm>
            <a:off x="384175" y="1908810"/>
            <a:ext cx="1537335" cy="2563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2" name="组合 141"/>
          <p:cNvGrpSpPr/>
          <p:nvPr/>
        </p:nvGrpSpPr>
        <p:grpSpPr>
          <a:xfrm rot="0">
            <a:off x="384810" y="1491615"/>
            <a:ext cx="1536700" cy="416560"/>
            <a:chOff x="4011" y="1999"/>
            <a:chExt cx="2420" cy="656"/>
          </a:xfrm>
        </p:grpSpPr>
        <p:sp>
          <p:nvSpPr>
            <p:cNvPr id="103" name="矩形 102"/>
            <p:cNvSpPr/>
            <p:nvPr/>
          </p:nvSpPr>
          <p:spPr>
            <a:xfrm>
              <a:off x="4011" y="1999"/>
              <a:ext cx="2420" cy="6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4396" y="2135"/>
              <a:ext cx="1649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新锐品牌</a:t>
              </a:r>
              <a:endParaRPr lang="zh-CN" altLang="en-US" sz="1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45" name="组合 244"/>
          <p:cNvGrpSpPr/>
          <p:nvPr/>
        </p:nvGrpSpPr>
        <p:grpSpPr>
          <a:xfrm rot="0">
            <a:off x="451485" y="1997710"/>
            <a:ext cx="1402080" cy="2299970"/>
            <a:chOff x="4421" y="4427"/>
            <a:chExt cx="2208" cy="3622"/>
          </a:xfrm>
        </p:grpSpPr>
        <p:grpSp>
          <p:nvGrpSpPr>
            <p:cNvPr id="246" name="组合 245"/>
            <p:cNvGrpSpPr/>
            <p:nvPr/>
          </p:nvGrpSpPr>
          <p:grpSpPr>
            <a:xfrm rot="0">
              <a:off x="4421" y="4427"/>
              <a:ext cx="2208" cy="1114"/>
              <a:chOff x="8201" y="3080"/>
              <a:chExt cx="2208" cy="1114"/>
            </a:xfrm>
          </p:grpSpPr>
          <p:pic>
            <p:nvPicPr>
              <p:cNvPr id="247" name="图片 246" descr="珂拉琪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89" y="3080"/>
                <a:ext cx="1020" cy="1115"/>
              </a:xfrm>
              <a:prstGeom prst="rect">
                <a:avLst/>
              </a:prstGeom>
            </p:spPr>
          </p:pic>
          <p:pic>
            <p:nvPicPr>
              <p:cNvPr id="248" name="图片 247" descr="每日黑巧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201" y="3080"/>
                <a:ext cx="1020" cy="1115"/>
              </a:xfrm>
              <a:prstGeom prst="rect">
                <a:avLst/>
              </a:prstGeom>
            </p:spPr>
          </p:pic>
        </p:grpSp>
        <p:pic>
          <p:nvPicPr>
            <p:cNvPr id="249" name="图片 248" descr="博乐达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421" y="5681"/>
              <a:ext cx="1020" cy="1115"/>
            </a:xfrm>
            <a:prstGeom prst="rect">
              <a:avLst/>
            </a:prstGeom>
          </p:spPr>
        </p:pic>
        <p:pic>
          <p:nvPicPr>
            <p:cNvPr id="250" name="图片 249" descr="未来可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609" y="5681"/>
              <a:ext cx="1020" cy="1115"/>
            </a:xfrm>
            <a:prstGeom prst="rect">
              <a:avLst/>
            </a:prstGeom>
          </p:spPr>
        </p:pic>
        <p:pic>
          <p:nvPicPr>
            <p:cNvPr id="251" name="图片 250" descr="萌趣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421" y="6935"/>
              <a:ext cx="1020" cy="1115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384810" y="4528820"/>
            <a:ext cx="9490710" cy="585470"/>
            <a:chOff x="605" y="7036"/>
            <a:chExt cx="14946" cy="922"/>
          </a:xfrm>
        </p:grpSpPr>
        <p:pic>
          <p:nvPicPr>
            <p:cNvPr id="288" name="图片 287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05" y="7036"/>
              <a:ext cx="14946" cy="923"/>
            </a:xfrm>
            <a:prstGeom prst="rect">
              <a:avLst/>
            </a:prstGeom>
          </p:spPr>
        </p:pic>
        <p:sp>
          <p:nvSpPr>
            <p:cNvPr id="289" name="文本框 288"/>
            <p:cNvSpPr txBox="1"/>
            <p:nvPr/>
          </p:nvSpPr>
          <p:spPr>
            <a:xfrm>
              <a:off x="1745" y="7270"/>
              <a:ext cx="12678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点燃私域管理品牌私域用户</a:t>
              </a:r>
              <a:r>
                <a:rPr lang="zh-CN" altLang="en-US" sz="1400" b="1">
                  <a:solidFill>
                    <a:srgbClr val="EB61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超过</a:t>
              </a:r>
              <a:r>
                <a:rPr lang="en-US" altLang="zh-CN" sz="1400" b="1">
                  <a:solidFill>
                    <a:srgbClr val="EB61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3300</a:t>
              </a:r>
              <a:r>
                <a:rPr lang="zh-CN" altLang="en-US" sz="1400" b="1">
                  <a:solidFill>
                    <a:srgbClr val="EB61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万</a:t>
              </a:r>
              <a:r>
                <a:rPr lang="zh-CN" altLang="en-US" sz="1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，覆盖大健康、母婴、年轻女性、二次元四大类人群</a:t>
              </a:r>
              <a:endParaRPr lang="zh-CN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3" name="图片 2" descr="萌趣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70065" y="3590290"/>
            <a:ext cx="647700" cy="7080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0">
            <a:off x="525145" y="3758565"/>
            <a:ext cx="530860" cy="370840"/>
            <a:chOff x="827" y="5919"/>
            <a:chExt cx="836" cy="58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3" y="5919"/>
              <a:ext cx="630" cy="58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027" y="5955"/>
              <a:ext cx="366" cy="32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27" y="6276"/>
              <a:ext cx="836" cy="124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8298180" y="471170"/>
            <a:ext cx="1459865" cy="431800"/>
            <a:chOff x="1226" y="779"/>
            <a:chExt cx="2299" cy="680"/>
          </a:xfrm>
        </p:grpSpPr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1226" y="779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1" name="图片 20" descr="31393938393834313b31393939353234363bbbf0"/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297" y="850"/>
              <a:ext cx="538" cy="53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911" y="827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  <a:endParaRPr lang="zh-CN" altLang="zh-CN" sz="1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pic>
        <p:nvPicPr>
          <p:cNvPr id="18" name="图片 17" descr="图片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560445" y="1491615"/>
            <a:ext cx="1542415" cy="29870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3190</Words>
  <Application>WPS 演示</Application>
  <PresentationFormat>自定义</PresentationFormat>
  <Paragraphs>555</Paragraphs>
  <Slides>29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7" baseType="lpstr">
      <vt:lpstr>Arial</vt:lpstr>
      <vt:lpstr>方正书宋_GBK</vt:lpstr>
      <vt:lpstr>Wingdings</vt:lpstr>
      <vt:lpstr>思源黑体 CN Regular</vt:lpstr>
      <vt:lpstr>苹方-简</vt:lpstr>
      <vt:lpstr>微软雅黑</vt:lpstr>
      <vt:lpstr>汉仪旗黑</vt:lpstr>
      <vt:lpstr>思源黑体 CN Bold</vt:lpstr>
      <vt:lpstr>Corbel</vt:lpstr>
      <vt:lpstr>Century Gothic</vt:lpstr>
      <vt:lpstr>Calibri</vt:lpstr>
      <vt:lpstr>Helvetica Neue</vt:lpstr>
      <vt:lpstr>宋体</vt:lpstr>
      <vt:lpstr>Arial Unicode MS</vt:lpstr>
      <vt:lpstr>汉仪书宋二KW</vt:lpstr>
      <vt:lpstr>微软雅黑</vt:lpstr>
      <vt:lpstr>Wingdings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weizijun</cp:lastModifiedBy>
  <cp:revision>529</cp:revision>
  <dcterms:created xsi:type="dcterms:W3CDTF">2022-02-15T15:02:44Z</dcterms:created>
  <dcterms:modified xsi:type="dcterms:W3CDTF">2022-02-15T15:02:44Z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2052-3.5.1.5630</vt:lpwstr>
  </property>
  <property fmtid="{D5CDD505-2E9C-101B-9397-08002B2CF9AE}" pid="3" name="ICV">
    <vt:lpwstr>2A77EEF159EA4683B97A0D7483226225</vt:lpwstr>
  </property>
</Properties>
</file>