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3070" r:id="rId5"/>
    <p:sldId id="6076" r:id="rId6"/>
    <p:sldId id="6035" r:id="rId7"/>
    <p:sldId id="3026" r:id="rId8"/>
    <p:sldId id="6049" r:id="rId9"/>
    <p:sldId id="6050" r:id="rId10"/>
    <p:sldId id="4848" r:id="rId11"/>
    <p:sldId id="5975" r:id="rId12"/>
    <p:sldId id="6077" r:id="rId13"/>
    <p:sldId id="6078" r:id="rId14"/>
    <p:sldId id="5924" r:id="rId15"/>
    <p:sldId id="6053" r:id="rId16"/>
    <p:sldId id="6054" r:id="rId17"/>
    <p:sldId id="6055" r:id="rId18"/>
    <p:sldId id="5919" r:id="rId19"/>
    <p:sldId id="5920" r:id="rId20"/>
    <p:sldId id="3027" r:id="rId21"/>
    <p:sldId id="3028" r:id="rId22"/>
    <p:sldId id="6081" r:id="rId23"/>
    <p:sldId id="6084" r:id="rId24"/>
    <p:sldId id="6083" r:id="rId25"/>
    <p:sldId id="6110" r:id="rId26"/>
    <p:sldId id="6088" r:id="rId27"/>
    <p:sldId id="6089" r:id="rId28"/>
    <p:sldId id="6091" r:id="rId29"/>
    <p:sldId id="6086" r:id="rId30"/>
    <p:sldId id="6109" r:id="rId31"/>
    <p:sldId id="3034" r:id="rId32"/>
    <p:sldId id="3035" r:id="rId33"/>
    <p:sldId id="3064" r:id="rId34"/>
    <p:sldId id="3065" r:id="rId35"/>
    <p:sldId id="3066" r:id="rId36"/>
    <p:sldId id="3068" r:id="rId37"/>
    <p:sldId id="2634" r:id="rId38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5" name="vonta‘s" initials="8" lastIdx="1" clrIdx="2"/>
  <p:cmAuthor id="0" name="李涛" initials="李涛" lastIdx="0" clrIdx="0"/>
  <p:cmAuthor id="7" name="jiang lara" initials="jl [7]" lastIdx="2" clrIdx="6"/>
  <p:cmAuthor id="76" name="Liang" initials="L" lastIdx="1" clrIdx="25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8F8F8"/>
    <a:srgbClr val="120C16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7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../media/image42.png"/><Relationship Id="rId7" Type="http://schemas.openxmlformats.org/officeDocument/2006/relationships/tags" Target="../tags/tag72.xml"/><Relationship Id="rId6" Type="http://schemas.openxmlformats.org/officeDocument/2006/relationships/image" Target="../media/image41.png"/><Relationship Id="rId5" Type="http://schemas.openxmlformats.org/officeDocument/2006/relationships/tags" Target="../tags/tag71.xml"/><Relationship Id="rId4" Type="http://schemas.openxmlformats.org/officeDocument/2006/relationships/image" Target="../media/image40.png"/><Relationship Id="rId3" Type="http://schemas.openxmlformats.org/officeDocument/2006/relationships/tags" Target="../tags/tag70.xml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5.png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5.png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image" Target="../media/image9.png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90.xml"/><Relationship Id="rId2" Type="http://schemas.openxmlformats.org/officeDocument/2006/relationships/image" Target="../media/image5.png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5.png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5.png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6" Type="http://schemas.openxmlformats.org/officeDocument/2006/relationships/image" Target="../media/image83.png"/><Relationship Id="rId5" Type="http://schemas.openxmlformats.org/officeDocument/2006/relationships/image" Target="../media/image4.sv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../media/image11.jpeg"/><Relationship Id="rId6" Type="http://schemas.openxmlformats.org/officeDocument/2006/relationships/tags" Target="../tags/tag17.xml"/><Relationship Id="rId5" Type="http://schemas.openxmlformats.org/officeDocument/2006/relationships/image" Target="../media/image10.png"/><Relationship Id="rId4" Type="http://schemas.openxmlformats.org/officeDocument/2006/relationships/tags" Target="../tags/tag16.xml"/><Relationship Id="rId3" Type="http://schemas.openxmlformats.org/officeDocument/2006/relationships/image" Target="../media/image9.png"/><Relationship Id="rId28" Type="http://schemas.openxmlformats.org/officeDocument/2006/relationships/notesSlide" Target="../notesSlides/notesSlide3.xml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2.svg"/><Relationship Id="rId25" Type="http://schemas.openxmlformats.org/officeDocument/2006/relationships/image" Target="../media/image12.png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image" Target="../media/image3.png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13.png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0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58.xml"/><Relationship Id="rId27" Type="http://schemas.openxmlformats.org/officeDocument/2006/relationships/tags" Target="../tags/tag57.xml"/><Relationship Id="rId26" Type="http://schemas.openxmlformats.org/officeDocument/2006/relationships/tags" Target="../tags/tag56.xml"/><Relationship Id="rId25" Type="http://schemas.openxmlformats.org/officeDocument/2006/relationships/tags" Target="../tags/tag55.xml"/><Relationship Id="rId24" Type="http://schemas.openxmlformats.org/officeDocument/2006/relationships/tags" Target="../tags/tag54.xml"/><Relationship Id="rId23" Type="http://schemas.openxmlformats.org/officeDocument/2006/relationships/tags" Target="../tags/tag53.xml"/><Relationship Id="rId22" Type="http://schemas.openxmlformats.org/officeDocument/2006/relationships/tags" Target="../tags/tag52.xml"/><Relationship Id="rId21" Type="http://schemas.openxmlformats.org/officeDocument/2006/relationships/tags" Target="../tags/tag51.xml"/><Relationship Id="rId20" Type="http://schemas.openxmlformats.org/officeDocument/2006/relationships/tags" Target="../tags/tag50.xml"/><Relationship Id="rId2" Type="http://schemas.openxmlformats.org/officeDocument/2006/relationships/image" Target="../media/image3.png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3.sv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223135" y="256794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56765" y="250444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某</a:t>
            </a:r>
            <a:r>
              <a:rPr 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健康食品</a:t>
            </a: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品牌会员体系案例</a:t>
            </a:r>
            <a:endParaRPr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4" name="对角圆角矩形 1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36591" y="1356670"/>
            <a:ext cx="14973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345" b="1">
                <a:latin typeface="+mn-ea"/>
              </a:rPr>
              <a:t>积分获取方案</a:t>
            </a:r>
            <a:endParaRPr lang="zh-CN" altLang="en-US" sz="1345" b="1"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6591" y="1716103"/>
            <a:ext cx="2183130" cy="1337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积分任务：</a:t>
            </a:r>
            <a:endParaRPr lang="zh-CN" altLang="en-US" sz="1345">
              <a:latin typeface="+mn-ea"/>
              <a:cs typeface="+mn-ea"/>
              <a:sym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加入会员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商城消费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签到（</a:t>
            </a:r>
            <a:r>
              <a:rPr lang="en-US" altLang="zh-CN" sz="1345" dirty="0">
                <a:latin typeface="+mn-ea"/>
                <a:cs typeface="+mn-ea"/>
              </a:rPr>
              <a:t>1</a:t>
            </a:r>
            <a:r>
              <a:rPr lang="zh-CN" altLang="en-US" sz="1345">
                <a:latin typeface="+mn-ea"/>
                <a:cs typeface="+mn-ea"/>
              </a:rPr>
              <a:t>人</a:t>
            </a:r>
            <a:r>
              <a:rPr lang="en-US" altLang="zh-CN" sz="1345" dirty="0">
                <a:latin typeface="+mn-ea"/>
                <a:cs typeface="+mn-ea"/>
              </a:rPr>
              <a:t>/</a:t>
            </a:r>
            <a:r>
              <a:rPr lang="zh-CN" altLang="en-US" sz="1345">
                <a:latin typeface="+mn-ea"/>
                <a:cs typeface="+mn-ea"/>
              </a:rPr>
              <a:t>次</a:t>
            </a:r>
            <a:r>
              <a:rPr lang="en-US" altLang="zh-CN" sz="1345" dirty="0">
                <a:latin typeface="+mn-ea"/>
                <a:cs typeface="+mn-ea"/>
              </a:rPr>
              <a:t>/</a:t>
            </a:r>
            <a:r>
              <a:rPr lang="zh-CN" altLang="en-US" sz="1345">
                <a:latin typeface="+mn-ea"/>
                <a:cs typeface="+mn-ea"/>
              </a:rPr>
              <a:t>天）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积分话题互动（社群）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朋友圈转发活动</a:t>
            </a:r>
            <a:endParaRPr lang="zh-CN" altLang="en-US" sz="1345">
              <a:latin typeface="+mn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60912" y="1716103"/>
            <a:ext cx="3754120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所得积分：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注册可获取</a:t>
            </a:r>
            <a:r>
              <a:rPr lang="en-US" altLang="zh-CN" sz="1345" dirty="0">
                <a:latin typeface="+mn-ea"/>
                <a:cs typeface="+mn-ea"/>
              </a:rPr>
              <a:t>100</a:t>
            </a:r>
            <a:r>
              <a:rPr lang="zh-CN" altLang="en-US" sz="1345">
                <a:latin typeface="+mn-ea"/>
                <a:cs typeface="+mn-ea"/>
              </a:rPr>
              <a:t>积分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等额积分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签到</a:t>
            </a:r>
            <a:r>
              <a:rPr lang="en-US" altLang="zh-CN" sz="1345" dirty="0">
                <a:latin typeface="+mn-ea"/>
                <a:cs typeface="+mn-ea"/>
              </a:rPr>
              <a:t>5</a:t>
            </a:r>
            <a:r>
              <a:rPr lang="zh-CN" altLang="en-US" sz="1345">
                <a:latin typeface="+mn-ea"/>
                <a:cs typeface="+mn-ea"/>
              </a:rPr>
              <a:t>分，连续</a:t>
            </a:r>
            <a:r>
              <a:rPr lang="en-US" altLang="zh-CN" sz="1345" dirty="0">
                <a:latin typeface="+mn-ea"/>
                <a:cs typeface="+mn-ea"/>
              </a:rPr>
              <a:t>7</a:t>
            </a:r>
            <a:r>
              <a:rPr lang="zh-CN" altLang="en-US" sz="1345">
                <a:latin typeface="+mn-ea"/>
                <a:cs typeface="+mn-ea"/>
              </a:rPr>
              <a:t>天</a:t>
            </a:r>
            <a:r>
              <a:rPr lang="en-US" altLang="zh-CN" sz="1345" dirty="0">
                <a:latin typeface="+mn-ea"/>
                <a:cs typeface="+mn-ea"/>
              </a:rPr>
              <a:t>+10</a:t>
            </a:r>
            <a:r>
              <a:rPr lang="zh-CN" altLang="en-US" sz="1345">
                <a:latin typeface="+mn-ea"/>
                <a:cs typeface="+mn-ea"/>
              </a:rPr>
              <a:t>分，连续</a:t>
            </a:r>
            <a:r>
              <a:rPr lang="en-US" altLang="zh-CN" sz="1345" dirty="0">
                <a:latin typeface="+mn-ea"/>
                <a:cs typeface="+mn-ea"/>
              </a:rPr>
              <a:t>30</a:t>
            </a:r>
            <a:r>
              <a:rPr lang="zh-CN" altLang="en-US" sz="1345">
                <a:latin typeface="+mn-ea"/>
                <a:cs typeface="+mn-ea"/>
              </a:rPr>
              <a:t>天</a:t>
            </a:r>
            <a:r>
              <a:rPr lang="en-US" altLang="zh-CN" sz="1345" dirty="0">
                <a:latin typeface="+mn-ea"/>
                <a:cs typeface="+mn-ea"/>
              </a:rPr>
              <a:t>+20</a:t>
            </a:r>
            <a:r>
              <a:rPr lang="zh-CN" altLang="en-US" sz="1345">
                <a:latin typeface="+mn-ea"/>
                <a:cs typeface="+mn-ea"/>
              </a:rPr>
              <a:t>分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根据活动方案</a:t>
            </a:r>
            <a:r>
              <a:rPr lang="en-US" altLang="zh-CN" sz="1345" dirty="0">
                <a:latin typeface="+mn-ea"/>
                <a:cs typeface="+mn-ea"/>
              </a:rPr>
              <a:t>+</a:t>
            </a:r>
            <a:r>
              <a:rPr lang="zh-CN" altLang="en-US" sz="1345">
                <a:latin typeface="+mn-ea"/>
                <a:cs typeface="+mn-ea"/>
              </a:rPr>
              <a:t>积分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sz="1345" dirty="0">
                <a:latin typeface="+mn-ea"/>
                <a:cs typeface="+mn-ea"/>
              </a:rPr>
              <a:t>20</a:t>
            </a:r>
            <a:r>
              <a:rPr lang="zh-CN" altLang="en-US" sz="1345">
                <a:latin typeface="+mn-ea"/>
                <a:cs typeface="+mn-ea"/>
              </a:rPr>
              <a:t>分</a:t>
            </a:r>
            <a:r>
              <a:rPr lang="en-US" altLang="zh-CN" sz="1345" dirty="0">
                <a:latin typeface="+mn-ea"/>
                <a:cs typeface="+mn-ea"/>
              </a:rPr>
              <a:t>/</a:t>
            </a:r>
            <a:r>
              <a:rPr lang="zh-CN" altLang="en-US" sz="1345">
                <a:latin typeface="+mn-ea"/>
                <a:cs typeface="+mn-ea"/>
              </a:rPr>
              <a:t>条</a:t>
            </a:r>
            <a:r>
              <a:rPr lang="zh-CN" altLang="en-US" sz="1345">
                <a:latin typeface="+mn-ea"/>
                <a:cs typeface="+mn-ea"/>
                <a:sym typeface="+mn-ea"/>
              </a:rPr>
              <a:t>，</a:t>
            </a:r>
            <a:r>
              <a:rPr lang="en-US" altLang="zh-CN" sz="1345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1345">
                <a:latin typeface="+mn-ea"/>
                <a:cs typeface="+mn-ea"/>
                <a:sym typeface="+mn-ea"/>
              </a:rPr>
              <a:t>天内评论多条按</a:t>
            </a:r>
            <a:r>
              <a:rPr lang="en-US" altLang="zh-CN" sz="1345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1345">
                <a:latin typeface="+mn-ea"/>
                <a:cs typeface="+mn-ea"/>
                <a:sym typeface="+mn-ea"/>
              </a:rPr>
              <a:t>次计算</a:t>
            </a:r>
            <a:endParaRPr lang="zh-CN" altLang="en-US" sz="1345">
              <a:latin typeface="+mn-ea"/>
              <a:cs typeface="+mn-ea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36591" y="3522864"/>
            <a:ext cx="280352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345" b="1">
                <a:latin typeface="+mn-ea"/>
              </a:rPr>
              <a:t>积分兑换方案（</a:t>
            </a:r>
            <a:r>
              <a:rPr lang="en-US" altLang="zh-CN" sz="1345" b="1" dirty="0">
                <a:latin typeface="+mn-ea"/>
              </a:rPr>
              <a:t>10</a:t>
            </a:r>
            <a:r>
              <a:rPr lang="zh-CN" altLang="en-US" sz="1345" b="1">
                <a:latin typeface="+mn-ea"/>
              </a:rPr>
              <a:t>积分</a:t>
            </a:r>
            <a:r>
              <a:rPr lang="en-US" altLang="zh-CN" sz="1345" b="1" dirty="0">
                <a:latin typeface="+mn-ea"/>
              </a:rPr>
              <a:t>=1</a:t>
            </a:r>
            <a:r>
              <a:rPr lang="zh-CN" altLang="en-US" sz="1345" b="1">
                <a:latin typeface="+mn-ea"/>
              </a:rPr>
              <a:t>元）</a:t>
            </a:r>
            <a:endParaRPr lang="zh-CN" altLang="en-US" sz="1345" b="1"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08860" y="3908427"/>
            <a:ext cx="2042795" cy="1129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兑换品类：</a:t>
            </a:r>
            <a:endParaRPr lang="zh-CN" altLang="en-US" sz="1345">
              <a:latin typeface="+mn-ea"/>
              <a:cs typeface="+mn-ea"/>
              <a:sym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优惠券（</a:t>
            </a:r>
            <a:r>
              <a:rPr lang="en-US" altLang="zh-CN" sz="1345" dirty="0">
                <a:latin typeface="+mn-ea"/>
                <a:cs typeface="+mn-ea"/>
              </a:rPr>
              <a:t>5</a:t>
            </a:r>
            <a:r>
              <a:rPr lang="zh-CN" altLang="en-US" sz="1345">
                <a:latin typeface="+mn-ea"/>
                <a:cs typeface="+mn-ea"/>
              </a:rPr>
              <a:t>元</a:t>
            </a:r>
            <a:r>
              <a:rPr lang="en-US" altLang="zh-CN" sz="1345" dirty="0">
                <a:latin typeface="+mn-ea"/>
                <a:cs typeface="+mn-ea"/>
              </a:rPr>
              <a:t>/10</a:t>
            </a:r>
            <a:r>
              <a:rPr lang="zh-CN" altLang="en-US" sz="1345">
                <a:latin typeface="+mn-ea"/>
                <a:cs typeface="+mn-ea"/>
              </a:rPr>
              <a:t>元）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特价试用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秒杀抢购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兑换产品</a:t>
            </a:r>
            <a:endParaRPr lang="zh-CN" altLang="en-US" sz="1345">
              <a:latin typeface="+mn-ea"/>
              <a:cs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733181" y="3908427"/>
            <a:ext cx="4601845" cy="1129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兑换方式：（比例：</a:t>
            </a:r>
            <a:r>
              <a:rPr lang="en-US" altLang="zh-CN" sz="1345" b="1" dirty="0">
                <a:solidFill>
                  <a:srgbClr val="FFC000"/>
                </a:solidFill>
                <a:latin typeface="+mn-ea"/>
                <a:cs typeface="+mn-ea"/>
              </a:rPr>
              <a:t>100</a:t>
            </a: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：</a:t>
            </a:r>
            <a:r>
              <a:rPr lang="en-US" altLang="zh-CN" sz="1345" b="1" dirty="0">
                <a:solidFill>
                  <a:srgbClr val="FFC000"/>
                </a:solidFill>
                <a:latin typeface="+mn-ea"/>
                <a:cs typeface="+mn-ea"/>
              </a:rPr>
              <a:t>1</a:t>
            </a: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）</a:t>
            </a:r>
            <a:endParaRPr lang="zh-CN" altLang="en-US" sz="1345" b="1">
              <a:solidFill>
                <a:srgbClr val="FFC000"/>
              </a:solidFill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sz="1345" dirty="0">
                <a:latin typeface="+mn-ea"/>
                <a:cs typeface="+mn-ea"/>
              </a:rPr>
              <a:t>5</a:t>
            </a:r>
            <a:r>
              <a:rPr lang="zh-CN" altLang="en-US" sz="1345">
                <a:latin typeface="+mn-ea"/>
                <a:cs typeface="+mn-ea"/>
              </a:rPr>
              <a:t>元</a:t>
            </a:r>
            <a:r>
              <a:rPr lang="en-US" altLang="zh-CN" sz="1345" dirty="0">
                <a:latin typeface="+mn-ea"/>
                <a:cs typeface="+mn-ea"/>
              </a:rPr>
              <a:t>=50</a:t>
            </a:r>
            <a:r>
              <a:rPr lang="zh-CN" altLang="en-US" sz="1345">
                <a:latin typeface="+mn-ea"/>
                <a:cs typeface="+mn-ea"/>
              </a:rPr>
              <a:t>积分（满</a:t>
            </a:r>
            <a:r>
              <a:rPr lang="en-US" altLang="zh-CN" sz="1345" dirty="0">
                <a:latin typeface="+mn-ea"/>
                <a:cs typeface="+mn-ea"/>
              </a:rPr>
              <a:t>59-5</a:t>
            </a:r>
            <a:r>
              <a:rPr lang="zh-CN" altLang="en-US" sz="1345">
                <a:latin typeface="+mn-ea"/>
                <a:cs typeface="+mn-ea"/>
              </a:rPr>
              <a:t>）</a:t>
            </a:r>
            <a:r>
              <a:rPr lang="en-US" altLang="zh-CN" sz="1345" dirty="0">
                <a:latin typeface="+mn-ea"/>
                <a:cs typeface="+mn-ea"/>
              </a:rPr>
              <a:t>/10</a:t>
            </a:r>
            <a:r>
              <a:rPr lang="zh-CN" altLang="en-US" sz="1345">
                <a:latin typeface="+mn-ea"/>
                <a:cs typeface="+mn-ea"/>
              </a:rPr>
              <a:t>元</a:t>
            </a:r>
            <a:r>
              <a:rPr lang="en-US" altLang="zh-CN" sz="1345" dirty="0">
                <a:latin typeface="+mn-ea"/>
                <a:cs typeface="+mn-ea"/>
              </a:rPr>
              <a:t>=100</a:t>
            </a:r>
            <a:r>
              <a:rPr lang="zh-CN" altLang="en-US" sz="1345">
                <a:latin typeface="+mn-ea"/>
                <a:cs typeface="+mn-ea"/>
              </a:rPr>
              <a:t>积分（满</a:t>
            </a:r>
            <a:r>
              <a:rPr lang="en-US" altLang="zh-CN" sz="1345" dirty="0">
                <a:latin typeface="+mn-ea"/>
                <a:cs typeface="+mn-ea"/>
              </a:rPr>
              <a:t>109-10</a:t>
            </a:r>
            <a:r>
              <a:rPr lang="zh-CN" altLang="en-US" sz="1345">
                <a:latin typeface="+mn-ea"/>
                <a:cs typeface="+mn-ea"/>
              </a:rPr>
              <a:t>）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sz="1345" dirty="0">
                <a:latin typeface="+mn-ea"/>
                <a:cs typeface="+mn-ea"/>
              </a:rPr>
              <a:t>100</a:t>
            </a:r>
            <a:r>
              <a:rPr lang="zh-CN" altLang="en-US" sz="1345">
                <a:latin typeface="+mn-ea"/>
                <a:cs typeface="+mn-ea"/>
              </a:rPr>
              <a:t>积分</a:t>
            </a:r>
            <a:r>
              <a:rPr lang="en-US" altLang="zh-CN" sz="1345" dirty="0">
                <a:latin typeface="+mn-ea"/>
                <a:cs typeface="+mn-ea"/>
              </a:rPr>
              <a:t>+XX.XX</a:t>
            </a:r>
            <a:r>
              <a:rPr lang="zh-CN" altLang="en-US" sz="1345">
                <a:latin typeface="+mn-ea"/>
                <a:cs typeface="+mn-ea"/>
              </a:rPr>
              <a:t>元特价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sz="1345" dirty="0">
                <a:latin typeface="+mn-ea"/>
                <a:cs typeface="+mn-ea"/>
              </a:rPr>
              <a:t>50</a:t>
            </a:r>
            <a:r>
              <a:rPr lang="zh-CN" altLang="en-US" sz="1345">
                <a:latin typeface="+mn-ea"/>
                <a:cs typeface="+mn-ea"/>
              </a:rPr>
              <a:t>积分</a:t>
            </a:r>
            <a:r>
              <a:rPr lang="en-US" altLang="zh-CN" sz="1345" dirty="0">
                <a:latin typeface="+mn-ea"/>
                <a:cs typeface="+mn-ea"/>
              </a:rPr>
              <a:t>+</a:t>
            </a:r>
            <a:r>
              <a:rPr lang="zh-CN" altLang="en-US" sz="1345">
                <a:latin typeface="+mn-ea"/>
                <a:cs typeface="+mn-ea"/>
              </a:rPr>
              <a:t>秒杀价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商品价格（日常价）</a:t>
            </a:r>
            <a:r>
              <a:rPr lang="en-US" altLang="zh-CN" sz="1345" dirty="0">
                <a:latin typeface="+mn-ea"/>
                <a:cs typeface="+mn-ea"/>
              </a:rPr>
              <a:t>*100+</a:t>
            </a:r>
            <a:r>
              <a:rPr lang="zh-CN" altLang="en-US" sz="1345">
                <a:latin typeface="+mn-ea"/>
                <a:cs typeface="+mn-ea"/>
              </a:rPr>
              <a:t>付邮</a:t>
            </a:r>
            <a:endParaRPr lang="zh-CN" altLang="en-US" sz="1345">
              <a:latin typeface="+mn-ea"/>
              <a:cs typeface="+mn-ea"/>
            </a:endParaRPr>
          </a:p>
        </p:txBody>
      </p:sp>
      <p:sp>
        <p:nvSpPr>
          <p:cNvPr id="19" name="折角形 18"/>
          <p:cNvSpPr/>
          <p:nvPr/>
        </p:nvSpPr>
        <p:spPr>
          <a:xfrm>
            <a:off x="1531791" y="1704904"/>
            <a:ext cx="7455288" cy="1574783"/>
          </a:xfrm>
          <a:prstGeom prst="foldedCorner">
            <a:avLst/>
          </a:prstGeom>
          <a:noFill/>
          <a:ln w="28575">
            <a:solidFill>
              <a:srgbClr val="FFC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0"/>
          </a:p>
        </p:txBody>
      </p:sp>
      <p:sp>
        <p:nvSpPr>
          <p:cNvPr id="20" name="折角形 19"/>
          <p:cNvSpPr/>
          <p:nvPr/>
        </p:nvSpPr>
        <p:spPr>
          <a:xfrm>
            <a:off x="1531791" y="3907893"/>
            <a:ext cx="7455288" cy="1189753"/>
          </a:xfrm>
          <a:prstGeom prst="foldedCorner">
            <a:avLst/>
          </a:prstGeom>
          <a:noFill/>
          <a:ln w="28575">
            <a:solidFill>
              <a:srgbClr val="FFC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0"/>
          </a:p>
        </p:txBody>
      </p:sp>
      <p:sp>
        <p:nvSpPr>
          <p:cNvPr id="2" name="矩形 1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2859405" y="873760"/>
            <a:ext cx="4800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会员体系：</a:t>
            </a:r>
            <a:r>
              <a:rPr lang="zh-CN" altLang="en-US" sz="1600" b="1" dirty="0">
                <a:sym typeface="+mn-ea"/>
              </a:rPr>
              <a:t>私域积分体系搭建</a:t>
            </a:r>
            <a:endParaRPr lang="zh-CN" altLang="en-US" sz="1600" b="1"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6" name="图片 3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7" name="图片 3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8" name="图片 3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1001078" y="438150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会员体系积分系统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" name="对角圆角矩形 9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97548" y="121285"/>
            <a:ext cx="3293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心智启蒙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从包裹卡就种下积分心智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370" y="458470"/>
            <a:ext cx="2844165" cy="4843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110" y="458470"/>
            <a:ext cx="2235835" cy="4843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520" y="516890"/>
            <a:ext cx="3843020" cy="307467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59778" y="114935"/>
            <a:ext cx="3293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初次宣导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加粉和进群宣导积分价值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" y="646430"/>
            <a:ext cx="1892935" cy="40982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0" y="646430"/>
            <a:ext cx="1892935" cy="40989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490" y="646430"/>
            <a:ext cx="1892300" cy="4098925"/>
          </a:xfrm>
          <a:prstGeom prst="rect">
            <a:avLst/>
          </a:prstGeom>
        </p:spPr>
      </p:pic>
      <p:sp>
        <p:nvSpPr>
          <p:cNvPr id="50" name="圆角矩形 49"/>
          <p:cNvSpPr/>
          <p:nvPr/>
        </p:nvSpPr>
        <p:spPr>
          <a:xfrm>
            <a:off x="864235" y="4879975"/>
            <a:ext cx="155067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加粉自动回复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277235" y="4879975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进群欢迎语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512435" y="4879975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群内积分答疑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880" y="646430"/>
            <a:ext cx="1878965" cy="4068445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7803515" y="4879975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水军剧本宣导</a:t>
            </a:r>
            <a:endParaRPr lang="zh-CN" altLang="en-US" sz="166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25793" y="86995"/>
            <a:ext cx="24803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权益宣导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获得积分的方式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0" name="圆角矩形 49"/>
          <p:cNvSpPr/>
          <p:nvPr/>
        </p:nvSpPr>
        <p:spPr>
          <a:xfrm>
            <a:off x="478790" y="4773930"/>
            <a:ext cx="155067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充值积分翻倍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638425" y="477393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每日签到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393815" y="4773930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群内晒单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" y="696595"/>
            <a:ext cx="1805305" cy="3910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00" y="696595"/>
            <a:ext cx="1805305" cy="3910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130" y="696595"/>
            <a:ext cx="1805940" cy="39109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995" y="696595"/>
            <a:ext cx="1805940" cy="3911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860" y="695960"/>
            <a:ext cx="1806575" cy="39116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535805" y="477393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轻食打卡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456930" y="4773930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群内答题</a:t>
            </a:r>
            <a:endParaRPr lang="zh-CN" altLang="en-US" sz="166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166178" y="114935"/>
            <a:ext cx="24803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权益宣导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积分消耗的方式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0" name="圆角矩形 49"/>
          <p:cNvSpPr/>
          <p:nvPr/>
        </p:nvSpPr>
        <p:spPr>
          <a:xfrm>
            <a:off x="1002665" y="4808220"/>
            <a:ext cx="155067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积分加钱购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249930" y="480822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进群换好物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527040" y="4808220"/>
            <a:ext cx="215836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积分换活动资格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" y="615315"/>
            <a:ext cx="1811020" cy="3921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100" y="615315"/>
            <a:ext cx="2240280" cy="3413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970" y="615315"/>
            <a:ext cx="1805940" cy="3910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500" y="615315"/>
            <a:ext cx="1814195" cy="39281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" name="文本框 60"/>
          <p:cNvSpPr txBox="1"/>
          <p:nvPr/>
        </p:nvSpPr>
        <p:spPr>
          <a:xfrm>
            <a:off x="774065" y="53975"/>
            <a:ext cx="4530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会员升级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充值会员体系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5380" y="635635"/>
            <a:ext cx="4227195" cy="4784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0" y="0"/>
            <a:ext cx="2889250" cy="575564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" name="文本框 60"/>
          <p:cNvSpPr txBox="1"/>
          <p:nvPr/>
        </p:nvSpPr>
        <p:spPr>
          <a:xfrm>
            <a:off x="676910" y="-6985"/>
            <a:ext cx="41294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会员运营的体现</a:t>
            </a:r>
            <a:r>
              <a:rPr lang="en-US" altLang="zh-CN" sz="1600" b="1"/>
              <a:t>--</a:t>
            </a:r>
            <a:r>
              <a:rPr lang="zh-CN" altLang="en-US" sz="1600" b="1"/>
              <a:t>结合品牌的</a:t>
            </a:r>
            <a:r>
              <a:rPr lang="en-US" altLang="zh-CN" sz="1600" b="1"/>
              <a:t>UI</a:t>
            </a:r>
            <a:r>
              <a:rPr lang="zh-CN" altLang="en-US" sz="1600" b="1"/>
              <a:t>表现</a:t>
            </a:r>
            <a:endParaRPr lang="zh-CN" altLang="en-US" sz="16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467995"/>
            <a:ext cx="1933575" cy="1775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25" y="467995"/>
            <a:ext cx="2132330" cy="4739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130" y="421005"/>
            <a:ext cx="2261235" cy="4997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570" y="467995"/>
            <a:ext cx="2284095" cy="43865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70" y="2287270"/>
            <a:ext cx="1895475" cy="33629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15900" y="45720"/>
            <a:ext cx="341630" cy="24574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223135" y="256794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56765" y="250444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某</a:t>
            </a:r>
            <a:r>
              <a:rPr 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控脂</a:t>
            </a: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用品品牌会员体系案例</a:t>
            </a:r>
            <a:endParaRPr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4" name="对角圆角矩形 1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3865245" y="1222375"/>
            <a:ext cx="2071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会员体系框架</a:t>
            </a:r>
            <a:endParaRPr lang="zh-CN" altLang="en-US" sz="2400" b="1"/>
          </a:p>
        </p:txBody>
      </p:sp>
      <p:pic>
        <p:nvPicPr>
          <p:cNvPr id="4" name="图片 3" descr="图片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74310" y="2152015"/>
            <a:ext cx="150622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图片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55345" y="2152015"/>
            <a:ext cx="150622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图片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569835" y="2152015"/>
            <a:ext cx="150622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086735" y="2152015"/>
            <a:ext cx="154305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>
            <a:off x="905510" y="3161665"/>
            <a:ext cx="1323340" cy="694690"/>
            <a:chOff x="3948" y="7655"/>
            <a:chExt cx="2084" cy="109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8" y="7655"/>
              <a:ext cx="2084" cy="109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4351" y="7961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普通会员</a:t>
              </a:r>
              <a:endParaRPr lang="zh-CN" altLang="en-US" sz="1400" b="1">
                <a:solidFill>
                  <a:srgbClr val="FFC000"/>
                </a:solidFill>
                <a:sym typeface="+mn-ea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147695" y="2250440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147695" y="3318510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368675" y="3356610"/>
            <a:ext cx="8940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高级会员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KOC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654290" y="2250440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654290" y="3355975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5365750" y="3162935"/>
            <a:ext cx="1323340" cy="694690"/>
            <a:chOff x="3948" y="7655"/>
            <a:chExt cx="2084" cy="109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8" y="7655"/>
              <a:ext cx="2084" cy="109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4286" y="7961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会员权益</a:t>
              </a:r>
              <a:endParaRPr lang="zh-CN" altLang="en-US" sz="1400" b="1">
                <a:solidFill>
                  <a:srgbClr val="FFC000"/>
                </a:solidFill>
                <a:sym typeface="+mn-ea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786370" y="3394075"/>
            <a:ext cx="1071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会员宠粉日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2475" y="4182110"/>
            <a:ext cx="178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加入社群并注册小程序商城成为普通会员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16280" y="4828540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享受普通会员权益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24175" y="4182110"/>
            <a:ext cx="178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招募并筛选种子用户，升级为高级会员（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KOC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23540" y="4828540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享受高级会员权益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135880" y="4274185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制定区别会员权益方案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431405" y="4274820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每月会员强归属感活动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20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154806" y="2604453"/>
            <a:ext cx="23196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3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    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会员体系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251835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376555" y="258445"/>
            <a:ext cx="560705" cy="29591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05" y="199390"/>
            <a:ext cx="1590040" cy="5200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50925" y="199390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b="1"/>
              <a:t>怎么挣积分？</a:t>
            </a:r>
            <a:endParaRPr 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30" y="842010"/>
            <a:ext cx="1934210" cy="41897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340" y="899160"/>
            <a:ext cx="1908810" cy="41332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6015" y="899160"/>
            <a:ext cx="1908175" cy="4133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055" y="1143000"/>
            <a:ext cx="2140585" cy="36455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376555" y="387985"/>
            <a:ext cx="560705" cy="29591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05" y="199390"/>
            <a:ext cx="1590040" cy="5200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37285" y="355600"/>
            <a:ext cx="591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/>
              <a:t>用户怎么花积分？抽奖</a:t>
            </a:r>
            <a:r>
              <a:rPr lang="en-US" altLang="zh-CN" b="1"/>
              <a:t>+</a:t>
            </a:r>
            <a:r>
              <a:rPr lang="zh-CN" altLang="en-US" b="1"/>
              <a:t>抵扣订单金额</a:t>
            </a:r>
            <a:endParaRPr lang="zh-CN" altLang="en-US" b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190" y="980440"/>
            <a:ext cx="2206625" cy="22066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550" y="980440"/>
            <a:ext cx="2176145" cy="21761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495" y="3293745"/>
            <a:ext cx="2152015" cy="2152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2445" y="948690"/>
            <a:ext cx="1783715" cy="3861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4360" y="3267710"/>
            <a:ext cx="1450975" cy="22034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376555" y="387985"/>
            <a:ext cx="560705" cy="29591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05" y="199390"/>
            <a:ext cx="1590040" cy="5200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37285" y="355600"/>
            <a:ext cx="591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/>
              <a:t>在朋友圈周期性反复宣发</a:t>
            </a:r>
            <a:r>
              <a:rPr lang="en-US" altLang="zh-CN" b="1"/>
              <a:t>“3</a:t>
            </a:r>
            <a:r>
              <a:rPr lang="zh-CN" altLang="en-US" b="1"/>
              <a:t>积分</a:t>
            </a:r>
            <a:r>
              <a:rPr lang="en-US" altLang="zh-CN" b="1"/>
              <a:t>=1</a:t>
            </a:r>
            <a:r>
              <a:rPr lang="zh-CN" altLang="en-US" b="1"/>
              <a:t>元</a:t>
            </a:r>
            <a:r>
              <a:rPr lang="en-US" altLang="zh-CN" b="1"/>
              <a:t>”</a:t>
            </a:r>
            <a:endParaRPr lang="en-US" altLang="zh-CN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760" y="788035"/>
            <a:ext cx="1834515" cy="3971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440" y="751205"/>
            <a:ext cx="1833880" cy="39719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160" y="751205"/>
            <a:ext cx="1868805" cy="4045585"/>
          </a:xfrm>
          <a:prstGeom prst="rect">
            <a:avLst/>
          </a:prstGeom>
        </p:spPr>
      </p:pic>
      <p:sp>
        <p:nvSpPr>
          <p:cNvPr id="51" name="圆角矩形 50"/>
          <p:cNvSpPr/>
          <p:nvPr/>
        </p:nvSpPr>
        <p:spPr>
          <a:xfrm>
            <a:off x="2547620" y="5010785"/>
            <a:ext cx="2641600" cy="450850"/>
          </a:xfrm>
          <a:prstGeom prst="roundRect">
            <a:avLst>
              <a:gd name="adj" fmla="val 1557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65" b="1">
                <a:solidFill>
                  <a:schemeClr val="bg1"/>
                </a:solidFill>
              </a:rPr>
              <a:t>单点饱和攻击</a:t>
            </a:r>
            <a:endParaRPr lang="zh-CN" sz="166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积分的其他玩法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836035" y="1798320"/>
            <a:ext cx="2088515" cy="2249170"/>
            <a:chOff x="6642" y="-1163"/>
            <a:chExt cx="2446" cy="2633"/>
          </a:xfrm>
        </p:grpSpPr>
        <p:pic>
          <p:nvPicPr>
            <p:cNvPr id="42" name="图片 41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2" y="-1163"/>
              <a:ext cx="2446" cy="263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6930" y="-333"/>
              <a:ext cx="1780" cy="11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zh-CN" sz="3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宠粉</a:t>
              </a:r>
              <a:endParaRPr lang="zh-CN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zh-CN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会员日</a:t>
              </a:r>
              <a:endPara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4" name="图片 3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422400"/>
            <a:ext cx="1151255" cy="1240790"/>
          </a:xfrm>
          <a:prstGeom prst="rect">
            <a:avLst/>
          </a:prstGeom>
        </p:spPr>
      </p:pic>
      <p:pic>
        <p:nvPicPr>
          <p:cNvPr id="5" name="图片 4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30" y="455295"/>
            <a:ext cx="1151255" cy="1240790"/>
          </a:xfrm>
          <a:prstGeom prst="rect">
            <a:avLst/>
          </a:prstGeom>
        </p:spPr>
      </p:pic>
      <p:pic>
        <p:nvPicPr>
          <p:cNvPr id="6" name="图片 5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3192780"/>
            <a:ext cx="1151255" cy="1240790"/>
          </a:xfrm>
          <a:prstGeom prst="rect">
            <a:avLst/>
          </a:prstGeom>
        </p:spPr>
      </p:pic>
      <p:pic>
        <p:nvPicPr>
          <p:cNvPr id="7" name="图片 6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490" y="4269740"/>
            <a:ext cx="1151255" cy="1240790"/>
          </a:xfrm>
          <a:prstGeom prst="rect">
            <a:avLst/>
          </a:prstGeom>
        </p:spPr>
      </p:pic>
      <p:pic>
        <p:nvPicPr>
          <p:cNvPr id="8" name="图片 7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60" y="1422400"/>
            <a:ext cx="1151255" cy="1240790"/>
          </a:xfrm>
          <a:prstGeom prst="rect">
            <a:avLst/>
          </a:prstGeom>
        </p:spPr>
      </p:pic>
      <p:pic>
        <p:nvPicPr>
          <p:cNvPr id="9" name="图片 8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60" y="3192780"/>
            <a:ext cx="1151255" cy="12407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69435" y="777875"/>
            <a:ext cx="912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</a:t>
            </a:r>
            <a:endParaRPr lang="zh-CN" altLang="en-US" sz="1600" b="1"/>
          </a:p>
          <a:p>
            <a:pPr algn="ctr"/>
            <a:r>
              <a:rPr lang="zh-CN" altLang="en-US" sz="1600" b="1"/>
              <a:t>专属价</a:t>
            </a:r>
            <a:endParaRPr lang="zh-CN" altLang="en-US" sz="1600" b="1"/>
          </a:p>
        </p:txBody>
      </p:sp>
      <p:sp>
        <p:nvSpPr>
          <p:cNvPr id="12" name="文本框 11"/>
          <p:cNvSpPr txBox="1"/>
          <p:nvPr/>
        </p:nvSpPr>
        <p:spPr>
          <a:xfrm>
            <a:off x="6650355" y="1765300"/>
            <a:ext cx="678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直播</a:t>
            </a:r>
            <a:endParaRPr lang="zh-CN" altLang="en-US" sz="1600" b="1"/>
          </a:p>
          <a:p>
            <a:r>
              <a:rPr lang="zh-CN" altLang="en-US" sz="1600" b="1"/>
              <a:t>秒杀</a:t>
            </a:r>
            <a:endParaRPr lang="zh-CN" altLang="en-US" sz="1600" b="1"/>
          </a:p>
        </p:txBody>
      </p:sp>
      <p:sp>
        <p:nvSpPr>
          <p:cNvPr id="13" name="文本框 12"/>
          <p:cNvSpPr txBox="1"/>
          <p:nvPr/>
        </p:nvSpPr>
        <p:spPr>
          <a:xfrm>
            <a:off x="6650355" y="3521710"/>
            <a:ext cx="678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直播</a:t>
            </a:r>
            <a:endParaRPr lang="zh-CN" altLang="en-US" sz="1600" b="1"/>
          </a:p>
          <a:p>
            <a:r>
              <a:rPr lang="zh-CN" altLang="en-US" sz="1600" b="1"/>
              <a:t>抽奖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/>
        </p:nvSpPr>
        <p:spPr>
          <a:xfrm>
            <a:off x="2078355" y="1744345"/>
            <a:ext cx="1146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</a:t>
            </a:r>
            <a:endParaRPr lang="zh-CN" altLang="en-US" sz="1600" b="1"/>
          </a:p>
          <a:p>
            <a:pPr algn="ctr"/>
            <a:r>
              <a:rPr lang="zh-CN" altLang="en-US" sz="1600" b="1"/>
              <a:t>竞猜互动</a:t>
            </a:r>
            <a:endParaRPr lang="zh-CN" altLang="en-US" sz="1600" b="1"/>
          </a:p>
        </p:txBody>
      </p:sp>
      <p:sp>
        <p:nvSpPr>
          <p:cNvPr id="18" name="文本框 17"/>
          <p:cNvSpPr txBox="1"/>
          <p:nvPr/>
        </p:nvSpPr>
        <p:spPr>
          <a:xfrm>
            <a:off x="2080260" y="3515360"/>
            <a:ext cx="1146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直播间</a:t>
            </a:r>
            <a:endParaRPr lang="zh-CN" altLang="en-US" sz="1600" b="1"/>
          </a:p>
          <a:p>
            <a:pPr algn="ctr"/>
            <a:r>
              <a:rPr lang="zh-CN" altLang="en-US" sz="1600" b="1"/>
              <a:t>分享任务</a:t>
            </a:r>
            <a:endParaRPr lang="zh-CN" altLang="en-US" sz="1600" b="1"/>
          </a:p>
        </p:txBody>
      </p:sp>
      <p:sp>
        <p:nvSpPr>
          <p:cNvPr id="19" name="文本框 18"/>
          <p:cNvSpPr txBox="1"/>
          <p:nvPr/>
        </p:nvSpPr>
        <p:spPr>
          <a:xfrm>
            <a:off x="4404995" y="4592320"/>
            <a:ext cx="912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</a:t>
            </a:r>
            <a:endParaRPr lang="zh-CN" altLang="en-US" sz="1600" b="1"/>
          </a:p>
          <a:p>
            <a:pPr algn="ctr"/>
            <a:r>
              <a:rPr lang="zh-CN" altLang="en-US" sz="1600" b="1"/>
              <a:t>心愿单</a:t>
            </a:r>
            <a:endParaRPr lang="zh-CN" altLang="en-US" sz="1600" b="1"/>
          </a:p>
        </p:txBody>
      </p:sp>
      <p:sp>
        <p:nvSpPr>
          <p:cNvPr id="39" name="文本框 38"/>
          <p:cNvSpPr txBox="1"/>
          <p:nvPr/>
        </p:nvSpPr>
        <p:spPr>
          <a:xfrm>
            <a:off x="5417185" y="869950"/>
            <a:ext cx="162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直播期间专属商品优惠价，平均为商品正价</a:t>
            </a:r>
            <a:r>
              <a:rPr lang="en-US" altLang="zh-CN" sz="1000" dirty="0"/>
              <a:t>7</a:t>
            </a:r>
            <a:r>
              <a:rPr lang="zh-CN" altLang="en-US" sz="1000"/>
              <a:t>折</a:t>
            </a:r>
            <a:endParaRPr lang="zh-CN" altLang="en-US" sz="1000"/>
          </a:p>
        </p:txBody>
      </p:sp>
      <p:sp>
        <p:nvSpPr>
          <p:cNvPr id="20" name="文本框 19"/>
          <p:cNvSpPr txBox="1"/>
          <p:nvPr/>
        </p:nvSpPr>
        <p:spPr>
          <a:xfrm>
            <a:off x="7536815" y="1857375"/>
            <a:ext cx="162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指定商品</a:t>
            </a:r>
            <a:r>
              <a:rPr lang="en-US" altLang="zh-CN" sz="1000" dirty="0"/>
              <a:t>9.9</a:t>
            </a:r>
            <a:r>
              <a:rPr lang="zh-CN" altLang="en-US" sz="1000"/>
              <a:t>元限量秒杀</a:t>
            </a:r>
            <a:endParaRPr lang="zh-CN" altLang="en-US" sz="1000"/>
          </a:p>
          <a:p>
            <a:r>
              <a:rPr lang="zh-CN" altLang="en-US" sz="1000"/>
              <a:t>活跃直播间气氛</a:t>
            </a:r>
            <a:endParaRPr lang="zh-CN" altLang="en-US" sz="1000"/>
          </a:p>
        </p:txBody>
      </p:sp>
      <p:sp>
        <p:nvSpPr>
          <p:cNvPr id="21" name="文本框 20"/>
          <p:cNvSpPr txBox="1"/>
          <p:nvPr/>
        </p:nvSpPr>
        <p:spPr>
          <a:xfrm>
            <a:off x="7536815" y="3648710"/>
            <a:ext cx="162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直播期间观众互动抽奖</a:t>
            </a:r>
            <a:endParaRPr lang="zh-CN" altLang="en-US" sz="1000"/>
          </a:p>
          <a:p>
            <a:r>
              <a:rPr lang="zh-CN" altLang="en-US" sz="1000"/>
              <a:t>活跃直播间气氛</a:t>
            </a:r>
            <a:endParaRPr lang="zh-CN" altLang="en-US" sz="1000"/>
          </a:p>
        </p:txBody>
      </p:sp>
      <p:sp>
        <p:nvSpPr>
          <p:cNvPr id="22" name="文本框 21"/>
          <p:cNvSpPr txBox="1"/>
          <p:nvPr/>
        </p:nvSpPr>
        <p:spPr>
          <a:xfrm>
            <a:off x="5417185" y="4777105"/>
            <a:ext cx="1976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通过社群投票征集会员心愿商品</a:t>
            </a:r>
            <a:endParaRPr lang="zh-CN" altLang="en-US" sz="1000"/>
          </a:p>
          <a:p>
            <a:r>
              <a:rPr lang="zh-CN" altLang="en-US" sz="1000"/>
              <a:t>申请会员日直播商品特惠价</a:t>
            </a:r>
            <a:endParaRPr lang="zh-CN" altLang="en-US" sz="1000"/>
          </a:p>
        </p:txBody>
      </p:sp>
      <p:sp>
        <p:nvSpPr>
          <p:cNvPr id="23" name="文本框 22"/>
          <p:cNvSpPr txBox="1"/>
          <p:nvPr/>
        </p:nvSpPr>
        <p:spPr>
          <a:xfrm>
            <a:off x="474345" y="3648710"/>
            <a:ext cx="1652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会员分享直播间邀请好友观看可获得积分奖励</a:t>
            </a:r>
            <a:endParaRPr lang="zh-CN" altLang="en-US" sz="1000"/>
          </a:p>
        </p:txBody>
      </p:sp>
      <p:sp>
        <p:nvSpPr>
          <p:cNvPr id="24" name="文本框 23"/>
          <p:cNvSpPr txBox="1"/>
          <p:nvPr/>
        </p:nvSpPr>
        <p:spPr>
          <a:xfrm>
            <a:off x="532130" y="1535430"/>
            <a:ext cx="16529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直播前问题竞猜</a:t>
            </a:r>
            <a:endParaRPr lang="zh-CN" altLang="en-US" sz="1000"/>
          </a:p>
          <a:p>
            <a:r>
              <a:rPr lang="zh-CN" altLang="en-US" sz="1000"/>
              <a:t>如：</a:t>
            </a:r>
            <a:endParaRPr lang="zh-CN" altLang="en-US" sz="1000"/>
          </a:p>
          <a:p>
            <a:r>
              <a:rPr lang="en-US" altLang="zh-CN" sz="1000" dirty="0"/>
              <a:t>1</a:t>
            </a:r>
            <a:r>
              <a:rPr lang="zh-CN" altLang="en-US" sz="1000"/>
              <a:t>、今天主播的衣服颜色</a:t>
            </a:r>
            <a:endParaRPr lang="zh-CN" altLang="en-US" sz="1000"/>
          </a:p>
          <a:p>
            <a:r>
              <a:rPr lang="en-US" altLang="zh-CN" sz="1000" dirty="0"/>
              <a:t>2</a:t>
            </a:r>
            <a:r>
              <a:rPr lang="zh-CN" altLang="en-US" sz="1000"/>
              <a:t>、</a:t>
            </a:r>
            <a:r>
              <a:rPr lang="en-US" altLang="zh-CN" sz="1000" dirty="0"/>
              <a:t>xxx</a:t>
            </a:r>
            <a:r>
              <a:rPr lang="zh-CN" altLang="en-US" sz="1000"/>
              <a:t>产品在第几款出场</a:t>
            </a:r>
            <a:endParaRPr lang="zh-CN" altLang="en-US" sz="1000"/>
          </a:p>
          <a:p>
            <a:endParaRPr lang="zh-CN" altLang="en-US" sz="1000"/>
          </a:p>
          <a:p>
            <a:r>
              <a:rPr lang="zh-CN" altLang="en-US" sz="1000"/>
              <a:t>竞猜正确可获得积分奖励</a:t>
            </a:r>
            <a:endParaRPr lang="zh-CN" altLang="en-US" sz="1000"/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223135" y="256794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223135" y="253619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为什么会员体系里要着重做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KOC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4" name="对角圆角矩形 1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4" name="对角圆角矩形 1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296426" y="404337"/>
            <a:ext cx="248031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种草平台的治理规范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25" y="2496185"/>
            <a:ext cx="5598160" cy="1892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5" y="791845"/>
            <a:ext cx="5895975" cy="16573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464300" y="3314700"/>
            <a:ext cx="3162300" cy="224536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平台喜欢什么样的分享：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、一定要用户真实体验过；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、不能以送产品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给钱买通；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、营销就营销，不以假乱真，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、如果是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MCN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机构硬广，就走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蒲公英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渠道。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500" y="804545"/>
            <a:ext cx="1647825" cy="24580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对角圆角矩形 13"/>
          <p:cNvSpPr/>
          <p:nvPr/>
        </p:nvSpPr>
        <p:spPr>
          <a:xfrm>
            <a:off x="9399270" y="417830"/>
            <a:ext cx="628650" cy="266700"/>
          </a:xfrm>
          <a:prstGeom prst="round2DiagRect">
            <a:avLst>
              <a:gd name="adj1" fmla="val 2738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resour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790" y="120650"/>
            <a:ext cx="372745" cy="372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9368790" y="382270"/>
            <a:ext cx="628650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>
                <a:solidFill>
                  <a:schemeClr val="tx1"/>
                </a:solidFill>
                <a:sym typeface="+mn-ea"/>
              </a:rPr>
              <a:t>点燃 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37054" y="382112"/>
            <a:ext cx="251904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用私域做</a:t>
            </a:r>
            <a:r>
              <a:rPr lang="en-US" altLang="zh-CN" sz="2005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KOC</a:t>
            </a:r>
            <a:r>
              <a:rPr lang="zh-CN" altLang="en-US" sz="2005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的好处</a:t>
            </a:r>
            <a:endParaRPr lang="zh-CN" altLang="en-US" sz="2005" b="1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293380" y="1365998"/>
            <a:ext cx="944067" cy="93060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algn="ctr"/>
            <a:r>
              <a:rPr lang="en-US" altLang="zh-CN" sz="5545" b="1" dirty="0">
                <a:solidFill>
                  <a:schemeClr val="accent1"/>
                </a:solidFill>
                <a:sym typeface="Arial" panose="020B0604020202020204" pitchFamily="34" charset="0"/>
              </a:rPr>
              <a:t>01</a:t>
            </a:r>
            <a:endParaRPr lang="en-US" altLang="zh-CN" sz="5545" b="1" dirty="0">
              <a:solidFill>
                <a:schemeClr val="accent1"/>
              </a:solidFill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857058" y="3028391"/>
            <a:ext cx="1816710" cy="1753481"/>
          </a:xfrm>
          <a:prstGeom prst="rect">
            <a:avLst/>
          </a:prstGeom>
        </p:spPr>
        <p:txBody>
          <a:bodyPr wrap="square" lIns="76792" tIns="0" rIns="76792" bIns="38396" anchor="t">
            <a:normAutofit/>
          </a:bodyPr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用户真实体验过，</a:t>
            </a:r>
            <a:b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完全符合平台规则</a:t>
            </a:r>
            <a:endParaRPr lang="zh-CN" altLang="en-US" sz="1175" spc="150">
              <a:solidFill>
                <a:srgbClr val="3F4143">
                  <a:lumMod val="7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altLang="en-US" sz="1175" spc="150">
              <a:solidFill>
                <a:srgbClr val="3F4143">
                  <a:lumMod val="7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83718" y="2534705"/>
            <a:ext cx="1563391" cy="485686"/>
          </a:xfrm>
          <a:prstGeom prst="rect">
            <a:avLst/>
          </a:prstGeom>
          <a:noFill/>
        </p:spPr>
        <p:txBody>
          <a:bodyPr wrap="square" lIns="76792" tIns="38396" rIns="76792" bIns="0" rtlCol="0" anchor="b" anchorCtr="0">
            <a:normAutofit/>
          </a:bodyPr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80" b="1" spc="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真实感</a:t>
            </a:r>
            <a:endParaRPr lang="zh-CN" altLang="en-US" sz="1680" b="1" spc="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等腰三角形 32"/>
          <p:cNvSpPr/>
          <p:nvPr>
            <p:custDataLst>
              <p:tags r:id="rId7"/>
            </p:custDataLst>
          </p:nvPr>
        </p:nvSpPr>
        <p:spPr>
          <a:xfrm rot="10800000">
            <a:off x="1671479" y="2343442"/>
            <a:ext cx="187869" cy="16195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 sz="1510"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488288" y="1365998"/>
            <a:ext cx="944067" cy="93060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algn="ctr"/>
            <a:r>
              <a:rPr lang="en-US" altLang="zh-CN" sz="5545" b="1" dirty="0">
                <a:solidFill>
                  <a:schemeClr val="accent2"/>
                </a:solidFill>
                <a:sym typeface="Arial" panose="020B0604020202020204" pitchFamily="34" charset="0"/>
              </a:rPr>
              <a:t>02</a:t>
            </a:r>
            <a:endParaRPr lang="en-US" altLang="zh-CN" sz="5545" b="1" dirty="0">
              <a:solidFill>
                <a:schemeClr val="accent2"/>
              </a:solidFill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3051966" y="3028391"/>
            <a:ext cx="1816710" cy="1753481"/>
          </a:xfrm>
          <a:prstGeom prst="rect">
            <a:avLst/>
          </a:prstGeom>
        </p:spPr>
        <p:txBody>
          <a:bodyPr wrap="square" lIns="76792" tIns="0" rIns="76792" bIns="38396" anchor="t">
            <a:normAutofit/>
          </a:bodyPr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70%</a:t>
            </a:r>
            <a: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素人</a:t>
            </a:r>
            <a:b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altLang="zh-CN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20%</a:t>
            </a:r>
            <a: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腰部</a:t>
            </a:r>
            <a:b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altLang="zh-CN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10%</a:t>
            </a:r>
            <a: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头部</a:t>
            </a:r>
            <a:endParaRPr lang="zh-CN" altLang="en-US" sz="1175" spc="150">
              <a:solidFill>
                <a:srgbClr val="3F4143">
                  <a:lumMod val="7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MCN</a:t>
            </a:r>
            <a: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机构不愿意啃的硬骨头就是</a:t>
            </a:r>
            <a:r>
              <a:rPr lang="en-US" altLang="zh-CN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70%</a:t>
            </a:r>
            <a: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素人</a:t>
            </a:r>
            <a:endParaRPr lang="zh-CN" altLang="en-US" sz="1175" spc="150">
              <a:solidFill>
                <a:srgbClr val="3F4143">
                  <a:lumMod val="7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3178626" y="2534705"/>
            <a:ext cx="1563391" cy="485686"/>
          </a:xfrm>
          <a:prstGeom prst="rect">
            <a:avLst/>
          </a:prstGeom>
          <a:noFill/>
        </p:spPr>
        <p:txBody>
          <a:bodyPr wrap="square" lIns="76792" tIns="38396" rIns="76792" bIns="0" rtlCol="0" anchor="b" anchorCtr="0">
            <a:normAutofit/>
          </a:bodyPr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80" b="1" spc="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可放量</a:t>
            </a:r>
            <a:endParaRPr lang="zh-CN" altLang="en-US" sz="1680" b="1" spc="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等腰三角形 37"/>
          <p:cNvSpPr/>
          <p:nvPr>
            <p:custDataLst>
              <p:tags r:id="rId11"/>
            </p:custDataLst>
          </p:nvPr>
        </p:nvSpPr>
        <p:spPr>
          <a:xfrm rot="10800000">
            <a:off x="3866387" y="2343442"/>
            <a:ext cx="187869" cy="16195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 sz="1510"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12"/>
            </p:custDataLst>
          </p:nvPr>
        </p:nvSpPr>
        <p:spPr>
          <a:xfrm>
            <a:off x="5683196" y="1365998"/>
            <a:ext cx="944067" cy="93060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algn="ctr"/>
            <a:r>
              <a:rPr lang="en-US" altLang="zh-CN" sz="5545" b="1" dirty="0">
                <a:solidFill>
                  <a:schemeClr val="accent3"/>
                </a:solidFill>
                <a:sym typeface="Arial" panose="020B0604020202020204" pitchFamily="34" charset="0"/>
              </a:rPr>
              <a:t>03</a:t>
            </a:r>
            <a:endParaRPr lang="en-US" altLang="zh-CN" sz="5545" b="1" dirty="0">
              <a:solidFill>
                <a:schemeClr val="accent3"/>
              </a:solidFill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13"/>
            </p:custDataLst>
          </p:nvPr>
        </p:nvSpPr>
        <p:spPr>
          <a:xfrm>
            <a:off x="5246875" y="3028391"/>
            <a:ext cx="1816710" cy="1753481"/>
          </a:xfrm>
          <a:prstGeom prst="rect">
            <a:avLst/>
          </a:prstGeom>
        </p:spPr>
        <p:txBody>
          <a:bodyPr wrap="square" lIns="76792" tIns="0" rIns="76792" bIns="38396" anchor="t">
            <a:normAutofit/>
          </a:bodyPr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积分成本</a:t>
            </a:r>
            <a:r>
              <a:rPr lang="en-US" altLang="zh-CN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+1</a:t>
            </a:r>
            <a: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个</a:t>
            </a:r>
            <a:r>
              <a:rPr lang="en-US" altLang="zh-CN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KOC</a:t>
            </a:r>
            <a:r>
              <a:rPr lang="zh-CN" altLang="en-US" sz="1175" spc="150">
                <a:solidFill>
                  <a:srgbClr val="3F4143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运维成本</a:t>
            </a:r>
            <a:endParaRPr lang="zh-CN" altLang="en-US" sz="1175" spc="150">
              <a:solidFill>
                <a:srgbClr val="3F4143">
                  <a:lumMod val="7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4"/>
            </p:custDataLst>
          </p:nvPr>
        </p:nvSpPr>
        <p:spPr>
          <a:xfrm>
            <a:off x="5373534" y="2534705"/>
            <a:ext cx="1563391" cy="485686"/>
          </a:xfrm>
          <a:prstGeom prst="rect">
            <a:avLst/>
          </a:prstGeom>
          <a:noFill/>
        </p:spPr>
        <p:txBody>
          <a:bodyPr wrap="square" lIns="76792" tIns="38396" rIns="76792" bIns="0" rtlCol="0" anchor="b" anchorCtr="0">
            <a:normAutofit/>
          </a:bodyPr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80" b="1" spc="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成本低</a:t>
            </a:r>
            <a:endParaRPr lang="zh-CN" altLang="en-US" sz="1680" b="1" spc="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等腰三角形 42"/>
          <p:cNvSpPr/>
          <p:nvPr>
            <p:custDataLst>
              <p:tags r:id="rId15"/>
            </p:custDataLst>
          </p:nvPr>
        </p:nvSpPr>
        <p:spPr>
          <a:xfrm rot="10800000">
            <a:off x="6061295" y="2343442"/>
            <a:ext cx="187869" cy="16195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 sz="1510">
              <a:solidFill>
                <a:schemeClr val="accent3"/>
              </a:solidFill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16"/>
            </p:custDataLst>
          </p:nvPr>
        </p:nvSpPr>
        <p:spPr>
          <a:xfrm>
            <a:off x="7878104" y="1365998"/>
            <a:ext cx="944067" cy="93060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algn="ctr"/>
            <a:r>
              <a:rPr lang="en-US" altLang="zh-CN" sz="5545" b="1" dirty="0">
                <a:solidFill>
                  <a:schemeClr val="accent4"/>
                </a:solidFill>
                <a:sym typeface="Arial" panose="020B0604020202020204" pitchFamily="34" charset="0"/>
              </a:rPr>
              <a:t>04</a:t>
            </a:r>
            <a:endParaRPr lang="en-US" altLang="zh-CN" sz="5545" b="1" dirty="0">
              <a:solidFill>
                <a:schemeClr val="accent4"/>
              </a:solidFill>
              <a:sym typeface="Arial" panose="020B0604020202020204" pitchFamily="34" charset="0"/>
            </a:endParaRPr>
          </a:p>
        </p:txBody>
      </p:sp>
      <p:sp>
        <p:nvSpPr>
          <p:cNvPr id="46" name="矩形 45"/>
          <p:cNvSpPr/>
          <p:nvPr>
            <p:custDataLst>
              <p:tags r:id="rId17"/>
            </p:custDataLst>
          </p:nvPr>
        </p:nvSpPr>
        <p:spPr>
          <a:xfrm>
            <a:off x="7441782" y="3028391"/>
            <a:ext cx="1816710" cy="1753481"/>
          </a:xfrm>
          <a:prstGeom prst="rect">
            <a:avLst/>
          </a:prstGeom>
        </p:spPr>
        <p:txBody>
          <a:bodyPr wrap="square" lIns="76792" tIns="0" rIns="76792" bIns="38396" anchor="t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175" spc="15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认知的一致性</a:t>
            </a:r>
            <a:endParaRPr lang="zh-CN" altLang="en-US" sz="1175" spc="15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175" spc="15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买过且帮你讲过好话的人再买的几率更大</a:t>
            </a:r>
            <a:endParaRPr lang="zh-CN" altLang="en-US" sz="1175" spc="15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18"/>
            </p:custDataLst>
          </p:nvPr>
        </p:nvSpPr>
        <p:spPr>
          <a:xfrm>
            <a:off x="7568442" y="2534705"/>
            <a:ext cx="1563391" cy="485686"/>
          </a:xfrm>
          <a:prstGeom prst="rect">
            <a:avLst/>
          </a:prstGeom>
          <a:noFill/>
        </p:spPr>
        <p:txBody>
          <a:bodyPr wrap="square" lIns="76792" tIns="38396" rIns="76792" bIns="0" rtlCol="0" anchor="b" anchorCtr="0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680" b="1" spc="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可复购</a:t>
            </a:r>
            <a:endParaRPr lang="zh-CN" altLang="en-US" sz="1680" b="1" spc="30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8" name="等腰三角形 47"/>
          <p:cNvSpPr/>
          <p:nvPr>
            <p:custDataLst>
              <p:tags r:id="rId19"/>
            </p:custDataLst>
          </p:nvPr>
        </p:nvSpPr>
        <p:spPr>
          <a:xfrm rot="10800000">
            <a:off x="8256203" y="2343442"/>
            <a:ext cx="187869" cy="16195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 sz="1510">
              <a:sym typeface="Arial" panose="020B0604020202020204" pitchFamily="34" charset="0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376555" y="387985"/>
            <a:ext cx="560705" cy="29591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05" y="199390"/>
            <a:ext cx="1590040" cy="5200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580" y="856615"/>
            <a:ext cx="2232025" cy="41122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185" y="977265"/>
            <a:ext cx="1607185" cy="4337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980" y="755015"/>
            <a:ext cx="1902460" cy="4681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65" y="723900"/>
            <a:ext cx="2111375" cy="48221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99490" y="274955"/>
            <a:ext cx="54368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>
                <a:sym typeface="+mn-ea"/>
              </a:rPr>
              <a:t>KOC</a:t>
            </a:r>
            <a:r>
              <a:rPr lang="zh-CN" altLang="en-US" b="1">
                <a:sym typeface="+mn-ea"/>
              </a:rPr>
              <a:t>运维与管理</a:t>
            </a:r>
            <a:r>
              <a:rPr lang="en-US" altLang="zh-CN" b="1">
                <a:sym typeface="+mn-ea"/>
              </a:rPr>
              <a:t>:</a:t>
            </a:r>
            <a:r>
              <a:rPr lang="zh-CN" altLang="en-US" b="1">
                <a:sym typeface="+mn-ea"/>
              </a:rPr>
              <a:t>明确招募规则，给出种草方向和参考</a:t>
            </a:r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376555" y="387985"/>
            <a:ext cx="560705" cy="295910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05" y="199390"/>
            <a:ext cx="1590040" cy="5200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140" y="723900"/>
            <a:ext cx="2426335" cy="48647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285" y="684530"/>
            <a:ext cx="1520190" cy="48729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140" y="860425"/>
            <a:ext cx="2661285" cy="33286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50925" y="316230"/>
            <a:ext cx="591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ym typeface="+mn-ea"/>
              </a:rPr>
              <a:t>KOC</a:t>
            </a:r>
            <a:r>
              <a:rPr lang="zh-CN" altLang="en-US" b="1">
                <a:sym typeface="+mn-ea"/>
              </a:rPr>
              <a:t>运维与管理</a:t>
            </a:r>
            <a:r>
              <a:rPr lang="en-US" altLang="zh-CN" b="1">
                <a:sym typeface="+mn-ea"/>
              </a:rPr>
              <a:t>:</a:t>
            </a:r>
            <a:r>
              <a:rPr lang="zh-CN" altLang="en-US" b="1">
                <a:sym typeface="+mn-ea"/>
              </a:rPr>
              <a:t>明确福利，强调专属感</a:t>
            </a:r>
            <a:endParaRPr lang="zh-CN" altLang="en-US" b="1"/>
          </a:p>
        </p:txBody>
      </p:sp>
      <p:sp>
        <p:nvSpPr>
          <p:cNvPr id="16" name="文本框 15"/>
          <p:cNvSpPr txBox="1"/>
          <p:nvPr/>
        </p:nvSpPr>
        <p:spPr>
          <a:xfrm>
            <a:off x="5819140" y="4364990"/>
            <a:ext cx="2680335" cy="737235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其他要点：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专人维护，不交叉不并线；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、提醒进行复购，消耗积分。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1212215" y="407670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/>
              <a:t>KOC</a:t>
            </a:r>
            <a:r>
              <a:rPr lang="zh-CN" altLang="en-US" sz="1600" b="1" dirty="0"/>
              <a:t>小红书</a:t>
            </a:r>
            <a:r>
              <a:rPr lang="zh-CN" altLang="en-US" sz="1600" b="1"/>
              <a:t>内容分享案例</a:t>
            </a:r>
            <a:endParaRPr lang="zh-CN" altLang="en-US" sz="1600" b="1"/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20" y="822960"/>
            <a:ext cx="2030095" cy="4394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235" y="974090"/>
            <a:ext cx="1959610" cy="42430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965" y="974090"/>
            <a:ext cx="1877695" cy="40671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2805" y="932180"/>
            <a:ext cx="1898015" cy="41090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/>
          <p:cNvSpPr txBox="1"/>
          <p:nvPr/>
        </p:nvSpPr>
        <p:spPr>
          <a:xfrm>
            <a:off x="1221423" y="405130"/>
            <a:ext cx="373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为什么所有商家都在做会员制？</a:t>
            </a:r>
            <a:endParaRPr lang="en-US" altLang="zh-CN" sz="200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885" y="989330"/>
            <a:ext cx="4096385" cy="3403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10" y="1094105"/>
            <a:ext cx="5475605" cy="1758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10" y="3314700"/>
            <a:ext cx="5476240" cy="18967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9339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1163320" y="436880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KOC</a:t>
            </a:r>
            <a:r>
              <a:rPr lang="zh-CN" altLang="en-US" sz="1600" b="1" dirty="0"/>
              <a:t>多好</a:t>
            </a:r>
            <a:r>
              <a:rPr lang="zh-CN" altLang="en-US" sz="1600" b="1"/>
              <a:t>内容分享案例</a:t>
            </a:r>
            <a:endParaRPr lang="zh-CN" altLang="en-US" sz="1600" b="1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5" y="950595"/>
            <a:ext cx="2050415" cy="4439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230" y="964565"/>
            <a:ext cx="2044065" cy="44253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985" y="553085"/>
            <a:ext cx="2149475" cy="4654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655" y="684530"/>
            <a:ext cx="2088515" cy="45224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223135" y="256794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56765" y="250444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某</a:t>
            </a:r>
            <a:r>
              <a:rPr 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白酒</a:t>
            </a: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品牌会员体系案例</a:t>
            </a:r>
            <a:r>
              <a:rPr 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买断型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4" name="对角圆角矩形 1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35" y="902970"/>
            <a:ext cx="8203565" cy="46564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会员体系案例六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65" y="1212850"/>
            <a:ext cx="7497445" cy="42024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93578" y="7448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sym typeface="+mn-ea"/>
              </a:rPr>
              <a:t>会员福利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会员体系案例六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80" y="873125"/>
            <a:ext cx="8279130" cy="4495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4278" y="438150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86510" y="5243195"/>
            <a:ext cx="7476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优秀参考案例：山姆会员店、</a:t>
            </a:r>
            <a:r>
              <a:rPr lang="en-US" altLang="zh-CN"/>
              <a:t>COSTO</a:t>
            </a:r>
            <a:endParaRPr lang="en-US" altLang="zh-CN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/>
          <p:cNvSpPr txBox="1"/>
          <p:nvPr/>
        </p:nvSpPr>
        <p:spPr>
          <a:xfrm>
            <a:off x="1094423" y="405130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私域是最能彰显会员价值的领域！</a:t>
            </a:r>
            <a:endParaRPr lang="en-US" altLang="zh-CN" sz="200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3" name="六边形 42"/>
          <p:cNvSpPr/>
          <p:nvPr>
            <p:custDataLst>
              <p:tags r:id="rId3"/>
            </p:custDataLst>
          </p:nvPr>
        </p:nvSpPr>
        <p:spPr>
          <a:xfrm>
            <a:off x="1374759" y="2176996"/>
            <a:ext cx="1960329" cy="1689939"/>
          </a:xfrm>
          <a:prstGeom prst="hexagon">
            <a:avLst/>
          </a:prstGeom>
          <a:solidFill>
            <a:srgbClr val="018BE9"/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da-DK" sz="1510">
                <a:solidFill>
                  <a:srgbClr val="FFFFFF"/>
                </a:solidFill>
                <a:sym typeface="Arial" panose="020B0604020202020204" pitchFamily="34" charset="0"/>
              </a:rPr>
              <a:t>与顾客的沟通和交流更高效</a:t>
            </a:r>
            <a:endParaRPr lang="zh-CN" altLang="da-DK" sz="151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6" name="六边形 25"/>
          <p:cNvSpPr/>
          <p:nvPr>
            <p:custDataLst>
              <p:tags r:id="rId4"/>
            </p:custDataLst>
          </p:nvPr>
        </p:nvSpPr>
        <p:spPr>
          <a:xfrm>
            <a:off x="4127398" y="1151890"/>
            <a:ext cx="1960329" cy="1689939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da-DK" sz="1510">
                <a:solidFill>
                  <a:srgbClr val="FFFFFF"/>
                </a:solidFill>
                <a:sym typeface="Arial" panose="020B0604020202020204" pitchFamily="34" charset="0"/>
              </a:rPr>
              <a:t>老顾客更能感受到人情味</a:t>
            </a:r>
            <a:endParaRPr lang="zh-CN" altLang="da-DK" sz="151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7" name="六边形 26"/>
          <p:cNvSpPr/>
          <p:nvPr>
            <p:custDataLst>
              <p:tags r:id="rId5"/>
            </p:custDataLst>
          </p:nvPr>
        </p:nvSpPr>
        <p:spPr>
          <a:xfrm>
            <a:off x="6916927" y="2184424"/>
            <a:ext cx="1960329" cy="1689939"/>
          </a:xfrm>
          <a:prstGeom prst="hexagon">
            <a:avLst/>
          </a:prstGeom>
          <a:solidFill>
            <a:srgbClr val="018BE9"/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da-DK" sz="1510">
                <a:solidFill>
                  <a:srgbClr val="FFFFFF"/>
                </a:solidFill>
                <a:sym typeface="Arial" panose="020B0604020202020204" pitchFamily="34" charset="0"/>
              </a:rPr>
              <a:t>老带新模式更成熟</a:t>
            </a:r>
            <a:endParaRPr lang="zh-CN" altLang="da-DK" sz="151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六边形 27"/>
          <p:cNvSpPr/>
          <p:nvPr>
            <p:custDataLst>
              <p:tags r:id="rId6"/>
            </p:custDataLst>
          </p:nvPr>
        </p:nvSpPr>
        <p:spPr>
          <a:xfrm>
            <a:off x="2016845" y="1675740"/>
            <a:ext cx="454394" cy="391719"/>
          </a:xfrm>
          <a:prstGeom prst="hexagon">
            <a:avLst/>
          </a:prstGeom>
          <a:solidFill>
            <a:srgbClr val="018BE9">
              <a:lumMod val="20000"/>
              <a:lumOff val="80000"/>
            </a:srgbClr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 fontScale="72500"/>
          </a:bodyPr>
          <a:lstStyle/>
          <a:p>
            <a:pPr algn="ctr"/>
            <a:endParaRPr lang="zh-CN" altLang="en-US" sz="1505">
              <a:sym typeface="Arial" panose="020B0604020202020204" pitchFamily="34" charset="0"/>
            </a:endParaRPr>
          </a:p>
        </p:txBody>
      </p:sp>
      <p:sp>
        <p:nvSpPr>
          <p:cNvPr id="29" name="六边形 28"/>
          <p:cNvSpPr/>
          <p:nvPr>
            <p:custDataLst>
              <p:tags r:id="rId7"/>
            </p:custDataLst>
          </p:nvPr>
        </p:nvSpPr>
        <p:spPr>
          <a:xfrm>
            <a:off x="3397273" y="2994264"/>
            <a:ext cx="454394" cy="391719"/>
          </a:xfrm>
          <a:prstGeom prst="hexagon">
            <a:avLst/>
          </a:prstGeom>
          <a:solidFill>
            <a:srgbClr val="018BE9">
              <a:lumMod val="20000"/>
              <a:lumOff val="80000"/>
            </a:srgbClr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 fontScale="72500"/>
          </a:bodyPr>
          <a:lstStyle/>
          <a:p>
            <a:pPr algn="ctr"/>
            <a:endParaRPr lang="zh-CN" altLang="en-US" sz="1505">
              <a:sym typeface="Arial" panose="020B0604020202020204" pitchFamily="34" charset="0"/>
            </a:endParaRPr>
          </a:p>
        </p:txBody>
      </p:sp>
      <p:sp>
        <p:nvSpPr>
          <p:cNvPr id="32" name="六边形 31"/>
          <p:cNvSpPr/>
          <p:nvPr>
            <p:custDataLst>
              <p:tags r:id="rId8"/>
            </p:custDataLst>
          </p:nvPr>
        </p:nvSpPr>
        <p:spPr>
          <a:xfrm>
            <a:off x="6459625" y="3074737"/>
            <a:ext cx="454394" cy="391719"/>
          </a:xfrm>
          <a:prstGeom prst="hexagon">
            <a:avLst/>
          </a:prstGeom>
          <a:solidFill>
            <a:srgbClr val="018BE9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 fontScale="72500"/>
          </a:bodyPr>
          <a:lstStyle/>
          <a:p>
            <a:pPr algn="ctr"/>
            <a:endParaRPr lang="zh-CN" altLang="en-US" sz="1505">
              <a:sym typeface="Arial" panose="020B0604020202020204" pitchFamily="34" charset="0"/>
            </a:endParaRPr>
          </a:p>
        </p:txBody>
      </p:sp>
      <p:sp>
        <p:nvSpPr>
          <p:cNvPr id="33" name="六边形 32"/>
          <p:cNvSpPr/>
          <p:nvPr>
            <p:custDataLst>
              <p:tags r:id="rId9"/>
            </p:custDataLst>
          </p:nvPr>
        </p:nvSpPr>
        <p:spPr>
          <a:xfrm>
            <a:off x="7785588" y="1714431"/>
            <a:ext cx="292972" cy="252563"/>
          </a:xfrm>
          <a:prstGeom prst="hexagon">
            <a:avLst/>
          </a:prstGeom>
          <a:solidFill>
            <a:srgbClr val="018BE9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 fontScale="27500" lnSpcReduction="20000"/>
          </a:bodyPr>
          <a:lstStyle/>
          <a:p>
            <a:pPr algn="ctr"/>
            <a:endParaRPr lang="zh-CN" altLang="en-US" sz="1505">
              <a:sym typeface="Arial" panose="020B0604020202020204" pitchFamily="34" charset="0"/>
            </a:endParaRPr>
          </a:p>
        </p:txBody>
      </p:sp>
      <p:sp>
        <p:nvSpPr>
          <p:cNvPr id="34" name="六边形 33"/>
          <p:cNvSpPr/>
          <p:nvPr>
            <p:custDataLst>
              <p:tags r:id="rId10"/>
            </p:custDataLst>
          </p:nvPr>
        </p:nvSpPr>
        <p:spPr>
          <a:xfrm>
            <a:off x="6099152" y="1564315"/>
            <a:ext cx="432542" cy="372880"/>
          </a:xfrm>
          <a:prstGeom prst="hexagon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 fontScale="62500"/>
          </a:bodyPr>
          <a:lstStyle/>
          <a:p>
            <a:pPr algn="ctr"/>
            <a:endParaRPr lang="zh-CN" altLang="en-US" sz="1505">
              <a:sym typeface="Arial" panose="020B0604020202020204" pitchFamily="34" charset="0"/>
            </a:endParaRPr>
          </a:p>
        </p:txBody>
      </p:sp>
      <p:sp>
        <p:nvSpPr>
          <p:cNvPr id="35" name="六边形 34"/>
          <p:cNvSpPr/>
          <p:nvPr>
            <p:custDataLst>
              <p:tags r:id="rId11"/>
            </p:custDataLst>
          </p:nvPr>
        </p:nvSpPr>
        <p:spPr>
          <a:xfrm>
            <a:off x="4179775" y="1285404"/>
            <a:ext cx="177591" cy="153095"/>
          </a:xfrm>
          <a:prstGeom prst="hexagon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505">
              <a:sym typeface="Arial" panose="020B0604020202020204" pitchFamily="34" charset="0"/>
            </a:endParaRPr>
          </a:p>
        </p:txBody>
      </p:sp>
      <p:sp>
        <p:nvSpPr>
          <p:cNvPr id="36" name="六边形 35"/>
          <p:cNvSpPr/>
          <p:nvPr>
            <p:custDataLst>
              <p:tags r:id="rId12"/>
            </p:custDataLst>
          </p:nvPr>
        </p:nvSpPr>
        <p:spPr>
          <a:xfrm>
            <a:off x="6274295" y="2991479"/>
            <a:ext cx="200341" cy="172708"/>
          </a:xfrm>
          <a:prstGeom prst="hexagon">
            <a:avLst/>
          </a:prstGeom>
          <a:solidFill>
            <a:srgbClr val="018BE9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505">
              <a:sym typeface="Arial" panose="020B0604020202020204" pitchFamily="34" charset="0"/>
            </a:endParaRPr>
          </a:p>
        </p:txBody>
      </p:sp>
      <p:sp>
        <p:nvSpPr>
          <p:cNvPr id="37" name="六边形 36"/>
          <p:cNvSpPr/>
          <p:nvPr>
            <p:custDataLst>
              <p:tags r:id="rId13"/>
            </p:custDataLst>
          </p:nvPr>
        </p:nvSpPr>
        <p:spPr>
          <a:xfrm>
            <a:off x="7546014" y="1936440"/>
            <a:ext cx="209465" cy="180573"/>
          </a:xfrm>
          <a:prstGeom prst="hexagon">
            <a:avLst/>
          </a:prstGeom>
          <a:solidFill>
            <a:srgbClr val="018BE9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505">
              <a:sym typeface="Arial" panose="020B0604020202020204" pitchFamily="34" charset="0"/>
            </a:endParaRPr>
          </a:p>
        </p:txBody>
      </p:sp>
      <p:sp>
        <p:nvSpPr>
          <p:cNvPr id="39" name="六边形 38"/>
          <p:cNvSpPr/>
          <p:nvPr>
            <p:custDataLst>
              <p:tags r:id="rId14"/>
            </p:custDataLst>
          </p:nvPr>
        </p:nvSpPr>
        <p:spPr>
          <a:xfrm>
            <a:off x="3875714" y="1464499"/>
            <a:ext cx="349521" cy="301310"/>
          </a:xfrm>
          <a:prstGeom prst="hexagon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 fontScale="52500" lnSpcReduction="20000"/>
          </a:bodyPr>
          <a:lstStyle/>
          <a:p>
            <a:pPr algn="ctr"/>
            <a:endParaRPr lang="zh-CN" altLang="en-US" sz="1505">
              <a:sym typeface="Arial" panose="020B0604020202020204" pitchFamily="34" charset="0"/>
            </a:endParaRPr>
          </a:p>
        </p:txBody>
      </p:sp>
      <p:sp>
        <p:nvSpPr>
          <p:cNvPr id="40" name="六边形 39"/>
          <p:cNvSpPr/>
          <p:nvPr>
            <p:custDataLst>
              <p:tags r:id="rId15"/>
            </p:custDataLst>
          </p:nvPr>
        </p:nvSpPr>
        <p:spPr>
          <a:xfrm>
            <a:off x="2538075" y="1726810"/>
            <a:ext cx="292972" cy="252563"/>
          </a:xfrm>
          <a:prstGeom prst="hexagon">
            <a:avLst/>
          </a:prstGeom>
          <a:solidFill>
            <a:srgbClr val="018BE9">
              <a:lumMod val="20000"/>
              <a:lumOff val="80000"/>
            </a:srgbClr>
          </a:solidFill>
          <a:ln>
            <a:noFill/>
          </a:ln>
        </p:spPr>
        <p:style>
          <a:lnRef idx="2">
            <a:srgbClr val="018BE9">
              <a:shade val="50000"/>
            </a:srgbClr>
          </a:lnRef>
          <a:fillRef idx="1">
            <a:srgbClr val="018BE9"/>
          </a:fillRef>
          <a:effectRef idx="0">
            <a:srgbClr val="018BE9"/>
          </a:effectRef>
          <a:fontRef idx="minor">
            <a:srgbClr val="FFFFFF"/>
          </a:fontRef>
        </p:style>
        <p:txBody>
          <a:bodyPr rtlCol="0" anchor="ctr">
            <a:normAutofit fontScale="27500" lnSpcReduction="20000"/>
          </a:bodyPr>
          <a:lstStyle/>
          <a:p>
            <a:pPr algn="ctr"/>
            <a:endParaRPr lang="zh-CN" altLang="en-US" sz="1505">
              <a:sym typeface="Arial" panose="020B0604020202020204" pitchFamily="34" charset="0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23173" y="1133475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私域运营会员体系四步曲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70915" y="3175000"/>
            <a:ext cx="1552575" cy="174307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242945" y="3175000"/>
            <a:ext cx="1552575" cy="17430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709285" y="3175000"/>
            <a:ext cx="1552575" cy="174307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942580" y="3175000"/>
            <a:ext cx="1552575" cy="17430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04190" y="2102485"/>
            <a:ext cx="899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激活用户、留存用户、活跃用户、转化用户等方面起着至关重要的作用，</a:t>
            </a:r>
            <a:endParaRPr lang="zh-CN" altLang="en-US" sz="1600" b="1">
              <a:solidFill>
                <a:schemeClr val="tx1"/>
              </a:solidFill>
            </a:endParaRPr>
          </a:p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一套成熟会员体系方案往往能让私域运营变得事半功倍。</a:t>
            </a:r>
            <a:endParaRPr lang="zh-CN" altLang="en-US" sz="1600" b="1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4080" y="3785870"/>
            <a:ext cx="170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设定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会员体系目标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20110" y="3785235"/>
            <a:ext cx="119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制定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会员等级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65745" y="3785235"/>
            <a:ext cx="170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管理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会员生命周期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886450" y="3785870"/>
            <a:ext cx="119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策划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会员权益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63076" y="364332"/>
            <a:ext cx="196977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63394" y="344647"/>
            <a:ext cx="479107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-2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种不同的会员体系目标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74383" y="1284103"/>
            <a:ext cx="2281973" cy="441135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4145120" y="1880178"/>
            <a:ext cx="1723482" cy="3011049"/>
          </a:xfrm>
          <a:prstGeom prst="rect">
            <a:avLst/>
          </a:prstGeom>
        </p:spPr>
      </p:pic>
      <p:sp>
        <p:nvSpPr>
          <p:cNvPr id="63" name="椭圆 62"/>
          <p:cNvSpPr/>
          <p:nvPr>
            <p:custDataLst>
              <p:tags r:id="rId8"/>
            </p:custDataLst>
          </p:nvPr>
        </p:nvSpPr>
        <p:spPr>
          <a:xfrm>
            <a:off x="6277381" y="2620414"/>
            <a:ext cx="681060" cy="681060"/>
          </a:xfrm>
          <a:prstGeom prst="ellipse">
            <a:avLst/>
          </a:prstGeom>
          <a:solidFill>
            <a:srgbClr val="CCC6B0"/>
          </a:solidFill>
          <a:ln>
            <a:noFill/>
          </a:ln>
        </p:spPr>
        <p:style>
          <a:lnRef idx="2">
            <a:srgbClr val="CCC6B0">
              <a:shade val="50000"/>
            </a:srgbClr>
          </a:lnRef>
          <a:fillRef idx="1">
            <a:srgbClr val="CCC6B0"/>
          </a:fillRef>
          <a:effectRef idx="0">
            <a:srgbClr val="CCC6B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510">
              <a:solidFill>
                <a:srgbClr val="0C0C0C"/>
              </a:solidFill>
              <a:sym typeface="Arial" panose="020B0604020202020204" pitchFamily="34" charset="0"/>
            </a:endParaRPr>
          </a:p>
        </p:txBody>
      </p:sp>
      <p:sp>
        <p:nvSpPr>
          <p:cNvPr id="88" name="椭圆 87"/>
          <p:cNvSpPr/>
          <p:nvPr>
            <p:custDataLst>
              <p:tags r:id="rId9"/>
            </p:custDataLst>
          </p:nvPr>
        </p:nvSpPr>
        <p:spPr>
          <a:xfrm>
            <a:off x="3072299" y="2618831"/>
            <a:ext cx="681060" cy="681060"/>
          </a:xfrm>
          <a:prstGeom prst="ellipse">
            <a:avLst/>
          </a:prstGeom>
          <a:solidFill>
            <a:srgbClr val="CCC6B0"/>
          </a:solidFill>
          <a:ln>
            <a:noFill/>
          </a:ln>
        </p:spPr>
        <p:style>
          <a:lnRef idx="2">
            <a:srgbClr val="CCC6B0">
              <a:shade val="50000"/>
            </a:srgbClr>
          </a:lnRef>
          <a:fillRef idx="1">
            <a:srgbClr val="CCC6B0"/>
          </a:fillRef>
          <a:effectRef idx="0">
            <a:srgbClr val="CCC6B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510">
              <a:solidFill>
                <a:srgbClr val="0C0C0C"/>
              </a:solidFill>
              <a:sym typeface="Arial" panose="020B0604020202020204" pitchFamily="34" charset="0"/>
            </a:endParaRPr>
          </a:p>
        </p:txBody>
      </p:sp>
      <p:sp>
        <p:nvSpPr>
          <p:cNvPr id="89" name="Freeform 158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3267451" y="2834752"/>
            <a:ext cx="290754" cy="249218"/>
          </a:xfrm>
          <a:custGeom>
            <a:avLst/>
            <a:gdLst/>
            <a:ahLst/>
            <a:cxnLst>
              <a:cxn ang="0">
                <a:pos x="68" y="30"/>
              </a:cxn>
              <a:cxn ang="0">
                <a:pos x="0" y="30"/>
              </a:cxn>
              <a:cxn ang="0">
                <a:pos x="0" y="15"/>
              </a:cxn>
              <a:cxn ang="0">
                <a:pos x="7" y="9"/>
              </a:cxn>
              <a:cxn ang="0">
                <a:pos x="20" y="9"/>
              </a:cxn>
              <a:cxn ang="0">
                <a:pos x="20" y="3"/>
              </a:cxn>
              <a:cxn ang="0">
                <a:pos x="24" y="0"/>
              </a:cxn>
              <a:cxn ang="0">
                <a:pos x="45" y="0"/>
              </a:cxn>
              <a:cxn ang="0">
                <a:pos x="49" y="3"/>
              </a:cxn>
              <a:cxn ang="0">
                <a:pos x="49" y="9"/>
              </a:cxn>
              <a:cxn ang="0">
                <a:pos x="62" y="9"/>
              </a:cxn>
              <a:cxn ang="0">
                <a:pos x="68" y="15"/>
              </a:cxn>
              <a:cxn ang="0">
                <a:pos x="68" y="30"/>
              </a:cxn>
              <a:cxn ang="0">
                <a:pos x="68" y="52"/>
              </a:cxn>
              <a:cxn ang="0">
                <a:pos x="62" y="58"/>
              </a:cxn>
              <a:cxn ang="0">
                <a:pos x="7" y="58"/>
              </a:cxn>
              <a:cxn ang="0">
                <a:pos x="0" y="52"/>
              </a:cxn>
              <a:cxn ang="0">
                <a:pos x="0" y="34"/>
              </a:cxn>
              <a:cxn ang="0">
                <a:pos x="26" y="34"/>
              </a:cxn>
              <a:cxn ang="0">
                <a:pos x="26" y="40"/>
              </a:cxn>
              <a:cxn ang="0">
                <a:pos x="28" y="42"/>
              </a:cxn>
              <a:cxn ang="0">
                <a:pos x="41" y="42"/>
              </a:cxn>
              <a:cxn ang="0">
                <a:pos x="43" y="40"/>
              </a:cxn>
              <a:cxn ang="0">
                <a:pos x="43" y="34"/>
              </a:cxn>
              <a:cxn ang="0">
                <a:pos x="68" y="34"/>
              </a:cxn>
              <a:cxn ang="0">
                <a:pos x="68" y="52"/>
              </a:cxn>
              <a:cxn ang="0">
                <a:pos x="44" y="9"/>
              </a:cxn>
              <a:cxn ang="0">
                <a:pos x="44" y="5"/>
              </a:cxn>
              <a:cxn ang="0">
                <a:pos x="25" y="5"/>
              </a:cxn>
              <a:cxn ang="0">
                <a:pos x="25" y="9"/>
              </a:cxn>
              <a:cxn ang="0">
                <a:pos x="44" y="9"/>
              </a:cxn>
              <a:cxn ang="0">
                <a:pos x="39" y="39"/>
              </a:cxn>
              <a:cxn ang="0">
                <a:pos x="30" y="39"/>
              </a:cxn>
              <a:cxn ang="0">
                <a:pos x="30" y="34"/>
              </a:cxn>
              <a:cxn ang="0">
                <a:pos x="39" y="34"/>
              </a:cxn>
              <a:cxn ang="0">
                <a:pos x="39" y="39"/>
              </a:cxn>
            </a:cxnLst>
            <a:rect l="0" t="0" r="r" b="b"/>
            <a:pathLst>
              <a:path w="68" h="58">
                <a:moveTo>
                  <a:pt x="68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3" y="9"/>
                  <a:pt x="7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62" y="9"/>
                  <a:pt x="62" y="9"/>
                  <a:pt x="62" y="9"/>
                </a:cubicBezTo>
                <a:cubicBezTo>
                  <a:pt x="66" y="9"/>
                  <a:pt x="68" y="12"/>
                  <a:pt x="68" y="15"/>
                </a:cubicBezTo>
                <a:lnTo>
                  <a:pt x="68" y="30"/>
                </a:lnTo>
                <a:close/>
                <a:moveTo>
                  <a:pt x="68" y="52"/>
                </a:moveTo>
                <a:cubicBezTo>
                  <a:pt x="68" y="55"/>
                  <a:pt x="66" y="58"/>
                  <a:pt x="62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3" y="58"/>
                  <a:pt x="0" y="55"/>
                  <a:pt x="0" y="52"/>
                </a:cubicBezTo>
                <a:cubicBezTo>
                  <a:pt x="0" y="34"/>
                  <a:pt x="0" y="34"/>
                  <a:pt x="0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41"/>
                  <a:pt x="27" y="42"/>
                  <a:pt x="28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2"/>
                  <a:pt x="43" y="41"/>
                  <a:pt x="43" y="40"/>
                </a:cubicBezTo>
                <a:cubicBezTo>
                  <a:pt x="43" y="34"/>
                  <a:pt x="43" y="34"/>
                  <a:pt x="43" y="34"/>
                </a:cubicBezTo>
                <a:cubicBezTo>
                  <a:pt x="68" y="34"/>
                  <a:pt x="68" y="34"/>
                  <a:pt x="68" y="34"/>
                </a:cubicBezTo>
                <a:lnTo>
                  <a:pt x="68" y="52"/>
                </a:lnTo>
                <a:close/>
                <a:moveTo>
                  <a:pt x="44" y="9"/>
                </a:moveTo>
                <a:cubicBezTo>
                  <a:pt x="44" y="5"/>
                  <a:pt x="44" y="5"/>
                  <a:pt x="44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39" y="39"/>
                </a:moveTo>
                <a:cubicBezTo>
                  <a:pt x="30" y="39"/>
                  <a:pt x="30" y="39"/>
                  <a:pt x="30" y="39"/>
                </a:cubicBezTo>
                <a:cubicBezTo>
                  <a:pt x="30" y="34"/>
                  <a:pt x="30" y="34"/>
                  <a:pt x="30" y="34"/>
                </a:cubicBezTo>
                <a:cubicBezTo>
                  <a:pt x="39" y="34"/>
                  <a:pt x="39" y="34"/>
                  <a:pt x="39" y="34"/>
                </a:cubicBezTo>
                <a:lnTo>
                  <a:pt x="39" y="39"/>
                </a:lnTo>
                <a:close/>
              </a:path>
            </a:pathLst>
          </a:custGeom>
          <a:solidFill>
            <a:srgbClr val="1E1E1E"/>
          </a:solidFill>
          <a:ln w="9525">
            <a:noFill/>
            <a:round/>
          </a:ln>
          <a:effectLst/>
        </p:spPr>
        <p:txBody>
          <a:bodyPr vert="horz" wrap="square" lIns="76792" tIns="38396" rIns="76792" bIns="38396" numCol="1" anchor="t" anchorCtr="0" compatLnSpc="1"/>
          <a:lstStyle/>
          <a:p>
            <a:endParaRPr lang="en-US" sz="1510" dirty="0"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7116997" y="2457976"/>
            <a:ext cx="2188459" cy="438283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 i="1">
                <a:cs typeface="+mn-ea"/>
              </a:defRPr>
            </a:lvl1pPr>
          </a:lstStyle>
          <a:p>
            <a:r>
              <a:rPr lang="zh-CN" altLang="en-US" sz="2500" b="1" i="0">
                <a:latin typeface="微软雅黑" panose="020B0503020204020204" charset="-122"/>
                <a:ea typeface="微软雅黑" panose="020B0503020204020204" charset="-122"/>
                <a:cs typeface="+mn-ea"/>
              </a:rPr>
              <a:t>累积成长型</a:t>
            </a:r>
            <a:endParaRPr lang="en-US" altLang="zh-CN" sz="2500" b="1" i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7116997" y="2901650"/>
            <a:ext cx="2860208" cy="360288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>
                <a:cs typeface="+mn-ea"/>
              </a:defRPr>
            </a:lvl1pPr>
          </a:lstStyle>
          <a:p>
            <a:r>
              <a:rPr lang="zh-CN" altLang="da-DK" sz="1510">
                <a:cs typeface="+mn-ea"/>
              </a:rPr>
              <a:t>客单中低、复购率高</a:t>
            </a:r>
            <a:endParaRPr lang="zh-CN" altLang="en-US" sz="1510">
              <a:cs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237747" y="2903233"/>
            <a:ext cx="2713527" cy="360288"/>
          </a:xfrm>
          <a:prstGeom prst="rect">
            <a:avLst/>
          </a:prstGeom>
        </p:spPr>
        <p:txBody>
          <a:bodyPr wrap="square">
            <a:normAutofit fontScale="80000"/>
          </a:bodyPr>
          <a:lstStyle>
            <a:defPPr>
              <a:defRPr lang="zh-CN"/>
            </a:defPPr>
            <a:lvl1pPr algn="r">
              <a:defRPr>
                <a:cs typeface="+mn-ea"/>
              </a:defRPr>
            </a:lvl1pPr>
          </a:lstStyle>
          <a:p>
            <a:r>
              <a:rPr lang="zh-CN" sz="1510">
                <a:sym typeface="+mn-ea"/>
              </a:rPr>
              <a:t>客单高、老客占比偏低，回购率不高</a:t>
            </a:r>
            <a:endParaRPr lang="da-DK" altLang="zh-CN" sz="1510">
              <a:cs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816506" y="2459559"/>
            <a:ext cx="2134770" cy="438283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algn="r">
              <a:defRPr sz="2800" i="1">
                <a:cs typeface="+mn-ea"/>
              </a:defRPr>
            </a:lvl1pPr>
          </a:lstStyle>
          <a:p>
            <a:r>
              <a:rPr lang="zh-CN" altLang="en-US" sz="2400" b="1" i="0">
                <a:latin typeface="微软雅黑" panose="020B0503020204020204" charset="-122"/>
                <a:ea typeface="微软雅黑" panose="020B0503020204020204" charset="-122"/>
                <a:cs typeface="+mn-ea"/>
              </a:rPr>
              <a:t>买断型</a:t>
            </a:r>
            <a:endParaRPr lang="zh-CN" altLang="en-US" sz="2400" b="1" i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53" name="Rectangle 13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4" name="Rectangle 13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5" name="Rectangle 13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6" name="Rectangle 138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7" name="Rectangle 13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8" name="Rectangle 14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9" name="Rectangle 14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0" name="Rectangle 14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1" name="Freeform 143"/>
          <p:cNvSpPr/>
          <p:nvPr>
            <p:custDataLst>
              <p:tags r:id="rId23"/>
            </p:custDataLst>
          </p:nvPr>
        </p:nvSpPr>
        <p:spPr bwMode="auto">
          <a:xfrm>
            <a:off x="6428547" y="2807465"/>
            <a:ext cx="350633" cy="46663"/>
          </a:xfrm>
          <a:custGeom>
            <a:avLst/>
            <a:gdLst>
              <a:gd name="T0" fmla="*/ 399854 w 138"/>
              <a:gd name="T1" fmla="*/ 0 h 18"/>
              <a:gd name="T2" fmla="*/ 327153 w 138"/>
              <a:gd name="T3" fmla="*/ 0 h 18"/>
              <a:gd name="T4" fmla="*/ 327153 w 138"/>
              <a:gd name="T5" fmla="*/ 36549 h 18"/>
              <a:gd name="T6" fmla="*/ 290803 w 138"/>
              <a:gd name="T7" fmla="*/ 36549 h 18"/>
              <a:gd name="T8" fmla="*/ 290803 w 138"/>
              <a:gd name="T9" fmla="*/ 0 h 18"/>
              <a:gd name="T10" fmla="*/ 127226 w 138"/>
              <a:gd name="T11" fmla="*/ 0 h 18"/>
              <a:gd name="T12" fmla="*/ 127226 w 138"/>
              <a:gd name="T13" fmla="*/ 36549 h 18"/>
              <a:gd name="T14" fmla="*/ 90876 w 138"/>
              <a:gd name="T15" fmla="*/ 36549 h 18"/>
              <a:gd name="T16" fmla="*/ 90876 w 138"/>
              <a:gd name="T17" fmla="*/ 0 h 18"/>
              <a:gd name="T18" fmla="*/ 18175 w 138"/>
              <a:gd name="T19" fmla="*/ 0 h 18"/>
              <a:gd name="T20" fmla="*/ 0 w 138"/>
              <a:gd name="T21" fmla="*/ 18274 h 18"/>
              <a:gd name="T22" fmla="*/ 0 w 138"/>
              <a:gd name="T23" fmla="*/ 54823 h 18"/>
              <a:gd name="T24" fmla="*/ 418029 w 138"/>
              <a:gd name="T25" fmla="*/ 54823 h 18"/>
              <a:gd name="T26" fmla="*/ 418029 w 138"/>
              <a:gd name="T27" fmla="*/ 18274 h 18"/>
              <a:gd name="T28" fmla="*/ 399854 w 138"/>
              <a:gd name="T29" fmla="*/ 0 h 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38" h="18">
                <a:moveTo>
                  <a:pt x="132" y="0"/>
                </a:moveTo>
                <a:cubicBezTo>
                  <a:pt x="108" y="0"/>
                  <a:pt x="108" y="0"/>
                  <a:pt x="108" y="0"/>
                </a:cubicBezTo>
                <a:cubicBezTo>
                  <a:pt x="108" y="12"/>
                  <a:pt x="108" y="12"/>
                  <a:pt x="108" y="12"/>
                </a:cubicBezTo>
                <a:cubicBezTo>
                  <a:pt x="96" y="12"/>
                  <a:pt x="96" y="12"/>
                  <a:pt x="96" y="12"/>
                </a:cubicBezTo>
                <a:cubicBezTo>
                  <a:pt x="96" y="0"/>
                  <a:pt x="96" y="0"/>
                  <a:pt x="96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2"/>
                  <a:pt x="42" y="12"/>
                  <a:pt x="42" y="12"/>
                </a:cubicBezTo>
                <a:cubicBezTo>
                  <a:pt x="30" y="12"/>
                  <a:pt x="30" y="12"/>
                  <a:pt x="30" y="12"/>
                </a:cubicBezTo>
                <a:cubicBezTo>
                  <a:pt x="30" y="0"/>
                  <a:pt x="30" y="0"/>
                  <a:pt x="30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18"/>
                  <a:pt x="0" y="18"/>
                  <a:pt x="0" y="18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8" y="6"/>
                  <a:pt x="138" y="6"/>
                  <a:pt x="138" y="6"/>
                </a:cubicBezTo>
                <a:cubicBezTo>
                  <a:pt x="138" y="3"/>
                  <a:pt x="135" y="0"/>
                  <a:pt x="132" y="0"/>
                </a:cubicBezTo>
              </a:path>
            </a:pathLst>
          </a:cu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/>
          <a:p>
            <a:endParaRPr lang="zh-CN" altLang="en-US" sz="1510"/>
          </a:p>
        </p:txBody>
      </p:sp>
      <p:sp>
        <p:nvSpPr>
          <p:cNvPr id="62" name="Freeform 144"/>
          <p:cNvSpPr>
            <a:spLocks noEditPoints="1"/>
          </p:cNvSpPr>
          <p:nvPr>
            <p:custDataLst>
              <p:tags r:id="rId24"/>
            </p:custDataLst>
          </p:nvPr>
        </p:nvSpPr>
        <p:spPr bwMode="auto">
          <a:xfrm>
            <a:off x="6428547" y="2871459"/>
            <a:ext cx="350633" cy="273308"/>
          </a:xfrm>
          <a:custGeom>
            <a:avLst/>
            <a:gdLst>
              <a:gd name="T0" fmla="*/ 18175 w 138"/>
              <a:gd name="T1" fmla="*/ 325508 h 108"/>
              <a:gd name="T2" fmla="*/ 418029 w 138"/>
              <a:gd name="T3" fmla="*/ 307424 h 108"/>
              <a:gd name="T4" fmla="*/ 0 w 138"/>
              <a:gd name="T5" fmla="*/ 0 h 108"/>
              <a:gd name="T6" fmla="*/ 308978 w 138"/>
              <a:gd name="T7" fmla="*/ 36168 h 108"/>
              <a:gd name="T8" fmla="*/ 381679 w 138"/>
              <a:gd name="T9" fmla="*/ 108503 h 108"/>
              <a:gd name="T10" fmla="*/ 308978 w 138"/>
              <a:gd name="T11" fmla="*/ 36168 h 108"/>
              <a:gd name="T12" fmla="*/ 381679 w 138"/>
              <a:gd name="T13" fmla="*/ 126586 h 108"/>
              <a:gd name="T14" fmla="*/ 308978 w 138"/>
              <a:gd name="T15" fmla="*/ 198922 h 108"/>
              <a:gd name="T16" fmla="*/ 308978 w 138"/>
              <a:gd name="T17" fmla="*/ 217005 h 108"/>
              <a:gd name="T18" fmla="*/ 381679 w 138"/>
              <a:gd name="T19" fmla="*/ 289340 h 108"/>
              <a:gd name="T20" fmla="*/ 308978 w 138"/>
              <a:gd name="T21" fmla="*/ 217005 h 108"/>
              <a:gd name="T22" fmla="*/ 290803 w 138"/>
              <a:gd name="T23" fmla="*/ 36168 h 108"/>
              <a:gd name="T24" fmla="*/ 218102 w 138"/>
              <a:gd name="T25" fmla="*/ 108503 h 108"/>
              <a:gd name="T26" fmla="*/ 218102 w 138"/>
              <a:gd name="T27" fmla="*/ 126586 h 108"/>
              <a:gd name="T28" fmla="*/ 290803 w 138"/>
              <a:gd name="T29" fmla="*/ 198922 h 108"/>
              <a:gd name="T30" fmla="*/ 218102 w 138"/>
              <a:gd name="T31" fmla="*/ 126586 h 108"/>
              <a:gd name="T32" fmla="*/ 290803 w 138"/>
              <a:gd name="T33" fmla="*/ 217005 h 108"/>
              <a:gd name="T34" fmla="*/ 218102 w 138"/>
              <a:gd name="T35" fmla="*/ 289340 h 108"/>
              <a:gd name="T36" fmla="*/ 127226 w 138"/>
              <a:gd name="T37" fmla="*/ 36168 h 108"/>
              <a:gd name="T38" fmla="*/ 199927 w 138"/>
              <a:gd name="T39" fmla="*/ 108503 h 108"/>
              <a:gd name="T40" fmla="*/ 127226 w 138"/>
              <a:gd name="T41" fmla="*/ 36168 h 108"/>
              <a:gd name="T42" fmla="*/ 199927 w 138"/>
              <a:gd name="T43" fmla="*/ 126586 h 108"/>
              <a:gd name="T44" fmla="*/ 127226 w 138"/>
              <a:gd name="T45" fmla="*/ 198922 h 108"/>
              <a:gd name="T46" fmla="*/ 127226 w 138"/>
              <a:gd name="T47" fmla="*/ 217005 h 108"/>
              <a:gd name="T48" fmla="*/ 199927 w 138"/>
              <a:gd name="T49" fmla="*/ 289340 h 108"/>
              <a:gd name="T50" fmla="*/ 127226 w 138"/>
              <a:gd name="T51" fmla="*/ 217005 h 108"/>
              <a:gd name="T52" fmla="*/ 109051 w 138"/>
              <a:gd name="T53" fmla="*/ 36168 h 108"/>
              <a:gd name="T54" fmla="*/ 36350 w 138"/>
              <a:gd name="T55" fmla="*/ 108503 h 108"/>
              <a:gd name="T56" fmla="*/ 36350 w 138"/>
              <a:gd name="T57" fmla="*/ 126586 h 108"/>
              <a:gd name="T58" fmla="*/ 109051 w 138"/>
              <a:gd name="T59" fmla="*/ 198922 h 108"/>
              <a:gd name="T60" fmla="*/ 36350 w 138"/>
              <a:gd name="T61" fmla="*/ 126586 h 108"/>
              <a:gd name="T62" fmla="*/ 109051 w 138"/>
              <a:gd name="T63" fmla="*/ 217005 h 108"/>
              <a:gd name="T64" fmla="*/ 36350 w 138"/>
              <a:gd name="T65" fmla="*/ 289340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8" h="108">
                <a:moveTo>
                  <a:pt x="0" y="102"/>
                </a:moveTo>
                <a:cubicBezTo>
                  <a:pt x="0" y="105"/>
                  <a:pt x="3" y="108"/>
                  <a:pt x="6" y="108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35" y="108"/>
                  <a:pt x="138" y="105"/>
                  <a:pt x="138" y="102"/>
                </a:cubicBezTo>
                <a:cubicBezTo>
                  <a:pt x="138" y="0"/>
                  <a:pt x="138" y="0"/>
                  <a:pt x="138" y="0"/>
                </a:cubicBezTo>
                <a:cubicBezTo>
                  <a:pt x="0" y="0"/>
                  <a:pt x="0" y="0"/>
                  <a:pt x="0" y="0"/>
                </a:cubicBezTo>
                <a:lnTo>
                  <a:pt x="0" y="102"/>
                </a:lnTo>
                <a:close/>
                <a:moveTo>
                  <a:pt x="102" y="12"/>
                </a:moveTo>
                <a:cubicBezTo>
                  <a:pt x="126" y="12"/>
                  <a:pt x="126" y="12"/>
                  <a:pt x="126" y="12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02" y="36"/>
                  <a:pt x="102" y="36"/>
                  <a:pt x="102" y="36"/>
                </a:cubicBezTo>
                <a:lnTo>
                  <a:pt x="102" y="12"/>
                </a:lnTo>
                <a:close/>
                <a:moveTo>
                  <a:pt x="102" y="42"/>
                </a:moveTo>
                <a:cubicBezTo>
                  <a:pt x="126" y="42"/>
                  <a:pt x="126" y="42"/>
                  <a:pt x="126" y="42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02" y="66"/>
                  <a:pt x="102" y="66"/>
                  <a:pt x="102" y="66"/>
                </a:cubicBezTo>
                <a:lnTo>
                  <a:pt x="102" y="42"/>
                </a:lnTo>
                <a:close/>
                <a:moveTo>
                  <a:pt x="102" y="72"/>
                </a:moveTo>
                <a:cubicBezTo>
                  <a:pt x="126" y="72"/>
                  <a:pt x="126" y="72"/>
                  <a:pt x="126" y="72"/>
                </a:cubicBezTo>
                <a:cubicBezTo>
                  <a:pt x="126" y="96"/>
                  <a:pt x="126" y="96"/>
                  <a:pt x="126" y="96"/>
                </a:cubicBezTo>
                <a:cubicBezTo>
                  <a:pt x="102" y="96"/>
                  <a:pt x="102" y="96"/>
                  <a:pt x="102" y="96"/>
                </a:cubicBezTo>
                <a:lnTo>
                  <a:pt x="102" y="72"/>
                </a:lnTo>
                <a:close/>
                <a:moveTo>
                  <a:pt x="72" y="12"/>
                </a:moveTo>
                <a:cubicBezTo>
                  <a:pt x="96" y="12"/>
                  <a:pt x="96" y="12"/>
                  <a:pt x="96" y="12"/>
                </a:cubicBezTo>
                <a:cubicBezTo>
                  <a:pt x="96" y="36"/>
                  <a:pt x="96" y="36"/>
                  <a:pt x="96" y="36"/>
                </a:cubicBezTo>
                <a:cubicBezTo>
                  <a:pt x="72" y="36"/>
                  <a:pt x="72" y="36"/>
                  <a:pt x="72" y="36"/>
                </a:cubicBezTo>
                <a:lnTo>
                  <a:pt x="72" y="12"/>
                </a:lnTo>
                <a:close/>
                <a:moveTo>
                  <a:pt x="72" y="42"/>
                </a:moveTo>
                <a:cubicBezTo>
                  <a:pt x="96" y="42"/>
                  <a:pt x="96" y="42"/>
                  <a:pt x="96" y="42"/>
                </a:cubicBezTo>
                <a:cubicBezTo>
                  <a:pt x="96" y="66"/>
                  <a:pt x="96" y="66"/>
                  <a:pt x="96" y="66"/>
                </a:cubicBezTo>
                <a:cubicBezTo>
                  <a:pt x="72" y="66"/>
                  <a:pt x="72" y="66"/>
                  <a:pt x="72" y="66"/>
                </a:cubicBezTo>
                <a:lnTo>
                  <a:pt x="72" y="42"/>
                </a:lnTo>
                <a:close/>
                <a:moveTo>
                  <a:pt x="72" y="72"/>
                </a:moveTo>
                <a:cubicBezTo>
                  <a:pt x="96" y="72"/>
                  <a:pt x="96" y="72"/>
                  <a:pt x="96" y="72"/>
                </a:cubicBezTo>
                <a:cubicBezTo>
                  <a:pt x="96" y="96"/>
                  <a:pt x="96" y="96"/>
                  <a:pt x="96" y="96"/>
                </a:cubicBezTo>
                <a:cubicBezTo>
                  <a:pt x="72" y="96"/>
                  <a:pt x="72" y="96"/>
                  <a:pt x="72" y="96"/>
                </a:cubicBezTo>
                <a:lnTo>
                  <a:pt x="72" y="72"/>
                </a:lnTo>
                <a:close/>
                <a:moveTo>
                  <a:pt x="42" y="12"/>
                </a:moveTo>
                <a:cubicBezTo>
                  <a:pt x="66" y="12"/>
                  <a:pt x="66" y="12"/>
                  <a:pt x="66" y="12"/>
                </a:cubicBezTo>
                <a:cubicBezTo>
                  <a:pt x="66" y="36"/>
                  <a:pt x="66" y="36"/>
                  <a:pt x="66" y="36"/>
                </a:cubicBezTo>
                <a:cubicBezTo>
                  <a:pt x="42" y="36"/>
                  <a:pt x="42" y="36"/>
                  <a:pt x="42" y="36"/>
                </a:cubicBezTo>
                <a:lnTo>
                  <a:pt x="42" y="12"/>
                </a:lnTo>
                <a:close/>
                <a:moveTo>
                  <a:pt x="42" y="42"/>
                </a:moveTo>
                <a:cubicBezTo>
                  <a:pt x="66" y="42"/>
                  <a:pt x="66" y="42"/>
                  <a:pt x="66" y="42"/>
                </a:cubicBezTo>
                <a:cubicBezTo>
                  <a:pt x="66" y="66"/>
                  <a:pt x="66" y="66"/>
                  <a:pt x="66" y="66"/>
                </a:cubicBezTo>
                <a:cubicBezTo>
                  <a:pt x="42" y="66"/>
                  <a:pt x="42" y="66"/>
                  <a:pt x="42" y="66"/>
                </a:cubicBezTo>
                <a:lnTo>
                  <a:pt x="42" y="42"/>
                </a:lnTo>
                <a:close/>
                <a:moveTo>
                  <a:pt x="42" y="72"/>
                </a:moveTo>
                <a:cubicBezTo>
                  <a:pt x="66" y="72"/>
                  <a:pt x="66" y="72"/>
                  <a:pt x="66" y="72"/>
                </a:cubicBezTo>
                <a:cubicBezTo>
                  <a:pt x="66" y="96"/>
                  <a:pt x="66" y="96"/>
                  <a:pt x="66" y="96"/>
                </a:cubicBezTo>
                <a:cubicBezTo>
                  <a:pt x="42" y="96"/>
                  <a:pt x="42" y="96"/>
                  <a:pt x="42" y="96"/>
                </a:cubicBezTo>
                <a:lnTo>
                  <a:pt x="42" y="72"/>
                </a:lnTo>
                <a:close/>
                <a:moveTo>
                  <a:pt x="12" y="12"/>
                </a:moveTo>
                <a:cubicBezTo>
                  <a:pt x="36" y="12"/>
                  <a:pt x="36" y="12"/>
                  <a:pt x="36" y="12"/>
                </a:cubicBezTo>
                <a:cubicBezTo>
                  <a:pt x="36" y="36"/>
                  <a:pt x="36" y="36"/>
                  <a:pt x="36" y="36"/>
                </a:cubicBezTo>
                <a:cubicBezTo>
                  <a:pt x="12" y="36"/>
                  <a:pt x="12" y="36"/>
                  <a:pt x="12" y="36"/>
                </a:cubicBezTo>
                <a:lnTo>
                  <a:pt x="12" y="12"/>
                </a:lnTo>
                <a:close/>
                <a:moveTo>
                  <a:pt x="12" y="42"/>
                </a:moveTo>
                <a:cubicBezTo>
                  <a:pt x="36" y="42"/>
                  <a:pt x="36" y="42"/>
                  <a:pt x="36" y="42"/>
                </a:cubicBezTo>
                <a:cubicBezTo>
                  <a:pt x="36" y="66"/>
                  <a:pt x="36" y="66"/>
                  <a:pt x="36" y="66"/>
                </a:cubicBezTo>
                <a:cubicBezTo>
                  <a:pt x="12" y="66"/>
                  <a:pt x="12" y="66"/>
                  <a:pt x="12" y="66"/>
                </a:cubicBezTo>
                <a:lnTo>
                  <a:pt x="12" y="42"/>
                </a:lnTo>
                <a:close/>
                <a:moveTo>
                  <a:pt x="12" y="72"/>
                </a:moveTo>
                <a:cubicBezTo>
                  <a:pt x="36" y="72"/>
                  <a:pt x="36" y="72"/>
                  <a:pt x="36" y="72"/>
                </a:cubicBezTo>
                <a:cubicBezTo>
                  <a:pt x="36" y="96"/>
                  <a:pt x="36" y="96"/>
                  <a:pt x="36" y="96"/>
                </a:cubicBezTo>
                <a:cubicBezTo>
                  <a:pt x="12" y="96"/>
                  <a:pt x="12" y="96"/>
                  <a:pt x="12" y="96"/>
                </a:cubicBezTo>
                <a:lnTo>
                  <a:pt x="12" y="72"/>
                </a:lnTo>
                <a:close/>
              </a:path>
            </a:pathLst>
          </a:cu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/>
          <a:p>
            <a:endParaRPr lang="zh-CN" altLang="en-US" sz="1510"/>
          </a:p>
        </p:txBody>
      </p:sp>
      <p:pic>
        <p:nvPicPr>
          <p:cNvPr id="29" name="图片 28" descr="32313533393537313b32313533393536353bcff2cfc2bcfdcdb7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78965" y="3355340"/>
            <a:ext cx="914400" cy="914400"/>
          </a:xfrm>
          <a:prstGeom prst="rect">
            <a:avLst/>
          </a:prstGeom>
        </p:spPr>
      </p:pic>
      <p:pic>
        <p:nvPicPr>
          <p:cNvPr id="30" name="图片 29" descr="32313533393537313b32313533393536353bcff2cfc2bcfdcdb7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555230" y="3355340"/>
            <a:ext cx="914400" cy="9144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35940" y="4318635"/>
            <a:ext cx="3036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付费会员卡，当次锁定消费</a:t>
            </a:r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/>
              <a:t>当下的收获感</a:t>
            </a:r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6704330" y="4269740"/>
            <a:ext cx="285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无门槛，但成长属性很强</a:t>
            </a:r>
            <a:endParaRPr lang="zh-CN" altLang="en-US"/>
          </a:p>
          <a:p>
            <a:r>
              <a:rPr lang="en-US" altLang="zh-CN"/>
              <a:t>                 </a:t>
            </a:r>
            <a:r>
              <a:rPr lang="zh-CN" altLang="en-US"/>
              <a:t>未来的期待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81075" y="382270"/>
            <a:ext cx="4340860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会员等级设置原则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1008245" y="963483"/>
            <a:ext cx="1898015" cy="4105910"/>
            <a:chOff x="606338" y="1233714"/>
            <a:chExt cx="1934816" cy="4185522"/>
          </a:xfrm>
        </p:grpSpPr>
        <p:sp>
          <p:nvSpPr>
            <p:cNvPr id="12" name="等腰三角形 7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60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931936" y="3765353"/>
              <a:ext cx="1609218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一般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3-4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级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保留成长性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太多：过于复杂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太少：不吸引人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15" name="直角三角形 14"/>
            <p:cNvSpPr/>
            <p:nvPr>
              <p:custDataLst>
                <p:tags r:id="rId9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B9C63A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平行四边形 15"/>
            <p:cNvSpPr/>
            <p:nvPr>
              <p:custDataLst>
                <p:tags r:id="rId10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等级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1"/>
            </p:custDataLst>
          </p:nvPr>
        </p:nvGrpSpPr>
        <p:grpSpPr>
          <a:xfrm>
            <a:off x="3102606" y="963483"/>
            <a:ext cx="1898015" cy="4105910"/>
            <a:chOff x="606338" y="1233714"/>
            <a:chExt cx="1934816" cy="4185522"/>
          </a:xfrm>
        </p:grpSpPr>
        <p:sp>
          <p:nvSpPr>
            <p:cNvPr id="22" name="等腰三角形 7"/>
            <p:cNvSpPr/>
            <p:nvPr>
              <p:custDataLst>
                <p:tags r:id="rId12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60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Rectangle 1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939704" y="3765353"/>
              <a:ext cx="1601450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权益进阶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增加权益数量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提高权益等级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 rotWithShape="1">
            <a:blip r:embed="rId8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20" name="直角三角形 19"/>
            <p:cNvSpPr/>
            <p:nvPr>
              <p:custDataLst>
                <p:tags r:id="rId15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9F87B7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平行四边形 15"/>
            <p:cNvSpPr/>
            <p:nvPr>
              <p:custDataLst>
                <p:tags r:id="rId16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权益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区别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17"/>
            </p:custDataLst>
          </p:nvPr>
        </p:nvGrpSpPr>
        <p:grpSpPr>
          <a:xfrm>
            <a:off x="5196966" y="963483"/>
            <a:ext cx="1898016" cy="4105910"/>
            <a:chOff x="606338" y="1233714"/>
            <a:chExt cx="1934817" cy="4185522"/>
          </a:xfrm>
        </p:grpSpPr>
        <p:sp>
          <p:nvSpPr>
            <p:cNvPr id="34" name="等腰三角形 7"/>
            <p:cNvSpPr/>
            <p:nvPr>
              <p:custDataLst>
                <p:tags r:id="rId18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60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Rectangle 1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945530" y="3765353"/>
              <a:ext cx="1595625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购买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VS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非购买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购买权重更高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非购买行为积分要降权，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预防积分通胀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 rotWithShape="1">
            <a:blip r:embed="rId8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38" name="直角三角形 37"/>
            <p:cNvSpPr/>
            <p:nvPr>
              <p:custDataLst>
                <p:tags r:id="rId21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B9C63A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平行四边形 15"/>
            <p:cNvSpPr/>
            <p:nvPr>
              <p:custDataLst>
                <p:tags r:id="rId22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晋升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途径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23"/>
            </p:custDataLst>
          </p:nvPr>
        </p:nvGrpSpPr>
        <p:grpSpPr>
          <a:xfrm>
            <a:off x="7291326" y="963483"/>
            <a:ext cx="1898015" cy="4105910"/>
            <a:chOff x="606338" y="1233714"/>
            <a:chExt cx="1934816" cy="4185522"/>
          </a:xfrm>
        </p:grpSpPr>
        <p:sp>
          <p:nvSpPr>
            <p:cNvPr id="46" name="等腰三角形 7"/>
            <p:cNvSpPr/>
            <p:nvPr>
              <p:custDataLst>
                <p:tags r:id="rId24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60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Rectangle 1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939704" y="3765353"/>
              <a:ext cx="1601450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整体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UI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与品牌结合</a:t>
              </a:r>
              <a:b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</a:b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名称、图标、页面、粉丝昵称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...</a:t>
              </a:r>
              <a:endPara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 rotWithShape="1">
            <a:blip r:embed="rId8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49" name="直角三角形 48"/>
            <p:cNvSpPr/>
            <p:nvPr>
              <p:custDataLst>
                <p:tags r:id="rId27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9F87B7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平行四边形 15"/>
            <p:cNvSpPr/>
            <p:nvPr>
              <p:custDataLst>
                <p:tags r:id="rId28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结合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品牌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9" name="对角圆角矩形 8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6" name="五边形 5"/>
          <p:cNvSpPr/>
          <p:nvPr>
            <p:custDataLst>
              <p:tags r:id="rId4"/>
            </p:custDataLst>
          </p:nvPr>
        </p:nvSpPr>
        <p:spPr>
          <a:xfrm>
            <a:off x="400489" y="1375652"/>
            <a:ext cx="1525748" cy="781660"/>
          </a:xfrm>
          <a:prstGeom prst="homePlate">
            <a:avLst/>
          </a:prstGeom>
          <a:solidFill>
            <a:srgbClr val="FA85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包裹卡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466092" y="3496310"/>
            <a:ext cx="1394460" cy="88773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刮刮卡逻辑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奖品是积分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启蒙积分心智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2" name="任意多边形 1"/>
          <p:cNvSpPr/>
          <p:nvPr>
            <p:custDataLst>
              <p:tags r:id="rId6"/>
            </p:custDataLst>
          </p:nvPr>
        </p:nvSpPr>
        <p:spPr>
          <a:xfrm>
            <a:off x="1948329" y="1375652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CE8D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加粉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任意多边形 3"/>
          <p:cNvSpPr/>
          <p:nvPr>
            <p:custDataLst>
              <p:tags r:id="rId7"/>
            </p:custDataLst>
          </p:nvPr>
        </p:nvSpPr>
        <p:spPr>
          <a:xfrm>
            <a:off x="3496169" y="1368585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E74D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进群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矩形 28"/>
          <p:cNvSpPr/>
          <p:nvPr>
            <p:custDataLst>
              <p:tags r:id="rId8"/>
            </p:custDataLst>
          </p:nvPr>
        </p:nvSpPr>
        <p:spPr>
          <a:xfrm>
            <a:off x="2776855" y="3517265"/>
            <a:ext cx="1152525" cy="80772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lnSpcReduction="20000"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积分</a:t>
            </a: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用处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怎么获取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怎么用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>
            <p:custDataLst>
              <p:tags r:id="rId9"/>
            </p:custDataLst>
          </p:nvPr>
        </p:nvSpPr>
        <p:spPr>
          <a:xfrm>
            <a:off x="5044010" y="1375652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FABD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日常运营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>
            <p:custDataLst>
              <p:tags r:id="rId10"/>
            </p:custDataLst>
          </p:nvPr>
        </p:nvSpPr>
        <p:spPr>
          <a:xfrm>
            <a:off x="5142230" y="3489960"/>
            <a:ext cx="1102995" cy="1374775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积分兑换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积分抽奖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日常引导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丰富活动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11" name="任意多边形 10"/>
          <p:cNvSpPr/>
          <p:nvPr>
            <p:custDataLst>
              <p:tags r:id="rId11"/>
            </p:custDataLst>
          </p:nvPr>
        </p:nvSpPr>
        <p:spPr>
          <a:xfrm>
            <a:off x="6591850" y="1368585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9C6A6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积分升级</a:t>
            </a:r>
            <a:endParaRPr lang="en-US" altLang="zh-CN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>
            <p:custDataLst>
              <p:tags r:id="rId12"/>
            </p:custDataLst>
          </p:nvPr>
        </p:nvSpPr>
        <p:spPr>
          <a:xfrm>
            <a:off x="6780530" y="3517265"/>
            <a:ext cx="1148080" cy="80772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lnSpcReduction="20000"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充值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超预期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权益</a:t>
            </a: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与服务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40" name="任意多边形 39"/>
          <p:cNvSpPr/>
          <p:nvPr>
            <p:custDataLst>
              <p:tags r:id="rId13"/>
            </p:custDataLst>
          </p:nvPr>
        </p:nvSpPr>
        <p:spPr>
          <a:xfrm>
            <a:off x="8139690" y="1368585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DB7D5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积分终结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14"/>
            </p:custDataLst>
          </p:nvPr>
        </p:nvSpPr>
        <p:spPr>
          <a:xfrm>
            <a:off x="8237855" y="3477260"/>
            <a:ext cx="1148080" cy="81026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lnSpcReduction="20000"/>
          </a:bodyPr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过期提醒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延期服务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入会提醒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23315" y="404495"/>
            <a:ext cx="4340860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会员生命周期管理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414655" y="245237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心智启蒙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2611755" y="2452370"/>
            <a:ext cx="1682115" cy="45085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65" b="1">
                <a:solidFill>
                  <a:schemeClr val="bg1"/>
                </a:solidFill>
              </a:rPr>
              <a:t>初次宣导</a:t>
            </a:r>
            <a:endParaRPr lang="zh-CN" sz="1665" b="1">
              <a:solidFill>
                <a:schemeClr val="bg1"/>
              </a:solidFill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5142230" y="2473960"/>
            <a:ext cx="1104265" cy="45720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权益运营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8328025" y="2452370"/>
            <a:ext cx="1148715" cy="45021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召回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cxnSp>
        <p:nvCxnSpPr>
          <p:cNvPr id="63" name="直接箭头连接符 62"/>
          <p:cNvCxnSpPr/>
          <p:nvPr/>
        </p:nvCxnSpPr>
        <p:spPr>
          <a:xfrm flipV="1">
            <a:off x="414655" y="3271520"/>
            <a:ext cx="9257665" cy="18415"/>
          </a:xfrm>
          <a:prstGeom prst="straightConnector1">
            <a:avLst/>
          </a:prstGeom>
          <a:ln w="28575">
            <a:solidFill>
              <a:schemeClr val="accent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6780530" y="2466975"/>
            <a:ext cx="1148715" cy="45021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升级</a:t>
            </a:r>
            <a:endParaRPr lang="zh-CN" altLang="en-US" sz="166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29895" y="282702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1day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60855" y="283972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4days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27355" y="2647950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151130" y="2328545"/>
            <a:ext cx="1259205" cy="301625"/>
          </a:xfrm>
          <a:prstGeom prst="roundRect">
            <a:avLst>
              <a:gd name="adj" fmla="val 12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4300" y="2252980"/>
            <a:ext cx="143954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60000"/>
              </a:lnSpc>
            </a:pPr>
            <a:r>
              <a:rPr lang="zh-CN" altLang="zh-CN" sz="1200" b="1"/>
              <a:t>粉丝安家</a:t>
            </a:r>
            <a:r>
              <a:rPr lang="en-US" altLang="zh-CN" sz="1200" b="1"/>
              <a:t>(</a:t>
            </a:r>
            <a:r>
              <a:rPr lang="zh-CN" altLang="en-US" sz="1200" b="1"/>
              <a:t>激活）</a:t>
            </a:r>
            <a:endParaRPr lang="zh-CN" altLang="en-US" sz="1200" b="1"/>
          </a:p>
        </p:txBody>
      </p:sp>
      <p:cxnSp>
        <p:nvCxnSpPr>
          <p:cNvPr id="29" name="直接连接符 28"/>
          <p:cNvCxnSpPr/>
          <p:nvPr/>
        </p:nvCxnSpPr>
        <p:spPr>
          <a:xfrm>
            <a:off x="1828165" y="3624580"/>
            <a:ext cx="1905" cy="3111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圆角矩形 35"/>
          <p:cNvSpPr/>
          <p:nvPr/>
        </p:nvSpPr>
        <p:spPr>
          <a:xfrm>
            <a:off x="2869565" y="2355850"/>
            <a:ext cx="1495425" cy="301625"/>
          </a:xfrm>
          <a:prstGeom prst="roundRect">
            <a:avLst>
              <a:gd name="adj" fmla="val 12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2837815" y="2284095"/>
            <a:ext cx="159321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60000"/>
              </a:lnSpc>
            </a:pPr>
            <a:r>
              <a:rPr lang="zh-CN" altLang="zh-CN" sz="1200" b="1"/>
              <a:t>价值回补（开第二单）</a:t>
            </a:r>
            <a:endParaRPr lang="en-US" altLang="zh-CN" sz="1200" b="1"/>
          </a:p>
        </p:txBody>
      </p:sp>
      <p:cxnSp>
        <p:nvCxnSpPr>
          <p:cNvPr id="53" name="直接连接符 52"/>
          <p:cNvCxnSpPr/>
          <p:nvPr/>
        </p:nvCxnSpPr>
        <p:spPr>
          <a:xfrm>
            <a:off x="5534025" y="3658235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/>
        </p:nvGrpSpPr>
        <p:grpSpPr>
          <a:xfrm rot="0">
            <a:off x="4714240" y="4133850"/>
            <a:ext cx="1758315" cy="386080"/>
            <a:chOff x="2628" y="4654"/>
            <a:chExt cx="2769" cy="608"/>
          </a:xfrm>
        </p:grpSpPr>
        <p:sp>
          <p:nvSpPr>
            <p:cNvPr id="22" name="圆角矩形 21"/>
            <p:cNvSpPr/>
            <p:nvPr/>
          </p:nvSpPr>
          <p:spPr>
            <a:xfrm>
              <a:off x="2628" y="4767"/>
              <a:ext cx="2521" cy="475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962" y="4654"/>
              <a:ext cx="2435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60000"/>
                </a:lnSpc>
              </a:pPr>
              <a:r>
                <a:rPr lang="zh-CN" altLang="zh-CN" sz="1200" b="1"/>
                <a:t>唤醒激活（传播）</a:t>
              </a:r>
              <a:endParaRPr lang="zh-CN" altLang="zh-CN" sz="1200" b="1"/>
            </a:p>
          </p:txBody>
        </p:sp>
      </p:grpSp>
      <p:cxnSp>
        <p:nvCxnSpPr>
          <p:cNvPr id="70" name="直接连接符 69"/>
          <p:cNvCxnSpPr/>
          <p:nvPr/>
        </p:nvCxnSpPr>
        <p:spPr>
          <a:xfrm>
            <a:off x="3745865" y="2688590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组合 116"/>
          <p:cNvGrpSpPr/>
          <p:nvPr/>
        </p:nvGrpSpPr>
        <p:grpSpPr>
          <a:xfrm rot="0">
            <a:off x="6614160" y="2251710"/>
            <a:ext cx="1567815" cy="386080"/>
            <a:chOff x="10549" y="2852"/>
            <a:chExt cx="2469" cy="608"/>
          </a:xfrm>
        </p:grpSpPr>
        <p:sp>
          <p:nvSpPr>
            <p:cNvPr id="72" name="圆角矩形 71"/>
            <p:cNvSpPr/>
            <p:nvPr/>
          </p:nvSpPr>
          <p:spPr>
            <a:xfrm>
              <a:off x="10564" y="2965"/>
              <a:ext cx="2214" cy="484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0549" y="2852"/>
              <a:ext cx="2469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60000"/>
                </a:lnSpc>
              </a:pPr>
              <a:r>
                <a:rPr lang="zh-CN" altLang="zh-CN" sz="1200" b="1"/>
                <a:t>价值回补（私聊）</a:t>
              </a:r>
              <a:endParaRPr lang="zh-CN" altLang="zh-CN" sz="1200" b="1"/>
            </a:p>
          </p:txBody>
        </p:sp>
      </p:grpSp>
      <p:cxnSp>
        <p:nvCxnSpPr>
          <p:cNvPr id="74" name="直接连接符 73"/>
          <p:cNvCxnSpPr/>
          <p:nvPr/>
        </p:nvCxnSpPr>
        <p:spPr>
          <a:xfrm>
            <a:off x="7439025" y="2657475"/>
            <a:ext cx="1905" cy="4845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/>
          <p:cNvSpPr/>
          <p:nvPr/>
        </p:nvSpPr>
        <p:spPr>
          <a:xfrm>
            <a:off x="4712970" y="4613275"/>
            <a:ext cx="160210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>
                <a:solidFill>
                  <a:schemeClr val="tx1"/>
                </a:solidFill>
              </a:rPr>
              <a:t>传播效果（已激活用户）</a:t>
            </a:r>
            <a:endParaRPr lang="zh-CN" altLang="en-US" sz="90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67830" y="1665605"/>
            <a:ext cx="1141730" cy="271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>
                <a:solidFill>
                  <a:schemeClr val="tx1"/>
                </a:solidFill>
              </a:rPr>
              <a:t>穿搭攻略分享</a:t>
            </a:r>
            <a:endParaRPr lang="zh-CN" altLang="en-US" sz="900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767830" y="1981200"/>
            <a:ext cx="1141730" cy="271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玩游戏拿积分</a:t>
            </a:r>
            <a:endParaRPr lang="zh-CN" altLang="en-US" sz="900" b="1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239770" y="2856865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7days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836410" y="284353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21days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011420" y="283972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15days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9631680" y="3624580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组合 119"/>
          <p:cNvGrpSpPr/>
          <p:nvPr/>
        </p:nvGrpSpPr>
        <p:grpSpPr>
          <a:xfrm rot="0">
            <a:off x="8706485" y="4097655"/>
            <a:ext cx="1394460" cy="386080"/>
            <a:chOff x="13712" y="5759"/>
            <a:chExt cx="2196" cy="608"/>
          </a:xfrm>
        </p:grpSpPr>
        <p:sp>
          <p:nvSpPr>
            <p:cNvPr id="33" name="圆角矩形 32"/>
            <p:cNvSpPr/>
            <p:nvPr/>
          </p:nvSpPr>
          <p:spPr>
            <a:xfrm>
              <a:off x="13712" y="5876"/>
              <a:ext cx="2159" cy="475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3722" y="5759"/>
              <a:ext cx="2186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60000"/>
                </a:lnSpc>
              </a:pPr>
              <a:r>
                <a:rPr lang="zh-CN" altLang="zh-CN" sz="1200" b="1"/>
                <a:t>裂变活动（传播）</a:t>
              </a:r>
              <a:endParaRPr lang="zh-CN" altLang="zh-CN" sz="1200" b="1"/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8997315" y="2806065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30days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67410" y="1991360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54" name="文本框 53"/>
          <p:cNvSpPr txBox="1"/>
          <p:nvPr/>
        </p:nvSpPr>
        <p:spPr>
          <a:xfrm>
            <a:off x="867410" y="2009775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/>
              <a:t>标签匹配</a:t>
            </a:r>
            <a:endParaRPr lang="zh-CN" altLang="en-US" sz="900"/>
          </a:p>
        </p:txBody>
      </p:sp>
      <p:sp>
        <p:nvSpPr>
          <p:cNvPr id="57" name="矩形 56"/>
          <p:cNvSpPr/>
          <p:nvPr/>
        </p:nvSpPr>
        <p:spPr>
          <a:xfrm>
            <a:off x="173355" y="199072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58" name="文本框 57"/>
          <p:cNvSpPr txBox="1"/>
          <p:nvPr/>
        </p:nvSpPr>
        <p:spPr>
          <a:xfrm>
            <a:off x="219710" y="2019300"/>
            <a:ext cx="5257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/>
              <a:t>开首单</a:t>
            </a:r>
            <a:endParaRPr lang="zh-CN" altLang="en-US" sz="900"/>
          </a:p>
        </p:txBody>
      </p:sp>
      <p:sp>
        <p:nvSpPr>
          <p:cNvPr id="60" name="矩形 59"/>
          <p:cNvSpPr/>
          <p:nvPr/>
        </p:nvSpPr>
        <p:spPr>
          <a:xfrm>
            <a:off x="173355" y="168592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61" name="文本框 60"/>
          <p:cNvSpPr txBox="1"/>
          <p:nvPr/>
        </p:nvSpPr>
        <p:spPr>
          <a:xfrm>
            <a:off x="265431" y="1706880"/>
            <a:ext cx="4114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/>
              <a:t>拉群</a:t>
            </a:r>
            <a:endParaRPr lang="en-US" altLang="zh-CN" sz="900"/>
          </a:p>
        </p:txBody>
      </p:sp>
      <p:sp>
        <p:nvSpPr>
          <p:cNvPr id="64" name="矩形 63"/>
          <p:cNvSpPr/>
          <p:nvPr/>
        </p:nvSpPr>
        <p:spPr>
          <a:xfrm>
            <a:off x="867410" y="168592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65" name="文本框 64"/>
          <p:cNvSpPr txBox="1"/>
          <p:nvPr/>
        </p:nvSpPr>
        <p:spPr>
          <a:xfrm>
            <a:off x="880745" y="1706880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自我介绍</a:t>
            </a:r>
            <a:endParaRPr lang="zh-CN" altLang="en-US" sz="900" b="1">
              <a:solidFill>
                <a:srgbClr val="FF0000"/>
              </a:solidFill>
            </a:endParaRPr>
          </a:p>
        </p:txBody>
      </p:sp>
      <p:grpSp>
        <p:nvGrpSpPr>
          <p:cNvPr id="98" name="组合 97"/>
          <p:cNvGrpSpPr/>
          <p:nvPr/>
        </p:nvGrpSpPr>
        <p:grpSpPr>
          <a:xfrm rot="0">
            <a:off x="2962275" y="2062480"/>
            <a:ext cx="1344930" cy="266065"/>
            <a:chOff x="244" y="2018"/>
            <a:chExt cx="1088" cy="419"/>
          </a:xfrm>
        </p:grpSpPr>
        <p:sp>
          <p:nvSpPr>
            <p:cNvPr id="99" name="矩形 98"/>
            <p:cNvSpPr/>
            <p:nvPr/>
          </p:nvSpPr>
          <p:spPr>
            <a:xfrm>
              <a:off x="274" y="2018"/>
              <a:ext cx="1029" cy="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244" y="2041"/>
              <a:ext cx="1088" cy="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00"/>
                <a:t>穿搭攻略分享（全量）</a:t>
              </a:r>
              <a:endParaRPr lang="zh-CN" altLang="en-US" sz="900"/>
            </a:p>
          </p:txBody>
        </p:sp>
      </p:grpSp>
      <p:sp>
        <p:nvSpPr>
          <p:cNvPr id="101" name="矩形 100"/>
          <p:cNvSpPr/>
          <p:nvPr/>
        </p:nvSpPr>
        <p:spPr>
          <a:xfrm>
            <a:off x="4713605" y="4909185"/>
            <a:ext cx="160147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品宣内容分享</a:t>
            </a:r>
            <a:endParaRPr lang="zh-CN" altLang="en-US" sz="900" b="1">
              <a:solidFill>
                <a:srgbClr val="FF0000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4713605" y="5222240"/>
            <a:ext cx="160147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900">
                <a:solidFill>
                  <a:schemeClr val="tx1"/>
                </a:solidFill>
              </a:rPr>
              <a:t>品鉴官招募</a:t>
            </a:r>
            <a:endParaRPr lang="zh-CN" altLang="zh-CN" sz="900">
              <a:solidFill>
                <a:schemeClr val="tx1"/>
              </a:solidFill>
            </a:endParaRPr>
          </a:p>
        </p:txBody>
      </p:sp>
      <p:grpSp>
        <p:nvGrpSpPr>
          <p:cNvPr id="115" name="组合 114"/>
          <p:cNvGrpSpPr/>
          <p:nvPr/>
        </p:nvGrpSpPr>
        <p:grpSpPr>
          <a:xfrm rot="0">
            <a:off x="640080" y="2673350"/>
            <a:ext cx="532130" cy="191770"/>
            <a:chOff x="1009" y="3476"/>
            <a:chExt cx="838" cy="302"/>
          </a:xfrm>
        </p:grpSpPr>
        <p:pic>
          <p:nvPicPr>
            <p:cNvPr id="109" name="图片 108" descr="2009055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09" y="3476"/>
              <a:ext cx="302" cy="3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2" name="图片 111" descr="2009055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77" y="3476"/>
              <a:ext cx="302" cy="3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3" name="图片 112" descr="2009055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545" y="3476"/>
              <a:ext cx="302" cy="3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4" name="图片 113" descr="2009055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28415" y="267335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图片 117" descr="2009055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87085" y="3983355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图片 118" descr="2009055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95315" y="398399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" name="矩形 120"/>
          <p:cNvSpPr/>
          <p:nvPr/>
        </p:nvSpPr>
        <p:spPr>
          <a:xfrm>
            <a:off x="8757920" y="4561205"/>
            <a:ext cx="116268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900">
                <a:solidFill>
                  <a:schemeClr val="tx1"/>
                </a:solidFill>
              </a:rPr>
              <a:t>裂变活动（全量）</a:t>
            </a:r>
            <a:endParaRPr lang="zh-CN" altLang="zh-CN" sz="900">
              <a:solidFill>
                <a:schemeClr val="tx1"/>
              </a:solidFill>
            </a:endParaRPr>
          </a:p>
        </p:txBody>
      </p:sp>
      <p:pic>
        <p:nvPicPr>
          <p:cNvPr id="122" name="图片 121" descr="2009055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321800" y="394208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" name="图片 122" descr="2009055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30030" y="394208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" name="矩形 123"/>
          <p:cNvSpPr/>
          <p:nvPr/>
        </p:nvSpPr>
        <p:spPr>
          <a:xfrm>
            <a:off x="8758555" y="4900930"/>
            <a:ext cx="116205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900">
                <a:solidFill>
                  <a:schemeClr val="tx1"/>
                </a:solidFill>
              </a:rPr>
              <a:t>老客复购</a:t>
            </a:r>
            <a:endParaRPr lang="zh-CN" altLang="zh-CN" sz="900">
              <a:solidFill>
                <a:schemeClr val="tx1"/>
              </a:solidFill>
              <a:sym typeface="+mn-ea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8758555" y="5222240"/>
            <a:ext cx="116205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900" b="1">
                <a:solidFill>
                  <a:srgbClr val="FF0000"/>
                </a:solidFill>
              </a:rPr>
              <a:t>积分换购</a:t>
            </a:r>
            <a:endParaRPr lang="zh-CN" altLang="zh-CN" sz="900" b="1">
              <a:solidFill>
                <a:srgbClr val="FF0000"/>
              </a:solidFill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197485" y="3166745"/>
            <a:ext cx="9816465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 14"/>
          <p:cNvSpPr>
            <a:spLocks noEditPoints="1"/>
          </p:cNvSpPr>
          <p:nvPr/>
        </p:nvSpPr>
        <p:spPr bwMode="auto">
          <a:xfrm>
            <a:off x="186690" y="317246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38" name="Freeform 14"/>
          <p:cNvSpPr>
            <a:spLocks noEditPoints="1"/>
          </p:cNvSpPr>
          <p:nvPr/>
        </p:nvSpPr>
        <p:spPr bwMode="auto">
          <a:xfrm>
            <a:off x="1586230" y="318516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41" name="Freeform 14"/>
          <p:cNvSpPr>
            <a:spLocks noEditPoints="1"/>
          </p:cNvSpPr>
          <p:nvPr/>
        </p:nvSpPr>
        <p:spPr bwMode="auto">
          <a:xfrm>
            <a:off x="3505200" y="319405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42" name="Freeform 14"/>
          <p:cNvSpPr>
            <a:spLocks noEditPoints="1"/>
          </p:cNvSpPr>
          <p:nvPr/>
        </p:nvSpPr>
        <p:spPr bwMode="auto">
          <a:xfrm>
            <a:off x="5272405" y="319405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43" name="Freeform 14"/>
          <p:cNvSpPr>
            <a:spLocks noEditPoints="1"/>
          </p:cNvSpPr>
          <p:nvPr/>
        </p:nvSpPr>
        <p:spPr bwMode="auto">
          <a:xfrm>
            <a:off x="7207885" y="319278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44" name="Freeform 14"/>
          <p:cNvSpPr>
            <a:spLocks noEditPoints="1"/>
          </p:cNvSpPr>
          <p:nvPr/>
        </p:nvSpPr>
        <p:spPr bwMode="auto">
          <a:xfrm>
            <a:off x="9391015" y="318516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281680" y="172529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47" name="文本框 46"/>
          <p:cNvSpPr txBox="1"/>
          <p:nvPr/>
        </p:nvSpPr>
        <p:spPr>
          <a:xfrm>
            <a:off x="3281680" y="1706880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积分换购</a:t>
            </a:r>
            <a:endParaRPr lang="zh-CN" altLang="en-US" sz="900" b="1">
              <a:solidFill>
                <a:srgbClr val="FF0000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288030" y="1399540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50" name="文本框 49"/>
          <p:cNvSpPr txBox="1"/>
          <p:nvPr/>
        </p:nvSpPr>
        <p:spPr>
          <a:xfrm>
            <a:off x="3295015" y="1435735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/>
              <a:t>话术回访</a:t>
            </a:r>
            <a:endParaRPr lang="zh-CN" altLang="en-US" sz="900"/>
          </a:p>
        </p:txBody>
      </p:sp>
      <p:grpSp>
        <p:nvGrpSpPr>
          <p:cNvPr id="11" name="组合 10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1166178" y="407670"/>
            <a:ext cx="3027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会员体系与</a:t>
            </a:r>
            <a:r>
              <a:rPr lang="zh-CN" altLang="en-US" sz="1600" b="1" dirty="0">
                <a:sym typeface="+mn-ea"/>
              </a:rPr>
              <a:t>粉丝安家流程的结合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59" name="图片 5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2" name="图片 6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63" name="图片 6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483995" y="4365625"/>
            <a:ext cx="93853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7" name="文本框 6"/>
          <p:cNvSpPr txBox="1"/>
          <p:nvPr/>
        </p:nvSpPr>
        <p:spPr>
          <a:xfrm>
            <a:off x="1520825" y="4383405"/>
            <a:ext cx="8686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900"/>
              <a:t>挖掘用户需求</a:t>
            </a:r>
            <a:endParaRPr lang="zh-CN" altLang="en-US" sz="900"/>
          </a:p>
        </p:txBody>
      </p:sp>
      <p:sp>
        <p:nvSpPr>
          <p:cNvPr id="82" name="矩形 81"/>
          <p:cNvSpPr/>
          <p:nvPr/>
        </p:nvSpPr>
        <p:spPr>
          <a:xfrm>
            <a:off x="1483995" y="4739005"/>
            <a:ext cx="96139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83" name="文本框 82"/>
          <p:cNvSpPr txBox="1"/>
          <p:nvPr/>
        </p:nvSpPr>
        <p:spPr>
          <a:xfrm>
            <a:off x="1521460" y="4739005"/>
            <a:ext cx="8686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/>
              <a:t>了解用户情况</a:t>
            </a:r>
            <a:endParaRPr lang="zh-CN" altLang="en-US" sz="900"/>
          </a:p>
        </p:txBody>
      </p:sp>
      <p:grpSp>
        <p:nvGrpSpPr>
          <p:cNvPr id="2" name="组合 1"/>
          <p:cNvGrpSpPr/>
          <p:nvPr/>
        </p:nvGrpSpPr>
        <p:grpSpPr>
          <a:xfrm rot="0">
            <a:off x="1235075" y="3933825"/>
            <a:ext cx="1436370" cy="386080"/>
            <a:chOff x="2887" y="4634"/>
            <a:chExt cx="2262" cy="608"/>
          </a:xfrm>
        </p:grpSpPr>
        <p:sp>
          <p:nvSpPr>
            <p:cNvPr id="8" name="圆角矩形 7"/>
            <p:cNvSpPr/>
            <p:nvPr/>
          </p:nvSpPr>
          <p:spPr>
            <a:xfrm>
              <a:off x="2887" y="4767"/>
              <a:ext cx="2262" cy="475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980" y="4634"/>
              <a:ext cx="2083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60000"/>
                </a:lnSpc>
              </a:pPr>
              <a:r>
                <a:rPr lang="zh-CN" altLang="zh-CN" sz="1200" b="1"/>
                <a:t>问卷调研</a:t>
              </a:r>
              <a:endParaRPr lang="zh-CN" altLang="zh-CN" sz="1200" b="1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483995" y="5120640"/>
            <a:ext cx="961390" cy="2298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900" b="1">
                <a:solidFill>
                  <a:srgbClr val="FF0000"/>
                </a:solidFill>
                <a:sym typeface="+mn-ea"/>
              </a:rPr>
              <a:t>获取积分</a:t>
            </a:r>
            <a:endParaRPr lang="zh-CN" altLang="en-US" sz="9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SLIDE_ITEM_CNT" val="3"/>
</p:tagLst>
</file>

<file path=ppt/tags/tag10.xml><?xml version="1.0" encoding="utf-8"?>
<p:tagLst xmlns:p="http://schemas.openxmlformats.org/presentationml/2006/main">
  <p:tag name="KSO_WM_TEMPLATE_CATEGORY" val="diagram"/>
  <p:tag name="KSO_WM_TEMPLATE_INDEX" val="160008"/>
  <p:tag name="KSO_WM_UNIT_TYPE" val="l_i"/>
  <p:tag name="KSO_WM_UNIT_INDEX" val="1_6"/>
  <p:tag name="KSO_WM_UNIT_ID" val="diagram160008_3*l_i*1_6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TEMPLATE_CATEGORY" val="diagram"/>
  <p:tag name="KSO_WM_TEMPLATE_INDEX" val="160008"/>
  <p:tag name="KSO_WM_UNIT_TYPE" val="l_i"/>
  <p:tag name="KSO_WM_UNIT_INDEX" val="1_7"/>
  <p:tag name="KSO_WM_UNIT_ID" val="diagram160008_3*l_i*1_7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160008"/>
  <p:tag name="KSO_WM_UNIT_TYPE" val="l_i"/>
  <p:tag name="KSO_WM_UNIT_INDEX" val="1_8"/>
  <p:tag name="KSO_WM_UNIT_ID" val="diagram160008_3*l_i*1_8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TEMPLATE_CATEGORY" val="diagram"/>
  <p:tag name="KSO_WM_TEMPLATE_INDEX" val="160008"/>
  <p:tag name="KSO_WM_UNIT_TYPE" val="l_i"/>
  <p:tag name="KSO_WM_UNIT_INDEX" val="1_9"/>
  <p:tag name="KSO_WM_UNIT_ID" val="diagram160008_3*l_i*1_9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160008"/>
  <p:tag name="KSO_WM_UNIT_TYPE" val="l_i"/>
  <p:tag name="KSO_WM_UNIT_INDEX" val="1_10"/>
  <p:tag name="KSO_WM_UNIT_ID" val="diagram160008_3*l_i*1_10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SLIDE_ITEM_CNT" val="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70208_1*l_i*1_1"/>
  <p:tag name="KSO_WM_TEMPLATE_CATEGORY" val="diagram"/>
  <p:tag name="KSO_WM_TEMPLATE_INDEX" val="20170208"/>
  <p:tag name="KSO_WM_UNIT_LAYERLEVEL" val="1_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VALUE" val="995*57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d"/>
  <p:tag name="KSO_WM_UNIT_INDEX" val="1_1"/>
  <p:tag name="KSO_WM_UNIT_ID" val="diagram20170208_1*l_d*1_1"/>
  <p:tag name="KSO_WM_TEMPLATE_CATEGORY" val="diagram"/>
  <p:tag name="KSO_WM_TEMPLATE_INDEX" val="20170208"/>
  <p:tag name="KSO_WM_UNIT_SUPPORT_UNIT_TYPE" val="[&quot;all&quot;]"/>
  <p:tag name="KSO_WM_UNIT_LAYERLEVEL" val="1_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70208_1*l_h_i*1_2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70208_1*l_h_i*1_1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EMPLATE_CATEGORY" val="diagram"/>
  <p:tag name="KSO_WM_TEMPLATE_INDEX" val="160008"/>
  <p:tag name="KSO_WM_UNIT_TYPE" val="l_h_f"/>
  <p:tag name="KSO_WM_UNIT_INDEX" val="1_1_1"/>
  <p:tag name="KSO_WM_UNIT_ID" val="diagram160008_3*l_h_f*1_1_1"/>
  <p:tag name="KSO_WM_UNIT_CLEAR" val="1"/>
  <p:tag name="KSO_WM_UNIT_LAYERLEVEL" val="1_1_1"/>
  <p:tag name="KSO_WM_UNIT_VALUE" val="54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LOREM IPSUM DOLOR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70208_1*l_h_i*1_1_2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70208_1*l_h_a*1_2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208_1*l_h_f*1_2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 dolor sit amet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208_1*l_h_f*1_1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 dolor sit amet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208_1*l_h_a*1_1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70208_1*l_h_i*1_2_2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70208_1*l_h_i*1_2_3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170208_1*l_h_i*1_2_4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170208_1*l_h_i*1_2_5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6"/>
  <p:tag name="KSO_WM_UNIT_ID" val="diagram20170208_1*l_h_i*1_2_6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EMPLATE_CATEGORY" val="diagram"/>
  <p:tag name="KSO_WM_TEMPLATE_INDEX" val="160008"/>
  <p:tag name="KSO_WM_UNIT_TYPE" val="l_h_f"/>
  <p:tag name="KSO_WM_UNIT_INDEX" val="1_2_1"/>
  <p:tag name="KSO_WM_UNIT_ID" val="diagram160008_3*l_h_f*1_2_1"/>
  <p:tag name="KSO_WM_UNIT_CLEAR" val="1"/>
  <p:tag name="KSO_WM_UNIT_LAYERLEVEL" val="1_1_1"/>
  <p:tag name="KSO_WM_UNIT_VALUE" val="54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LOREM IPSUM DOLOR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7"/>
  <p:tag name="KSO_WM_UNIT_ID" val="diagram20170208_1*l_h_i*1_2_7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8"/>
  <p:tag name="KSO_WM_UNIT_ID" val="diagram20170208_1*l_h_i*1_2_8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9"/>
  <p:tag name="KSO_WM_UNIT_ID" val="diagram20170208_1*l_h_i*1_2_9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0"/>
  <p:tag name="KSO_WM_UNIT_ID" val="diagram20170208_1*l_h_i*1_2_10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1"/>
  <p:tag name="KSO_WM_UNIT_ID" val="diagram20170208_1*l_h_i*1_2_1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30_4*i*0"/>
  <p:tag name="KSO_WM_TEMPLATE_CATEGORY" val="diagram"/>
  <p:tag name="KSO_WM_TEMPLATE_INDEX" val="160030"/>
  <p:tag name="KSO_WM_UNIT_INDEX" val="0"/>
</p:tagLst>
</file>

<file path=ppt/tags/tag36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"/>
  <p:tag name="KSO_WM_UNIT_ID" val="diagram160030_4*l_i*1_1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1_1"/>
  <p:tag name="KSO_WM_UNIT_ID" val="diagram160030_4*l_h_f*1_1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2"/>
  <p:tag name="KSO_WM_UNIT_ID" val="diagram160030_4*l_i*1_2"/>
  <p:tag name="KSO_WM_UNIT_CLEAR" val="1"/>
  <p:tag name="KSO_WM_UNIT_LAYERLEVEL" val="1_1"/>
  <p:tag name="KSO_WM_BEAUTIFY_FLAG" val="#wm#"/>
  <p:tag name="KSO_WM_DIAGRAM_GROUP_CODE" val="l1-1"/>
</p:tagLst>
</file>

<file path=ppt/tags/tag39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3"/>
  <p:tag name="KSO_WM_UNIT_ID" val="diagram160030_4*l_i*1_3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TEMPLATE_CATEGORY" val="diagram"/>
  <p:tag name="KSO_WM_TEMPLATE_INDEX" val="160008"/>
  <p:tag name="KSO_WM_UNIT_TYPE" val="l_h_f"/>
  <p:tag name="KSO_WM_UNIT_INDEX" val="1_3_1"/>
  <p:tag name="KSO_WM_UNIT_ID" val="diagram160008_3*l_h_f*1_3_1"/>
  <p:tag name="KSO_WM_UNIT_CLEAR" val="1"/>
  <p:tag name="KSO_WM_UNIT_LAYERLEVEL" val="1_1_1"/>
  <p:tag name="KSO_WM_UNIT_VALUE" val="54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LOREM IPSUM DOLOR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0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1_1"/>
  <p:tag name="KSO_WM_UNIT_ID" val="diagram160030_4*l_h_a*1_1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30_4*i*11"/>
  <p:tag name="KSO_WM_TEMPLATE_CATEGORY" val="diagram"/>
  <p:tag name="KSO_WM_TEMPLATE_INDEX" val="160030"/>
  <p:tag name="KSO_WM_UNIT_INDEX" val="11"/>
</p:tagLst>
</file>

<file path=ppt/tags/tag42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4"/>
  <p:tag name="KSO_WM_UNIT_ID" val="diagram160030_4*l_i*1_4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3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2_1"/>
  <p:tag name="KSO_WM_UNIT_ID" val="diagram160030_4*l_h_f*1_2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44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5"/>
  <p:tag name="KSO_WM_UNIT_ID" val="diagram160030_4*l_i*1_5"/>
  <p:tag name="KSO_WM_UNIT_CLEAR" val="1"/>
  <p:tag name="KSO_WM_UNIT_LAYERLEVEL" val="1_1"/>
  <p:tag name="KSO_WM_BEAUTIFY_FLAG" val="#wm#"/>
  <p:tag name="KSO_WM_DIAGRAM_GROUP_CODE" val="l1-1"/>
</p:tagLst>
</file>

<file path=ppt/tags/tag45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6"/>
  <p:tag name="KSO_WM_UNIT_ID" val="diagram160030_4*l_i*1_6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6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2_1"/>
  <p:tag name="KSO_WM_UNIT_ID" val="diagram160030_4*l_h_a*1_2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30_4*i*22"/>
  <p:tag name="KSO_WM_TEMPLATE_CATEGORY" val="diagram"/>
  <p:tag name="KSO_WM_TEMPLATE_INDEX" val="160030"/>
  <p:tag name="KSO_WM_UNIT_INDEX" val="22"/>
</p:tagLst>
</file>

<file path=ppt/tags/tag48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7"/>
  <p:tag name="KSO_WM_UNIT_ID" val="diagram160030_4*l_i*1_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3_1"/>
  <p:tag name="KSO_WM_UNIT_ID" val="diagram160030_4*l_h_f*1_3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5.xml><?xml version="1.0" encoding="utf-8"?>
<p:tagLst xmlns:p="http://schemas.openxmlformats.org/presentationml/2006/main">
  <p:tag name="KSO_WM_TEMPLATE_CATEGORY" val="diagram"/>
  <p:tag name="KSO_WM_TEMPLATE_INDEX" val="160008"/>
  <p:tag name="KSO_WM_UNIT_TYPE" val="l_i"/>
  <p:tag name="KSO_WM_UNIT_INDEX" val="1_1"/>
  <p:tag name="KSO_WM_UNIT_ID" val="diagram160008_3*l_i*1_1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0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8"/>
  <p:tag name="KSO_WM_UNIT_ID" val="diagram160030_4*l_i*1_8"/>
  <p:tag name="KSO_WM_UNIT_CLEAR" val="1"/>
  <p:tag name="KSO_WM_UNIT_LAYERLEVEL" val="1_1"/>
  <p:tag name="KSO_WM_BEAUTIFY_FLAG" val="#wm#"/>
  <p:tag name="KSO_WM_DIAGRAM_GROUP_CODE" val="l1-1"/>
</p:tagLst>
</file>

<file path=ppt/tags/tag51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9"/>
  <p:tag name="KSO_WM_UNIT_ID" val="diagram160030_4*l_i*1_9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2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3_1"/>
  <p:tag name="KSO_WM_UNIT_ID" val="diagram160030_4*l_h_a*1_3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30_4*i*33"/>
  <p:tag name="KSO_WM_TEMPLATE_CATEGORY" val="diagram"/>
  <p:tag name="KSO_WM_TEMPLATE_INDEX" val="160030"/>
  <p:tag name="KSO_WM_UNIT_INDEX" val="33"/>
</p:tagLst>
</file>

<file path=ppt/tags/tag54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0"/>
  <p:tag name="KSO_WM_UNIT_ID" val="diagram160030_4*l_i*1_10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5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4_1"/>
  <p:tag name="KSO_WM_UNIT_ID" val="diagram160030_4*l_h_f*1_4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1"/>
  <p:tag name="KSO_WM_UNIT_ID" val="diagram160030_4*l_i*1_11"/>
  <p:tag name="KSO_WM_UNIT_CLEAR" val="1"/>
  <p:tag name="KSO_WM_UNIT_LAYERLEVEL" val="1_1"/>
  <p:tag name="KSO_WM_BEAUTIFY_FLAG" val="#wm#"/>
  <p:tag name="KSO_WM_DIAGRAM_GROUP_CODE" val="l1-1"/>
</p:tagLst>
</file>

<file path=ppt/tags/tag57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2"/>
  <p:tag name="KSO_WM_UNIT_ID" val="diagram160030_4*l_i*1_12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4_1"/>
  <p:tag name="KSO_WM_UNIT_ID" val="diagram160030_4*l_h_a*1_4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1_1"/>
  <p:tag name="KSO_WM_UNIT_ID" val="diagram160353_1*m_h_a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TEMPLATE_CATEGORY" val="diagram"/>
  <p:tag name="KSO_WM_TEMPLATE_INDEX" val="160008"/>
  <p:tag name="KSO_WM_UNIT_TYPE" val="l_i"/>
  <p:tag name="KSO_WM_UNIT_INDEX" val="1_2"/>
  <p:tag name="KSO_WM_UNIT_ID" val="diagram160008_3*l_i*1_2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1_1"/>
  <p:tag name="KSO_WM_UNIT_ID" val="diagram160353_1*m_h_f*1_1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2_1"/>
  <p:tag name="KSO_WM_UNIT_ID" val="diagram160353_1*m_h_a*1_2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3_1"/>
  <p:tag name="KSO_WM_UNIT_ID" val="diagram160353_1*m_h_a*1_3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3_1"/>
  <p:tag name="KSO_WM_UNIT_ID" val="diagram160353_1*m_h_f*1_3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4_1"/>
  <p:tag name="KSO_WM_UNIT_ID" val="diagram160353_1*m_h_a*1_4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4_1"/>
  <p:tag name="KSO_WM_UNIT_ID" val="diagram160353_1*m_h_f*1_4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5_1"/>
  <p:tag name="KSO_WM_UNIT_ID" val="diagram160353_1*m_h_a*1_5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5_1"/>
  <p:tag name="KSO_WM_UNIT_ID" val="diagram160353_1*m_h_f*1_5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6_1"/>
  <p:tag name="KSO_WM_UNIT_ID" val="diagram160353_1*m_h_a*1_6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6_1"/>
  <p:tag name="KSO_WM_UNIT_ID" val="diagram160353_1*m_h_f*1_6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7.xml><?xml version="1.0" encoding="utf-8"?>
<p:tagLst xmlns:p="http://schemas.openxmlformats.org/presentationml/2006/main">
  <p:tag name="KSO_WM_TEMPLATE_CATEGORY" val="diagram"/>
  <p:tag name="KSO_WM_TEMPLATE_INDEX" val="160008"/>
  <p:tag name="KSO_WM_UNIT_TYPE" val="l_i"/>
  <p:tag name="KSO_WM_UNIT_INDEX" val="1_3"/>
  <p:tag name="KSO_WM_UNIT_ID" val="diagram160008_3*l_i*1_3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0.xml><?xml version="1.0" encoding="utf-8"?>
<p:tagLst xmlns:p="http://schemas.openxmlformats.org/presentationml/2006/main">
  <p:tag name="KSO_WM_UNIT_PLACING_PICTURE_USER_VIEWPORT" val="{&quot;height&quot;:2980,&quot;width&quot;:2372}"/>
</p:tagLst>
</file>

<file path=ppt/tags/tag71.xml><?xml version="1.0" encoding="utf-8"?>
<p:tagLst xmlns:p="http://schemas.openxmlformats.org/presentationml/2006/main">
  <p:tag name="KSO_WM_UNIT_PLACING_PICTURE_USER_VIEWPORT" val="{&quot;height&quot;:2980,&quot;width&quot;:2372}"/>
</p:tagLst>
</file>

<file path=ppt/tags/tag72.xml><?xml version="1.0" encoding="utf-8"?>
<p:tagLst xmlns:p="http://schemas.openxmlformats.org/presentationml/2006/main">
  <p:tag name="KSO_WM_UNIT_PLACING_PICTURE_USER_VIEWPORT" val="{&quot;height&quot;:2980,&quot;width&quot;:2372}"/>
</p:tagLst>
</file>

<file path=ppt/tags/tag73.xml><?xml version="1.0" encoding="utf-8"?>
<p:tagLst xmlns:p="http://schemas.openxmlformats.org/presentationml/2006/main">
  <p:tag name="KSO_WM_UNIT_PLACING_PICTURE_USER_VIEWPORT" val="{&quot;height&quot;:2980,&quot;width&quot;:2430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632_4*l_h_i*1_1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UNIT_NOCLEAR" val="0"/>
  <p:tag name="KSO_WM_UNIT_VALUE" val="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632_4*l_h_f*1_1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_BRIGHTNESS" val="-0.25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632_4*l_h_a*1_1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32_4*l_h_i*1_1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632_4*l_h_i*1_2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UNIT_USESOURCEFORMAT_APPLY" val="1"/>
</p:tagLst>
</file>

<file path=ppt/tags/tag79.xml><?xml version="1.0" encoding="utf-8"?>
<p:tagLst xmlns:p="http://schemas.openxmlformats.org/presentationml/2006/main">
  <p:tag name="KSO_WM_UNIT_NOCLEAR" val="0"/>
  <p:tag name="KSO_WM_UNIT_VALUE" val="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632_4*l_h_f*1_2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_BRIGHTNESS" val="-0.25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TEMPLATE_CATEGORY" val="diagram"/>
  <p:tag name="KSO_WM_TEMPLATE_INDEX" val="160008"/>
  <p:tag name="KSO_WM_UNIT_TYPE" val="l_i"/>
  <p:tag name="KSO_WM_UNIT_INDEX" val="1_4"/>
  <p:tag name="KSO_WM_UNIT_ID" val="diagram160008_3*l_i*1_4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0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632_4*l_h_a*1_2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6"/>
  <p:tag name="KSO_WM_UNIT_TEXT_FILL_TYPE" val="1"/>
  <p:tag name="KSO_WM_UNIT_USESOURCEFORMAT_APPLY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32_4*l_h_i*1_2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632_4*l_h_i*1_3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7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UNIT_NOCLEAR" val="0"/>
  <p:tag name="KSO_WM_UNIT_VALUE" val="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632_4*l_h_f*1_3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_BRIGHTNESS" val="-0.25"/>
  <p:tag name="KSO_WM_UNIT_TEXT_FILL_FORE_SCHEMECOLOR_INDEX" val="13"/>
  <p:tag name="KSO_WM_UNIT_TEXT_FILL_TYPE" val="1"/>
  <p:tag name="KSO_WM_UNIT_USESOURCEFORMAT_APPLY" val="1"/>
</p:tagLst>
</file>

<file path=ppt/tags/tag84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632_4*l_h_a*1_3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7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32_4*l_h_i*1_3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7"/>
  <p:tag name="KSO_WM_UNIT_TEXT_FILL_TYPE" val="1"/>
  <p:tag name="KSO_WM_UNIT_USESOURCEFORMAT_APPLY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632_4*l_h_i*1_4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8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KSO_WM_UNIT_NOCLEAR" val="0"/>
  <p:tag name="KSO_WM_UNIT_VALUE" val="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632_4*l_h_f*1_4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_BRIGHTNESS" val="-0.25"/>
  <p:tag name="KSO_WM_UNIT_TEXT_FILL_FORE_SCHEMECOLOR_INDEX" val="13"/>
  <p:tag name="KSO_WM_UNIT_TEXT_FILL_TYPE" val="1"/>
  <p:tag name="KSO_WM_UNIT_USESOURCEFORMAT_APPLY" val="1"/>
</p:tagLst>
</file>

<file path=ppt/tags/tag88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632_4*l_h_a*1_4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8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632_4*l_h_i*1_4_1"/>
  <p:tag name="KSO_WM_TEMPLATE_CATEGORY" val="diagram"/>
  <p:tag name="KSO_WM_TEMPLATE_INDEX" val="63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TEMPLATE_CATEGORY" val="diagram"/>
  <p:tag name="KSO_WM_TEMPLATE_INDEX" val="160008"/>
  <p:tag name="KSO_WM_UNIT_TYPE" val="l_i"/>
  <p:tag name="KSO_WM_UNIT_INDEX" val="1_5"/>
  <p:tag name="KSO_WM_UNIT_ID" val="diagram160008_3*l_i*1_5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90.xml><?xml version="1.0" encoding="utf-8"?>
<p:tagLst xmlns:p="http://schemas.openxmlformats.org/presentationml/2006/main">
  <p:tag name="KSO_WM_SLIDE_ITEM_CNT" val="4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2116</Words>
  <Application>WPS 演示</Application>
  <PresentationFormat>自定义</PresentationFormat>
  <Paragraphs>476</Paragraphs>
  <Slides>35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华文细黑</vt:lpstr>
      <vt:lpstr>黑体</vt:lpstr>
      <vt:lpstr>Calibri Light</vt:lpstr>
      <vt:lpstr>Calibri</vt:lpstr>
      <vt:lpstr>Arial Unicode MS</vt:lpstr>
      <vt:lpstr>Wingdings</vt:lpstr>
      <vt:lpstr>思源黑体 Medium</vt:lpstr>
      <vt:lpstr>Malgun Gothic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Bombasti゜</cp:lastModifiedBy>
  <cp:revision>424</cp:revision>
  <dcterms:created xsi:type="dcterms:W3CDTF">2021-05-18T11:08:00Z</dcterms:created>
  <dcterms:modified xsi:type="dcterms:W3CDTF">2022-02-23T01:51:06Z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61A8C92108874CFDA7560D9E959B041F</vt:lpwstr>
  </property>
</Properties>
</file>