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3125" r:id="rId5"/>
    <p:sldId id="6072" r:id="rId6"/>
    <p:sldId id="6073" r:id="rId7"/>
    <p:sldId id="5941" r:id="rId8"/>
    <p:sldId id="5942" r:id="rId9"/>
    <p:sldId id="5945" r:id="rId10"/>
    <p:sldId id="5943" r:id="rId11"/>
    <p:sldId id="5944" r:id="rId12"/>
    <p:sldId id="6075" r:id="rId13"/>
    <p:sldId id="6077" r:id="rId14"/>
    <p:sldId id="6081" r:id="rId15"/>
    <p:sldId id="6084" r:id="rId16"/>
    <p:sldId id="6299" r:id="rId17"/>
    <p:sldId id="6298" r:id="rId18"/>
    <p:sldId id="6095" r:id="rId19"/>
    <p:sldId id="6094" r:id="rId20"/>
    <p:sldId id="6087" r:id="rId21"/>
    <p:sldId id="6088" r:id="rId22"/>
    <p:sldId id="6089" r:id="rId23"/>
    <p:sldId id="6090" r:id="rId24"/>
    <p:sldId id="6091" r:id="rId25"/>
    <p:sldId id="6092" r:id="rId26"/>
    <p:sldId id="6093" r:id="rId27"/>
    <p:sldId id="6171" r:id="rId28"/>
    <p:sldId id="6078" r:id="rId29"/>
    <p:sldId id="6079" r:id="rId30"/>
    <p:sldId id="6096" r:id="rId31"/>
    <p:sldId id="6301" r:id="rId32"/>
    <p:sldId id="6317" r:id="rId33"/>
    <p:sldId id="6303" r:id="rId34"/>
    <p:sldId id="6302" r:id="rId35"/>
    <p:sldId id="6304" r:id="rId36"/>
    <p:sldId id="6305" r:id="rId37"/>
    <p:sldId id="6306" r:id="rId38"/>
    <p:sldId id="6307" r:id="rId39"/>
    <p:sldId id="6176" r:id="rId40"/>
    <p:sldId id="6177" r:id="rId41"/>
    <p:sldId id="6178" r:id="rId42"/>
    <p:sldId id="6179" r:id="rId43"/>
    <p:sldId id="6180" r:id="rId44"/>
    <p:sldId id="6181" r:id="rId45"/>
    <p:sldId id="6182" r:id="rId46"/>
    <p:sldId id="6183" r:id="rId47"/>
    <p:sldId id="6184" r:id="rId48"/>
    <p:sldId id="6185" r:id="rId49"/>
    <p:sldId id="6186" r:id="rId50"/>
    <p:sldId id="6187" r:id="rId51"/>
    <p:sldId id="6188" r:id="rId52"/>
    <p:sldId id="6116" r:id="rId53"/>
    <p:sldId id="6117" r:id="rId54"/>
    <p:sldId id="6119" r:id="rId55"/>
    <p:sldId id="6121" r:id="rId56"/>
    <p:sldId id="6315" r:id="rId57"/>
    <p:sldId id="6316" r:id="rId58"/>
    <p:sldId id="6318" r:id="rId59"/>
    <p:sldId id="6322" r:id="rId60"/>
    <p:sldId id="6319" r:id="rId61"/>
    <p:sldId id="6321" r:id="rId62"/>
    <p:sldId id="6125" r:id="rId63"/>
    <p:sldId id="6334" r:id="rId64"/>
    <p:sldId id="6335" r:id="rId65"/>
    <p:sldId id="6126" r:id="rId66"/>
    <p:sldId id="6128" r:id="rId67"/>
    <p:sldId id="6127" r:id="rId68"/>
    <p:sldId id="6129" r:id="rId69"/>
    <p:sldId id="6323" r:id="rId70"/>
    <p:sldId id="6324" r:id="rId71"/>
    <p:sldId id="6312" r:id="rId72"/>
    <p:sldId id="6313" r:id="rId73"/>
    <p:sldId id="6314" r:id="rId74"/>
    <p:sldId id="6328" r:id="rId75"/>
    <p:sldId id="6329" r:id="rId76"/>
    <p:sldId id="6331" r:id="rId77"/>
    <p:sldId id="6332" r:id="rId78"/>
    <p:sldId id="6333" r:id="rId79"/>
    <p:sldId id="6191" r:id="rId80"/>
    <p:sldId id="6336" r:id="rId81"/>
    <p:sldId id="6192" r:id="rId82"/>
    <p:sldId id="6194" r:id="rId83"/>
    <p:sldId id="6193" r:id="rId84"/>
    <p:sldId id="3145" r:id="rId85"/>
    <p:sldId id="6139" r:id="rId86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倪腾" initials="倪腾" lastIdx="2" clrIdx="0"/>
  <p:cmAuthor id="2" name=" " initials="" lastIdx="1" clrIdx="1"/>
  <p:cmAuthor id="3" name="廖梦竹" initials="M" lastIdx="2" clrIdx="2"/>
  <p:cmAuthor id="4" name="Administrator" initials="A" lastIdx="2" clrIdx="3"/>
  <p:cmAuthor id="75" name="作者" initials="A" lastIdx="0" clrIdx="24"/>
  <p:cmAuthor id="0" name="李涛" initials="李涛" lastIdx="0" clrIdx="0"/>
  <p:cmAuthor id="5" name="vonta‘s" initials="8" lastIdx="1" clrIdx="2"/>
  <p:cmAuthor id="76" name="Liang" initials="L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00"/>
    <a:srgbClr val="FFFF00"/>
    <a:srgbClr val="BDD7EE"/>
    <a:srgbClr val="F1F1F1"/>
    <a:srgbClr val="F8F8F8"/>
    <a:srgbClr val="120C16"/>
    <a:srgbClr val="6DF5ED"/>
    <a:srgbClr val="E93252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3826" autoAdjust="0"/>
  </p:normalViewPr>
  <p:slideViewPr>
    <p:cSldViewPr snapToGrid="0">
      <p:cViewPr varScale="1">
        <p:scale>
          <a:sx n="75" d="100"/>
          <a:sy n="75" d="100"/>
        </p:scale>
        <p:origin x="7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0" Type="http://schemas.openxmlformats.org/officeDocument/2006/relationships/commentAuthors" Target="commentAuthors.xml"/><Relationship Id="rId9" Type="http://schemas.openxmlformats.org/officeDocument/2006/relationships/slide" Target="slides/slide6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1750362745966"/>
                  <c:y val="-0.087221220252496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5348169570508"/>
                  <c:y val="0.052521912865054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问卷打标</c:v>
                </c:pt>
                <c:pt idx="1">
                  <c:v>未填问卷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2063</c:v>
                </c:pt>
                <c:pt idx="1">
                  <c:v>1520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碧翠园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碧翠园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碧翠园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碧翠园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946FB1-5178-40F3-ABDB-7A7A8A8034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碧翠园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8" Type="http://schemas.openxmlformats.org/officeDocument/2006/relationships/slideLayout" Target="../slideLayouts/slideLayout2.xml"/><Relationship Id="rId67" Type="http://schemas.openxmlformats.org/officeDocument/2006/relationships/tags" Target="../tags/tag104.xml"/><Relationship Id="rId66" Type="http://schemas.openxmlformats.org/officeDocument/2006/relationships/tags" Target="../tags/tag103.xml"/><Relationship Id="rId65" Type="http://schemas.openxmlformats.org/officeDocument/2006/relationships/tags" Target="../tags/tag102.xml"/><Relationship Id="rId64" Type="http://schemas.openxmlformats.org/officeDocument/2006/relationships/tags" Target="../tags/tag101.xml"/><Relationship Id="rId63" Type="http://schemas.openxmlformats.org/officeDocument/2006/relationships/tags" Target="../tags/tag100.xml"/><Relationship Id="rId62" Type="http://schemas.openxmlformats.org/officeDocument/2006/relationships/tags" Target="../tags/tag99.xml"/><Relationship Id="rId61" Type="http://schemas.openxmlformats.org/officeDocument/2006/relationships/tags" Target="../tags/tag98.xml"/><Relationship Id="rId60" Type="http://schemas.openxmlformats.org/officeDocument/2006/relationships/tags" Target="../tags/tag97.xml"/><Relationship Id="rId6" Type="http://schemas.openxmlformats.org/officeDocument/2006/relationships/tags" Target="../tags/tag43.xml"/><Relationship Id="rId59" Type="http://schemas.openxmlformats.org/officeDocument/2006/relationships/tags" Target="../tags/tag96.xml"/><Relationship Id="rId58" Type="http://schemas.openxmlformats.org/officeDocument/2006/relationships/tags" Target="../tags/tag95.xml"/><Relationship Id="rId57" Type="http://schemas.openxmlformats.org/officeDocument/2006/relationships/tags" Target="../tags/tag94.xml"/><Relationship Id="rId56" Type="http://schemas.openxmlformats.org/officeDocument/2006/relationships/tags" Target="../tags/tag93.xml"/><Relationship Id="rId55" Type="http://schemas.openxmlformats.org/officeDocument/2006/relationships/tags" Target="../tags/tag92.xml"/><Relationship Id="rId54" Type="http://schemas.openxmlformats.org/officeDocument/2006/relationships/tags" Target="../tags/tag91.xml"/><Relationship Id="rId53" Type="http://schemas.openxmlformats.org/officeDocument/2006/relationships/tags" Target="../tags/tag90.xml"/><Relationship Id="rId52" Type="http://schemas.openxmlformats.org/officeDocument/2006/relationships/tags" Target="../tags/tag89.xml"/><Relationship Id="rId51" Type="http://schemas.openxmlformats.org/officeDocument/2006/relationships/tags" Target="../tags/tag88.xml"/><Relationship Id="rId50" Type="http://schemas.openxmlformats.org/officeDocument/2006/relationships/tags" Target="../tags/tag87.xml"/><Relationship Id="rId5" Type="http://schemas.openxmlformats.org/officeDocument/2006/relationships/image" Target="../media/image4.svg"/><Relationship Id="rId49" Type="http://schemas.openxmlformats.org/officeDocument/2006/relationships/tags" Target="../tags/tag86.xml"/><Relationship Id="rId48" Type="http://schemas.openxmlformats.org/officeDocument/2006/relationships/tags" Target="../tags/tag85.xml"/><Relationship Id="rId47" Type="http://schemas.openxmlformats.org/officeDocument/2006/relationships/tags" Target="../tags/tag84.xml"/><Relationship Id="rId46" Type="http://schemas.openxmlformats.org/officeDocument/2006/relationships/tags" Target="../tags/tag83.xml"/><Relationship Id="rId45" Type="http://schemas.openxmlformats.org/officeDocument/2006/relationships/tags" Target="../tags/tag82.xml"/><Relationship Id="rId44" Type="http://schemas.openxmlformats.org/officeDocument/2006/relationships/tags" Target="../tags/tag81.xml"/><Relationship Id="rId43" Type="http://schemas.openxmlformats.org/officeDocument/2006/relationships/tags" Target="../tags/tag80.xml"/><Relationship Id="rId42" Type="http://schemas.openxmlformats.org/officeDocument/2006/relationships/tags" Target="../tags/tag79.xml"/><Relationship Id="rId41" Type="http://schemas.openxmlformats.org/officeDocument/2006/relationships/tags" Target="../tags/tag78.xml"/><Relationship Id="rId40" Type="http://schemas.openxmlformats.org/officeDocument/2006/relationships/tags" Target="../tags/tag77.xml"/><Relationship Id="rId4" Type="http://schemas.openxmlformats.org/officeDocument/2006/relationships/image" Target="../media/image3.png"/><Relationship Id="rId39" Type="http://schemas.openxmlformats.org/officeDocument/2006/relationships/tags" Target="../tags/tag76.xml"/><Relationship Id="rId38" Type="http://schemas.openxmlformats.org/officeDocument/2006/relationships/tags" Target="../tags/tag75.xml"/><Relationship Id="rId37" Type="http://schemas.openxmlformats.org/officeDocument/2006/relationships/tags" Target="../tags/tag74.xml"/><Relationship Id="rId36" Type="http://schemas.openxmlformats.org/officeDocument/2006/relationships/tags" Target="../tags/tag73.xml"/><Relationship Id="rId35" Type="http://schemas.openxmlformats.org/officeDocument/2006/relationships/tags" Target="../tags/tag72.xml"/><Relationship Id="rId34" Type="http://schemas.openxmlformats.org/officeDocument/2006/relationships/tags" Target="../tags/tag71.xml"/><Relationship Id="rId33" Type="http://schemas.openxmlformats.org/officeDocument/2006/relationships/tags" Target="../tags/tag70.xml"/><Relationship Id="rId32" Type="http://schemas.openxmlformats.org/officeDocument/2006/relationships/tags" Target="../tags/tag69.xml"/><Relationship Id="rId31" Type="http://schemas.openxmlformats.org/officeDocument/2006/relationships/tags" Target="../tags/tag68.xml"/><Relationship Id="rId30" Type="http://schemas.openxmlformats.org/officeDocument/2006/relationships/tags" Target="../tags/tag67.xml"/><Relationship Id="rId3" Type="http://schemas.openxmlformats.org/officeDocument/2006/relationships/image" Target="../media/image3.svg"/><Relationship Id="rId29" Type="http://schemas.openxmlformats.org/officeDocument/2006/relationships/tags" Target="../tags/tag66.xml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image" Target="../media/image2.png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06.xml"/><Relationship Id="rId7" Type="http://schemas.openxmlformats.org/officeDocument/2006/relationships/image" Target="../media/image18.png"/><Relationship Id="rId6" Type="http://schemas.openxmlformats.org/officeDocument/2006/relationships/tags" Target="../tags/tag105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.svg"/><Relationship Id="rId10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6" Type="http://schemas.openxmlformats.org/officeDocument/2006/relationships/image" Target="../media/image27.emf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tags" Target="../tags/tag107.xml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tags" Target="../tags/tag109.xml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tags" Target="../tags/tag1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6" Type="http://schemas.openxmlformats.org/officeDocument/2006/relationships/image" Target="../media/image6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6" Type="http://schemas.openxmlformats.org/officeDocument/2006/relationships/image" Target="../media/image6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7.jpeg"/><Relationship Id="rId6" Type="http://schemas.openxmlformats.org/officeDocument/2006/relationships/image" Target="../media/image6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image" Target="../media/image4.svg"/><Relationship Id="rId44" Type="http://schemas.openxmlformats.org/officeDocument/2006/relationships/slideLayout" Target="../slideLayouts/slideLayout2.xml"/><Relationship Id="rId43" Type="http://schemas.openxmlformats.org/officeDocument/2006/relationships/image" Target="../media/image81.png"/><Relationship Id="rId42" Type="http://schemas.openxmlformats.org/officeDocument/2006/relationships/tags" Target="../tags/tag149.xml"/><Relationship Id="rId41" Type="http://schemas.openxmlformats.org/officeDocument/2006/relationships/tags" Target="../tags/tag148.xml"/><Relationship Id="rId40" Type="http://schemas.openxmlformats.org/officeDocument/2006/relationships/tags" Target="../tags/tag147.xml"/><Relationship Id="rId4" Type="http://schemas.openxmlformats.org/officeDocument/2006/relationships/image" Target="../media/image3.png"/><Relationship Id="rId39" Type="http://schemas.openxmlformats.org/officeDocument/2006/relationships/tags" Target="../tags/tag146.xml"/><Relationship Id="rId38" Type="http://schemas.openxmlformats.org/officeDocument/2006/relationships/tags" Target="../tags/tag145.xml"/><Relationship Id="rId37" Type="http://schemas.openxmlformats.org/officeDocument/2006/relationships/tags" Target="../tags/tag144.xml"/><Relationship Id="rId36" Type="http://schemas.openxmlformats.org/officeDocument/2006/relationships/tags" Target="../tags/tag143.xml"/><Relationship Id="rId35" Type="http://schemas.openxmlformats.org/officeDocument/2006/relationships/tags" Target="../tags/tag142.xml"/><Relationship Id="rId34" Type="http://schemas.openxmlformats.org/officeDocument/2006/relationships/tags" Target="../tags/tag141.xml"/><Relationship Id="rId33" Type="http://schemas.openxmlformats.org/officeDocument/2006/relationships/tags" Target="../tags/tag140.xml"/><Relationship Id="rId32" Type="http://schemas.openxmlformats.org/officeDocument/2006/relationships/tags" Target="../tags/tag139.xml"/><Relationship Id="rId31" Type="http://schemas.openxmlformats.org/officeDocument/2006/relationships/tags" Target="../tags/tag138.xml"/><Relationship Id="rId30" Type="http://schemas.openxmlformats.org/officeDocument/2006/relationships/tags" Target="../tags/tag137.xml"/><Relationship Id="rId3" Type="http://schemas.openxmlformats.org/officeDocument/2006/relationships/image" Target="../media/image3.svg"/><Relationship Id="rId29" Type="http://schemas.openxmlformats.org/officeDocument/2006/relationships/tags" Target="../tags/tag136.xml"/><Relationship Id="rId28" Type="http://schemas.openxmlformats.org/officeDocument/2006/relationships/tags" Target="../tags/tag135.xml"/><Relationship Id="rId27" Type="http://schemas.openxmlformats.org/officeDocument/2006/relationships/tags" Target="../tags/tag134.xml"/><Relationship Id="rId26" Type="http://schemas.openxmlformats.org/officeDocument/2006/relationships/tags" Target="../tags/tag133.xml"/><Relationship Id="rId25" Type="http://schemas.openxmlformats.org/officeDocument/2006/relationships/tags" Target="../tags/tag132.xml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image" Target="../media/image2.png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4.svg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188.xml"/><Relationship Id="rId43" Type="http://schemas.openxmlformats.org/officeDocument/2006/relationships/tags" Target="../tags/tag187.xml"/><Relationship Id="rId42" Type="http://schemas.openxmlformats.org/officeDocument/2006/relationships/tags" Target="../tags/tag186.xml"/><Relationship Id="rId41" Type="http://schemas.openxmlformats.org/officeDocument/2006/relationships/tags" Target="../tags/tag185.xml"/><Relationship Id="rId40" Type="http://schemas.openxmlformats.org/officeDocument/2006/relationships/tags" Target="../tags/tag184.xml"/><Relationship Id="rId4" Type="http://schemas.openxmlformats.org/officeDocument/2006/relationships/image" Target="../media/image3.png"/><Relationship Id="rId39" Type="http://schemas.openxmlformats.org/officeDocument/2006/relationships/tags" Target="../tags/tag183.xml"/><Relationship Id="rId38" Type="http://schemas.openxmlformats.org/officeDocument/2006/relationships/tags" Target="../tags/tag182.xml"/><Relationship Id="rId37" Type="http://schemas.openxmlformats.org/officeDocument/2006/relationships/tags" Target="../tags/tag181.xml"/><Relationship Id="rId36" Type="http://schemas.openxmlformats.org/officeDocument/2006/relationships/tags" Target="../tags/tag180.xml"/><Relationship Id="rId35" Type="http://schemas.openxmlformats.org/officeDocument/2006/relationships/tags" Target="../tags/tag179.xml"/><Relationship Id="rId34" Type="http://schemas.openxmlformats.org/officeDocument/2006/relationships/tags" Target="../tags/tag178.xml"/><Relationship Id="rId33" Type="http://schemas.openxmlformats.org/officeDocument/2006/relationships/tags" Target="../tags/tag177.xml"/><Relationship Id="rId32" Type="http://schemas.openxmlformats.org/officeDocument/2006/relationships/tags" Target="../tags/tag176.xml"/><Relationship Id="rId31" Type="http://schemas.openxmlformats.org/officeDocument/2006/relationships/tags" Target="../tags/tag175.xml"/><Relationship Id="rId30" Type="http://schemas.openxmlformats.org/officeDocument/2006/relationships/tags" Target="../tags/tag174.xml"/><Relationship Id="rId3" Type="http://schemas.openxmlformats.org/officeDocument/2006/relationships/image" Target="../media/image3.svg"/><Relationship Id="rId29" Type="http://schemas.openxmlformats.org/officeDocument/2006/relationships/tags" Target="../tags/tag173.xml"/><Relationship Id="rId28" Type="http://schemas.openxmlformats.org/officeDocument/2006/relationships/tags" Target="../tags/tag172.xml"/><Relationship Id="rId27" Type="http://schemas.openxmlformats.org/officeDocument/2006/relationships/tags" Target="../tags/tag171.xml"/><Relationship Id="rId26" Type="http://schemas.openxmlformats.org/officeDocument/2006/relationships/tags" Target="../tags/tag170.xml"/><Relationship Id="rId25" Type="http://schemas.openxmlformats.org/officeDocument/2006/relationships/tags" Target="../tags/tag169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image" Target="../media/image2.png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tags" Target="../tags/tag189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0.png"/><Relationship Id="rId1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image" Target="../media/image9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9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9.png"/><Relationship Id="rId6" Type="http://schemas.openxmlformats.org/officeDocument/2006/relationships/image" Target="../media/image9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9458" y="2219325"/>
            <a:ext cx="612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点燃私域训练营落地实操宝典</a:t>
            </a:r>
            <a:endParaRPr lang="zh-CN" sz="3600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  <a:endParaRPr lang="zh-CN" altLang="en-US" sz="12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86835" y="14605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673668" y="2460943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二、用户标签应该怎么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定？</a:t>
            </a:r>
            <a:endParaRPr lang="en-US" altLang="zh-CN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280002"/>
            <a:ext cx="526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第一步：先去了解你的用户是谁，需求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是什么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4"/>
            </p:custDataLst>
          </p:nvPr>
        </p:nvSpPr>
        <p:spPr>
          <a:xfrm>
            <a:off x="1392819" y="1342877"/>
            <a:ext cx="1447438" cy="1447438"/>
          </a:xfrm>
          <a:prstGeom prst="ellipse">
            <a:avLst/>
          </a:prstGeom>
          <a:solidFill>
            <a:srgbClr val="1D6DC2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6792" tIns="38396" rIns="76792" bIns="38396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5"/>
            </p:custDataLst>
          </p:nvPr>
        </p:nvSpPr>
        <p:spPr>
          <a:xfrm>
            <a:off x="1350710" y="1238939"/>
            <a:ext cx="1593486" cy="165531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850266" y="3307716"/>
            <a:ext cx="2594374" cy="12127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观察用户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特征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判断用户喜好</a:t>
            </a:r>
            <a:r>
              <a:rPr lang="zh-CN" altLang="en-US" sz="10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（行为习惯）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判断用户需求</a:t>
            </a:r>
            <a:r>
              <a:rPr lang="zh-CN" altLang="en-US" sz="10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（痛点分析）</a:t>
            </a:r>
            <a:b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燕尾形 25"/>
          <p:cNvSpPr/>
          <p:nvPr>
            <p:custDataLst>
              <p:tags r:id="rId7"/>
            </p:custDataLst>
          </p:nvPr>
        </p:nvSpPr>
        <p:spPr>
          <a:xfrm>
            <a:off x="3299888" y="1658542"/>
            <a:ext cx="677524" cy="816109"/>
          </a:xfrm>
          <a:prstGeom prst="chevron">
            <a:avLst/>
          </a:prstGeom>
          <a:solidFill>
            <a:srgbClr val="0088D5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8"/>
            </p:custDataLst>
          </p:nvPr>
        </p:nvSpPr>
        <p:spPr>
          <a:xfrm>
            <a:off x="4406128" y="1342877"/>
            <a:ext cx="1447438" cy="1447438"/>
          </a:xfrm>
          <a:prstGeom prst="ellipse">
            <a:avLst/>
          </a:prstGeom>
          <a:solidFill>
            <a:srgbClr val="0088D5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6792" tIns="38396" rIns="76792" bIns="38396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>
            <p:custDataLst>
              <p:tags r:id="rId9"/>
            </p:custDataLst>
          </p:nvPr>
        </p:nvSpPr>
        <p:spPr>
          <a:xfrm>
            <a:off x="4364020" y="1238939"/>
            <a:ext cx="1593486" cy="165531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3638550" y="3342640"/>
            <a:ext cx="3025775" cy="93218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与用户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更进一步交流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挖掘用户潜在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需求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锁定目标用户</a:t>
            </a:r>
            <a:endParaRPr lang="en-US" altLang="zh-CN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燕尾形 29"/>
          <p:cNvSpPr/>
          <p:nvPr>
            <p:custDataLst>
              <p:tags r:id="rId11"/>
            </p:custDataLst>
          </p:nvPr>
        </p:nvSpPr>
        <p:spPr>
          <a:xfrm>
            <a:off x="6282283" y="1658542"/>
            <a:ext cx="677524" cy="816109"/>
          </a:xfrm>
          <a:prstGeom prst="chevron">
            <a:avLst/>
          </a:prstGeom>
          <a:solidFill>
            <a:srgbClr val="009ECA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>
            <p:custDataLst>
              <p:tags r:id="rId12"/>
            </p:custDataLst>
          </p:nvPr>
        </p:nvSpPr>
        <p:spPr>
          <a:xfrm>
            <a:off x="7388523" y="1342877"/>
            <a:ext cx="1447438" cy="1447438"/>
          </a:xfrm>
          <a:prstGeom prst="ellipse">
            <a:avLst/>
          </a:prstGeom>
          <a:solidFill>
            <a:srgbClr val="009ECA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6792" tIns="38396" rIns="76792" bIns="38396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3"/>
            </p:custDataLst>
          </p:nvPr>
        </p:nvSpPr>
        <p:spPr>
          <a:xfrm>
            <a:off x="7346414" y="1238939"/>
            <a:ext cx="1593486" cy="165531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4"/>
            </p:custDataLst>
          </p:nvPr>
        </p:nvSpPr>
        <p:spPr>
          <a:xfrm>
            <a:off x="6815055" y="3307716"/>
            <a:ext cx="2594374" cy="12127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挖掘目标用户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差异性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采取精细化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运营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实现更高客单</a:t>
            </a:r>
            <a:r>
              <a:rPr lang="en-US" altLang="zh-CN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OR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销量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5"/>
            </p:custDataLst>
          </p:nvPr>
        </p:nvSpPr>
        <p:spPr>
          <a:xfrm>
            <a:off x="1586063" y="1630616"/>
            <a:ext cx="1060951" cy="871961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350">
                <a:sym typeface="Arial" panose="020B0604020202020204" pitchFamily="34" charset="0"/>
              </a:rPr>
              <a:t>用户</a:t>
            </a:r>
            <a:r>
              <a:rPr lang="zh-CN" altLang="en-US" sz="2350">
                <a:sym typeface="Arial" panose="020B0604020202020204" pitchFamily="34" charset="0"/>
              </a:rPr>
              <a:t>洞察</a:t>
            </a:r>
            <a:endParaRPr lang="zh-CN" altLang="en-US" sz="2350"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6"/>
            </p:custDataLst>
          </p:nvPr>
        </p:nvSpPr>
        <p:spPr>
          <a:xfrm>
            <a:off x="4599372" y="1630616"/>
            <a:ext cx="1060951" cy="871961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350">
                <a:sym typeface="Arial" panose="020B0604020202020204" pitchFamily="34" charset="0"/>
              </a:rPr>
              <a:t>用户</a:t>
            </a:r>
            <a:r>
              <a:rPr lang="zh-CN" altLang="en-US" sz="2350">
                <a:sym typeface="Arial" panose="020B0604020202020204" pitchFamily="34" charset="0"/>
              </a:rPr>
              <a:t>调研</a:t>
            </a:r>
            <a:endParaRPr lang="zh-CN" altLang="en-US" sz="2350"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581767" y="1630616"/>
            <a:ext cx="1060951" cy="871961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350">
                <a:sym typeface="Arial" panose="020B0604020202020204" pitchFamily="34" charset="0"/>
              </a:rPr>
              <a:t>用户</a:t>
            </a:r>
            <a:r>
              <a:rPr lang="zh-CN" altLang="en-US" sz="2350">
                <a:sym typeface="Arial" panose="020B0604020202020204" pitchFamily="34" charset="0"/>
              </a:rPr>
              <a:t>分类</a:t>
            </a:r>
            <a:endParaRPr lang="zh-CN" altLang="en-US" sz="235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280002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用户洞察怎么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做？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2035" y="1189990"/>
            <a:ext cx="2296795" cy="3530600"/>
            <a:chOff x="2176" y="2086"/>
            <a:chExt cx="3617" cy="5560"/>
          </a:xfrm>
        </p:grpSpPr>
        <p:sp>
          <p:nvSpPr>
            <p:cNvPr id="2" name="文本框 1"/>
            <p:cNvSpPr txBox="1"/>
            <p:nvPr/>
          </p:nvSpPr>
          <p:spPr>
            <a:xfrm>
              <a:off x="2183" y="5070"/>
              <a:ext cx="3610" cy="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比如</a:t>
              </a:r>
              <a:r>
                <a:rPr lang="zh-CN" sz="1600" b="1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淘宝生意参谋</a:t>
              </a:r>
              <a:r>
                <a:rPr 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zh-CN" sz="1600" b="1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百度指数</a:t>
              </a:r>
              <a:r>
                <a:rPr 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、微博指数等</a:t>
              </a:r>
              <a:endParaRPr 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数据获得只是一方面，更多是观察</a:t>
              </a:r>
              <a:r>
                <a:rPr 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差异性</a:t>
              </a:r>
              <a:endParaRPr 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358" y="2086"/>
              <a:ext cx="1250" cy="1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76" y="4687"/>
              <a:ext cx="3615" cy="2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51" y="3235"/>
              <a:ext cx="3257" cy="1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借助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数据工具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68420" y="1189990"/>
            <a:ext cx="2295525" cy="3530600"/>
            <a:chOff x="2176" y="2086"/>
            <a:chExt cx="3615" cy="5560"/>
          </a:xfrm>
        </p:grpSpPr>
        <p:sp>
          <p:nvSpPr>
            <p:cNvPr id="13" name="文本框 12"/>
            <p:cNvSpPr txBox="1"/>
            <p:nvPr/>
          </p:nvSpPr>
          <p:spPr>
            <a:xfrm>
              <a:off x="2293" y="4856"/>
              <a:ext cx="3443" cy="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通过淘宝、微博、论坛、应用市场等平台，可以看到用户对于产品的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评论</a:t>
              </a:r>
              <a:endPara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对于差评可以重点关注</a:t>
              </a:r>
              <a:endParaRPr lang="zh-CN" altLang="en-US" sz="1400" b="1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反映了用户没有被满足的核心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诉求</a:t>
              </a:r>
              <a:endPara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58" y="2086"/>
              <a:ext cx="1250" cy="1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176" y="4687"/>
              <a:ext cx="3615" cy="2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355" y="3173"/>
              <a:ext cx="3268" cy="1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分析用户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评论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64325" y="1189990"/>
            <a:ext cx="2295525" cy="3530600"/>
            <a:chOff x="2176" y="2086"/>
            <a:chExt cx="3615" cy="5560"/>
          </a:xfrm>
        </p:grpSpPr>
        <p:sp>
          <p:nvSpPr>
            <p:cNvPr id="32" name="文本框 31"/>
            <p:cNvSpPr txBox="1"/>
            <p:nvPr/>
          </p:nvSpPr>
          <p:spPr>
            <a:xfrm>
              <a:off x="2348" y="4922"/>
              <a:ext cx="3443" cy="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</a:t>
              </a:r>
              <a:r>
                <a:rPr lang="zh-CN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行业的分析报告，可以获得更多行业</a:t>
              </a:r>
              <a:r>
                <a:rPr lang="en-US" altLang="zh-CN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&amp;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用户信息，以便更进一步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了解</a:t>
              </a:r>
              <a:endPara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也为接下来的决策提供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参考方向</a:t>
              </a:r>
              <a:endPara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58" y="2086"/>
              <a:ext cx="1250" cy="1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76" y="4687"/>
              <a:ext cx="3615" cy="2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418" y="3173"/>
              <a:ext cx="3247" cy="1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行业分析</a:t>
              </a:r>
              <a:r>
                <a:rPr 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报告</a:t>
              </a:r>
              <a:endPara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280002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用户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调研怎么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做？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86535" y="1633191"/>
            <a:ext cx="2720975" cy="1838354"/>
            <a:chOff x="2176" y="2230"/>
            <a:chExt cx="3615" cy="2254"/>
          </a:xfrm>
        </p:grpSpPr>
        <p:sp>
          <p:nvSpPr>
            <p:cNvPr id="48" name="矩形 47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358" y="2230"/>
              <a:ext cx="1250" cy="11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51" y="3235"/>
              <a:ext cx="3257" cy="9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问卷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调研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82235" y="1661066"/>
            <a:ext cx="2814320" cy="1738724"/>
            <a:chOff x="2176" y="2212"/>
            <a:chExt cx="3615" cy="2272"/>
          </a:xfrm>
        </p:grpSpPr>
        <p:sp>
          <p:nvSpPr>
            <p:cNvPr id="16" name="矩形 15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58" y="2212"/>
              <a:ext cx="1250" cy="11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355" y="3173"/>
              <a:ext cx="3268" cy="10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访谈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999490" y="347345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用户调研的问题设计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588645" y="3759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86" name="文本框 185"/>
          <p:cNvSpPr txBox="1"/>
          <p:nvPr>
            <p:custDataLst>
              <p:tags r:id="rId6"/>
            </p:custDataLst>
          </p:nvPr>
        </p:nvSpPr>
        <p:spPr>
          <a:xfrm>
            <a:off x="1936115" y="916940"/>
            <a:ext cx="636079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100" b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可以用于指定用户运营策略的问题才是有价值的问题</a:t>
            </a:r>
            <a:endParaRPr lang="zh-CN" sz="2100" b="1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Oval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17466" y="1604526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8" name="Freeform 22"/>
          <p:cNvSpPr/>
          <p:nvPr>
            <p:custDataLst>
              <p:tags r:id="rId8"/>
            </p:custDataLst>
          </p:nvPr>
        </p:nvSpPr>
        <p:spPr bwMode="auto">
          <a:xfrm>
            <a:off x="2802021" y="2871010"/>
            <a:ext cx="1063761" cy="401206"/>
          </a:xfrm>
          <a:custGeom>
            <a:avLst/>
            <a:gdLst>
              <a:gd name="T0" fmla="*/ 238 w 725"/>
              <a:gd name="T1" fmla="*/ 274 h 274"/>
              <a:gd name="T2" fmla="*/ 725 w 725"/>
              <a:gd name="T3" fmla="*/ 0 h 274"/>
              <a:gd name="T4" fmla="*/ 239 w 725"/>
              <a:gd name="T5" fmla="*/ 140 h 274"/>
              <a:gd name="T6" fmla="*/ 0 w 725"/>
              <a:gd name="T7" fmla="*/ 221 h 274"/>
              <a:gd name="T8" fmla="*/ 238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8" y="274"/>
                </a:moveTo>
                <a:cubicBezTo>
                  <a:pt x="444" y="274"/>
                  <a:pt x="625" y="164"/>
                  <a:pt x="725" y="0"/>
                </a:cubicBezTo>
                <a:cubicBezTo>
                  <a:pt x="715" y="7"/>
                  <a:pt x="560" y="163"/>
                  <a:pt x="239" y="140"/>
                </a:cubicBezTo>
                <a:cubicBezTo>
                  <a:pt x="76" y="129"/>
                  <a:pt x="19" y="174"/>
                  <a:pt x="0" y="221"/>
                </a:cubicBezTo>
                <a:cubicBezTo>
                  <a:pt x="72" y="255"/>
                  <a:pt x="153" y="274"/>
                  <a:pt x="238" y="274"/>
                </a:cubicBezTo>
                <a:close/>
              </a:path>
            </a:pathLst>
          </a:custGeom>
          <a:solidFill>
            <a:srgbClr val="00A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9" name="Freeform 23"/>
          <p:cNvSpPr/>
          <p:nvPr>
            <p:custDataLst>
              <p:tags r:id="rId9"/>
            </p:custDataLst>
          </p:nvPr>
        </p:nvSpPr>
        <p:spPr bwMode="auto">
          <a:xfrm>
            <a:off x="2326649" y="2558804"/>
            <a:ext cx="1547610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50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0" name="Freeform 25"/>
          <p:cNvSpPr/>
          <p:nvPr>
            <p:custDataLst>
              <p:tags r:id="rId10"/>
            </p:custDataLst>
          </p:nvPr>
        </p:nvSpPr>
        <p:spPr bwMode="auto">
          <a:xfrm>
            <a:off x="2332299" y="1552257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8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2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6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00A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1" name="Oval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61553" y="3086447"/>
            <a:ext cx="9889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2" name="Oval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37942" y="3143660"/>
            <a:ext cx="8476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3" name="Oval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35521" y="3228422"/>
            <a:ext cx="9889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4" name="文本框 193"/>
          <p:cNvSpPr txBox="1"/>
          <p:nvPr>
            <p:custDataLst>
              <p:tags r:id="rId14"/>
            </p:custDataLst>
          </p:nvPr>
        </p:nvSpPr>
        <p:spPr>
          <a:xfrm>
            <a:off x="2939570" y="2221438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购买频次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购买渠道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心理价位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5" name="矩形 194"/>
          <p:cNvSpPr/>
          <p:nvPr>
            <p:custDataLst>
              <p:tags r:id="rId15"/>
            </p:custDataLst>
          </p:nvPr>
        </p:nvSpPr>
        <p:spPr>
          <a:xfrm>
            <a:off x="3037227" y="1973247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00A49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消费行为</a:t>
            </a:r>
            <a:endParaRPr lang="zh-CN" altLang="en-US" sz="1600" b="1">
              <a:solidFill>
                <a:srgbClr val="00A49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6" name="文本框 195"/>
          <p:cNvSpPr txBox="1"/>
          <p:nvPr>
            <p:custDataLst>
              <p:tags r:id="rId16"/>
            </p:custDataLst>
          </p:nvPr>
        </p:nvSpPr>
        <p:spPr>
          <a:xfrm>
            <a:off x="2413332" y="1760990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6308" y="3085090"/>
            <a:ext cx="9889" cy="10595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8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34594" y="3169852"/>
            <a:ext cx="9183" cy="9183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9" name="Oval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94944" y="1593281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0" name="Freeform 9"/>
          <p:cNvSpPr/>
          <p:nvPr>
            <p:custDataLst>
              <p:tags r:id="rId20"/>
            </p:custDataLst>
          </p:nvPr>
        </p:nvSpPr>
        <p:spPr bwMode="auto">
          <a:xfrm>
            <a:off x="4779499" y="2861178"/>
            <a:ext cx="1063761" cy="399793"/>
          </a:xfrm>
          <a:custGeom>
            <a:avLst/>
            <a:gdLst>
              <a:gd name="T0" fmla="*/ 238 w 725"/>
              <a:gd name="T1" fmla="*/ 273 h 273"/>
              <a:gd name="T2" fmla="*/ 725 w 725"/>
              <a:gd name="T3" fmla="*/ 0 h 273"/>
              <a:gd name="T4" fmla="*/ 239 w 725"/>
              <a:gd name="T5" fmla="*/ 139 h 273"/>
              <a:gd name="T6" fmla="*/ 0 w 725"/>
              <a:gd name="T7" fmla="*/ 220 h 273"/>
              <a:gd name="T8" fmla="*/ 238 w 725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3">
                <a:moveTo>
                  <a:pt x="238" y="273"/>
                </a:moveTo>
                <a:cubicBezTo>
                  <a:pt x="444" y="273"/>
                  <a:pt x="625" y="163"/>
                  <a:pt x="725" y="0"/>
                </a:cubicBezTo>
                <a:cubicBezTo>
                  <a:pt x="715" y="6"/>
                  <a:pt x="560" y="162"/>
                  <a:pt x="239" y="139"/>
                </a:cubicBezTo>
                <a:cubicBezTo>
                  <a:pt x="76" y="128"/>
                  <a:pt x="19" y="173"/>
                  <a:pt x="0" y="220"/>
                </a:cubicBezTo>
                <a:cubicBezTo>
                  <a:pt x="72" y="254"/>
                  <a:pt x="153" y="273"/>
                  <a:pt x="238" y="273"/>
                </a:cubicBezTo>
                <a:close/>
              </a:path>
            </a:pathLst>
          </a:custGeom>
          <a:solidFill>
            <a:srgbClr val="892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Freeform 10"/>
          <p:cNvSpPr/>
          <p:nvPr>
            <p:custDataLst>
              <p:tags r:id="rId21"/>
            </p:custDataLst>
          </p:nvPr>
        </p:nvSpPr>
        <p:spPr bwMode="auto">
          <a:xfrm>
            <a:off x="4304127" y="2547559"/>
            <a:ext cx="1547610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50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2" name="Freeform 11"/>
          <p:cNvSpPr/>
          <p:nvPr>
            <p:custDataLst>
              <p:tags r:id="rId22"/>
            </p:custDataLst>
          </p:nvPr>
        </p:nvSpPr>
        <p:spPr bwMode="auto">
          <a:xfrm>
            <a:off x="4304127" y="2547559"/>
            <a:ext cx="1547610" cy="525523"/>
          </a:xfrm>
          <a:custGeom>
            <a:avLst/>
            <a:gdLst>
              <a:gd name="T0" fmla="*/ 585 w 1055"/>
              <a:gd name="T1" fmla="*/ 352 h 359"/>
              <a:gd name="T2" fmla="*/ 100 w 1055"/>
              <a:gd name="T3" fmla="*/ 160 h 359"/>
              <a:gd name="T4" fmla="*/ 0 w 1055"/>
              <a:gd name="T5" fmla="*/ 0 h 359"/>
              <a:gd name="T6" fmla="*/ 2 w 1055"/>
              <a:gd name="T7" fmla="*/ 16 h 359"/>
              <a:gd name="T8" fmla="*/ 98 w 1055"/>
              <a:gd name="T9" fmla="*/ 162 h 359"/>
              <a:gd name="T10" fmla="*/ 278 w 1055"/>
              <a:gd name="T11" fmla="*/ 289 h 359"/>
              <a:gd name="T12" fmla="*/ 585 w 1055"/>
              <a:gd name="T13" fmla="*/ 355 h 359"/>
              <a:gd name="T14" fmla="*/ 620 w 1055"/>
              <a:gd name="T15" fmla="*/ 356 h 359"/>
              <a:gd name="T16" fmla="*/ 1050 w 1055"/>
              <a:gd name="T17" fmla="*/ 213 h 359"/>
              <a:gd name="T18" fmla="*/ 1055 w 1055"/>
              <a:gd name="T19" fmla="*/ 204 h 359"/>
              <a:gd name="T20" fmla="*/ 585 w 1055"/>
              <a:gd name="T21" fmla="*/ 35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5" h="359">
                <a:moveTo>
                  <a:pt x="585" y="352"/>
                </a:move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1" y="6"/>
                  <a:pt x="1" y="11"/>
                  <a:pt x="2" y="16"/>
                </a:cubicBezTo>
                <a:cubicBezTo>
                  <a:pt x="17" y="50"/>
                  <a:pt x="45" y="106"/>
                  <a:pt x="98" y="162"/>
                </a:cubicBezTo>
                <a:cubicBezTo>
                  <a:pt x="147" y="215"/>
                  <a:pt x="208" y="258"/>
                  <a:pt x="278" y="289"/>
                </a:cubicBezTo>
                <a:cubicBezTo>
                  <a:pt x="366" y="329"/>
                  <a:pt x="469" y="351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ubicBezTo>
                  <a:pt x="939" y="309"/>
                  <a:pt x="781" y="359"/>
                  <a:pt x="585" y="352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3" name="Freeform 12"/>
          <p:cNvSpPr/>
          <p:nvPr>
            <p:custDataLst>
              <p:tags r:id="rId23"/>
            </p:custDataLst>
          </p:nvPr>
        </p:nvSpPr>
        <p:spPr bwMode="auto">
          <a:xfrm>
            <a:off x="4309777" y="1541012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3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9 h 1130"/>
              <a:gd name="T36" fmla="*/ 140 w 506"/>
              <a:gd name="T37" fmla="*/ 602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3"/>
                </a:cubicBezTo>
                <a:cubicBezTo>
                  <a:pt x="418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2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9"/>
                  <a:pt x="243" y="1079"/>
                  <a:pt x="243" y="1079"/>
                </a:cubicBezTo>
                <a:cubicBezTo>
                  <a:pt x="243" y="1079"/>
                  <a:pt x="65" y="1108"/>
                  <a:pt x="140" y="602"/>
                </a:cubicBezTo>
                <a:cubicBezTo>
                  <a:pt x="143" y="586"/>
                  <a:pt x="156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892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4" name="Oval 1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9031" y="3076614"/>
            <a:ext cx="9889" cy="8476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" name="文本框 204"/>
          <p:cNvSpPr txBox="1"/>
          <p:nvPr>
            <p:custDataLst>
              <p:tags r:id="rId25"/>
            </p:custDataLst>
          </p:nvPr>
        </p:nvSpPr>
        <p:spPr>
          <a:xfrm>
            <a:off x="4366762" y="1769667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6" name="文本框 205"/>
          <p:cNvSpPr txBox="1"/>
          <p:nvPr>
            <p:custDataLst>
              <p:tags r:id="rId26"/>
            </p:custDataLst>
          </p:nvPr>
        </p:nvSpPr>
        <p:spPr>
          <a:xfrm>
            <a:off x="4998334" y="2159749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使用频次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使用周期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使用场景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7" name="矩形 206"/>
          <p:cNvSpPr/>
          <p:nvPr>
            <p:custDataLst>
              <p:tags r:id="rId27"/>
            </p:custDataLst>
          </p:nvPr>
        </p:nvSpPr>
        <p:spPr>
          <a:xfrm>
            <a:off x="5051539" y="1911558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892C8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使用习惯</a:t>
            </a:r>
            <a:endParaRPr lang="zh-CN" altLang="en-US" sz="1600" b="1">
              <a:solidFill>
                <a:srgbClr val="892C8C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Oval 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10661" y="3169852"/>
            <a:ext cx="10595" cy="9183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9" name="Oval 1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72423" y="1593281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0" name="Freeform 15"/>
          <p:cNvSpPr/>
          <p:nvPr>
            <p:custDataLst>
              <p:tags r:id="rId30"/>
            </p:custDataLst>
          </p:nvPr>
        </p:nvSpPr>
        <p:spPr bwMode="auto">
          <a:xfrm>
            <a:off x="6756272" y="2861178"/>
            <a:ext cx="1063761" cy="399793"/>
          </a:xfrm>
          <a:custGeom>
            <a:avLst/>
            <a:gdLst>
              <a:gd name="T0" fmla="*/ 239 w 725"/>
              <a:gd name="T1" fmla="*/ 273 h 273"/>
              <a:gd name="T2" fmla="*/ 725 w 725"/>
              <a:gd name="T3" fmla="*/ 0 h 273"/>
              <a:gd name="T4" fmla="*/ 240 w 725"/>
              <a:gd name="T5" fmla="*/ 139 h 273"/>
              <a:gd name="T6" fmla="*/ 0 w 725"/>
              <a:gd name="T7" fmla="*/ 220 h 273"/>
              <a:gd name="T8" fmla="*/ 239 w 725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3">
                <a:moveTo>
                  <a:pt x="239" y="273"/>
                </a:moveTo>
                <a:cubicBezTo>
                  <a:pt x="445" y="273"/>
                  <a:pt x="625" y="163"/>
                  <a:pt x="725" y="0"/>
                </a:cubicBezTo>
                <a:cubicBezTo>
                  <a:pt x="716" y="6"/>
                  <a:pt x="560" y="162"/>
                  <a:pt x="240" y="139"/>
                </a:cubicBezTo>
                <a:cubicBezTo>
                  <a:pt x="77" y="128"/>
                  <a:pt x="19" y="173"/>
                  <a:pt x="0" y="220"/>
                </a:cubicBezTo>
                <a:cubicBezTo>
                  <a:pt x="73" y="254"/>
                  <a:pt x="154" y="273"/>
                  <a:pt x="239" y="273"/>
                </a:cubicBezTo>
                <a:close/>
              </a:path>
            </a:pathLst>
          </a:custGeom>
          <a:solidFill>
            <a:srgbClr val="D6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1" name="Freeform 16"/>
          <p:cNvSpPr/>
          <p:nvPr>
            <p:custDataLst>
              <p:tags r:id="rId31"/>
            </p:custDataLst>
          </p:nvPr>
        </p:nvSpPr>
        <p:spPr bwMode="auto">
          <a:xfrm>
            <a:off x="6280899" y="2547559"/>
            <a:ext cx="1548316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2" name="Freeform 18"/>
          <p:cNvSpPr/>
          <p:nvPr>
            <p:custDataLst>
              <p:tags r:id="rId32"/>
            </p:custDataLst>
          </p:nvPr>
        </p:nvSpPr>
        <p:spPr bwMode="auto">
          <a:xfrm>
            <a:off x="6287256" y="1541012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3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9 h 1130"/>
              <a:gd name="T36" fmla="*/ 140 w 506"/>
              <a:gd name="T37" fmla="*/ 602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3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9"/>
                  <a:pt x="243" y="1079"/>
                  <a:pt x="243" y="1079"/>
                </a:cubicBezTo>
                <a:cubicBezTo>
                  <a:pt x="243" y="1079"/>
                  <a:pt x="65" y="1108"/>
                  <a:pt x="140" y="602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D6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3" name="Oval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15803" y="3076614"/>
            <a:ext cx="10595" cy="8476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4" name="Oval 2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992899" y="3131709"/>
            <a:ext cx="8476" cy="10595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5" name="文本框 214"/>
          <p:cNvSpPr txBox="1"/>
          <p:nvPr>
            <p:custDataLst>
              <p:tags r:id="rId35"/>
            </p:custDataLst>
          </p:nvPr>
        </p:nvSpPr>
        <p:spPr>
          <a:xfrm>
            <a:off x="6358665" y="1769667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" name="文本框 215"/>
          <p:cNvSpPr txBox="1"/>
          <p:nvPr>
            <p:custDataLst>
              <p:tags r:id="rId36"/>
            </p:custDataLst>
          </p:nvPr>
        </p:nvSpPr>
        <p:spPr>
          <a:xfrm>
            <a:off x="6951899" y="2153110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购买原因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使用目的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功效痛点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7" name="矩形 216"/>
          <p:cNvSpPr/>
          <p:nvPr>
            <p:custDataLst>
              <p:tags r:id="rId37"/>
            </p:custDataLst>
          </p:nvPr>
        </p:nvSpPr>
        <p:spPr>
          <a:xfrm>
            <a:off x="7005104" y="190491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D61A1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用户诉求</a:t>
            </a:r>
            <a:endParaRPr lang="zh-CN" altLang="en-US" sz="1600" b="1">
              <a:solidFill>
                <a:srgbClr val="D61A19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8" name="Oval 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17466" y="3549056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9" name="Freeform 30"/>
          <p:cNvSpPr/>
          <p:nvPr>
            <p:custDataLst>
              <p:tags r:id="rId39"/>
            </p:custDataLst>
          </p:nvPr>
        </p:nvSpPr>
        <p:spPr bwMode="auto">
          <a:xfrm>
            <a:off x="2801315" y="4815540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F08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0" name="Freeform 31"/>
          <p:cNvSpPr/>
          <p:nvPr>
            <p:custDataLst>
              <p:tags r:id="rId40"/>
            </p:custDataLst>
          </p:nvPr>
        </p:nvSpPr>
        <p:spPr bwMode="auto">
          <a:xfrm>
            <a:off x="2325942" y="4503334"/>
            <a:ext cx="1548316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1" name="Freeform 33"/>
          <p:cNvSpPr/>
          <p:nvPr>
            <p:custDataLst>
              <p:tags r:id="rId41"/>
            </p:custDataLst>
          </p:nvPr>
        </p:nvSpPr>
        <p:spPr bwMode="auto">
          <a:xfrm>
            <a:off x="2332299" y="3496787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F08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Oval 3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60846" y="5030977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3" name="Oval 3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37942" y="5088190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4" name="Oval 3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34814" y="5172952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45"/>
            </p:custDataLst>
          </p:nvPr>
        </p:nvSpPr>
        <p:spPr>
          <a:xfrm>
            <a:off x="2413741" y="3725442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6" name="文本框 225"/>
          <p:cNvSpPr txBox="1"/>
          <p:nvPr>
            <p:custDataLst>
              <p:tags r:id="rId46"/>
            </p:custDataLst>
          </p:nvPr>
        </p:nvSpPr>
        <p:spPr>
          <a:xfrm>
            <a:off x="2992120" y="4109085"/>
            <a:ext cx="104076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产品满意度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使用效果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建议意见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7" name="矩形 226"/>
          <p:cNvSpPr/>
          <p:nvPr>
            <p:custDataLst>
              <p:tags r:id="rId47"/>
            </p:custDataLst>
          </p:nvPr>
        </p:nvSpPr>
        <p:spPr>
          <a:xfrm>
            <a:off x="3045054" y="3860694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F0840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用户反馈</a:t>
            </a:r>
            <a:endParaRPr lang="zh-CN" altLang="en-US" sz="1600" b="1">
              <a:solidFill>
                <a:srgbClr val="F08407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8" name="Oval 2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294944" y="3559025"/>
            <a:ext cx="1669808" cy="166768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9" name="Freeform 30"/>
          <p:cNvSpPr/>
          <p:nvPr>
            <p:custDataLst>
              <p:tags r:id="rId49"/>
            </p:custDataLst>
          </p:nvPr>
        </p:nvSpPr>
        <p:spPr bwMode="auto">
          <a:xfrm>
            <a:off x="4778793" y="4825508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0" name="Freeform 31"/>
          <p:cNvSpPr/>
          <p:nvPr>
            <p:custDataLst>
              <p:tags r:id="rId50"/>
            </p:custDataLst>
          </p:nvPr>
        </p:nvSpPr>
        <p:spPr bwMode="auto">
          <a:xfrm>
            <a:off x="4303420" y="4513302"/>
            <a:ext cx="1548316" cy="679507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1" name="Freeform 33"/>
          <p:cNvSpPr/>
          <p:nvPr>
            <p:custDataLst>
              <p:tags r:id="rId51"/>
            </p:custDataLst>
          </p:nvPr>
        </p:nvSpPr>
        <p:spPr bwMode="auto">
          <a:xfrm>
            <a:off x="4309777" y="3506755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2" name="Oval 3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138324" y="5040944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3" name="Oval 3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15419" y="5098158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4" name="Oval 3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912292" y="5182921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5" name="文本框 234"/>
          <p:cNvSpPr txBox="1"/>
          <p:nvPr>
            <p:custDataLst>
              <p:tags r:id="rId55"/>
            </p:custDataLst>
          </p:nvPr>
        </p:nvSpPr>
        <p:spPr>
          <a:xfrm>
            <a:off x="4391219" y="3735410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6" name="文本框 235"/>
          <p:cNvSpPr txBox="1"/>
          <p:nvPr>
            <p:custDataLst>
              <p:tags r:id="rId56"/>
            </p:custDataLst>
          </p:nvPr>
        </p:nvSpPr>
        <p:spPr>
          <a:xfrm>
            <a:off x="4969327" y="4118853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业余爱好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关注资讯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兴趣话题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7" name="矩形 236"/>
          <p:cNvSpPr/>
          <p:nvPr>
            <p:custDataLst>
              <p:tags r:id="rId57"/>
            </p:custDataLst>
          </p:nvPr>
        </p:nvSpPr>
        <p:spPr>
          <a:xfrm>
            <a:off x="5022531" y="3870662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用户爱好</a:t>
            </a:r>
            <a:endParaRPr lang="zh-CN" altLang="en-US" sz="1600" b="1">
              <a:solidFill>
                <a:srgbClr val="5B9BD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Oval 2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72423" y="3533870"/>
            <a:ext cx="1669808" cy="166768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9" name="Freeform 30"/>
          <p:cNvSpPr/>
          <p:nvPr>
            <p:custDataLst>
              <p:tags r:id="rId59"/>
            </p:custDataLst>
          </p:nvPr>
        </p:nvSpPr>
        <p:spPr bwMode="auto">
          <a:xfrm>
            <a:off x="6756272" y="4800353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0" name="Freeform 31"/>
          <p:cNvSpPr/>
          <p:nvPr>
            <p:custDataLst>
              <p:tags r:id="rId60"/>
            </p:custDataLst>
          </p:nvPr>
        </p:nvSpPr>
        <p:spPr bwMode="auto">
          <a:xfrm>
            <a:off x="6280899" y="4488147"/>
            <a:ext cx="1548316" cy="679507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1" name="Freeform 33"/>
          <p:cNvSpPr/>
          <p:nvPr>
            <p:custDataLst>
              <p:tags r:id="rId61"/>
            </p:custDataLst>
          </p:nvPr>
        </p:nvSpPr>
        <p:spPr bwMode="auto">
          <a:xfrm>
            <a:off x="6287256" y="3481600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2" name="Oval 3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115803" y="5015789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3" name="Oval 3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992898" y="5073003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4" name="Oval 3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889771" y="5157766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5" name="文本框 244"/>
          <p:cNvSpPr txBox="1"/>
          <p:nvPr>
            <p:custDataLst>
              <p:tags r:id="rId65"/>
            </p:custDataLst>
          </p:nvPr>
        </p:nvSpPr>
        <p:spPr>
          <a:xfrm>
            <a:off x="6368698" y="3710255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06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6" name="文本框 245"/>
          <p:cNvSpPr txBox="1"/>
          <p:nvPr>
            <p:custDataLst>
              <p:tags r:id="rId66"/>
            </p:custDataLst>
          </p:nvPr>
        </p:nvSpPr>
        <p:spPr>
          <a:xfrm>
            <a:off x="6946806" y="4093698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家庭成员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职业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技能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7" name="矩形 246"/>
          <p:cNvSpPr/>
          <p:nvPr>
            <p:custDataLst>
              <p:tags r:id="rId67"/>
            </p:custDataLst>
          </p:nvPr>
        </p:nvSpPr>
        <p:spPr>
          <a:xfrm>
            <a:off x="7000240" y="3856355"/>
            <a:ext cx="10629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>
                <a:solidFill>
                  <a:srgbClr val="70AD4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个人信息</a:t>
            </a:r>
            <a:endParaRPr lang="zh-CN" altLang="en-US" sz="1600" b="1">
              <a:solidFill>
                <a:srgbClr val="70AD47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6496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用户调研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：是问卷的基本功能，但是不要问一些太基本的问题</a:t>
            </a:r>
            <a:endParaRPr 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13" name="文本框 112"/>
          <p:cNvSpPr txBox="1"/>
          <p:nvPr>
            <p:custDataLst>
              <p:tags r:id="rId6"/>
            </p:custDataLst>
          </p:nvPr>
        </p:nvSpPr>
        <p:spPr>
          <a:xfrm>
            <a:off x="862330" y="924560"/>
            <a:ext cx="3754120" cy="359410"/>
          </a:xfrm>
          <a:prstGeom prst="rect">
            <a:avLst/>
          </a:prstGeom>
        </p:spPr>
        <p:txBody>
          <a:bodyPr anchor="ctr" anchorCtr="1">
            <a:normAutofit fontScale="90000"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z="1850">
                <a:latin typeface="微软雅黑" panose="020B0503020204020204" charset="-122"/>
                <a:ea typeface="微软雅黑" panose="020B0503020204020204" charset="-122"/>
                <a:cs typeface="+mn-ea"/>
              </a:rPr>
              <a:t>太基础的问题</a:t>
            </a:r>
            <a:endParaRPr lang="zh-CN" altLang="en-US" sz="185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70" y="1238250"/>
            <a:ext cx="3495040" cy="42506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161915" y="878840"/>
            <a:ext cx="3754120" cy="359410"/>
          </a:xfrm>
          <a:prstGeom prst="rect">
            <a:avLst/>
          </a:prstGeom>
        </p:spPr>
        <p:txBody>
          <a:bodyPr anchor="ctr" anchorCtr="1">
            <a:normAutofit fontScale="90000"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z="1850">
                <a:latin typeface="微软雅黑" panose="020B0503020204020204" charset="-122"/>
                <a:ea typeface="微软雅黑" panose="020B0503020204020204" charset="-122"/>
                <a:cs typeface="+mn-ea"/>
              </a:rPr>
              <a:t>有商业价值的问题</a:t>
            </a:r>
            <a:endParaRPr lang="zh-CN" altLang="en-US" sz="185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5775" y="1165860"/>
            <a:ext cx="3292475" cy="4403725"/>
          </a:xfrm>
          <a:prstGeom prst="rect">
            <a:avLst/>
          </a:prstGeom>
        </p:spPr>
      </p:pic>
      <p:pic>
        <p:nvPicPr>
          <p:cNvPr id="6" name="图片 5" descr="343435383133323b333635383838363bcdeab3c9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08520" y="4078605"/>
            <a:ext cx="1490980" cy="149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28349" y="280002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如何做一份用户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访谈？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5285" y="974090"/>
            <a:ext cx="8709660" cy="41763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+mj-ea"/>
              <a:buNone/>
            </a:pPr>
            <a:r>
              <a:rPr lang="en-US" altLang="zh-CN" b="1"/>
              <a:t>TO C </a:t>
            </a:r>
            <a:r>
              <a:rPr lang="zh-CN" altLang="en-US" b="1"/>
              <a:t>产品访谈大纲参考</a:t>
            </a:r>
            <a:r>
              <a:rPr lang="en-US" altLang="zh-CN" b="1"/>
              <a:t>——</a:t>
            </a:r>
            <a:endParaRPr lang="en-US" altLang="zh-CN" b="1"/>
          </a:p>
          <a:p>
            <a:pPr indent="0" algn="l">
              <a:buFont typeface="+mj-ea"/>
              <a:buNone/>
            </a:pPr>
            <a:endParaRPr lang="zh-CN" b="1"/>
          </a:p>
          <a:p>
            <a:pPr marL="228600" indent="-228600" algn="l">
              <a:lnSpc>
                <a:spcPct val="140000"/>
              </a:lnSpc>
              <a:buFont typeface="+mj-ea"/>
              <a:buAutoNum type="circleNumDbPlain"/>
            </a:pPr>
            <a:r>
              <a:rPr lang="zh-CN" sz="1600" b="1"/>
              <a:t>使用动机调研：</a:t>
            </a:r>
            <a:r>
              <a:rPr lang="zh-CN" sz="1400"/>
              <a:t>用户为什么会先选择我们的产品？什么场景用户会想到使用我们的产品？我们的产品解决了用户那些问题？这些问题对用户的工作生活来说重要程度如何？</a:t>
            </a:r>
            <a:endParaRPr lang="zh-CN" sz="1400"/>
          </a:p>
          <a:p>
            <a:pPr marL="228600" indent="-228600" algn="l">
              <a:lnSpc>
                <a:spcPct val="140000"/>
              </a:lnSpc>
              <a:buFont typeface="+mj-ea"/>
              <a:buAutoNum type="circleNumDbPlain"/>
            </a:pPr>
            <a:r>
              <a:rPr lang="zh-CN" sz="1600" b="1"/>
              <a:t>使用行为与偏好调研：</a:t>
            </a:r>
            <a:r>
              <a:rPr lang="zh-CN" sz="1400"/>
              <a:t>用户从哪里知道我们的产品？用户都是怎么使用我们的产品的？用户使用我们产品时都会遇到哪些阻碍？</a:t>
            </a:r>
            <a:endParaRPr lang="zh-CN" sz="1400"/>
          </a:p>
          <a:p>
            <a:pPr marL="228600" indent="-228600" algn="l">
              <a:lnSpc>
                <a:spcPct val="140000"/>
              </a:lnSpc>
              <a:buFont typeface="+mj-ea"/>
              <a:buAutoNum type="circleNumDbPlain"/>
            </a:pPr>
            <a:r>
              <a:rPr lang="zh-CN" sz="1600" b="1"/>
              <a:t>使用感知与推荐意愿调研：</a:t>
            </a:r>
            <a:r>
              <a:rPr lang="zh-CN" sz="1400"/>
              <a:t>用户使用我们的产品感受如何，有哪些感到烦躁的地方？有哪些顾虑？为什么？用户对我们产品满意度如何？为什么愿意</a:t>
            </a:r>
            <a:r>
              <a:rPr lang="en-US" altLang="zh-CN" sz="1400"/>
              <a:t>/</a:t>
            </a:r>
            <a:r>
              <a:rPr lang="zh-CN" altLang="en-US" sz="1400"/>
              <a:t>不愿意推荐？</a:t>
            </a:r>
            <a:endParaRPr lang="zh-CN" altLang="en-US" sz="1400"/>
          </a:p>
          <a:p>
            <a:pPr marL="228600" indent="-228600" algn="l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1600" b="1"/>
              <a:t>工作</a:t>
            </a:r>
            <a:r>
              <a:rPr lang="en-US" altLang="zh-CN" sz="1600" b="1"/>
              <a:t>&amp;</a:t>
            </a:r>
            <a:r>
              <a:rPr lang="zh-CN" altLang="en-US" sz="1600" b="1"/>
              <a:t>生活状态调研：</a:t>
            </a:r>
            <a:r>
              <a:rPr lang="zh-CN" altLang="en-US" sz="1400"/>
              <a:t>工作日</a:t>
            </a:r>
            <a:r>
              <a:rPr lang="en-US" altLang="zh-CN" sz="1400"/>
              <a:t>/</a:t>
            </a:r>
            <a:r>
              <a:rPr lang="zh-CN" altLang="en-US" sz="1400"/>
              <a:t>休息日是如何度过的？有哪些兴趣爱好？平时喜欢看哪些电视节目？平时喜欢看哪些</a:t>
            </a:r>
            <a:r>
              <a:rPr lang="en-US" altLang="zh-CN" sz="1400"/>
              <a:t>APP</a:t>
            </a:r>
            <a:r>
              <a:rPr lang="zh-CN" altLang="en-US" sz="1400"/>
              <a:t>？对当前工作生活是否满意？近期生活工作目标是什么？</a:t>
            </a:r>
            <a:endParaRPr lang="zh-CN" altLang="en-US" sz="1400"/>
          </a:p>
          <a:p>
            <a:pPr marL="228600" indent="-228600" algn="l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1600" b="1"/>
              <a:t>价值观调研：</a:t>
            </a:r>
            <a:r>
              <a:rPr lang="zh-CN" altLang="en-US" sz="1400"/>
              <a:t>用户的人生目标是什么？用户向往的生活是什么样的？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223135" y="2564130"/>
            <a:ext cx="5813425" cy="630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6765" y="2618105"/>
            <a:ext cx="6146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ym typeface="+mn-ea"/>
              </a:rPr>
              <a:t>某减脂类食品品牌案例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1853" y="320358"/>
            <a:ext cx="2731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sym typeface="+mn-ea"/>
              </a:rPr>
              <a:t>问卷调研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—— 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案例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分享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数据收集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04570" y="58137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一、标签体系的基础：通过调查问卷收集粉丝画像</a:t>
            </a:r>
            <a:endParaRPr lang="zh-CN" altLang="en-US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" y="1379855"/>
            <a:ext cx="4539155" cy="35100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402" y="1379855"/>
            <a:ext cx="5098525" cy="35100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45758" y="1449070"/>
            <a:ext cx="159489" cy="26277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49116" y="1390488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819013" y="2643114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760701" y="3679109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数据收集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945758" y="1449070"/>
            <a:ext cx="212651" cy="26277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54" y="1445260"/>
            <a:ext cx="5308424" cy="365455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518310" y="1449070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71603" y="2736790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52083" y="3828548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652" y="970580"/>
            <a:ext cx="4243170" cy="4119171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011212" y="1825934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04570" y="58137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一、标签体系的基础：通过调查问卷收集粉丝画像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408488" y="2598738"/>
            <a:ext cx="21094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Part  5 </a:t>
            </a:r>
            <a:r>
              <a:rPr lang="zh-CN" sz="2000" b="1" dirty="0">
                <a:sym typeface="+mn-ea"/>
              </a:rPr>
              <a:t>用户标签</a:t>
            </a:r>
            <a:endParaRPr lang="zh-CN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770630" y="2604770"/>
            <a:ext cx="522605" cy="38671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273" y="1121955"/>
            <a:ext cx="5010997" cy="405612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数据收集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187169" y="3150016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277" y="1132840"/>
            <a:ext cx="4429057" cy="25132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41348" y="3961635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935330" y="1144876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882167" y="2389464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404570" y="58137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一、标签体系的基础：通过调查问卷收集粉丝画像</a:t>
            </a:r>
            <a:endParaRPr lang="zh-CN" alt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656" y="3646088"/>
            <a:ext cx="1645663" cy="16188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1352550"/>
            <a:ext cx="4829685" cy="215619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数据收集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664199" y="1348740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557" y="1352550"/>
            <a:ext cx="4661754" cy="264529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664917" y="1369678"/>
            <a:ext cx="106326" cy="172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404570" y="58137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一、标签体系的基础：通过调查问卷收集粉丝画像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806456" y="448766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EA900"/>
                </a:solidFill>
              </a:rPr>
              <a:t>本次调研总数：</a:t>
            </a:r>
            <a:r>
              <a:rPr lang="en-US" altLang="zh-CN" b="1" dirty="0">
                <a:solidFill>
                  <a:srgbClr val="FEA900"/>
                </a:solidFill>
              </a:rPr>
              <a:t>304</a:t>
            </a:r>
            <a:r>
              <a:rPr lang="zh-CN" altLang="en-US" b="1" dirty="0">
                <a:solidFill>
                  <a:srgbClr val="FEA900"/>
                </a:solidFill>
              </a:rPr>
              <a:t>份</a:t>
            </a:r>
            <a:endParaRPr lang="zh-CN" altLang="en-US" b="1" dirty="0">
              <a:solidFill>
                <a:srgbClr val="FEA9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657" y="909456"/>
            <a:ext cx="7964220" cy="406519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数据收集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04570" y="58137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二、用户标签分析：通过多维度进行分析、整合</a:t>
            </a:r>
            <a:endParaRPr lang="zh-CN" altLang="en-US" b="1" dirty="0"/>
          </a:p>
        </p:txBody>
      </p:sp>
      <p:sp>
        <p:nvSpPr>
          <p:cNvPr id="24" name="矩形 23"/>
          <p:cNvSpPr/>
          <p:nvPr/>
        </p:nvSpPr>
        <p:spPr>
          <a:xfrm>
            <a:off x="1305604" y="1402911"/>
            <a:ext cx="106326" cy="17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91027" y="1524391"/>
            <a:ext cx="106326" cy="17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37734" y="5123644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EA900"/>
                </a:solidFill>
              </a:rPr>
              <a:t>前期可通过问卷形成，后期通过粉丝朋友圈、订单等进行迭代更新</a:t>
            </a:r>
            <a:endParaRPr lang="zh-CN" altLang="en-US" b="1" dirty="0">
              <a:solidFill>
                <a:srgbClr val="FEA9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84275" y="510762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3505" y="85725"/>
            <a:ext cx="868680" cy="931545"/>
            <a:chOff x="3413" y="3864"/>
            <a:chExt cx="1596" cy="1718"/>
          </a:xfrm>
        </p:grpSpPr>
        <p:pic>
          <p:nvPicPr>
            <p:cNvPr id="13" name="图片 12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719" y="4253"/>
              <a:ext cx="1104" cy="9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标签形成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7785" y="454779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三、用户标签形成模板：特征标签（静态）</a:t>
            </a:r>
            <a:endParaRPr lang="zh-CN" altLang="en-US" b="1" dirty="0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94" y="1396550"/>
            <a:ext cx="9983914" cy="37708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84275" y="510762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3505" y="85725"/>
            <a:ext cx="868680" cy="931545"/>
            <a:chOff x="3413" y="3864"/>
            <a:chExt cx="1596" cy="1718"/>
          </a:xfrm>
        </p:grpSpPr>
        <p:pic>
          <p:nvPicPr>
            <p:cNvPr id="13" name="图片 12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719" y="4253"/>
              <a:ext cx="1104" cy="9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标签形成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7785" y="454779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三、用户标签形成模板：行为标签（动态）</a:t>
            </a:r>
            <a:endParaRPr lang="zh-CN" altLang="en-US" b="1" dirty="0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818815"/>
            <a:ext cx="6114824" cy="46822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080068" y="2460943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三、用户分类应该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做？</a:t>
            </a:r>
            <a:endParaRPr lang="en-US" altLang="zh-CN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037830" y="2331720"/>
            <a:ext cx="1823720" cy="1383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先来看个案例觉得这个用户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标签做的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好吗？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" y="1014730"/>
            <a:ext cx="7720965" cy="4370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6929" y="314927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用户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分类怎么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做？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314927"/>
            <a:ext cx="26746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2000" b="1" dirty="0">
                <a:solidFill>
                  <a:schemeClr val="tx1"/>
                </a:solidFill>
                <a:sym typeface="+mn-ea"/>
              </a:rPr>
              <a:t>用户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分类常见误区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——</a:t>
            </a:r>
            <a:endParaRPr lang="en-US" altLang="zh-CN" sz="20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2270" y="1800225"/>
            <a:ext cx="6617335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/>
              <a:t>用户分类的</a:t>
            </a:r>
            <a:r>
              <a:rPr lang="zh-CN" altLang="en-US" sz="3200" b="1"/>
              <a:t>标签不是越多越好</a:t>
            </a:r>
            <a:endParaRPr lang="zh-CN" altLang="en-US" sz="3200" b="1"/>
          </a:p>
          <a:p>
            <a:pPr>
              <a:lnSpc>
                <a:spcPct val="140000"/>
              </a:lnSpc>
            </a:pPr>
            <a:r>
              <a:rPr lang="zh-CN" altLang="en-US" sz="3200" b="1"/>
              <a:t>而是要与实际运营目标</a:t>
            </a:r>
            <a:r>
              <a:rPr lang="zh-CN" altLang="en-US" sz="3200" b="1"/>
              <a:t>相结合</a:t>
            </a:r>
            <a:endParaRPr lang="zh-CN" altLang="en-US" sz="3200" b="1"/>
          </a:p>
          <a:p>
            <a:pPr>
              <a:lnSpc>
                <a:spcPct val="140000"/>
              </a:lnSpc>
            </a:pPr>
            <a:r>
              <a:rPr lang="zh-CN" altLang="en-US" sz="3200" b="1"/>
              <a:t>能落地，有结果，才有有效的</a:t>
            </a:r>
            <a:r>
              <a:rPr lang="zh-CN" altLang="en-US" sz="3200" b="1"/>
              <a:t>分类</a:t>
            </a:r>
            <a:endParaRPr lang="zh-CN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280002"/>
            <a:ext cx="31826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用户分类需满足的三点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——</a:t>
            </a:r>
            <a:endParaRPr lang="en-US" altLang="zh-CN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95045" y="1189990"/>
            <a:ext cx="2391410" cy="3530600"/>
            <a:chOff x="2102" y="2086"/>
            <a:chExt cx="3766" cy="5560"/>
          </a:xfrm>
        </p:grpSpPr>
        <p:sp>
          <p:nvSpPr>
            <p:cNvPr id="20" name="文本框 19"/>
            <p:cNvSpPr txBox="1"/>
            <p:nvPr/>
          </p:nvSpPr>
          <p:spPr>
            <a:xfrm>
              <a:off x="2171" y="5087"/>
              <a:ext cx="3610" cy="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单一维度</a:t>
              </a:r>
              <a:r>
                <a:rPr lang="en-US" alt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zh-CN" altLang="en-US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或</a:t>
              </a:r>
              <a:endParaRPr lang="zh-CN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可以清晰定义的维度</a:t>
              </a:r>
              <a:endParaRPr lang="zh-CN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（即分类标签）</a:t>
              </a:r>
              <a:endParaRPr 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58" y="2086"/>
              <a:ext cx="1250" cy="1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176" y="4687"/>
              <a:ext cx="3615" cy="2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02" y="3235"/>
              <a:ext cx="3766" cy="1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清晰的分类维度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68420" y="1189990"/>
            <a:ext cx="2295525" cy="3530600"/>
            <a:chOff x="2176" y="2086"/>
            <a:chExt cx="3615" cy="5560"/>
          </a:xfrm>
        </p:grpSpPr>
        <p:sp>
          <p:nvSpPr>
            <p:cNvPr id="28" name="文本框 27"/>
            <p:cNvSpPr txBox="1"/>
            <p:nvPr/>
          </p:nvSpPr>
          <p:spPr>
            <a:xfrm>
              <a:off x="2324" y="5015"/>
              <a:ext cx="3443" cy="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不同类别之间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具有明显的差异性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（标签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VS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标签之间的差异）</a:t>
              </a:r>
              <a:endPara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58" y="2086"/>
              <a:ext cx="1250" cy="1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76" y="4687"/>
              <a:ext cx="3615" cy="2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55" y="3173"/>
              <a:ext cx="3268" cy="1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差异性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对比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45275" y="1189990"/>
            <a:ext cx="2378710" cy="3530600"/>
            <a:chOff x="2146" y="2086"/>
            <a:chExt cx="3746" cy="5560"/>
          </a:xfrm>
        </p:grpSpPr>
        <p:sp>
          <p:nvSpPr>
            <p:cNvPr id="35" name="文本框 34"/>
            <p:cNvSpPr txBox="1"/>
            <p:nvPr/>
          </p:nvSpPr>
          <p:spPr>
            <a:xfrm>
              <a:off x="2224" y="4922"/>
              <a:ext cx="3567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sz="20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和</a:t>
              </a:r>
              <a:r>
                <a:rPr lang="zh-CN" sz="20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运营指标</a:t>
              </a:r>
              <a:r>
                <a:rPr sz="20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相关</a:t>
              </a:r>
              <a:endParaRPr sz="20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sz="200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并由此判断优先级</a:t>
              </a:r>
              <a:endParaRPr sz="200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76" y="3235"/>
              <a:ext cx="3615" cy="12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136" y="2485"/>
              <a:ext cx="1695" cy="9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58" y="2086"/>
              <a:ext cx="1250" cy="1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176" y="4687"/>
              <a:ext cx="3615" cy="2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46" y="3173"/>
              <a:ext cx="3746" cy="1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90000"/>
                </a:lnSpc>
              </a:pPr>
              <a:r>
                <a:rPr 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与运营目标</a:t>
              </a:r>
              <a:r>
                <a:rPr 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结合</a:t>
              </a:r>
              <a:endPara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223135" y="2564130"/>
            <a:ext cx="5813425" cy="630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6765" y="2618105"/>
            <a:ext cx="6146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ym typeface="+mn-ea"/>
              </a:rPr>
              <a:t>某快消品牌明星粉</a:t>
            </a:r>
            <a:r>
              <a:rPr lang="zh-CN" altLang="en-US" sz="2800" b="1" dirty="0">
                <a:sym typeface="+mn-ea"/>
              </a:rPr>
              <a:t>承接案例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1853" y="320358"/>
            <a:ext cx="2731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sym typeface="+mn-ea"/>
              </a:rPr>
              <a:t>用户分类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—— 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案例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分享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267268" y="2460943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一、为什么用户标签如此重要？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96303" y="320358"/>
            <a:ext cx="653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2000" b="1">
                <a:solidFill>
                  <a:schemeClr val="tx1"/>
                </a:solidFill>
                <a:sym typeface="+mn-ea"/>
              </a:rPr>
              <a:t>通过收集用户评论进行分析，能确定明星代言带来的价值</a:t>
            </a:r>
            <a:endParaRPr lang="zh-CN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" y="1343025"/>
            <a:ext cx="9720580" cy="35261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38450" y="1983740"/>
            <a:ext cx="314960" cy="26777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65195" y="1983740"/>
            <a:ext cx="314960" cy="26777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51980" y="1903095"/>
            <a:ext cx="500380" cy="2783205"/>
          </a:xfrm>
          <a:prstGeom prst="rect">
            <a:avLst/>
          </a:prstGeom>
          <a:noFill/>
          <a:ln>
            <a:solidFill>
              <a:srgbClr val="E93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99490" y="2016125"/>
            <a:ext cx="693420" cy="1454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99490" y="3087370"/>
            <a:ext cx="693420" cy="1454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99490" y="4135755"/>
            <a:ext cx="693420" cy="1454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091940" y="2008505"/>
            <a:ext cx="314960" cy="26777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分类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11555" y="554067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400" b="1" dirty="0">
                <a:latin typeface="+mn-ea"/>
                <a:sym typeface="+mn-ea"/>
              </a:rPr>
              <a:t>明星粉丝分类逻辑</a:t>
            </a:r>
            <a:endParaRPr lang="zh-CN" altLang="zh-CN" sz="2400" b="1" dirty="0">
              <a:solidFill>
                <a:schemeClr val="tx1"/>
              </a:solidFill>
              <a:latin typeface="+mn-ea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1178560" y="1509395"/>
          <a:ext cx="3112770" cy="10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590"/>
                <a:gridCol w="1037590"/>
                <a:gridCol w="1037590"/>
              </a:tblGrid>
              <a:tr h="24130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唯粉昵称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93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摩托姐姐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耶啵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耶啵加油XX爱你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小摩托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XX--YIBO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酷盖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王一宝冲鸭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王八都起开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MTJJ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1178560" y="3546475"/>
            <a:ext cx="1155700" cy="1219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2247265" y="3547110"/>
            <a:ext cx="11557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/>
          <p:nvPr/>
        </p:nvPicPr>
        <p:blipFill>
          <a:blip r:embed="rId8"/>
          <a:stretch>
            <a:fillRect/>
          </a:stretch>
        </p:blipFill>
        <p:spPr>
          <a:xfrm>
            <a:off x="3328670" y="3529965"/>
            <a:ext cx="1148080" cy="123571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7" name="表格 36"/>
          <p:cNvGraphicFramePr/>
          <p:nvPr>
            <p:custDataLst>
              <p:tags r:id="rId9"/>
            </p:custDataLst>
          </p:nvPr>
        </p:nvGraphicFramePr>
        <p:xfrm>
          <a:off x="4752340" y="1509395"/>
          <a:ext cx="4267200" cy="182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</a:tblGrid>
              <a:tr h="2413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CP粉昵称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博君一肖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博肖星球的XX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美帝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Bxg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小土匪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战山为王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狗崽崽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果子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土匪女孩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百香果XX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博君一笑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余生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土匪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五字弟弟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哥哥弟弟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果果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来日方长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CP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并肩雪山之巅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玑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极光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抄手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光点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王肖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家人们大守护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肖战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bjyx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战哥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表格 37"/>
          <p:cNvGraphicFramePr/>
          <p:nvPr/>
        </p:nvGraphicFramePr>
        <p:xfrm>
          <a:off x="5207635" y="3572510"/>
          <a:ext cx="3457575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525"/>
                <a:gridCol w="1152525"/>
                <a:gridCol w="1152525"/>
              </a:tblGrid>
              <a:tr h="1193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图片 41"/>
          <p:cNvPicPr/>
          <p:nvPr/>
        </p:nvPicPr>
        <p:blipFill>
          <a:blip r:embed="rId10"/>
          <a:stretch>
            <a:fillRect/>
          </a:stretch>
        </p:blipFill>
        <p:spPr>
          <a:xfrm>
            <a:off x="5166995" y="3572510"/>
            <a:ext cx="1193165" cy="1193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图片 42"/>
          <p:cNvPicPr/>
          <p:nvPr/>
        </p:nvPicPr>
        <p:blipFill>
          <a:blip r:embed="rId11"/>
          <a:stretch>
            <a:fillRect/>
          </a:stretch>
        </p:blipFill>
        <p:spPr>
          <a:xfrm>
            <a:off x="6360160" y="3572510"/>
            <a:ext cx="1152525" cy="1194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43"/>
          <p:cNvPicPr/>
          <p:nvPr/>
        </p:nvPicPr>
        <p:blipFill>
          <a:blip r:embed="rId12"/>
          <a:stretch>
            <a:fillRect/>
          </a:stretch>
        </p:blipFill>
        <p:spPr>
          <a:xfrm>
            <a:off x="7512685" y="3572510"/>
            <a:ext cx="1086485" cy="1193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8145" y="23939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数据收集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04570" y="581372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/>
              <a:t>一、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辨别粉丝承接逻辑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415333" y="2813415"/>
            <a:ext cx="831215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粉丝筛选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69235" y="2156318"/>
            <a:ext cx="831215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明星粉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69235" y="3608332"/>
            <a:ext cx="831215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品牌粉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7793" y="1879283"/>
            <a:ext cx="175697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明星素材朋友圈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53983" y="2154909"/>
            <a:ext cx="175997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日常营销朋友圈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55253" y="3807086"/>
            <a:ext cx="83121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日常营销朋友圈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86270" y="3806825"/>
            <a:ext cx="91821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品牌宣发朋友圈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53785" y="2432050"/>
            <a:ext cx="1765935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明星相关产品活动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53785" y="2692400"/>
            <a:ext cx="1769110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粉丝购买记录精准推荐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5253" y="3531497"/>
            <a:ext cx="1755830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社群营销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78934" y="2768013"/>
            <a:ext cx="920750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问卷打标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83379" y="3043603"/>
            <a:ext cx="916305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tx1"/>
                </a:solidFill>
              </a:rPr>
              <a:t>订单打标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38611" y="2431908"/>
            <a:ext cx="1001395" cy="275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 b="1">
                <a:solidFill>
                  <a:schemeClr val="bg1"/>
                </a:solidFill>
              </a:rPr>
              <a:t> </a:t>
            </a:r>
            <a:r>
              <a:rPr lang="zh-CN" altLang="en-US" sz="1200" b="1">
                <a:solidFill>
                  <a:schemeClr val="tx1"/>
                </a:solidFill>
              </a:rPr>
              <a:t>绑定手机号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cxnSp>
        <p:nvCxnSpPr>
          <p:cNvPr id="33" name="连接符: 肘形 6"/>
          <p:cNvCxnSpPr>
            <a:stCxn id="8" idx="3"/>
            <a:endCxn id="30" idx="1"/>
          </p:cNvCxnSpPr>
          <p:nvPr/>
        </p:nvCxnSpPr>
        <p:spPr>
          <a:xfrm>
            <a:off x="3600450" y="2294255"/>
            <a:ext cx="678180" cy="611505"/>
          </a:xfrm>
          <a:prstGeom prst="bentConnector3">
            <a:avLst>
              <a:gd name="adj1" fmla="val 50000"/>
            </a:avLst>
          </a:prstGeom>
          <a:ln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连接符: 肘形 16"/>
          <p:cNvCxnSpPr>
            <a:stCxn id="11" idx="3"/>
            <a:endCxn id="31" idx="1"/>
          </p:cNvCxnSpPr>
          <p:nvPr/>
        </p:nvCxnSpPr>
        <p:spPr>
          <a:xfrm flipV="1">
            <a:off x="3600450" y="3181350"/>
            <a:ext cx="682625" cy="564515"/>
          </a:xfrm>
          <a:prstGeom prst="bentConnector3">
            <a:avLst>
              <a:gd name="adj1" fmla="val 50047"/>
            </a:avLst>
          </a:prstGeom>
          <a:ln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连接符: 肘形 29"/>
          <p:cNvCxnSpPr>
            <a:stCxn id="4" idx="3"/>
            <a:endCxn id="8" idx="1"/>
          </p:cNvCxnSpPr>
          <p:nvPr/>
        </p:nvCxnSpPr>
        <p:spPr>
          <a:xfrm flipV="1">
            <a:off x="2246630" y="2294255"/>
            <a:ext cx="522605" cy="657225"/>
          </a:xfrm>
          <a:prstGeom prst="bentConnector3">
            <a:avLst>
              <a:gd name="adj1" fmla="val 50061"/>
            </a:avLst>
          </a:prstGeom>
          <a:ln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连接符: 肘形 31"/>
          <p:cNvCxnSpPr>
            <a:stCxn id="4" idx="3"/>
            <a:endCxn id="11" idx="1"/>
          </p:cNvCxnSpPr>
          <p:nvPr/>
        </p:nvCxnSpPr>
        <p:spPr>
          <a:xfrm>
            <a:off x="2246630" y="2951480"/>
            <a:ext cx="522605" cy="794385"/>
          </a:xfrm>
          <a:prstGeom prst="bentConnector3">
            <a:avLst>
              <a:gd name="adj1" fmla="val 50061"/>
            </a:avLst>
          </a:prstGeom>
          <a:ln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连接符: 肘形 35"/>
          <p:cNvCxnSpPr/>
          <p:nvPr/>
        </p:nvCxnSpPr>
        <p:spPr>
          <a:xfrm flipV="1">
            <a:off x="5199380" y="2438400"/>
            <a:ext cx="935990" cy="605155"/>
          </a:xfrm>
          <a:prstGeom prst="bentConnector3">
            <a:avLst>
              <a:gd name="adj1" fmla="val 50068"/>
            </a:avLst>
          </a:prstGeom>
          <a:ln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连接符: 肘形 37"/>
          <p:cNvCxnSpPr/>
          <p:nvPr/>
        </p:nvCxnSpPr>
        <p:spPr>
          <a:xfrm>
            <a:off x="5156835" y="3043555"/>
            <a:ext cx="1000760" cy="867410"/>
          </a:xfrm>
          <a:prstGeom prst="bentConnector3">
            <a:avLst>
              <a:gd name="adj1" fmla="val 50063"/>
            </a:avLst>
          </a:prstGeom>
          <a:ln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1160" y="22034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分类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04570" y="581372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/>
              <a:t>二、问卷打标进行识别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00175" y="1877695"/>
            <a:ext cx="2611120" cy="2669540"/>
            <a:chOff x="3164" y="3326"/>
            <a:chExt cx="4112" cy="4204"/>
          </a:xfrm>
        </p:grpSpPr>
        <p:sp>
          <p:nvSpPr>
            <p:cNvPr id="4" name="矩形 3"/>
            <p:cNvSpPr/>
            <p:nvPr/>
          </p:nvSpPr>
          <p:spPr>
            <a:xfrm>
              <a:off x="3164" y="3606"/>
              <a:ext cx="4112" cy="3924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061" y="3326"/>
              <a:ext cx="2318" cy="453"/>
              <a:chOff x="3617" y="3074"/>
              <a:chExt cx="2318" cy="453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3659" y="3082"/>
                <a:ext cx="2235" cy="445"/>
              </a:xfrm>
              <a:prstGeom prst="roundRect">
                <a:avLst>
                  <a:gd name="adj" fmla="val 7640"/>
                </a:avLst>
              </a:prstGeom>
              <a:solidFill>
                <a:srgbClr val="FFA9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617" y="3074"/>
                <a:ext cx="2318" cy="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问卷审核</a:t>
                </a:r>
                <a:endPara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600" y="1883410"/>
            <a:ext cx="1581785" cy="27336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900" y="1882775"/>
            <a:ext cx="1604010" cy="27343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400810" y="2516505"/>
            <a:ext cx="2690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通过问卷打标功能，并提供招呼语引导新粉自动填写问卷，了解粉丝属性；</a:t>
            </a:r>
            <a:endParaRPr lang="zh-CN" altLang="en-US" sz="1600" dirty="0" err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570" y="2898775"/>
            <a:ext cx="1594485" cy="1111885"/>
          </a:xfrm>
          <a:prstGeom prst="roundRect">
            <a:avLst/>
          </a:prstGeom>
          <a:ln w="19050">
            <a:solidFill>
              <a:srgbClr val="FFA900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054600" y="2055495"/>
            <a:ext cx="368300" cy="79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473700" y="2437130"/>
            <a:ext cx="368300" cy="79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1160" y="22034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分类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59180" y="581372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问卷参与率与手机获取率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084695" y="1487805"/>
            <a:ext cx="26860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通过触达打开问卷的用户比率为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68.5%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添加的用户参与问卷答题率为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58%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4398645" y="1311275"/>
          <a:ext cx="2972435" cy="226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6"/>
            </p:custDataLst>
          </p:nvPr>
        </p:nvGraphicFramePr>
        <p:xfrm>
          <a:off x="4765675" y="3737610"/>
          <a:ext cx="5109210" cy="78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120775"/>
                <a:gridCol w="1250315"/>
                <a:gridCol w="1092200"/>
              </a:tblGrid>
              <a:tr h="437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触达问卷粉丝总数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问卷打标数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进入表格未填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添加未提交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5133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2867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411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240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0" y="1539875"/>
            <a:ext cx="1538605" cy="313817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530" y="1539875"/>
            <a:ext cx="1567180" cy="313880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3034030" y="1665605"/>
            <a:ext cx="368300" cy="79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86510" y="1607185"/>
            <a:ext cx="368300" cy="79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42920" y="3068955"/>
            <a:ext cx="368300" cy="79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1160" y="22034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数据分类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90930" y="559147"/>
            <a:ext cx="4208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人工筛粉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问卷筛粉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效率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1349375" y="3206750"/>
          <a:ext cx="7180580" cy="88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145"/>
                <a:gridCol w="1795145"/>
                <a:gridCol w="2164715"/>
                <a:gridCol w="1425575"/>
              </a:tblGrid>
              <a:tr h="441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明星粉总数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问卷识别明星粉数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客服人工筛选明星粉数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明星粉占比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FFA900"/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1226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1032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18.8%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00480" y="1899920"/>
            <a:ext cx="7277735" cy="93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人工筛选可更精准辨识到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粉与唯粉，但识别方式仅为昵称与头像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问卷识别可更大范围识别明星粉，识别数量为人工识别的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倍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1160" y="220345"/>
            <a:ext cx="1013460" cy="1090930"/>
            <a:chOff x="3413" y="3864"/>
            <a:chExt cx="1596" cy="1718"/>
          </a:xfrm>
        </p:grpSpPr>
        <p:pic>
          <p:nvPicPr>
            <p:cNvPr id="19" name="图片 18" descr="六角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" y="3864"/>
              <a:ext cx="1596" cy="171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719" y="4253"/>
              <a:ext cx="110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数据分类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90930" y="559147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三、日常精细化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119650" y="1993731"/>
            <a:ext cx="2312806" cy="1339365"/>
            <a:chOff x="3468144" y="2594799"/>
            <a:chExt cx="2753947" cy="1594834"/>
          </a:xfrm>
        </p:grpSpPr>
        <p:sp>
          <p:nvSpPr>
            <p:cNvPr id="61" name="任意多边形: 形状 27"/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p>
              <a:pPr algn="ctr"/>
              <a:endParaRPr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5" name="íṣļide"/>
            <p:cNvSpPr/>
            <p:nvPr/>
          </p:nvSpPr>
          <p:spPr bwMode="auto">
            <a:xfrm>
              <a:off x="4253752" y="2966053"/>
              <a:ext cx="1498628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第四次触达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iṥḷïdê"/>
            <p:cNvSpPr txBox="1"/>
            <p:nvPr/>
          </p:nvSpPr>
          <p:spPr bwMode="auto">
            <a:xfrm>
              <a:off x="4034477" y="2594799"/>
              <a:ext cx="1475944" cy="353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会员日点对点</a:t>
              </a:r>
              <a:endPara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9552" y="1999446"/>
            <a:ext cx="4687372" cy="2021841"/>
            <a:chOff x="839418" y="2601604"/>
            <a:chExt cx="5581435" cy="2407484"/>
          </a:xfrm>
        </p:grpSpPr>
        <p:sp>
          <p:nvSpPr>
            <p:cNvPr id="28" name="任意多边形: 形状 27"/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p>
              <a:pPr algn="ctr"/>
              <a:endParaRPr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5400000">
              <a:off x="1887691" y="2483091"/>
              <a:ext cx="658269" cy="2754815"/>
            </a:xfrm>
            <a:custGeom>
              <a:avLst/>
              <a:gdLst>
                <a:gd name="connsiteX0" fmla="*/ 0 w 658269"/>
                <a:gd name="connsiteY0" fmla="*/ 2754815 h 2754815"/>
                <a:gd name="connsiteX1" fmla="*/ 0 w 658269"/>
                <a:gd name="connsiteY1" fmla="*/ 126088 h 2754815"/>
                <a:gd name="connsiteX2" fmla="*/ 243481 w 658269"/>
                <a:gd name="connsiteY2" fmla="*/ 126088 h 2754815"/>
                <a:gd name="connsiteX3" fmla="*/ 335656 w 658269"/>
                <a:gd name="connsiteY3" fmla="*/ 0 h 2754815"/>
                <a:gd name="connsiteX4" fmla="*/ 427823 w 658269"/>
                <a:gd name="connsiteY4" fmla="*/ 126088 h 2754815"/>
                <a:gd name="connsiteX5" fmla="*/ 658269 w 658269"/>
                <a:gd name="connsiteY5" fmla="*/ 126088 h 2754815"/>
                <a:gd name="connsiteX6" fmla="*/ 658269 w 658269"/>
                <a:gd name="connsiteY6" fmla="*/ 2754815 h 27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4815">
                  <a:moveTo>
                    <a:pt x="0" y="2754815"/>
                  </a:moveTo>
                  <a:lnTo>
                    <a:pt x="0" y="126088"/>
                  </a:lnTo>
                  <a:lnTo>
                    <a:pt x="243481" y="126088"/>
                  </a:lnTo>
                  <a:lnTo>
                    <a:pt x="335656" y="0"/>
                  </a:lnTo>
                  <a:lnTo>
                    <a:pt x="427823" y="126088"/>
                  </a:lnTo>
                  <a:lnTo>
                    <a:pt x="658269" y="126088"/>
                  </a:lnTo>
                  <a:lnTo>
                    <a:pt x="658269" y="2754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p>
              <a:pPr algn="ctr"/>
              <a:endParaRPr lang="en-US" altLang="zh-CN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íṣļide"/>
            <p:cNvSpPr/>
            <p:nvPr/>
          </p:nvSpPr>
          <p:spPr bwMode="auto">
            <a:xfrm>
              <a:off x="1539584" y="4680932"/>
              <a:ext cx="1205254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eaLnBrk="1" hangingPunct="1">
                <a:defRPr/>
              </a:pPr>
              <a:r>
                <a:rPr lang="zh-CN" altLang="en-US" sz="12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第一次触达</a:t>
              </a:r>
              <a:endParaRPr lang="zh-CN" altLang="en-US" sz="12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iṥḷïdê"/>
            <p:cNvSpPr txBox="1"/>
            <p:nvPr/>
          </p:nvSpPr>
          <p:spPr bwMode="auto">
            <a:xfrm>
              <a:off x="1407990" y="4331088"/>
              <a:ext cx="1468361" cy="354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入会首购攻略</a:t>
              </a:r>
              <a:endPara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íṣļide"/>
            <p:cNvSpPr/>
            <p:nvPr/>
          </p:nvSpPr>
          <p:spPr bwMode="auto">
            <a:xfrm>
              <a:off x="3792559" y="2965981"/>
              <a:ext cx="2628294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10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天，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第二次触达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iṥḷïdê"/>
            <p:cNvSpPr txBox="1"/>
            <p:nvPr/>
          </p:nvSpPr>
          <p:spPr bwMode="auto">
            <a:xfrm>
              <a:off x="3792819" y="2601604"/>
              <a:ext cx="1965909" cy="353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优惠券倒计时提醒</a:t>
              </a:r>
              <a:endPara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15218" y="2044009"/>
            <a:ext cx="2310615" cy="1682450"/>
            <a:chOff x="6085415" y="2654667"/>
            <a:chExt cx="2751339" cy="2003359"/>
          </a:xfrm>
        </p:grpSpPr>
        <p:sp>
          <p:nvSpPr>
            <p:cNvPr id="27" name="任意多边形: 形状 26"/>
            <p:cNvSpPr/>
            <p:nvPr/>
          </p:nvSpPr>
          <p:spPr bwMode="auto">
            <a:xfrm rot="5400000">
              <a:off x="7131949" y="2484829"/>
              <a:ext cx="658271" cy="2751339"/>
            </a:xfrm>
            <a:custGeom>
              <a:avLst/>
              <a:gdLst>
                <a:gd name="connsiteX0" fmla="*/ 0 w 658270"/>
                <a:gd name="connsiteY0" fmla="*/ 2751339 h 2751339"/>
                <a:gd name="connsiteX1" fmla="*/ 0 w 658270"/>
                <a:gd name="connsiteY1" fmla="*/ 123482 h 2751339"/>
                <a:gd name="connsiteX2" fmla="*/ 245389 w 658270"/>
                <a:gd name="connsiteY2" fmla="*/ 123482 h 2751339"/>
                <a:gd name="connsiteX3" fmla="*/ 335657 w 658270"/>
                <a:gd name="connsiteY3" fmla="*/ 0 h 2751339"/>
                <a:gd name="connsiteX4" fmla="*/ 425917 w 658270"/>
                <a:gd name="connsiteY4" fmla="*/ 123482 h 2751339"/>
                <a:gd name="connsiteX5" fmla="*/ 658270 w 658270"/>
                <a:gd name="connsiteY5" fmla="*/ 123482 h 2751339"/>
                <a:gd name="connsiteX6" fmla="*/ 658270 w 658270"/>
                <a:gd name="connsiteY6" fmla="*/ 2751339 h 27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70" h="2751339">
                  <a:moveTo>
                    <a:pt x="0" y="2751339"/>
                  </a:moveTo>
                  <a:lnTo>
                    <a:pt x="0" y="123482"/>
                  </a:lnTo>
                  <a:lnTo>
                    <a:pt x="245389" y="123482"/>
                  </a:lnTo>
                  <a:lnTo>
                    <a:pt x="335657" y="0"/>
                  </a:lnTo>
                  <a:lnTo>
                    <a:pt x="425917" y="123482"/>
                  </a:lnTo>
                  <a:lnTo>
                    <a:pt x="658270" y="123482"/>
                  </a:lnTo>
                  <a:lnTo>
                    <a:pt x="658270" y="2751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p>
              <a:pPr algn="ctr"/>
              <a:endParaRPr lang="en-US" altLang="zh-CN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íṣļide"/>
            <p:cNvSpPr/>
            <p:nvPr/>
          </p:nvSpPr>
          <p:spPr bwMode="auto">
            <a:xfrm>
              <a:off x="6147326" y="2654667"/>
              <a:ext cx="2627442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喜欢产品标签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+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购买产品标签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iṥḷïdê"/>
            <p:cNvSpPr txBox="1"/>
            <p:nvPr/>
          </p:nvSpPr>
          <p:spPr bwMode="auto">
            <a:xfrm>
              <a:off x="6799011" y="4303867"/>
              <a:ext cx="1468360" cy="354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秒杀点对点</a:t>
              </a:r>
              <a:endPara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823210" y="2903220"/>
            <a:ext cx="1978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根据产品消耗时间推算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89580" y="3829685"/>
            <a:ext cx="164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加粉时间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问卷标签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燕尾形 44"/>
          <p:cNvSpPr/>
          <p:nvPr/>
        </p:nvSpPr>
        <p:spPr>
          <a:xfrm rot="16200000">
            <a:off x="3642995" y="3497580"/>
            <a:ext cx="338455" cy="201295"/>
          </a:xfrm>
          <a:prstGeom prst="chevr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燕尾形 49"/>
          <p:cNvSpPr/>
          <p:nvPr/>
        </p:nvSpPr>
        <p:spPr>
          <a:xfrm rot="5400000">
            <a:off x="5840730" y="2437765"/>
            <a:ext cx="338455" cy="201295"/>
          </a:xfrm>
          <a:prstGeom prst="chevr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085715" y="2903220"/>
            <a:ext cx="1978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根据产品标签精准触达</a:t>
            </a:r>
            <a:endParaRPr lang="zh-CN" altLang="en-US" sz="1400"/>
          </a:p>
        </p:txBody>
      </p:sp>
      <p:sp>
        <p:nvSpPr>
          <p:cNvPr id="52" name="íṣļide"/>
          <p:cNvSpPr/>
          <p:nvPr/>
        </p:nvSpPr>
        <p:spPr bwMode="auto">
          <a:xfrm>
            <a:off x="5570855" y="3793490"/>
            <a:ext cx="998855" cy="2755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eaLnBrk="1" hangingPunct="1">
              <a:defRPr/>
            </a:pPr>
            <a:r>
              <a:rPr lang="zh-CN" altLang="en-US" sz="12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第三次触达</a:t>
            </a:r>
            <a:endParaRPr lang="zh-CN" altLang="en-US" sz="1200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2010" y="2914650"/>
            <a:ext cx="1648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发送首购优惠指南</a:t>
            </a:r>
            <a:endParaRPr lang="zh-CN" altLang="en-US" sz="1400"/>
          </a:p>
        </p:txBody>
      </p:sp>
      <p:sp>
        <p:nvSpPr>
          <p:cNvPr id="54" name="文本框 53"/>
          <p:cNvSpPr txBox="1"/>
          <p:nvPr/>
        </p:nvSpPr>
        <p:spPr>
          <a:xfrm>
            <a:off x="1101090" y="2011680"/>
            <a:ext cx="1130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图文并茂指引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燕尾形 55"/>
          <p:cNvSpPr/>
          <p:nvPr/>
        </p:nvSpPr>
        <p:spPr>
          <a:xfrm rot="5400000">
            <a:off x="1434465" y="2414270"/>
            <a:ext cx="338455" cy="201295"/>
          </a:xfrm>
          <a:prstGeom prst="chevr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7225665" y="2903220"/>
            <a:ext cx="1978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根据复购次数推算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452995" y="3773170"/>
            <a:ext cx="164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购买次数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产品标签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燕尾形 68"/>
          <p:cNvSpPr/>
          <p:nvPr/>
        </p:nvSpPr>
        <p:spPr>
          <a:xfrm rot="16200000">
            <a:off x="8045450" y="3497580"/>
            <a:ext cx="338455" cy="201295"/>
          </a:xfrm>
          <a:prstGeom prst="chevron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876868" y="2460943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四、分层运营如何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实现？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val 1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2005255" y="2415540"/>
            <a:ext cx="970811" cy="972633"/>
          </a:xfrm>
          <a:prstGeom prst="ellipse">
            <a:avLst/>
          </a:prstGeom>
          <a:solidFill>
            <a:srgbClr val="5F7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0" name="Freeform 1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1616346" y="2901095"/>
            <a:ext cx="1748374" cy="878263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1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V="1">
            <a:off x="2492815" y="2117205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2" name="Oval 1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3661443" y="2415540"/>
            <a:ext cx="970811" cy="972633"/>
          </a:xfrm>
          <a:prstGeom prst="ellipse">
            <a:avLst/>
          </a:prstGeom>
          <a:solidFill>
            <a:srgbClr val="D98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3" name="Freeform 18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3269871" y="2024355"/>
            <a:ext cx="1751417" cy="876740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4" name="Oval 20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5315474" y="2415540"/>
            <a:ext cx="972332" cy="972633"/>
          </a:xfrm>
          <a:prstGeom prst="ellipse">
            <a:avLst/>
          </a:prstGeom>
          <a:solidFill>
            <a:srgbClr val="85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5" name="Freeform 2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4926439" y="2901095"/>
            <a:ext cx="1751417" cy="878263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6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V="1">
            <a:off x="5802401" y="2117205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7" name="Oval 2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6972548" y="2415540"/>
            <a:ext cx="969290" cy="972633"/>
          </a:xfrm>
          <a:prstGeom prst="ellipse">
            <a:avLst/>
          </a:prstGeom>
          <a:solidFill>
            <a:srgbClr val="F0B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8" name="Freeform 2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6581358" y="2024405"/>
            <a:ext cx="1748374" cy="876740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66754" y="2750305"/>
            <a:ext cx="360188" cy="303102"/>
            <a:chOff x="3516722" y="2466541"/>
            <a:chExt cx="360188" cy="303102"/>
          </a:xfrm>
          <a:solidFill>
            <a:schemeClr val="bg1"/>
          </a:solidFill>
        </p:grpSpPr>
        <p:sp>
          <p:nvSpPr>
            <p:cNvPr id="50" name="Freeform 32"/>
            <p:cNvSpPr>
              <a:spLocks noEditPoints="1"/>
            </p:cNvSpPr>
            <p:nvPr/>
          </p:nvSpPr>
          <p:spPr bwMode="auto">
            <a:xfrm>
              <a:off x="3516722" y="2466541"/>
              <a:ext cx="360188" cy="303102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3796717" y="2713915"/>
              <a:ext cx="5437" cy="407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806231" y="2711197"/>
              <a:ext cx="40776" cy="815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3788562" y="2518191"/>
              <a:ext cx="29902" cy="142716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3735553" y="2542656"/>
              <a:ext cx="29902" cy="118251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3682544" y="2565762"/>
              <a:ext cx="28544" cy="95144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3629535" y="2590228"/>
              <a:ext cx="29902" cy="70678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39"/>
            <p:cNvSpPr/>
            <p:nvPr/>
          </p:nvSpPr>
          <p:spPr bwMode="auto">
            <a:xfrm>
              <a:off x="3576527" y="2613335"/>
              <a:ext cx="28544" cy="47572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266226" y="2710889"/>
            <a:ext cx="381935" cy="381935"/>
            <a:chOff x="6815668" y="2385385"/>
            <a:chExt cx="381935" cy="381935"/>
          </a:xfrm>
          <a:solidFill>
            <a:schemeClr val="bg1"/>
          </a:solidFill>
        </p:grpSpPr>
        <p:sp>
          <p:nvSpPr>
            <p:cNvPr id="67" name="Freeform 78"/>
            <p:cNvSpPr/>
            <p:nvPr/>
          </p:nvSpPr>
          <p:spPr bwMode="auto">
            <a:xfrm>
              <a:off x="6815668" y="2385385"/>
              <a:ext cx="381935" cy="381935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6970617" y="2396259"/>
              <a:ext cx="216113" cy="2161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6894501" y="2464218"/>
              <a:ext cx="224268" cy="22426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616077" y="2710889"/>
            <a:ext cx="333004" cy="381935"/>
            <a:chOff x="5190013" y="2809591"/>
            <a:chExt cx="333004" cy="381935"/>
          </a:xfrm>
          <a:solidFill>
            <a:schemeClr val="bg1"/>
          </a:solidFill>
        </p:grpSpPr>
        <p:sp>
          <p:nvSpPr>
            <p:cNvPr id="71" name="Freeform 241"/>
            <p:cNvSpPr>
              <a:spLocks noEditPoints="1"/>
            </p:cNvSpPr>
            <p:nvPr/>
          </p:nvSpPr>
          <p:spPr bwMode="auto">
            <a:xfrm>
              <a:off x="5190013" y="2809591"/>
              <a:ext cx="333004" cy="381935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2" name="Freeform 242"/>
            <p:cNvSpPr/>
            <p:nvPr/>
          </p:nvSpPr>
          <p:spPr bwMode="auto">
            <a:xfrm>
              <a:off x="5217197" y="2836775"/>
              <a:ext cx="138638" cy="161745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3" name="Freeform 243"/>
            <p:cNvSpPr/>
            <p:nvPr/>
          </p:nvSpPr>
          <p:spPr bwMode="auto">
            <a:xfrm>
              <a:off x="5355835" y="2998520"/>
              <a:ext cx="133201" cy="163104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355047" y="2692540"/>
            <a:ext cx="263684" cy="418632"/>
            <a:chOff x="1928983" y="2798982"/>
            <a:chExt cx="263684" cy="418632"/>
          </a:xfrm>
          <a:solidFill>
            <a:schemeClr val="bg1"/>
          </a:solidFill>
        </p:grpSpPr>
        <p:sp>
          <p:nvSpPr>
            <p:cNvPr id="75" name="Freeform 248"/>
            <p:cNvSpPr>
              <a:spLocks noEditPoints="1"/>
            </p:cNvSpPr>
            <p:nvPr/>
          </p:nvSpPr>
          <p:spPr bwMode="auto">
            <a:xfrm>
              <a:off x="1928983" y="2798982"/>
              <a:ext cx="263684" cy="289509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6" name="Freeform 249"/>
            <p:cNvSpPr/>
            <p:nvPr/>
          </p:nvSpPr>
          <p:spPr bwMode="auto">
            <a:xfrm>
              <a:off x="2009175" y="3104801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7" name="Freeform 250"/>
            <p:cNvSpPr/>
            <p:nvPr/>
          </p:nvSpPr>
          <p:spPr bwMode="auto">
            <a:xfrm>
              <a:off x="2009175" y="3136062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8" name="Freeform 251"/>
            <p:cNvSpPr/>
            <p:nvPr/>
          </p:nvSpPr>
          <p:spPr bwMode="auto">
            <a:xfrm>
              <a:off x="2009175" y="3167324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9" name="Freeform 252"/>
            <p:cNvSpPr/>
            <p:nvPr/>
          </p:nvSpPr>
          <p:spPr bwMode="auto">
            <a:xfrm>
              <a:off x="2030922" y="3198585"/>
              <a:ext cx="58446" cy="19029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80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>
            <a:off x="4146848" y="3460813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1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>
            <a:off x="7457193" y="3460813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609725" y="1546225"/>
            <a:ext cx="1752600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lang="en-US" altLang="zh-CN" sz="9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根据业务发展需求，拆解当下最核心要完成的目标</a:t>
            </a:r>
            <a:endParaRPr kumimoji="0" lang="zh-CN" altLang="en-US" sz="7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385508" y="1313523"/>
            <a:ext cx="2214880" cy="33718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第一步：确定阶段目标</a:t>
            </a:r>
            <a:endParaRPr lang="zh-CN" altLang="en-US" sz="16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231515" y="4011295"/>
            <a:ext cx="1855470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en-US" altLang="zh-CN" sz="9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要达成目标，最核心考究的指标是什么？可以拆解成公式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037887" y="3745659"/>
            <a:ext cx="2214880" cy="33718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第二步：选定衡量标准</a:t>
            </a:r>
            <a:endParaRPr lang="zh-CN" altLang="en-US" sz="16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419215" y="4052570"/>
            <a:ext cx="2076450" cy="62992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lang="en-US" altLang="zh-CN" sz="9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根据罗列的用户体感拆解策略，通过表格的形式列出来后，相应的运营策略就会非常的清晰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336728" y="3785166"/>
            <a:ext cx="2214880" cy="33718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第四步：制定运营策略</a:t>
            </a:r>
            <a:endParaRPr lang="zh-CN" altLang="en-US" sz="16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42155" y="1484630"/>
            <a:ext cx="2734945" cy="62992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站在用户的角度上思考：</a:t>
            </a:r>
            <a:endParaRPr kumimoji="0" lang="en-US" altLang="zh-CN" sz="900" b="0" i="0" u="none" strike="noStrike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用户怎么看待我们的运营策略？</a:t>
            </a:r>
            <a:endParaRPr kumimoji="0" lang="en-US" altLang="zh-CN" sz="900" b="0" i="0" u="none" strike="noStrike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用户怎么看待我们基于给他的分层进行的“套路”？</a:t>
            </a:r>
            <a:endParaRPr kumimoji="0" lang="en-US" altLang="zh-CN" sz="900" b="0" i="0" u="none" strike="noStrike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5128" y="1210653"/>
            <a:ext cx="2214880" cy="33718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第三步：揣摩用户体感</a:t>
            </a:r>
            <a:endParaRPr lang="zh-CN" altLang="en-US" sz="16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17410" name="组合 35"/>
          <p:cNvGrpSpPr/>
          <p:nvPr/>
        </p:nvGrpSpPr>
        <p:grpSpPr bwMode="auto">
          <a:xfrm>
            <a:off x="325663" y="258943"/>
            <a:ext cx="340615" cy="280413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730294" y="183942"/>
            <a:ext cx="27120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sz="2400" b="1" dirty="0">
                <a:latin typeface="微软雅黑" panose="020B0503020204020204" charset="-122"/>
                <a:ea typeface="微软雅黑" panose="020B0503020204020204" charset="-122"/>
              </a:rPr>
              <a:t>分层运营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行动步骤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223135" y="2564130"/>
            <a:ext cx="5813425" cy="630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6765" y="2618105"/>
            <a:ext cx="6146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ym typeface="+mn-ea"/>
              </a:rPr>
              <a:t>某大健康医院</a:t>
            </a:r>
            <a:r>
              <a:rPr lang="zh-CN" altLang="en-US" sz="2800" b="1" dirty="0">
                <a:sym typeface="+mn-ea"/>
              </a:rPr>
              <a:t>泛粉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723" y="351473"/>
            <a:ext cx="26746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sym typeface="+mn-ea"/>
              </a:rPr>
              <a:t>分层运营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案例解析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2300" y="1341120"/>
            <a:ext cx="830389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提升用户好感度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（刚好你推荐的就是我需要的）</a:t>
            </a:r>
            <a:endParaRPr lang="zh-CN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提升客户管理效率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（同一类型用户统一管理，提升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人效）</a:t>
            </a:r>
            <a:endParaRPr lang="zh-CN" sz="12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提升不同渠道用户有效比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（根据用户渠道来源分层，监测不同渠道用户的有效比，出不同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运营策略）</a:t>
            </a:r>
            <a:endParaRPr lang="zh-CN" sz="12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提升高客单，提升转化率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针对高复购频次的用户，设置专属</a:t>
            </a:r>
            <a:r>
              <a:rPr lang="en-US" altLang="zh-CN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VIP</a:t>
            </a:r>
            <a:r>
              <a:rPr lang="zh-CN" altLang="en-US" sz="1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管理方式）</a:t>
            </a:r>
            <a:endParaRPr lang="zh-CN" altLang="en-US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更多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……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314927"/>
            <a:ext cx="348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拥有用户标签将会带来的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好处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410" name="组合 35"/>
          <p:cNvGrpSpPr/>
          <p:nvPr/>
        </p:nvGrpSpPr>
        <p:grpSpPr bwMode="auto">
          <a:xfrm>
            <a:off x="220888" y="215763"/>
            <a:ext cx="340615" cy="280413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29329" y="12552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大健康医院泛粉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1135380"/>
            <a:ext cx="4504055" cy="3979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29219" y="1632377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用户场景：医院药房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29219" y="2308652"/>
            <a:ext cx="44577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人群特征：</a:t>
            </a: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~50</a:t>
            </a: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岁人群</a:t>
            </a: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（属于泛粉）</a:t>
            </a:r>
            <a:endParaRPr kumimoji="1"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29219" y="3106212"/>
            <a:ext cx="466725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用户导粉路径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endParaRPr lang="en-US" altLang="zh-CN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kumimoji="1"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免费取袋</a:t>
            </a:r>
            <a:r>
              <a:rPr kumimoji="1"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&gt; </a:t>
            </a:r>
            <a:r>
              <a:rPr kumimoji="1"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添加企微</a:t>
            </a:r>
            <a:r>
              <a:rPr kumimoji="1"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&gt; </a:t>
            </a:r>
            <a:r>
              <a:rPr kumimoji="1"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成功吐袋</a:t>
            </a:r>
            <a:endParaRPr kumimoji="1"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kumimoji="1" lang="zh-CN" altLang="en-US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（并未产生电商交易行为）</a:t>
            </a:r>
            <a:endParaRPr kumimoji="1" lang="zh-CN" altLang="en-US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410" name="组合 35"/>
          <p:cNvGrpSpPr/>
          <p:nvPr/>
        </p:nvGrpSpPr>
        <p:grpSpPr bwMode="auto">
          <a:xfrm>
            <a:off x="220888" y="215763"/>
            <a:ext cx="340615" cy="280413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29329" y="12552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大健康医院泛粉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294" y="1788088"/>
            <a:ext cx="8107680" cy="23056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针对这类泛粉用户运营时</a:t>
            </a:r>
            <a:endParaRPr lang="zh-CN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kumimoji="1" 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我们优先考虑的指标是什么？</a:t>
            </a:r>
            <a:endParaRPr kumimoji="1" lang="zh-CN" sz="48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哪个指标会直接影响结果？</a:t>
            </a:r>
            <a:endParaRPr lang="zh-CN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4444" y="1043233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</a:t>
            </a:r>
            <a:endParaRPr kumimoji="1" lang="zh-CN" sz="32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410" name="组合 35"/>
          <p:cNvGrpSpPr/>
          <p:nvPr/>
        </p:nvGrpSpPr>
        <p:grpSpPr bwMode="auto">
          <a:xfrm>
            <a:off x="220888" y="215763"/>
            <a:ext cx="340615" cy="280413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977294" y="1788088"/>
            <a:ext cx="4754880" cy="2084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优先考虑的是</a:t>
            </a:r>
            <a:r>
              <a:rPr lang="en-US" alt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留存</a:t>
            </a:r>
            <a:r>
              <a:rPr lang="en-US" alt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endParaRPr lang="en-US" altLang="zh-CN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先将用户留住在企微</a:t>
            </a:r>
            <a:endParaRPr lang="zh-CN" altLang="en-US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才会有下一步营销</a:t>
            </a:r>
            <a:endParaRPr lang="zh-CN" altLang="en-US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4444" y="1043233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没错，</a:t>
            </a:r>
            <a:endParaRPr kumimoji="1" lang="zh-CN" sz="32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329" y="12552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大健康医院泛粉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410" name="组合 35"/>
          <p:cNvGrpSpPr/>
          <p:nvPr/>
        </p:nvGrpSpPr>
        <p:grpSpPr bwMode="auto">
          <a:xfrm>
            <a:off x="220888" y="215763"/>
            <a:ext cx="340615" cy="280413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25479" y="2188773"/>
            <a:ext cx="951992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加的多</a:t>
            </a:r>
            <a:r>
              <a:rPr lang="en-US" alt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&gt; </a:t>
            </a: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留得住</a:t>
            </a:r>
            <a:r>
              <a:rPr lang="en-US" alt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&gt; </a:t>
            </a: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分得清</a:t>
            </a:r>
            <a:r>
              <a:rPr lang="en-US" alt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&gt; </a:t>
            </a: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能卖钱</a:t>
            </a:r>
            <a:r>
              <a:rPr lang="en-US" altLang="zh-CN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&gt; </a:t>
            </a:r>
            <a:r>
              <a:rPr lang="zh-CN" altLang="en-US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有数据</a:t>
            </a:r>
            <a:endParaRPr lang="zh-CN" altLang="en-US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404" y="1519483"/>
            <a:ext cx="3498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私域运营步骤</a:t>
            </a:r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endParaRPr kumimoji="1" lang="en-US" altLang="zh-CN" sz="32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329" y="12552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大健康医院泛粉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"/>
          <p:cNvGrpSpPr/>
          <p:nvPr/>
        </p:nvGrpSpPr>
        <p:grpSpPr bwMode="auto">
          <a:xfrm>
            <a:off x="8986710" y="381360"/>
            <a:ext cx="627364" cy="266154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795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3314" y="126295"/>
            <a:ext cx="10021980" cy="5513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795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410" name="组合 35"/>
          <p:cNvGrpSpPr/>
          <p:nvPr/>
        </p:nvGrpSpPr>
        <p:grpSpPr bwMode="auto">
          <a:xfrm>
            <a:off x="220888" y="215763"/>
            <a:ext cx="340615" cy="280413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29329" y="125522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某葆项目（大健康医院泛粉）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220980" y="711835"/>
          <a:ext cx="9707245" cy="445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2677160"/>
                <a:gridCol w="2872105"/>
                <a:gridCol w="2951480"/>
              </a:tblGrid>
              <a:tr h="3124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阶段目标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留得住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分得清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分得清的同时留得住</a:t>
                      </a:r>
                      <a:endParaRPr lang="zh-CN" altLang="en-US" sz="1400"/>
                    </a:p>
                  </a:txBody>
                  <a:tcPr/>
                </a:tc>
              </a:tr>
              <a:tr h="12115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/>
                        <a:t>衡量指标</a:t>
                      </a:r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/>
                        <a:t>单日留存率</a:t>
                      </a:r>
                      <a:endParaRPr lang="zh-CN" altLang="en-US" sz="1200" b="1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（单日留存数</a:t>
                      </a:r>
                      <a:r>
                        <a:rPr lang="en-US" altLang="zh-CN" sz="1000"/>
                        <a:t>/</a:t>
                      </a:r>
                      <a:r>
                        <a:rPr lang="zh-CN" altLang="en-US" sz="1000"/>
                        <a:t>单日进粉总人数）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zh-CN" altLang="en-US" sz="1200" b="1"/>
                        <a:t>次日留存率</a:t>
                      </a:r>
                      <a:endParaRPr lang="zh-CN" altLang="en-US" sz="1200" b="1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（次日留存数</a:t>
                      </a:r>
                      <a:r>
                        <a:rPr lang="en-US" altLang="zh-CN" sz="1000"/>
                        <a:t>/</a:t>
                      </a:r>
                      <a:r>
                        <a:rPr lang="zh-CN" altLang="en-US" sz="1000"/>
                        <a:t>单日进粉总人数）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 b="1">
                          <a:highlight>
                            <a:srgbClr val="FFFF00"/>
                          </a:highlight>
                          <a:sym typeface="+mn-ea"/>
                        </a:rPr>
                        <a:t>*</a:t>
                      </a:r>
                      <a:r>
                        <a:rPr lang="zh-CN" altLang="en-US" sz="1000" b="1">
                          <a:highlight>
                            <a:srgbClr val="FFFF00"/>
                          </a:highlight>
                          <a:sym typeface="+mn-ea"/>
                        </a:rPr>
                        <a:t>目标：</a:t>
                      </a:r>
                      <a:r>
                        <a:rPr lang="zh-CN" altLang="en-US" sz="1000">
                          <a:sym typeface="+mn-ea"/>
                        </a:rPr>
                        <a:t>提升单日留存率在</a:t>
                      </a:r>
                      <a:r>
                        <a:rPr lang="en-US" altLang="zh-CN" sz="1000">
                          <a:sym typeface="+mn-ea"/>
                        </a:rPr>
                        <a:t>60%~70%</a:t>
                      </a:r>
                      <a:endParaRPr lang="en-US" altLang="zh-CN" sz="1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/>
                        <a:t>单日回复率</a:t>
                      </a:r>
                      <a:endParaRPr lang="zh-CN" altLang="en-US" sz="1200" b="1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（回复个数</a:t>
                      </a:r>
                      <a:r>
                        <a:rPr lang="en-US" altLang="zh-CN" sz="1000"/>
                        <a:t> / </a:t>
                      </a:r>
                      <a:r>
                        <a:rPr lang="zh-CN" altLang="en-US" sz="1000"/>
                        <a:t>单日留存数）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 b="1">
                          <a:highlight>
                            <a:srgbClr val="FFFF00"/>
                          </a:highlight>
                          <a:sym typeface="+mn-ea"/>
                        </a:rPr>
                        <a:t>*</a:t>
                      </a:r>
                      <a:r>
                        <a:rPr lang="zh-CN" altLang="en-US" sz="1000" b="1">
                          <a:highlight>
                            <a:srgbClr val="FFFF00"/>
                          </a:highlight>
                          <a:sym typeface="+mn-ea"/>
                        </a:rPr>
                        <a:t>目标：</a:t>
                      </a:r>
                      <a:r>
                        <a:rPr lang="zh-CN" altLang="en-US" sz="1000">
                          <a:sym typeface="+mn-ea"/>
                        </a:rPr>
                        <a:t>回复率提升至</a:t>
                      </a:r>
                      <a:r>
                        <a:rPr lang="en-US" altLang="zh-CN" sz="1000">
                          <a:sym typeface="+mn-ea"/>
                        </a:rPr>
                        <a:t>10%</a:t>
                      </a:r>
                      <a:endParaRPr lang="en-US" altLang="zh-CN" sz="1000"/>
                    </a:p>
                    <a:p>
                      <a:pPr>
                        <a:buNone/>
                      </a:pPr>
                      <a:r>
                        <a:rPr lang="zh-CN" altLang="en-US" sz="1000">
                          <a:sym typeface="+mn-ea"/>
                        </a:rPr>
                        <a:t>（挖掘出病症、用药、医保三个标签）</a:t>
                      </a:r>
                      <a:endParaRPr lang="zh-CN" altLang="en-US" sz="1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 b="1"/>
                        <a:t>DAY1~DAY3</a:t>
                      </a:r>
                      <a:r>
                        <a:rPr lang="zh-CN" altLang="en-US" sz="1000" b="1"/>
                        <a:t>回复率总和</a:t>
                      </a:r>
                      <a:endParaRPr lang="zh-CN" altLang="en-US" sz="1000" b="1"/>
                    </a:p>
                    <a:p>
                      <a:pPr>
                        <a:buNone/>
                      </a:pPr>
                      <a:r>
                        <a:rPr lang="en-US" altLang="zh-CN" sz="1000" b="1"/>
                        <a:t>DAY3</a:t>
                      </a:r>
                      <a:r>
                        <a:rPr lang="zh-CN" altLang="en-US" sz="1000" b="1"/>
                        <a:t>后留存率情况</a:t>
                      </a:r>
                      <a:endParaRPr lang="zh-CN" altLang="en-US" sz="1000" b="1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 b="1">
                          <a:highlight>
                            <a:srgbClr val="FFFF00"/>
                          </a:highlight>
                        </a:rPr>
                        <a:t>*</a:t>
                      </a:r>
                      <a:r>
                        <a:rPr lang="zh-CN" altLang="en-US" sz="1000" b="1">
                          <a:highlight>
                            <a:srgbClr val="FFFF00"/>
                          </a:highlight>
                        </a:rPr>
                        <a:t>目标：</a:t>
                      </a:r>
                      <a:r>
                        <a:rPr lang="zh-CN" altLang="en-US" sz="1000"/>
                        <a:t>保证三次触达后留存率不低于</a:t>
                      </a:r>
                      <a:r>
                        <a:rPr lang="en-US" altLang="zh-CN" sz="1000"/>
                        <a:t>50%</a:t>
                      </a:r>
                      <a:r>
                        <a:rPr lang="zh-CN" altLang="en-US" sz="1000"/>
                        <a:t>的同时提升回复率至</a:t>
                      </a:r>
                      <a:r>
                        <a:rPr lang="en-US" altLang="zh-CN" sz="1000"/>
                        <a:t>20%</a:t>
                      </a:r>
                      <a:endParaRPr lang="en-US" altLang="zh-CN" sz="1000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（挖掘出至少</a:t>
                      </a:r>
                      <a:r>
                        <a:rPr lang="en-US" altLang="zh-CN" sz="1000"/>
                        <a:t>6</a:t>
                      </a:r>
                      <a:r>
                        <a:rPr lang="zh-CN" altLang="en-US" sz="1000"/>
                        <a:t>个标签，单粉价值可以从原来的</a:t>
                      </a:r>
                      <a:r>
                        <a:rPr lang="en-US" altLang="zh-CN" sz="1000"/>
                        <a:t>1~2</a:t>
                      </a:r>
                      <a:r>
                        <a:rPr lang="zh-CN" altLang="en-US" sz="1000"/>
                        <a:t>元提升至少</a:t>
                      </a:r>
                      <a:r>
                        <a:rPr lang="en-US" altLang="zh-CN" sz="1000"/>
                        <a:t>35</a:t>
                      </a:r>
                      <a:r>
                        <a:rPr lang="zh-CN" altLang="en-US" sz="1000"/>
                        <a:t>元）</a:t>
                      </a:r>
                      <a:endParaRPr lang="zh-CN" altLang="en-US" sz="1000"/>
                    </a:p>
                  </a:txBody>
                  <a:tcPr/>
                </a:tc>
              </a:tr>
              <a:tr h="1285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/>
                        <a:t>揣摩用户体感</a:t>
                      </a:r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 b="1"/>
                        <a:t>基于场景思考</a:t>
                      </a:r>
                      <a:r>
                        <a:rPr lang="en-US" altLang="zh-CN" sz="1000" b="1"/>
                        <a:t>——</a:t>
                      </a:r>
                      <a:endParaRPr lang="zh-CN" altLang="en-US" sz="1000" b="1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用户在医院药房取袋情况下，什么样的人和动作才不会让他们反感？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zh-CN" altLang="en-US" sz="1000" b="1"/>
                        <a:t>思考点：</a:t>
                      </a:r>
                      <a:r>
                        <a:rPr lang="zh-CN" altLang="en-US" sz="1000"/>
                        <a:t>觉得是能帮我解决用药问题的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900" b="1"/>
                        <a:t>1</a:t>
                      </a:r>
                      <a:r>
                        <a:rPr lang="zh-CN" altLang="en-US" sz="900" b="1"/>
                        <a:t>、如何分得清？</a:t>
                      </a:r>
                      <a:endParaRPr lang="zh-CN" altLang="en-US" sz="900" b="1"/>
                    </a:p>
                    <a:p>
                      <a:pPr>
                        <a:buNone/>
                      </a:pPr>
                      <a:r>
                        <a:rPr lang="zh-CN" altLang="en-US" sz="900"/>
                        <a:t>主要还是通过与用户一对一对话中发生的</a:t>
                      </a:r>
                      <a:endParaRPr lang="zh-CN" altLang="en-US" sz="900"/>
                    </a:p>
                    <a:p>
                      <a:pPr>
                        <a:buNone/>
                      </a:pPr>
                      <a:endParaRPr lang="zh-CN" altLang="en-US" sz="900"/>
                    </a:p>
                    <a:p>
                      <a:pPr>
                        <a:buNone/>
                      </a:pPr>
                      <a:r>
                        <a:rPr lang="en-US" altLang="zh-CN" sz="900" b="1"/>
                        <a:t>2</a:t>
                      </a:r>
                      <a:r>
                        <a:rPr lang="zh-CN" altLang="en-US" sz="900" b="1"/>
                        <a:t>、如何让用户愿意回复我？</a:t>
                      </a:r>
                      <a:endParaRPr lang="zh-CN" altLang="en-US" sz="900" b="1"/>
                    </a:p>
                    <a:p>
                      <a:pPr>
                        <a:buNone/>
                      </a:pPr>
                      <a:r>
                        <a:rPr lang="zh-CN" altLang="en-US" sz="900"/>
                        <a:t>结合他们取药后的使用场景进行思考，比如会需要查医保、查停车缴费等</a:t>
                      </a:r>
                      <a:endParaRPr lang="zh-CN" altLang="en-US" sz="900"/>
                    </a:p>
                    <a:p>
                      <a:pPr>
                        <a:buNone/>
                      </a:pPr>
                      <a:endParaRPr lang="zh-CN" altLang="en-US" sz="900"/>
                    </a:p>
                    <a:p>
                      <a:pPr>
                        <a:buNone/>
                      </a:pPr>
                      <a:r>
                        <a:rPr lang="en-US" altLang="zh-CN" sz="900" b="1"/>
                        <a:t>3</a:t>
                      </a:r>
                      <a:r>
                        <a:rPr lang="zh-CN" altLang="en-US" sz="900" b="1"/>
                        <a:t>、如何让用户愿意回复病症？</a:t>
                      </a:r>
                      <a:endParaRPr lang="zh-CN" altLang="en-US" sz="900" b="1"/>
                    </a:p>
                    <a:p>
                      <a:pPr>
                        <a:buNone/>
                      </a:pPr>
                      <a:r>
                        <a:rPr lang="zh-CN" altLang="en-US" sz="900"/>
                        <a:t>比如通过提醒吃药方式与用户拉进距离，从而询问出病症情况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 b="1"/>
                        <a:t>1</a:t>
                      </a:r>
                      <a:r>
                        <a:rPr lang="zh-CN" altLang="en-US" sz="1000" b="1"/>
                        <a:t>，如何保证三次触达后用户对我不反感？</a:t>
                      </a:r>
                      <a:endParaRPr lang="zh-CN" altLang="en-US" sz="1000" b="1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依旧基于用药场景，普遍拿药后有三天用药时间，可以结合这个时间与用户持续互动，突出对用户的用药关怀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 b="1"/>
                        <a:t>2</a:t>
                      </a:r>
                      <a:r>
                        <a:rPr lang="zh-CN" altLang="en-US" sz="1000" b="1"/>
                        <a:t>，如何让用户愿意回复的更多？</a:t>
                      </a:r>
                      <a:endParaRPr lang="zh-CN" altLang="en-US" sz="1000" b="1"/>
                    </a:p>
                    <a:p>
                      <a:pPr>
                        <a:buNone/>
                      </a:pPr>
                      <a:r>
                        <a:rPr lang="zh-CN" altLang="en-US" sz="1000"/>
                        <a:t>抓住人的生病心理，即使再小的病对于患者本身来说，也是很大的事，所以用一对一健康解决方案进行触发</a:t>
                      </a:r>
                      <a:endParaRPr lang="zh-CN" altLang="en-US" sz="1000"/>
                    </a:p>
                  </a:txBody>
                  <a:tcPr/>
                </a:tc>
              </a:tr>
              <a:tr h="10502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/>
                        <a:t>制定运营策略</a:t>
                      </a:r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1</a:t>
                      </a:r>
                      <a:r>
                        <a:rPr lang="zh-CN" altLang="en-US" sz="1000"/>
                        <a:t>、更换</a:t>
                      </a:r>
                      <a:r>
                        <a:rPr lang="en-US" altLang="zh-CN" sz="1000"/>
                        <a:t>IP</a:t>
                      </a:r>
                      <a:r>
                        <a:rPr lang="zh-CN" altLang="en-US" sz="1000"/>
                        <a:t>定位，从原来</a:t>
                      </a:r>
                      <a:r>
                        <a:rPr lang="en-US" altLang="zh-CN" sz="1000"/>
                        <a:t>58</a:t>
                      </a:r>
                      <a:r>
                        <a:rPr lang="zh-CN" altLang="en-US" sz="1000"/>
                        <a:t>好物官</a:t>
                      </a:r>
                      <a:r>
                        <a:rPr lang="en-US" altLang="zh-CN" sz="1000"/>
                        <a:t> </a:t>
                      </a:r>
                      <a:r>
                        <a:rPr lang="zh-CN" altLang="en-US" sz="1000"/>
                        <a:t>更换成</a:t>
                      </a:r>
                      <a:r>
                        <a:rPr lang="en-US" altLang="zh-CN" sz="1000"/>
                        <a:t> </a:t>
                      </a:r>
                      <a:r>
                        <a:rPr lang="zh-CN" altLang="en-US" sz="1000"/>
                        <a:t>健康管理官，解决用药问题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/>
                        <a:t>2</a:t>
                      </a:r>
                      <a:r>
                        <a:rPr lang="zh-CN" altLang="en-US" sz="1000"/>
                        <a:t>，自动欢迎语，凸显用药方面指引的话术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1</a:t>
                      </a:r>
                      <a:r>
                        <a:rPr lang="zh-CN" altLang="en-US" sz="1000"/>
                        <a:t>，将自动欢迎语做简化，突出用药指引字眼，附带有医保查询、停车缴费服务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/>
                        <a:t>2</a:t>
                      </a:r>
                      <a:r>
                        <a:rPr lang="zh-CN" altLang="en-US" sz="1000"/>
                        <a:t>，原来只有</a:t>
                      </a:r>
                      <a:r>
                        <a:rPr lang="en-US" altLang="zh-CN" sz="1000"/>
                        <a:t>1</a:t>
                      </a:r>
                      <a:r>
                        <a:rPr lang="zh-CN" altLang="en-US" sz="1000"/>
                        <a:t>次触达，当天增加多</a:t>
                      </a:r>
                      <a:r>
                        <a:rPr lang="en-US" altLang="zh-CN" sz="1000"/>
                        <a:t>1</a:t>
                      </a:r>
                      <a:r>
                        <a:rPr lang="zh-CN" altLang="en-US" sz="1000"/>
                        <a:t>次触达，相当于加粉后当天会收到两次消息，采用提醒吃药的方式，提醒的同时询问出病症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1</a:t>
                      </a:r>
                      <a:r>
                        <a:rPr lang="zh-CN" altLang="en-US" sz="1000"/>
                        <a:t>，设计</a:t>
                      </a:r>
                      <a:r>
                        <a:rPr lang="en-US" altLang="zh-CN" sz="1000"/>
                        <a:t>DAY1~DAY3</a:t>
                      </a:r>
                      <a:r>
                        <a:rPr lang="zh-CN" altLang="en-US" sz="1000"/>
                        <a:t>的群发话术，结合用药场景，并在每一段话中引导用户进行一对一健康方案咨询</a:t>
                      </a:r>
                      <a:endParaRPr lang="zh-CN" altLang="en-US" sz="1000"/>
                    </a:p>
                    <a:p>
                      <a:pPr>
                        <a:buNone/>
                      </a:pPr>
                      <a:endParaRPr lang="zh-CN" altLang="en-US" sz="1000"/>
                    </a:p>
                    <a:p>
                      <a:pPr>
                        <a:buNone/>
                      </a:pPr>
                      <a:r>
                        <a:rPr lang="en-US" altLang="zh-CN" sz="1000"/>
                        <a:t>2</a:t>
                      </a:r>
                      <a:r>
                        <a:rPr lang="zh-CN" altLang="en-US" sz="1000"/>
                        <a:t>，用</a:t>
                      </a:r>
                      <a:r>
                        <a:rPr lang="en-US" altLang="zh-CN" sz="1000"/>
                        <a:t>“</a:t>
                      </a:r>
                      <a:r>
                        <a:rPr lang="zh-CN" altLang="en-US" sz="1000"/>
                        <a:t>免费体检</a:t>
                      </a:r>
                      <a:r>
                        <a:rPr lang="en-US" altLang="zh-CN" sz="1000"/>
                        <a:t>”</a:t>
                      </a:r>
                      <a:r>
                        <a:rPr lang="zh-CN" altLang="en-US" sz="1000"/>
                        <a:t>作为利益点，引导用户填写问卷，获取更多标签信息</a:t>
                      </a:r>
                      <a:endParaRPr lang="zh-CN" altLang="en-US" sz="1000"/>
                    </a:p>
                  </a:txBody>
                  <a:tcPr/>
                </a:tc>
              </a:tr>
              <a:tr h="5657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/>
                        <a:t>执行结果数据</a:t>
                      </a:r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 b="1">
                          <a:solidFill>
                            <a:srgbClr val="FF0000"/>
                          </a:solidFill>
                        </a:rPr>
                        <a:t>单日留存率从</a:t>
                      </a:r>
                      <a:r>
                        <a:rPr lang="en-US" altLang="zh-CN" sz="1000" b="1">
                          <a:solidFill>
                            <a:srgbClr val="FF0000"/>
                          </a:solidFill>
                        </a:rPr>
                        <a:t>52%</a:t>
                      </a:r>
                      <a:r>
                        <a:rPr lang="zh-CN" altLang="en-US" sz="1000" b="1">
                          <a:solidFill>
                            <a:srgbClr val="FF0000"/>
                          </a:solidFill>
                        </a:rPr>
                        <a:t>提升至</a:t>
                      </a:r>
                      <a:r>
                        <a:rPr lang="en-US" altLang="zh-CN" sz="1000" b="1">
                          <a:solidFill>
                            <a:srgbClr val="FF0000"/>
                          </a:solidFill>
                        </a:rPr>
                        <a:t>70%</a:t>
                      </a:r>
                      <a:endParaRPr lang="en-US" altLang="zh-CN" sz="1000" b="1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900"/>
                        <a:t>（同行做的数据单日留存率均值</a:t>
                      </a:r>
                      <a:r>
                        <a:rPr lang="en-US" altLang="zh-CN" sz="900"/>
                        <a:t>55%</a:t>
                      </a:r>
                      <a:r>
                        <a:rPr lang="zh-CN" altLang="en-US" sz="900"/>
                        <a:t>，最高</a:t>
                      </a:r>
                      <a:r>
                        <a:rPr lang="en-US" altLang="zh-CN" sz="900"/>
                        <a:t>60%</a:t>
                      </a:r>
                      <a:r>
                        <a:rPr lang="zh-CN" altLang="en-US" sz="900"/>
                        <a:t>）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 b="1"/>
                        <a:t>单日回复率从原来的</a:t>
                      </a:r>
                      <a:r>
                        <a:rPr lang="en-US" altLang="zh-CN" sz="1000" b="1"/>
                        <a:t>2%</a:t>
                      </a:r>
                      <a:r>
                        <a:rPr lang="zh-CN" altLang="en-US" sz="1000" b="1"/>
                        <a:t>提升至</a:t>
                      </a:r>
                      <a:r>
                        <a:rPr lang="en-US" altLang="zh-CN" sz="1000" b="1"/>
                        <a:t>10%</a:t>
                      </a:r>
                      <a:endParaRPr lang="en-US" altLang="zh-CN" sz="1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 b="1"/>
                        <a:t>三次触达后留存率保持在</a:t>
                      </a:r>
                      <a:r>
                        <a:rPr lang="en-US" altLang="zh-CN" sz="1000" b="1"/>
                        <a:t>52%</a:t>
                      </a:r>
                      <a:r>
                        <a:rPr lang="zh-CN" altLang="en-US" sz="1000" b="1"/>
                        <a:t>且回复率可以做到</a:t>
                      </a:r>
                      <a:r>
                        <a:rPr lang="en-US" altLang="zh-CN" sz="1000" b="1"/>
                        <a:t>20%</a:t>
                      </a:r>
                      <a:r>
                        <a:rPr lang="zh-CN" altLang="en-US" sz="1000" b="1"/>
                        <a:t>，并且可以打上至少</a:t>
                      </a:r>
                      <a:r>
                        <a:rPr lang="en-US" altLang="zh-CN" sz="1000" b="1"/>
                        <a:t>8</a:t>
                      </a:r>
                      <a:r>
                        <a:rPr lang="zh-CN" altLang="en-US" sz="1000" b="1"/>
                        <a:t>组标签</a:t>
                      </a:r>
                      <a:r>
                        <a:rPr lang="zh-CN" altLang="en-US" sz="1000"/>
                        <a:t>，</a:t>
                      </a:r>
                      <a:r>
                        <a:rPr lang="zh-CN" altLang="en-US" sz="1000" b="1">
                          <a:solidFill>
                            <a:srgbClr val="FF0000"/>
                          </a:solidFill>
                        </a:rPr>
                        <a:t>所有都是结合系统实现自动化</a:t>
                      </a:r>
                      <a:endParaRPr lang="zh-CN" altLang="en-US" sz="1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36905" y="284480"/>
            <a:ext cx="6340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分层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运营干货分享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如何让你的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群发内容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更容易得到用户回复？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26060" y="3124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45490" y="1563370"/>
            <a:ext cx="7964170" cy="264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sz="2400" b="1">
                <a:sym typeface="+mn-ea"/>
              </a:rPr>
              <a:t>先结合场景思考，用户当下需要什么</a:t>
            </a:r>
            <a:endParaRPr lang="zh-CN" sz="2400" b="1">
              <a:sym typeface="+mn-ea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2400" b="1">
                <a:sym typeface="+mn-ea"/>
              </a:rPr>
              <a:t>再结合对的利益点刺激！</a:t>
            </a:r>
            <a:endParaRPr lang="zh-CN" altLang="en-US" sz="2400" b="1">
              <a:sym typeface="+mn-ea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sz="2400" b="1">
                <a:sym typeface="+mn-ea"/>
              </a:rPr>
              <a:t>适当埋钩子，先吸引打开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15315" y="184785"/>
            <a:ext cx="36658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>
                <a:sym typeface="+mn-ea"/>
              </a:rPr>
              <a:t>先结合场景思考，用户当下需要什么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44475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71265" y="1226185"/>
            <a:ext cx="2330450" cy="3792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76015" y="642620"/>
            <a:ext cx="2534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ym typeface="+mn-ea"/>
              </a:rPr>
              <a:t>第二次测试所用策略</a:t>
            </a:r>
            <a:endParaRPr lang="zh-CN" altLang="en-US" sz="1600" b="1">
              <a:sym typeface="+mn-ea"/>
            </a:endParaRPr>
          </a:p>
          <a:p>
            <a:pPr algn="ctr"/>
            <a:r>
              <a:rPr lang="zh-CN" altLang="en-US" sz="1600" b="1">
                <a:sym typeface="+mn-ea"/>
              </a:rPr>
              <a:t>单日留存率</a:t>
            </a:r>
            <a:r>
              <a:rPr lang="en-US" altLang="zh-CN" sz="1600" b="1">
                <a:sym typeface="+mn-ea"/>
              </a:rPr>
              <a:t>62.18%</a:t>
            </a:r>
            <a:endParaRPr lang="en-US" altLang="zh-CN" sz="16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47840" y="642620"/>
            <a:ext cx="2421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ym typeface="+mn-ea"/>
              </a:rPr>
              <a:t>第三次测试所用策略</a:t>
            </a:r>
            <a:endParaRPr lang="zh-CN" altLang="en-US" sz="1600" b="1">
              <a:sym typeface="+mn-ea"/>
            </a:endParaRPr>
          </a:p>
          <a:p>
            <a:pPr algn="ctr"/>
            <a:r>
              <a:rPr lang="zh-CN" altLang="en-US" sz="1600" b="1">
                <a:sym typeface="+mn-ea"/>
              </a:rPr>
              <a:t>单日留存率</a:t>
            </a:r>
            <a:r>
              <a:rPr lang="en-US" altLang="zh-CN" sz="1600" b="1">
                <a:sym typeface="+mn-ea"/>
              </a:rPr>
              <a:t>68.3%</a:t>
            </a:r>
            <a:endParaRPr lang="en-US" altLang="zh-CN" sz="1600" b="1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530" y="1264920"/>
            <a:ext cx="2362200" cy="3715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36855" y="184150"/>
            <a:ext cx="341630" cy="280035"/>
            <a:chOff x="4729" y="1585"/>
            <a:chExt cx="842" cy="708"/>
          </a:xfrm>
        </p:grpSpPr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45" y="1226185"/>
            <a:ext cx="2552065" cy="38195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103505" y="642620"/>
            <a:ext cx="3308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ym typeface="+mn-ea"/>
              </a:rPr>
              <a:t>第一次测试所用策略</a:t>
            </a:r>
            <a:endParaRPr lang="zh-CN" altLang="en-US" sz="1600" b="1">
              <a:sym typeface="+mn-ea"/>
            </a:endParaRPr>
          </a:p>
          <a:p>
            <a:pPr algn="ctr"/>
            <a:r>
              <a:rPr lang="zh-CN" altLang="en-US" sz="1600" b="1">
                <a:sym typeface="+mn-ea"/>
              </a:rPr>
              <a:t>单日留存率</a:t>
            </a:r>
            <a:r>
              <a:rPr lang="en-US" altLang="zh-CN" sz="1600" b="1">
                <a:sym typeface="+mn-ea"/>
              </a:rPr>
              <a:t>54.85</a:t>
            </a:r>
            <a:r>
              <a:rPr lang="en-US" altLang="zh-CN" sz="1600" b="1">
                <a:sym typeface="+mn-ea"/>
              </a:rPr>
              <a:t>%</a:t>
            </a:r>
            <a:endParaRPr lang="en-US" altLang="zh-CN" sz="16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9725" y="5179695"/>
            <a:ext cx="9165590" cy="306705"/>
          </a:xfrm>
          <a:prstGeom prst="rect">
            <a:avLst/>
          </a:prstGeom>
          <a:noFill/>
          <a:ln w="12700" cmpd="sng">
            <a:solidFill>
              <a:srgbClr val="ECAF74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sz="1400" b="1">
                <a:sym typeface="+mn-ea"/>
              </a:rPr>
              <a:t>结合用户实际使用场景去思考话术，思考用户当下需要什么，通过更改说辞，留存率可以实现</a:t>
            </a:r>
            <a:r>
              <a:rPr lang="en-US" altLang="zh-CN" sz="1400" b="1">
                <a:sym typeface="+mn-ea"/>
              </a:rPr>
              <a:t>14</a:t>
            </a:r>
            <a:r>
              <a:rPr lang="zh-CN" altLang="en-US" sz="1400" b="1">
                <a:sym typeface="+mn-ea"/>
              </a:rPr>
              <a:t>个点的差距</a:t>
            </a:r>
            <a:endParaRPr lang="zh-CN" altLang="en-US" sz="14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711835" y="188595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ym typeface="+mn-ea"/>
              </a:rPr>
              <a:t>再结合对的利益点刺激！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00990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271905" y="711835"/>
            <a:ext cx="7059930" cy="494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/>
              <a:t>不同的话术，带来了两个截然不同的留存率、打开率、</a:t>
            </a:r>
            <a:r>
              <a:rPr lang="zh-CN"/>
              <a:t>回复率</a:t>
            </a:r>
            <a:endParaRPr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35" y="1478915"/>
            <a:ext cx="4321810" cy="250253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795" y="1478915"/>
            <a:ext cx="5160645" cy="242443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62965" y="4075430"/>
            <a:ext cx="33089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600" b="1">
                <a:sym typeface="+mn-ea"/>
              </a:rPr>
              <a:t>单日打开率</a:t>
            </a:r>
            <a:r>
              <a:rPr lang="en-US" altLang="zh-CN" sz="1600" b="1">
                <a:sym typeface="+mn-ea"/>
              </a:rPr>
              <a:t>2.14%</a:t>
            </a:r>
            <a:endParaRPr lang="en-US" altLang="zh-CN" sz="16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13425" y="4075430"/>
            <a:ext cx="33089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600" b="1">
                <a:sym typeface="+mn-ea"/>
              </a:rPr>
              <a:t>单日打开率</a:t>
            </a:r>
            <a:r>
              <a:rPr lang="en-US" altLang="zh-CN" sz="1600" b="1">
                <a:sym typeface="+mn-ea"/>
              </a:rPr>
              <a:t>7.53%</a:t>
            </a:r>
            <a:endParaRPr lang="en-US" altLang="zh-CN" sz="16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40995" y="2870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5" y="1590675"/>
            <a:ext cx="3452495" cy="828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" y="2768600"/>
            <a:ext cx="3388995" cy="813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225" y="2785745"/>
            <a:ext cx="3235325" cy="779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2225" y="1590675"/>
            <a:ext cx="3054985" cy="845820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2143760" y="4714875"/>
            <a:ext cx="56826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思考：如果你收到这样两条消息，对比下，你会打开哪一个？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865" y="1161415"/>
            <a:ext cx="3871595" cy="3314700"/>
          </a:xfrm>
          <a:prstGeom prst="rect">
            <a:avLst/>
          </a:prstGeom>
          <a:noFill/>
          <a:ln>
            <a:solidFill>
              <a:srgbClr val="ECA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34585" y="1161415"/>
            <a:ext cx="3871595" cy="3314700"/>
          </a:xfrm>
          <a:prstGeom prst="rect">
            <a:avLst/>
          </a:prstGeom>
          <a:noFill/>
          <a:ln>
            <a:solidFill>
              <a:srgbClr val="ECA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3900" y="243205"/>
            <a:ext cx="2697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ym typeface="+mn-ea"/>
              </a:rPr>
              <a:t>适当埋钩子，先吸引打开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673668" y="2460943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五、如何实现标签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自动化？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0010" y="123698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96929" y="351757"/>
            <a:ext cx="399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你所知道的用户标签是怎么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用的？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4"/>
            </p:custDataLst>
          </p:nvPr>
        </p:nvSpPr>
        <p:spPr>
          <a:xfrm>
            <a:off x="1392819" y="1342877"/>
            <a:ext cx="1447438" cy="1447438"/>
          </a:xfrm>
          <a:prstGeom prst="ellipse">
            <a:avLst/>
          </a:prstGeom>
          <a:solidFill>
            <a:srgbClr val="1D6DC2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6792" tIns="38396" rIns="76792" bIns="38396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5"/>
            </p:custDataLst>
          </p:nvPr>
        </p:nvSpPr>
        <p:spPr>
          <a:xfrm>
            <a:off x="1350710" y="1238939"/>
            <a:ext cx="1593486" cy="165531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850266" y="3307716"/>
            <a:ext cx="2594374" cy="12127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用户的共性特点打成标签</a:t>
            </a:r>
            <a:b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en-US" altLang="zh-CN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个用户身上可能有多个标签</a:t>
            </a:r>
            <a:b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燕尾形 25"/>
          <p:cNvSpPr/>
          <p:nvPr>
            <p:custDataLst>
              <p:tags r:id="rId7"/>
            </p:custDataLst>
          </p:nvPr>
        </p:nvSpPr>
        <p:spPr>
          <a:xfrm>
            <a:off x="3299888" y="1658542"/>
            <a:ext cx="677524" cy="816109"/>
          </a:xfrm>
          <a:prstGeom prst="chevron">
            <a:avLst/>
          </a:prstGeom>
          <a:solidFill>
            <a:srgbClr val="0088D5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8"/>
            </p:custDataLst>
          </p:nvPr>
        </p:nvSpPr>
        <p:spPr>
          <a:xfrm>
            <a:off x="4406128" y="1342877"/>
            <a:ext cx="1447438" cy="1447438"/>
          </a:xfrm>
          <a:prstGeom prst="ellipse">
            <a:avLst/>
          </a:prstGeom>
          <a:solidFill>
            <a:srgbClr val="0088D5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6792" tIns="38396" rIns="76792" bIns="38396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>
            <p:custDataLst>
              <p:tags r:id="rId9"/>
            </p:custDataLst>
          </p:nvPr>
        </p:nvSpPr>
        <p:spPr>
          <a:xfrm>
            <a:off x="4364020" y="1238939"/>
            <a:ext cx="1593486" cy="165531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3638550" y="3307715"/>
            <a:ext cx="3025775" cy="9321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同一个标签下就是同一类人</a:t>
            </a:r>
            <a:b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多个标签就组成人群包</a:t>
            </a:r>
            <a:b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如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年轻女性</a:t>
            </a:r>
            <a:r>
              <a:rPr lang="en-US" altLang="zh-CN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母婴</a:t>
            </a:r>
            <a:r>
              <a:rPr lang="en-US" altLang="zh-CN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奶粉</a:t>
            </a:r>
            <a:r>
              <a:rPr lang="en-US" altLang="zh-CN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新手妈妈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燕尾形 29"/>
          <p:cNvSpPr/>
          <p:nvPr>
            <p:custDataLst>
              <p:tags r:id="rId11"/>
            </p:custDataLst>
          </p:nvPr>
        </p:nvSpPr>
        <p:spPr>
          <a:xfrm>
            <a:off x="6282283" y="1658542"/>
            <a:ext cx="677524" cy="816109"/>
          </a:xfrm>
          <a:prstGeom prst="chevron">
            <a:avLst/>
          </a:prstGeom>
          <a:solidFill>
            <a:srgbClr val="009ECA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>
            <p:custDataLst>
              <p:tags r:id="rId12"/>
            </p:custDataLst>
          </p:nvPr>
        </p:nvSpPr>
        <p:spPr>
          <a:xfrm>
            <a:off x="7388523" y="1342877"/>
            <a:ext cx="1447438" cy="1447438"/>
          </a:xfrm>
          <a:prstGeom prst="ellipse">
            <a:avLst/>
          </a:prstGeom>
          <a:solidFill>
            <a:srgbClr val="009ECA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6792" tIns="38396" rIns="76792" bIns="38396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3"/>
            </p:custDataLst>
          </p:nvPr>
        </p:nvSpPr>
        <p:spPr>
          <a:xfrm>
            <a:off x="7346414" y="1238939"/>
            <a:ext cx="1593486" cy="165531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4"/>
            </p:custDataLst>
          </p:nvPr>
        </p:nvSpPr>
        <p:spPr>
          <a:xfrm>
            <a:off x="6815055" y="3307716"/>
            <a:ext cx="2594374" cy="12127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多个标签的组合形成人群包</a:t>
            </a:r>
            <a:b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人群包就可以分</a:t>
            </a:r>
            <a:r>
              <a:rPr lang="zh-CN" altLang="en-US" sz="134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层运营</a:t>
            </a:r>
            <a:endParaRPr lang="zh-CN" altLang="en-US" sz="134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5"/>
            </p:custDataLst>
          </p:nvPr>
        </p:nvSpPr>
        <p:spPr>
          <a:xfrm>
            <a:off x="1586063" y="1630616"/>
            <a:ext cx="1060951" cy="871961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350">
                <a:sym typeface="Arial" panose="020B0604020202020204" pitchFamily="34" charset="0"/>
              </a:rPr>
              <a:t>人群</a:t>
            </a:r>
            <a:br>
              <a:rPr lang="zh-CN" altLang="en-US" sz="2350">
                <a:sym typeface="Arial" panose="020B0604020202020204" pitchFamily="34" charset="0"/>
              </a:rPr>
            </a:br>
            <a:r>
              <a:rPr lang="zh-CN" altLang="en-US" sz="2350">
                <a:sym typeface="Arial" panose="020B0604020202020204" pitchFamily="34" charset="0"/>
              </a:rPr>
              <a:t>归类</a:t>
            </a:r>
            <a:endParaRPr lang="zh-CN" altLang="en-US" sz="2350"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6"/>
            </p:custDataLst>
          </p:nvPr>
        </p:nvSpPr>
        <p:spPr>
          <a:xfrm>
            <a:off x="4599372" y="1630616"/>
            <a:ext cx="1060951" cy="871961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350">
                <a:sym typeface="Arial" panose="020B0604020202020204" pitchFamily="34" charset="0"/>
              </a:rPr>
              <a:t>人群包</a:t>
            </a:r>
            <a:endParaRPr lang="zh-CN" altLang="en-US" sz="2350"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581767" y="1630616"/>
            <a:ext cx="1060951" cy="871961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350">
                <a:sym typeface="Arial" panose="020B0604020202020204" pitchFamily="34" charset="0"/>
              </a:rPr>
              <a:t>分层运营</a:t>
            </a:r>
            <a:endParaRPr lang="zh-CN" altLang="en-US" sz="2350"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889000" y="38227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第一招：根据互动行为方式自动打标签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7510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39775" y="1226820"/>
            <a:ext cx="7964170" cy="3679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220000"/>
              </a:lnSpc>
              <a:buFont typeface="Wingdings" panose="05000000000000000000" charset="0"/>
              <a:buNone/>
            </a:pPr>
            <a:r>
              <a:rPr lang="zh-CN" altLang="en-US" b="1"/>
              <a:t>根据我们运营中常见的使用场景去思考</a:t>
            </a:r>
            <a:r>
              <a:rPr lang="en-US" altLang="zh-CN" b="1"/>
              <a:t>——</a:t>
            </a:r>
            <a:endParaRPr lang="zh-CN" altLang="en-US" b="1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用户是否已经</a:t>
            </a:r>
            <a:r>
              <a:rPr lang="zh-CN" altLang="en-US">
                <a:solidFill>
                  <a:srgbClr val="FF0000"/>
                </a:solidFill>
              </a:rPr>
              <a:t>进群</a:t>
            </a:r>
            <a:r>
              <a:rPr lang="zh-CN" altLang="en-US"/>
              <a:t>？如何区分已进群和未进群？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用户是否有</a:t>
            </a:r>
            <a:r>
              <a:rPr lang="zh-CN" altLang="en-US">
                <a:solidFill>
                  <a:srgbClr val="FF0000"/>
                </a:solidFill>
              </a:rPr>
              <a:t>打开商品</a:t>
            </a:r>
            <a:r>
              <a:rPr lang="zh-CN" altLang="en-US"/>
              <a:t>？访问了多少次？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用户是否查看了</a:t>
            </a:r>
            <a:r>
              <a:rPr lang="zh-CN" altLang="en-US">
                <a:solidFill>
                  <a:srgbClr val="FF0000"/>
                </a:solidFill>
              </a:rPr>
              <a:t>推送的文章</a:t>
            </a:r>
            <a:r>
              <a:rPr lang="zh-CN" altLang="en-US"/>
              <a:t>？有转发给好友看嘛？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用户是否查看了</a:t>
            </a:r>
            <a:r>
              <a:rPr lang="zh-CN" altLang="en-US">
                <a:solidFill>
                  <a:srgbClr val="FF0000"/>
                </a:solidFill>
              </a:rPr>
              <a:t>推送的文件</a:t>
            </a:r>
            <a:r>
              <a:rPr lang="zh-CN" altLang="en-US"/>
              <a:t>？看了多久呢？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54685" y="21272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如何打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已入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群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标签？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43840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45" y="1220470"/>
            <a:ext cx="2112645" cy="403542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700" y="922020"/>
            <a:ext cx="3134360" cy="221805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6252210" y="1868805"/>
            <a:ext cx="3893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可以使用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微伴助手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自动打标签功能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并且可以指定群聊进行打标签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进群的用户可以自动打上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已进群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700" y="3315335"/>
            <a:ext cx="3931920" cy="213550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05155" y="18478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是否已查看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商品？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94310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7665720" y="1854835"/>
            <a:ext cx="22561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【雷达链接】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，只要打开链接就能自动打标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，根据累计打开次数，还能再设定一次规则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，支持商品链接、网站、营销落地页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注意：需是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链接，有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05" y="977265"/>
            <a:ext cx="2335530" cy="432054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245" y="1766570"/>
            <a:ext cx="4322445" cy="353123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3173095" y="1057910"/>
            <a:ext cx="5217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微伴助手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的【互动雷达】功能，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可以给链接、文章、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PDF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实现雷达跟踪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打标功能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30555" y="21272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是否查看了推送的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文章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19710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451860" y="684530"/>
            <a:ext cx="62896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【雷达文章】支持复制公众号文章链接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9655" y="1021715"/>
            <a:ext cx="62896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并且支持添加成员名片，可在页面侧边栏显示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05" y="1073785"/>
            <a:ext cx="2335530" cy="432054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9290" y="1509395"/>
            <a:ext cx="4361180" cy="394017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654925" y="2015490"/>
            <a:ext cx="2373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可以按照点击次数、阅读时长、转发次数分别打不同的标签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62940" y="18478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是否查看了推送的文件？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52095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7433945" y="1301750"/>
            <a:ext cx="2434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【雷达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PDF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】针对没有公众号推文，只有文件就可以用这个功能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580" y="1212850"/>
            <a:ext cx="4281170" cy="42227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50" y="1115060"/>
            <a:ext cx="2335530" cy="432054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546340" y="2512060"/>
            <a:ext cx="24511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打标签逻辑跟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雷达文章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一致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根据点击次数、阅读时长、转发次数分别打标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但有个小问题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就是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PDF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文件无法放大，如果文件字太小，看起来体验感就很不好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889000" y="38227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第二招：根据消费行为自动打标签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7510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39775" y="1226820"/>
            <a:ext cx="7964170" cy="3679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220000"/>
              </a:lnSpc>
              <a:buFont typeface="Wingdings" panose="05000000000000000000" charset="0"/>
              <a:buNone/>
            </a:pPr>
            <a:r>
              <a:rPr lang="zh-CN" altLang="en-US" b="1"/>
              <a:t>根据我们运营中常见的使用场景去思考</a:t>
            </a:r>
            <a:r>
              <a:rPr lang="en-US" altLang="zh-CN" b="1"/>
              <a:t>——</a:t>
            </a:r>
            <a:endParaRPr lang="zh-CN" altLang="en-US" b="1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用户是否</a:t>
            </a:r>
            <a:r>
              <a:rPr lang="zh-CN" altLang="en-US">
                <a:solidFill>
                  <a:srgbClr val="FF0000"/>
                </a:solidFill>
              </a:rPr>
              <a:t>参与活动领券</a:t>
            </a:r>
            <a:r>
              <a:rPr lang="zh-CN" altLang="en-US"/>
              <a:t>了，领券后下单了吗？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用户是不是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快到生日</a:t>
            </a:r>
            <a:r>
              <a:rPr lang="zh-CN" altLang="en-US">
                <a:sym typeface="+mn-ea"/>
              </a:rPr>
              <a:t>了，如何送生日祝福并引导下单？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用户是否</a:t>
            </a:r>
            <a:r>
              <a:rPr lang="zh-CN" altLang="en-US">
                <a:solidFill>
                  <a:srgbClr val="FF0000"/>
                </a:solidFill>
              </a:rPr>
              <a:t>快用完</a:t>
            </a:r>
            <a:r>
              <a:rPr lang="zh-CN" altLang="en-US"/>
              <a:t>了，是不是要到复购了？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889000" y="38227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活动领券自动打标签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7510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40" y="871220"/>
            <a:ext cx="8788400" cy="286956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880" y="2631440"/>
            <a:ext cx="4060190" cy="261112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23850" y="3949065"/>
            <a:ext cx="3893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可以使用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有赞商城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自动打标签功能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并且可以选择不同优惠券类型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领券用户可以自动打上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领券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889000" y="38227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会员生日祝福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7510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500380" y="4973955"/>
            <a:ext cx="6200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可以使用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有赞商城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生日营销计划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根据已注册会员，可进行生日消息提醒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55" y="895350"/>
            <a:ext cx="6059805" cy="399161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图片 5" descr="2月生日会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55" y="495300"/>
            <a:ext cx="2011045" cy="4961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889000" y="38227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空瓶复购自动提醒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7510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02615" y="4650740"/>
            <a:ext cx="4272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可以使用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点燃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SCDP”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用户复购管理功能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设定复购策略，就能筛出待触达的复购用户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提升销售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触达效率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工作效率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155" y="721995"/>
            <a:ext cx="6092190" cy="382206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" y="1703705"/>
            <a:ext cx="2133600" cy="212407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889000" y="38227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空瓶复购自动提醒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7510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500380" y="5119370"/>
            <a:ext cx="6200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销售跟进完毕，可再后面标注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已跟进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，避免错跟、漏跟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35" y="995045"/>
            <a:ext cx="8952230" cy="405828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6" name="图片 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1165860" y="436245"/>
            <a:ext cx="49352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点燃私域STEP</a:t>
            </a:r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16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用户标签</a:t>
            </a:r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标签分析</a:t>
            </a:r>
            <a:endParaRPr lang="zh-CN" altLang="en-US" sz="1600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93725" y="936625"/>
            <a:ext cx="8805545" cy="4274515"/>
            <a:chOff x="894080" y="1014730"/>
            <a:chExt cx="8629015" cy="4271645"/>
          </a:xfrm>
        </p:grpSpPr>
        <p:sp>
          <p:nvSpPr>
            <p:cNvPr id="12" name="object 13"/>
            <p:cNvSpPr/>
            <p:nvPr/>
          </p:nvSpPr>
          <p:spPr>
            <a:xfrm>
              <a:off x="6551930" y="1295400"/>
              <a:ext cx="2804795" cy="287020"/>
            </a:xfrm>
            <a:prstGeom prst="rect">
              <a:avLst/>
            </a:prstGeom>
            <a:solidFill>
              <a:srgbClr val="FFC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文本框 328"/>
            <p:cNvSpPr txBox="1"/>
            <p:nvPr/>
          </p:nvSpPr>
          <p:spPr>
            <a:xfrm>
              <a:off x="6808754" y="1290135"/>
              <a:ext cx="2448009" cy="3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基础的标签</a:t>
              </a:r>
              <a:r>
                <a:rPr lang="en-US" altLang="zh-CN" sz="1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642100" y="1619885"/>
              <a:ext cx="2880995" cy="320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6552034" y="1542517"/>
              <a:ext cx="2805397" cy="27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85000"/>
                    </a:schemeClr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时间</a:t>
              </a: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后续复购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60000"/>
                </a:lnSpc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、品类</a:t>
              </a: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——T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裇、毛衣、休闲裤等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>
                <a:lnSpc>
                  <a:spcPct val="160000"/>
                </a:lnSpc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、系列</a:t>
              </a: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产品系列偏好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60000"/>
                </a:lnSpc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、等级</a:t>
              </a: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对应会员等级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60000"/>
                </a:lnSpc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5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、来源</a:t>
              </a: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微博、小程序、门店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60000"/>
                </a:lnSpc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、活动</a:t>
              </a: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门店销售小票分析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60000"/>
                </a:lnSpc>
              </a:pP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60000"/>
                </a:lnSpc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根据业务需求和品牌特性，持续增加标签体系，精准复刻用户行为轨迹</a:t>
              </a:r>
              <a:endPara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任意多边形 24"/>
            <p:cNvSpPr/>
            <p:nvPr>
              <p:custDataLst>
                <p:tags r:id="rId3"/>
              </p:custDataLst>
            </p:nvPr>
          </p:nvSpPr>
          <p:spPr bwMode="auto">
            <a:xfrm>
              <a:off x="1815622" y="1323356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19" name="任意多边形 24"/>
            <p:cNvSpPr/>
            <p:nvPr>
              <p:custDataLst>
                <p:tags r:id="rId4"/>
              </p:custDataLst>
            </p:nvPr>
          </p:nvSpPr>
          <p:spPr bwMode="auto">
            <a:xfrm>
              <a:off x="3693874" y="1323264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65B779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20" name="任意多边形 24"/>
            <p:cNvSpPr/>
            <p:nvPr>
              <p:custDataLst>
                <p:tags r:id="rId5"/>
              </p:custDataLst>
            </p:nvPr>
          </p:nvSpPr>
          <p:spPr bwMode="auto">
            <a:xfrm>
              <a:off x="4458824" y="2562486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65B779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27" name="任意多边形 24"/>
            <p:cNvSpPr/>
            <p:nvPr>
              <p:custDataLst>
                <p:tags r:id="rId6"/>
              </p:custDataLst>
            </p:nvPr>
          </p:nvSpPr>
          <p:spPr bwMode="auto">
            <a:xfrm>
              <a:off x="3757205" y="3875669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65B779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28" name="任意多边形 24"/>
            <p:cNvSpPr/>
            <p:nvPr>
              <p:custDataLst>
                <p:tags r:id="rId7"/>
              </p:custDataLst>
            </p:nvPr>
          </p:nvSpPr>
          <p:spPr bwMode="auto">
            <a:xfrm>
              <a:off x="1829631" y="3872335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29" name="任意多边形 24"/>
            <p:cNvSpPr/>
            <p:nvPr>
              <p:custDataLst>
                <p:tags r:id="rId8"/>
              </p:custDataLst>
            </p:nvPr>
          </p:nvSpPr>
          <p:spPr bwMode="auto">
            <a:xfrm>
              <a:off x="1156205" y="2571549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30" name="文本框 32"/>
            <p:cNvSpPr txBox="1"/>
            <p:nvPr/>
          </p:nvSpPr>
          <p:spPr>
            <a:xfrm>
              <a:off x="1959610" y="417258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</a:rPr>
                <a:t>来源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31" name="图片 30" descr="resource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91790" y="2533015"/>
              <a:ext cx="1090295" cy="1090295"/>
            </a:xfrm>
            <a:prstGeom prst="rect">
              <a:avLst/>
            </a:prstGeom>
          </p:spPr>
        </p:pic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194435" y="1957705"/>
              <a:ext cx="532800" cy="532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3025140" y="1014730"/>
              <a:ext cx="532800" cy="532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3056890" y="4754245"/>
              <a:ext cx="532800" cy="532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1201420" y="3776345"/>
              <a:ext cx="532800" cy="532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78705" y="3776345"/>
              <a:ext cx="532800" cy="532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4878705" y="1957705"/>
              <a:ext cx="532800" cy="532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1426845" y="151638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894080" y="2489835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894080" y="354457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1426845" y="444754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2570480" y="4933315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757295" y="4933315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878705" y="4369435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5386705" y="354457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5411470" y="241554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36795" y="1598295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3674745" y="101473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521585" y="1014730"/>
              <a:ext cx="307340" cy="306705"/>
            </a:xfrm>
            <a:prstGeom prst="ellipse">
              <a:avLst/>
            </a:prstGeom>
            <a:solidFill>
              <a:srgbClr val="1A57A1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127"/>
            <p:cNvSpPr txBox="1"/>
            <p:nvPr/>
          </p:nvSpPr>
          <p:spPr>
            <a:xfrm>
              <a:off x="3046095" y="4846320"/>
              <a:ext cx="58928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首单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3" name="文本框 128"/>
            <p:cNvSpPr txBox="1"/>
            <p:nvPr/>
          </p:nvSpPr>
          <p:spPr>
            <a:xfrm>
              <a:off x="1194435" y="2047875"/>
              <a:ext cx="58928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分享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4" name="文本框 129"/>
            <p:cNvSpPr txBox="1"/>
            <p:nvPr/>
          </p:nvSpPr>
          <p:spPr>
            <a:xfrm>
              <a:off x="4850765" y="3865245"/>
              <a:ext cx="58928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系列 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5" name="文本框 130"/>
            <p:cNvSpPr txBox="1"/>
            <p:nvPr/>
          </p:nvSpPr>
          <p:spPr>
            <a:xfrm>
              <a:off x="4863465" y="2043430"/>
              <a:ext cx="58928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复购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6" name="文本框 131"/>
            <p:cNvSpPr txBox="1"/>
            <p:nvPr/>
          </p:nvSpPr>
          <p:spPr>
            <a:xfrm>
              <a:off x="1172845" y="3875405"/>
              <a:ext cx="58928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裂变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7" name="文本框 132"/>
            <p:cNvSpPr txBox="1"/>
            <p:nvPr/>
          </p:nvSpPr>
          <p:spPr>
            <a:xfrm>
              <a:off x="2999105" y="1104900"/>
              <a:ext cx="58928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活动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8" name="文本框 134"/>
            <p:cNvSpPr txBox="1"/>
            <p:nvPr/>
          </p:nvSpPr>
          <p:spPr>
            <a:xfrm>
              <a:off x="3853815" y="160845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>
                  <a:solidFill>
                    <a:schemeClr val="bg1"/>
                  </a:solidFill>
                </a:rPr>
                <a:t>尺码</a:t>
              </a:r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59" name="文本框 135"/>
            <p:cNvSpPr txBox="1"/>
            <p:nvPr/>
          </p:nvSpPr>
          <p:spPr>
            <a:xfrm>
              <a:off x="3892550" y="417258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</a:rPr>
                <a:t>性别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0" name="文本框 136"/>
            <p:cNvSpPr txBox="1"/>
            <p:nvPr/>
          </p:nvSpPr>
          <p:spPr>
            <a:xfrm>
              <a:off x="1291590" y="287210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</a:rPr>
                <a:t>兴趣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1" name="文本框 137"/>
            <p:cNvSpPr txBox="1"/>
            <p:nvPr/>
          </p:nvSpPr>
          <p:spPr>
            <a:xfrm>
              <a:off x="4593590" y="284797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</a:rPr>
                <a:t>等级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任意多边形 24"/>
            <p:cNvSpPr/>
            <p:nvPr>
              <p:custDataLst>
                <p:tags r:id="rId11"/>
              </p:custDataLst>
            </p:nvPr>
          </p:nvSpPr>
          <p:spPr bwMode="auto">
            <a:xfrm>
              <a:off x="3693418" y="1323264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63" name="任意多边形 24"/>
            <p:cNvSpPr/>
            <p:nvPr>
              <p:custDataLst>
                <p:tags r:id="rId12"/>
              </p:custDataLst>
            </p:nvPr>
          </p:nvSpPr>
          <p:spPr bwMode="auto">
            <a:xfrm>
              <a:off x="4458368" y="2562486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64" name="任意多边形 24"/>
            <p:cNvSpPr/>
            <p:nvPr>
              <p:custDataLst>
                <p:tags r:id="rId13"/>
              </p:custDataLst>
            </p:nvPr>
          </p:nvSpPr>
          <p:spPr bwMode="auto">
            <a:xfrm>
              <a:off x="3756749" y="3875669"/>
              <a:ext cx="1062109" cy="1060974"/>
            </a:xfrm>
            <a:custGeom>
              <a:avLst/>
              <a:gdLst>
                <a:gd name="T0" fmla="*/ 0 w 1765101"/>
                <a:gd name="T1" fmla="*/ 882551 h 1765101"/>
                <a:gd name="T2" fmla="*/ 882551 w 1765101"/>
                <a:gd name="T3" fmla="*/ 0 h 1765101"/>
                <a:gd name="T4" fmla="*/ 1765102 w 1765101"/>
                <a:gd name="T5" fmla="*/ 882551 h 1765101"/>
                <a:gd name="T6" fmla="*/ 882551 w 1765101"/>
                <a:gd name="T7" fmla="*/ 1765102 h 1765101"/>
                <a:gd name="T8" fmla="*/ 0 w 1765101"/>
                <a:gd name="T9" fmla="*/ 882551 h 176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lIns="258682" tIns="258682" rIns="258682" bIns="258682" anchor="ctr"/>
            <a:lstStyle/>
            <a:p>
              <a:endParaRPr lang="zh-CN" altLang="en-US" sz="1600"/>
            </a:p>
          </p:txBody>
        </p:sp>
        <p:sp>
          <p:nvSpPr>
            <p:cNvPr id="65" name="文本框 141"/>
            <p:cNvSpPr txBox="1"/>
            <p:nvPr/>
          </p:nvSpPr>
          <p:spPr>
            <a:xfrm>
              <a:off x="1964333" y="1623797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</a:rPr>
                <a:t>产品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文本框 142"/>
            <p:cNvSpPr txBox="1"/>
            <p:nvPr/>
          </p:nvSpPr>
          <p:spPr>
            <a:xfrm>
              <a:off x="3853815" y="162369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</a:rPr>
                <a:t>性别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文本框 143"/>
            <p:cNvSpPr txBox="1"/>
            <p:nvPr/>
          </p:nvSpPr>
          <p:spPr>
            <a:xfrm>
              <a:off x="4594225" y="2847975"/>
              <a:ext cx="792480" cy="46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</a:rPr>
                <a:t>地域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文本框 144"/>
            <p:cNvSpPr txBox="1"/>
            <p:nvPr/>
          </p:nvSpPr>
          <p:spPr>
            <a:xfrm>
              <a:off x="3892550" y="4016375"/>
              <a:ext cx="792480" cy="829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</a:rPr>
                <a:t>购买</a:t>
              </a:r>
              <a:endParaRPr lang="zh-CN" altLang="en-US" sz="2400">
                <a:solidFill>
                  <a:schemeClr val="tx1"/>
                </a:solidFill>
              </a:endParaRPr>
            </a:p>
            <a:p>
              <a:r>
                <a:rPr lang="zh-CN" altLang="en-US" sz="2400">
                  <a:solidFill>
                    <a:schemeClr val="tx1"/>
                  </a:solidFill>
                </a:rPr>
                <a:t>周期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21480" y="268397"/>
            <a:ext cx="4337050" cy="5048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</a:t>
            </a:r>
            <a:r>
              <a:rPr lang="zh-CN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用户标签</a:t>
            </a:r>
            <a:r>
              <a:rPr lang="en-US" altLang="zh-CN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</a:t>
            </a:r>
            <a:r>
              <a:rPr lang="zh-CN" altLang="en-US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维度</a:t>
            </a:r>
            <a:endParaRPr lang="zh-CN" altLang="en-US" sz="2685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第三招：高阶玩法，多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重标签如何识别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52475" y="1435735"/>
            <a:ext cx="7964170" cy="2994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不同来源</a:t>
            </a:r>
            <a:r>
              <a:rPr lang="zh-CN" altLang="en-US" b="1">
                <a:sym typeface="+mn-ea"/>
              </a:rPr>
              <a:t>进粉，如何识别并打不同标签？</a:t>
            </a:r>
            <a:r>
              <a:rPr lang="zh-CN" altLang="en-US">
                <a:sym typeface="+mn-ea"/>
              </a:rPr>
              <a:t>（分清来源标签）</a:t>
            </a:r>
            <a:endParaRPr lang="zh-CN" b="1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b="1"/>
              <a:t>如何通过</a:t>
            </a:r>
            <a:r>
              <a:rPr lang="zh-CN" b="1">
                <a:solidFill>
                  <a:srgbClr val="FF0000"/>
                </a:solidFill>
              </a:rPr>
              <a:t>日常对话</a:t>
            </a:r>
            <a:r>
              <a:rPr lang="zh-CN" b="1"/>
              <a:t>中自动打标签？</a:t>
            </a:r>
            <a:r>
              <a:rPr lang="zh-CN"/>
              <a:t>（关键词回复）</a:t>
            </a:r>
            <a:endParaRPr lang="zh-CN" altLang="en-US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 b="1"/>
              <a:t>通过</a:t>
            </a:r>
            <a:r>
              <a:rPr lang="zh-CN" altLang="en-US" b="1">
                <a:solidFill>
                  <a:srgbClr val="FF0000"/>
                </a:solidFill>
              </a:rPr>
              <a:t>填写问卷</a:t>
            </a:r>
            <a:r>
              <a:rPr lang="zh-CN" altLang="en-US" b="1"/>
              <a:t>如何实现自动打标签？</a:t>
            </a:r>
            <a:r>
              <a:rPr lang="zh-CN" altLang="en-US"/>
              <a:t>（多重标签）</a:t>
            </a:r>
            <a:endParaRPr lang="zh-CN" altLang="en-US" sz="1600"/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FF0000"/>
                </a:solidFill>
              </a:rPr>
              <a:t>导入历史订单</a:t>
            </a:r>
            <a:r>
              <a:rPr lang="zh-CN" altLang="en-US" b="1"/>
              <a:t>如何识别用户过往的消费标签？</a:t>
            </a:r>
            <a:r>
              <a:rPr lang="zh-CN" altLang="en-US" sz="1600"/>
              <a:t>（比如有复购、高客单用户）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269365" y="3964305"/>
            <a:ext cx="2555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ym typeface="+mn-ea"/>
              </a:rPr>
              <a:t>通过软件活码生成器</a:t>
            </a:r>
            <a:endParaRPr lang="zh-CN" altLang="en-US" sz="2000" b="1" dirty="0">
              <a:sym typeface="+mn-ea"/>
            </a:endParaRPr>
          </a:p>
          <a:p>
            <a:r>
              <a:rPr lang="zh-CN" altLang="en-US" sz="2000" b="1" dirty="0">
                <a:sym typeface="+mn-ea"/>
              </a:rPr>
              <a:t>设置来源标签</a:t>
            </a:r>
            <a:endParaRPr lang="zh-CN" altLang="en-US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255" y="24003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不同来源进粉，如何识别并打不同标签？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365" y="1807210"/>
            <a:ext cx="2311400" cy="1852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660" y="936625"/>
            <a:ext cx="5765165" cy="389382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269365" y="1350645"/>
            <a:ext cx="2434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点燃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SCRM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" y="832485"/>
            <a:ext cx="7140575" cy="278955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43255" y="24003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不同来源进粉，如何识别并打不同标签？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945" y="3124835"/>
            <a:ext cx="8689975" cy="225552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594600" y="1765935"/>
            <a:ext cx="2299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ym typeface="+mn-ea"/>
              </a:rPr>
              <a:t>不同来源渠道标签</a:t>
            </a:r>
            <a:endParaRPr lang="zh-CN" altLang="en-US" b="1" dirty="0">
              <a:sym typeface="+mn-ea"/>
            </a:endParaRPr>
          </a:p>
          <a:p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进粉时就会自动打上</a:t>
            </a:r>
            <a:endParaRPr lang="zh-CN" altLang="en-US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一目了然</a:t>
            </a:r>
            <a:endParaRPr lang="zh-CN" altLang="en-US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574675" y="21272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关键词回复自动打标签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03835" y="21272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" y="1847215"/>
            <a:ext cx="1990725" cy="3000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8950" y="1382395"/>
            <a:ext cx="2434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点燃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SCRM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035" y="1382395"/>
            <a:ext cx="5039995" cy="364998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957820" y="2692400"/>
            <a:ext cx="2434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支持半匹配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全匹配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可以打多组标签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79450" y="21399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关键词回复自动打标签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08610" y="27051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449695" y="2217420"/>
            <a:ext cx="33451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还可以设置自动回复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只要用户的回复中包含关键词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即可自动弹出设定好的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群发内容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" y="821690"/>
            <a:ext cx="5909310" cy="441769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79450" y="21399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关键词回复自动打标签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08610" y="27051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05" y="769620"/>
            <a:ext cx="8382635" cy="445135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3219450" y="889000"/>
            <a:ext cx="5608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ü"/>
            </a:pPr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可以支持自动绑号</a:t>
            </a:r>
            <a:r>
              <a:rPr lang="zh-CN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（填写手机号就能自动识别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绑定）</a:t>
            </a:r>
            <a:endParaRPr lang="zh-CN" altLang="en-US" sz="12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9450" y="213995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通过填写问卷如何实现自动打标签？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90" y="661035"/>
            <a:ext cx="1797050" cy="483171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580" y="2006600"/>
            <a:ext cx="5529580" cy="341376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219450" y="1287780"/>
            <a:ext cx="5608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ü"/>
            </a:pPr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可以自动打标签</a:t>
            </a:r>
            <a:r>
              <a:rPr lang="zh-CN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（支持单选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多选）</a:t>
            </a:r>
            <a:endParaRPr lang="zh-CN" altLang="en-US" sz="12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4157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</a:t>
            </a:r>
            <a:r>
              <a:rPr 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问卷除了做调研还能不能干点别的？</a:t>
            </a:r>
            <a:endParaRPr lang="zh-CN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12445" y="1137920"/>
            <a:ext cx="9224010" cy="3977640"/>
            <a:chOff x="1210" y="2053"/>
            <a:chExt cx="14526" cy="6264"/>
          </a:xfrm>
        </p:grpSpPr>
        <p:sp>
          <p:nvSpPr>
            <p:cNvPr id="6" name="空心弧 5"/>
            <p:cNvSpPr/>
            <p:nvPr>
              <p:custDataLst>
                <p:tags r:id="rId6"/>
              </p:custDataLst>
            </p:nvPr>
          </p:nvSpPr>
          <p:spPr>
            <a:xfrm rot="54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A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>
              <p:custDataLst>
                <p:tags r:id="rId7"/>
              </p:custDataLst>
            </p:nvPr>
          </p:nvSpPr>
          <p:spPr>
            <a:xfrm rot="90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BC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空心弧 7"/>
            <p:cNvSpPr/>
            <p:nvPr>
              <p:custDataLst>
                <p:tags r:id="rId8"/>
              </p:custDataLst>
            </p:nvPr>
          </p:nvSpPr>
          <p:spPr>
            <a:xfrm rot="126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6DC2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空心弧 11"/>
            <p:cNvSpPr/>
            <p:nvPr>
              <p:custDataLst>
                <p:tags r:id="rId9"/>
              </p:custDataLst>
            </p:nvPr>
          </p:nvSpPr>
          <p:spPr>
            <a:xfrm rot="162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1D6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空心弧 12"/>
            <p:cNvSpPr/>
            <p:nvPr>
              <p:custDataLst>
                <p:tags r:id="rId10"/>
              </p:custDataLst>
            </p:nvPr>
          </p:nvSpPr>
          <p:spPr>
            <a:xfrm rot="18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9E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空心弧 13"/>
            <p:cNvSpPr/>
            <p:nvPr>
              <p:custDataLst>
                <p:tags r:id="rId11"/>
              </p:custDataLst>
            </p:nvPr>
          </p:nvSpPr>
          <p:spPr>
            <a:xfrm rot="198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88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48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440" y="6507"/>
              <a:ext cx="400" cy="512"/>
            </a:xfrm>
            <a:custGeom>
              <a:avLst/>
              <a:gdLst>
                <a:gd name="T0" fmla="*/ 83 w 97"/>
                <a:gd name="T1" fmla="*/ 44 h 123"/>
                <a:gd name="T2" fmla="*/ 83 w 97"/>
                <a:gd name="T3" fmla="*/ 35 h 123"/>
                <a:gd name="T4" fmla="*/ 48 w 97"/>
                <a:gd name="T5" fmla="*/ 0 h 123"/>
                <a:gd name="T6" fmla="*/ 14 w 97"/>
                <a:gd name="T7" fmla="*/ 35 h 123"/>
                <a:gd name="T8" fmla="*/ 14 w 97"/>
                <a:gd name="T9" fmla="*/ 44 h 123"/>
                <a:gd name="T10" fmla="*/ 0 w 97"/>
                <a:gd name="T11" fmla="*/ 64 h 123"/>
                <a:gd name="T12" fmla="*/ 0 w 97"/>
                <a:gd name="T13" fmla="*/ 103 h 123"/>
                <a:gd name="T14" fmla="*/ 21 w 97"/>
                <a:gd name="T15" fmla="*/ 123 h 123"/>
                <a:gd name="T16" fmla="*/ 76 w 97"/>
                <a:gd name="T17" fmla="*/ 123 h 123"/>
                <a:gd name="T18" fmla="*/ 97 w 97"/>
                <a:gd name="T19" fmla="*/ 103 h 123"/>
                <a:gd name="T20" fmla="*/ 97 w 97"/>
                <a:gd name="T21" fmla="*/ 64 h 123"/>
                <a:gd name="T22" fmla="*/ 83 w 97"/>
                <a:gd name="T23" fmla="*/ 44 h 123"/>
                <a:gd name="T24" fmla="*/ 48 w 97"/>
                <a:gd name="T25" fmla="*/ 14 h 123"/>
                <a:gd name="T26" fmla="*/ 69 w 97"/>
                <a:gd name="T27" fmla="*/ 35 h 123"/>
                <a:gd name="T28" fmla="*/ 69 w 97"/>
                <a:gd name="T29" fmla="*/ 43 h 123"/>
                <a:gd name="T30" fmla="*/ 28 w 97"/>
                <a:gd name="T31" fmla="*/ 43 h 123"/>
                <a:gd name="T32" fmla="*/ 28 w 97"/>
                <a:gd name="T33" fmla="*/ 35 h 123"/>
                <a:gd name="T34" fmla="*/ 48 w 97"/>
                <a:gd name="T35" fmla="*/ 14 h 123"/>
                <a:gd name="T36" fmla="*/ 55 w 97"/>
                <a:gd name="T37" fmla="*/ 87 h 123"/>
                <a:gd name="T38" fmla="*/ 55 w 97"/>
                <a:gd name="T39" fmla="*/ 95 h 123"/>
                <a:gd name="T40" fmla="*/ 48 w 97"/>
                <a:gd name="T41" fmla="*/ 102 h 123"/>
                <a:gd name="T42" fmla="*/ 42 w 97"/>
                <a:gd name="T43" fmla="*/ 95 h 123"/>
                <a:gd name="T44" fmla="*/ 42 w 97"/>
                <a:gd name="T45" fmla="*/ 87 h 123"/>
                <a:gd name="T46" fmla="*/ 36 w 97"/>
                <a:gd name="T47" fmla="*/ 77 h 123"/>
                <a:gd name="T48" fmla="*/ 48 w 97"/>
                <a:gd name="T49" fmla="*/ 65 h 123"/>
                <a:gd name="T50" fmla="*/ 61 w 97"/>
                <a:gd name="T51" fmla="*/ 77 h 123"/>
                <a:gd name="T52" fmla="*/ 55 w 97"/>
                <a:gd name="T53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23">
                  <a:moveTo>
                    <a:pt x="83" y="44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83" y="16"/>
                    <a:pt x="67" y="0"/>
                    <a:pt x="48" y="0"/>
                  </a:cubicBezTo>
                  <a:cubicBezTo>
                    <a:pt x="29" y="0"/>
                    <a:pt x="14" y="16"/>
                    <a:pt x="14" y="3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7"/>
                    <a:pt x="0" y="55"/>
                    <a:pt x="0" y="6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9" y="123"/>
                    <a:pt x="21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88" y="123"/>
                    <a:pt x="97" y="114"/>
                    <a:pt x="97" y="10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55"/>
                    <a:pt x="91" y="47"/>
                    <a:pt x="83" y="44"/>
                  </a:cubicBezTo>
                  <a:close/>
                  <a:moveTo>
                    <a:pt x="48" y="14"/>
                  </a:moveTo>
                  <a:cubicBezTo>
                    <a:pt x="60" y="14"/>
                    <a:pt x="69" y="23"/>
                    <a:pt x="69" y="35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3"/>
                    <a:pt x="37" y="14"/>
                    <a:pt x="48" y="14"/>
                  </a:cubicBezTo>
                  <a:close/>
                  <a:moveTo>
                    <a:pt x="55" y="87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55" y="99"/>
                    <a:pt x="52" y="102"/>
                    <a:pt x="48" y="102"/>
                  </a:cubicBezTo>
                  <a:cubicBezTo>
                    <a:pt x="45" y="102"/>
                    <a:pt x="42" y="99"/>
                    <a:pt x="42" y="9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8" y="85"/>
                    <a:pt x="36" y="81"/>
                    <a:pt x="36" y="77"/>
                  </a:cubicBezTo>
                  <a:cubicBezTo>
                    <a:pt x="36" y="70"/>
                    <a:pt x="42" y="65"/>
                    <a:pt x="48" y="65"/>
                  </a:cubicBezTo>
                  <a:cubicBezTo>
                    <a:pt x="55" y="65"/>
                    <a:pt x="61" y="70"/>
                    <a:pt x="61" y="77"/>
                  </a:cubicBezTo>
                  <a:cubicBezTo>
                    <a:pt x="61" y="81"/>
                    <a:pt x="58" y="85"/>
                    <a:pt x="55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 eaLnBrk="1" hangingPunct="1">
                <a:lnSpc>
                  <a:spcPct val="120000"/>
                </a:lnSpc>
              </a:pPr>
              <a:endParaRPr lang="id-ID" sz="1515" ker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: 圆角 68"/>
            <p:cNvSpPr/>
            <p:nvPr>
              <p:custDataLst>
                <p:tags r:id="rId13"/>
              </p:custDataLst>
            </p:nvPr>
          </p:nvSpPr>
          <p:spPr>
            <a:xfrm>
              <a:off x="6791" y="2378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: 圆角 69"/>
            <p:cNvSpPr/>
            <p:nvPr>
              <p:custDataLst>
                <p:tags r:id="rId14"/>
              </p:custDataLst>
            </p:nvPr>
          </p:nvSpPr>
          <p:spPr>
            <a:xfrm>
              <a:off x="7020" y="2053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1D6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7717" y="2056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用户调研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7020" y="2797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收集用户的性别、年龄、地址、收入、兴趣、习惯等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: 圆角 87"/>
            <p:cNvSpPr/>
            <p:nvPr>
              <p:custDataLst>
                <p:tags r:id="rId17"/>
              </p:custDataLst>
            </p:nvPr>
          </p:nvSpPr>
          <p:spPr>
            <a:xfrm>
              <a:off x="11438" y="2378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: 圆角 88"/>
            <p:cNvSpPr/>
            <p:nvPr>
              <p:custDataLst>
                <p:tags r:id="rId18"/>
              </p:custDataLst>
            </p:nvPr>
          </p:nvSpPr>
          <p:spPr>
            <a:xfrm>
              <a:off x="11667" y="2053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88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9"/>
              </p:custDataLst>
            </p:nvPr>
          </p:nvSpPr>
          <p:spPr>
            <a:xfrm>
              <a:off x="12364" y="2056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自动分层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20"/>
              </p:custDataLst>
            </p:nvPr>
          </p:nvSpPr>
          <p:spPr>
            <a:xfrm>
              <a:off x="11667" y="2797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按兴趣、城市、身份等条件分流到对应的群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: 圆角 92"/>
            <p:cNvSpPr/>
            <p:nvPr>
              <p:custDataLst>
                <p:tags r:id="rId21"/>
              </p:custDataLst>
            </p:nvPr>
          </p:nvSpPr>
          <p:spPr>
            <a:xfrm>
              <a:off x="6791" y="4535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9" name="矩形: 圆角 93"/>
            <p:cNvSpPr/>
            <p:nvPr>
              <p:custDataLst>
                <p:tags r:id="rId22"/>
              </p:custDataLst>
            </p:nvPr>
          </p:nvSpPr>
          <p:spPr>
            <a:xfrm>
              <a:off x="7020" y="4211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9E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3"/>
              </p:custDataLst>
            </p:nvPr>
          </p:nvSpPr>
          <p:spPr>
            <a:xfrm>
              <a:off x="7717" y="4214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自动绑号打标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24"/>
              </p:custDataLst>
            </p:nvPr>
          </p:nvSpPr>
          <p:spPr>
            <a:xfrm>
              <a:off x="7020" y="4954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填手机号自动完成绑号，根据用户选择的答案打上对应标签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: 圆角 97"/>
            <p:cNvSpPr/>
            <p:nvPr>
              <p:custDataLst>
                <p:tags r:id="rId25"/>
              </p:custDataLst>
            </p:nvPr>
          </p:nvSpPr>
          <p:spPr>
            <a:xfrm>
              <a:off x="11438" y="4535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: 圆角 98"/>
            <p:cNvSpPr/>
            <p:nvPr>
              <p:custDataLst>
                <p:tags r:id="rId26"/>
              </p:custDataLst>
            </p:nvPr>
          </p:nvSpPr>
          <p:spPr>
            <a:xfrm>
              <a:off x="11667" y="4211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A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7"/>
              </p:custDataLst>
            </p:nvPr>
          </p:nvSpPr>
          <p:spPr>
            <a:xfrm>
              <a:off x="12364" y="4214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0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自动兑奖</a:t>
              </a:r>
              <a:endParaRPr lang="zh-CN" altLang="en-US" sz="1510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8"/>
              </p:custDataLst>
            </p:nvPr>
          </p:nvSpPr>
          <p:spPr>
            <a:xfrm>
              <a:off x="11667" y="4954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填资料自动发兑奖码，填兑换码自动兑奖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: 圆角 124"/>
            <p:cNvSpPr/>
            <p:nvPr>
              <p:custDataLst>
                <p:tags r:id="rId29"/>
              </p:custDataLst>
            </p:nvPr>
          </p:nvSpPr>
          <p:spPr>
            <a:xfrm>
              <a:off x="6791" y="6693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: 圆角 125"/>
            <p:cNvSpPr/>
            <p:nvPr>
              <p:custDataLst>
                <p:tags r:id="rId30"/>
              </p:custDataLst>
            </p:nvPr>
          </p:nvSpPr>
          <p:spPr>
            <a:xfrm>
              <a:off x="7020" y="6368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BC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31"/>
              </p:custDataLst>
            </p:nvPr>
          </p:nvSpPr>
          <p:spPr>
            <a:xfrm>
              <a:off x="7717" y="6371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0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互动游戏</a:t>
              </a:r>
              <a:endParaRPr lang="zh-CN" altLang="en-US" sz="1510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32"/>
              </p:custDataLst>
            </p:nvPr>
          </p:nvSpPr>
          <p:spPr>
            <a:xfrm>
              <a:off x="7020" y="7112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智力通关游戏、趣味测试游戏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矩形: 圆角 138"/>
            <p:cNvSpPr/>
            <p:nvPr>
              <p:custDataLst>
                <p:tags r:id="rId33"/>
              </p:custDataLst>
            </p:nvPr>
          </p:nvSpPr>
          <p:spPr>
            <a:xfrm>
              <a:off x="11438" y="6693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: 圆角 139"/>
            <p:cNvSpPr/>
            <p:nvPr>
              <p:custDataLst>
                <p:tags r:id="rId34"/>
              </p:custDataLst>
            </p:nvPr>
          </p:nvSpPr>
          <p:spPr>
            <a:xfrm>
              <a:off x="11667" y="6368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6DC2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35"/>
              </p:custDataLst>
            </p:nvPr>
          </p:nvSpPr>
          <p:spPr>
            <a:xfrm>
              <a:off x="12364" y="6371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自助诊断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36"/>
              </p:custDataLst>
            </p:nvPr>
          </p:nvSpPr>
          <p:spPr>
            <a:xfrm>
              <a:off x="11667" y="7112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根据用户的选择项目自动判断用户当前健康状况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settings_320253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4383" y="3185"/>
              <a:ext cx="512" cy="512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placeholder_286118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5445" y="4787"/>
              <a:ext cx="436" cy="512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statistical-chart_64023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2369" y="6376"/>
              <a:ext cx="456" cy="512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wifi-cloud_72981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1431" y="4787"/>
              <a:ext cx="510" cy="512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wo-coin-stacks_72132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420" y="3185"/>
              <a:ext cx="519" cy="512"/>
            </a:xfrm>
            <a:custGeom>
              <a:avLst/>
              <a:gdLst>
                <a:gd name="connsiteX0" fmla="*/ 261001 w 608698"/>
                <a:gd name="connsiteY0" fmla="*/ 479068 h 600088"/>
                <a:gd name="connsiteX1" fmla="*/ 432425 w 608698"/>
                <a:gd name="connsiteY1" fmla="*/ 554184 h 600088"/>
                <a:gd name="connsiteX2" fmla="*/ 603774 w 608698"/>
                <a:gd name="connsiteY2" fmla="*/ 479068 h 600088"/>
                <a:gd name="connsiteX3" fmla="*/ 608697 w 608698"/>
                <a:gd name="connsiteY3" fmla="*/ 502020 h 600088"/>
                <a:gd name="connsiteX4" fmla="*/ 432425 w 608698"/>
                <a:gd name="connsiteY4" fmla="*/ 600088 h 600088"/>
                <a:gd name="connsiteX5" fmla="*/ 256152 w 608698"/>
                <a:gd name="connsiteY5" fmla="*/ 502020 h 600088"/>
                <a:gd name="connsiteX6" fmla="*/ 261001 w 608698"/>
                <a:gd name="connsiteY6" fmla="*/ 479068 h 600088"/>
                <a:gd name="connsiteX7" fmla="*/ 4924 w 608698"/>
                <a:gd name="connsiteY7" fmla="*/ 382605 h 600088"/>
                <a:gd name="connsiteX8" fmla="*/ 176285 w 608698"/>
                <a:gd name="connsiteY8" fmla="*/ 457793 h 600088"/>
                <a:gd name="connsiteX9" fmla="*/ 236041 w 608698"/>
                <a:gd name="connsiteY9" fmla="*/ 451980 h 600088"/>
                <a:gd name="connsiteX10" fmla="*/ 231640 w 608698"/>
                <a:gd name="connsiteY10" fmla="*/ 462264 h 600088"/>
                <a:gd name="connsiteX11" fmla="*/ 225000 w 608698"/>
                <a:gd name="connsiteY11" fmla="*/ 493412 h 600088"/>
                <a:gd name="connsiteX12" fmla="*/ 225298 w 608698"/>
                <a:gd name="connsiteY12" fmla="*/ 499820 h 600088"/>
                <a:gd name="connsiteX13" fmla="*/ 176285 w 608698"/>
                <a:gd name="connsiteY13" fmla="*/ 503695 h 600088"/>
                <a:gd name="connsiteX14" fmla="*/ 0 w 608698"/>
                <a:gd name="connsiteY14" fmla="*/ 405556 h 600088"/>
                <a:gd name="connsiteX15" fmla="*/ 4924 w 608698"/>
                <a:gd name="connsiteY15" fmla="*/ 382605 h 600088"/>
                <a:gd name="connsiteX16" fmla="*/ 261001 w 608698"/>
                <a:gd name="connsiteY16" fmla="*/ 375478 h 600088"/>
                <a:gd name="connsiteX17" fmla="*/ 432425 w 608698"/>
                <a:gd name="connsiteY17" fmla="*/ 450622 h 600088"/>
                <a:gd name="connsiteX18" fmla="*/ 603774 w 608698"/>
                <a:gd name="connsiteY18" fmla="*/ 375478 h 600088"/>
                <a:gd name="connsiteX19" fmla="*/ 608697 w 608698"/>
                <a:gd name="connsiteY19" fmla="*/ 398416 h 600088"/>
                <a:gd name="connsiteX20" fmla="*/ 432425 w 608698"/>
                <a:gd name="connsiteY20" fmla="*/ 496498 h 600088"/>
                <a:gd name="connsiteX21" fmla="*/ 256152 w 608698"/>
                <a:gd name="connsiteY21" fmla="*/ 398416 h 600088"/>
                <a:gd name="connsiteX22" fmla="*/ 261001 w 608698"/>
                <a:gd name="connsiteY22" fmla="*/ 375478 h 600088"/>
                <a:gd name="connsiteX23" fmla="*/ 4924 w 608698"/>
                <a:gd name="connsiteY23" fmla="*/ 279086 h 600088"/>
                <a:gd name="connsiteX24" fmla="*/ 176285 w 608698"/>
                <a:gd name="connsiteY24" fmla="*/ 354274 h 600088"/>
                <a:gd name="connsiteX25" fmla="*/ 236041 w 608698"/>
                <a:gd name="connsiteY25" fmla="*/ 348461 h 600088"/>
                <a:gd name="connsiteX26" fmla="*/ 231640 w 608698"/>
                <a:gd name="connsiteY26" fmla="*/ 358745 h 600088"/>
                <a:gd name="connsiteX27" fmla="*/ 225000 w 608698"/>
                <a:gd name="connsiteY27" fmla="*/ 389818 h 600088"/>
                <a:gd name="connsiteX28" fmla="*/ 225298 w 608698"/>
                <a:gd name="connsiteY28" fmla="*/ 396301 h 600088"/>
                <a:gd name="connsiteX29" fmla="*/ 176285 w 608698"/>
                <a:gd name="connsiteY29" fmla="*/ 400176 h 600088"/>
                <a:gd name="connsiteX30" fmla="*/ 0 w 608698"/>
                <a:gd name="connsiteY30" fmla="*/ 302037 h 600088"/>
                <a:gd name="connsiteX31" fmla="*/ 4924 w 608698"/>
                <a:gd name="connsiteY31" fmla="*/ 279086 h 600088"/>
                <a:gd name="connsiteX32" fmla="*/ 261001 w 608698"/>
                <a:gd name="connsiteY32" fmla="*/ 271959 h 600088"/>
                <a:gd name="connsiteX33" fmla="*/ 432425 w 608698"/>
                <a:gd name="connsiteY33" fmla="*/ 347103 h 600088"/>
                <a:gd name="connsiteX34" fmla="*/ 603774 w 608698"/>
                <a:gd name="connsiteY34" fmla="*/ 271959 h 600088"/>
                <a:gd name="connsiteX35" fmla="*/ 608697 w 608698"/>
                <a:gd name="connsiteY35" fmla="*/ 294897 h 600088"/>
                <a:gd name="connsiteX36" fmla="*/ 432425 w 608698"/>
                <a:gd name="connsiteY36" fmla="*/ 392979 h 600088"/>
                <a:gd name="connsiteX37" fmla="*/ 256152 w 608698"/>
                <a:gd name="connsiteY37" fmla="*/ 294897 h 600088"/>
                <a:gd name="connsiteX38" fmla="*/ 261001 w 608698"/>
                <a:gd name="connsiteY38" fmla="*/ 271959 h 600088"/>
                <a:gd name="connsiteX39" fmla="*/ 4924 w 608698"/>
                <a:gd name="connsiteY39" fmla="*/ 175567 h 600088"/>
                <a:gd name="connsiteX40" fmla="*/ 176285 w 608698"/>
                <a:gd name="connsiteY40" fmla="*/ 250713 h 600088"/>
                <a:gd name="connsiteX41" fmla="*/ 236041 w 608698"/>
                <a:gd name="connsiteY41" fmla="*/ 244904 h 600088"/>
                <a:gd name="connsiteX42" fmla="*/ 231640 w 608698"/>
                <a:gd name="connsiteY42" fmla="*/ 255182 h 600088"/>
                <a:gd name="connsiteX43" fmla="*/ 225000 w 608698"/>
                <a:gd name="connsiteY43" fmla="*/ 286238 h 600088"/>
                <a:gd name="connsiteX44" fmla="*/ 225298 w 608698"/>
                <a:gd name="connsiteY44" fmla="*/ 292718 h 600088"/>
                <a:gd name="connsiteX45" fmla="*/ 176285 w 608698"/>
                <a:gd name="connsiteY45" fmla="*/ 296516 h 600088"/>
                <a:gd name="connsiteX46" fmla="*/ 0 w 608698"/>
                <a:gd name="connsiteY46" fmla="*/ 198506 h 600088"/>
                <a:gd name="connsiteX47" fmla="*/ 4924 w 608698"/>
                <a:gd name="connsiteY47" fmla="*/ 175567 h 600088"/>
                <a:gd name="connsiteX48" fmla="*/ 432425 w 608698"/>
                <a:gd name="connsiteY48" fmla="*/ 96392 h 600088"/>
                <a:gd name="connsiteX49" fmla="*/ 608698 w 608698"/>
                <a:gd name="connsiteY49" fmla="*/ 194443 h 600088"/>
                <a:gd name="connsiteX50" fmla="*/ 432425 w 608698"/>
                <a:gd name="connsiteY50" fmla="*/ 292494 h 600088"/>
                <a:gd name="connsiteX51" fmla="*/ 256152 w 608698"/>
                <a:gd name="connsiteY51" fmla="*/ 194443 h 600088"/>
                <a:gd name="connsiteX52" fmla="*/ 432425 w 608698"/>
                <a:gd name="connsiteY52" fmla="*/ 96392 h 600088"/>
                <a:gd name="connsiteX53" fmla="*/ 176258 w 608698"/>
                <a:gd name="connsiteY53" fmla="*/ 0 h 600088"/>
                <a:gd name="connsiteX54" fmla="*/ 347817 w 608698"/>
                <a:gd name="connsiteY54" fmla="*/ 75446 h 600088"/>
                <a:gd name="connsiteX55" fmla="*/ 224966 w 608698"/>
                <a:gd name="connsiteY55" fmla="*/ 185823 h 600088"/>
                <a:gd name="connsiteX56" fmla="*/ 225264 w 608698"/>
                <a:gd name="connsiteY56" fmla="*/ 192228 h 600088"/>
                <a:gd name="connsiteX57" fmla="*/ 176258 w 608698"/>
                <a:gd name="connsiteY57" fmla="*/ 196101 h 600088"/>
                <a:gd name="connsiteX58" fmla="*/ 0 w 608698"/>
                <a:gd name="connsiteY58" fmla="*/ 98013 h 600088"/>
                <a:gd name="connsiteX59" fmla="*/ 176258 w 608698"/>
                <a:gd name="connsiteY59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698" h="600088">
                  <a:moveTo>
                    <a:pt x="261001" y="479068"/>
                  </a:moveTo>
                  <a:cubicBezTo>
                    <a:pt x="279575" y="522140"/>
                    <a:pt x="349249" y="554184"/>
                    <a:pt x="432425" y="554184"/>
                  </a:cubicBezTo>
                  <a:cubicBezTo>
                    <a:pt x="515600" y="554184"/>
                    <a:pt x="585199" y="522140"/>
                    <a:pt x="603774" y="479068"/>
                  </a:cubicBezTo>
                  <a:cubicBezTo>
                    <a:pt x="606981" y="486371"/>
                    <a:pt x="608697" y="494046"/>
                    <a:pt x="608697" y="502020"/>
                  </a:cubicBezTo>
                  <a:cubicBezTo>
                    <a:pt x="608697" y="556196"/>
                    <a:pt x="529774" y="600088"/>
                    <a:pt x="432425" y="600088"/>
                  </a:cubicBezTo>
                  <a:cubicBezTo>
                    <a:pt x="335076" y="600088"/>
                    <a:pt x="256152" y="556196"/>
                    <a:pt x="256152" y="502020"/>
                  </a:cubicBezTo>
                  <a:cubicBezTo>
                    <a:pt x="256152" y="494046"/>
                    <a:pt x="257868" y="486371"/>
                    <a:pt x="261001" y="479068"/>
                  </a:cubicBezTo>
                  <a:close/>
                  <a:moveTo>
                    <a:pt x="4924" y="382605"/>
                  </a:moveTo>
                  <a:cubicBezTo>
                    <a:pt x="23425" y="425750"/>
                    <a:pt x="93103" y="457793"/>
                    <a:pt x="176285" y="457793"/>
                  </a:cubicBezTo>
                  <a:cubicBezTo>
                    <a:pt x="197248" y="457793"/>
                    <a:pt x="217391" y="455781"/>
                    <a:pt x="236041" y="451980"/>
                  </a:cubicBezTo>
                  <a:lnTo>
                    <a:pt x="231640" y="462264"/>
                  </a:lnTo>
                  <a:cubicBezTo>
                    <a:pt x="227238" y="472398"/>
                    <a:pt x="225000" y="482905"/>
                    <a:pt x="225000" y="493412"/>
                  </a:cubicBezTo>
                  <a:cubicBezTo>
                    <a:pt x="225000" y="495573"/>
                    <a:pt x="225149" y="497734"/>
                    <a:pt x="225298" y="499820"/>
                  </a:cubicBezTo>
                  <a:cubicBezTo>
                    <a:pt x="209781" y="502354"/>
                    <a:pt x="193294" y="503695"/>
                    <a:pt x="176285" y="503695"/>
                  </a:cubicBezTo>
                  <a:cubicBezTo>
                    <a:pt x="78929" y="503695"/>
                    <a:pt x="0" y="459730"/>
                    <a:pt x="0" y="405556"/>
                  </a:cubicBezTo>
                  <a:cubicBezTo>
                    <a:pt x="0" y="397657"/>
                    <a:pt x="1716" y="389982"/>
                    <a:pt x="4924" y="382605"/>
                  </a:cubicBezTo>
                  <a:close/>
                  <a:moveTo>
                    <a:pt x="261001" y="375478"/>
                  </a:moveTo>
                  <a:cubicBezTo>
                    <a:pt x="279575" y="418598"/>
                    <a:pt x="349249" y="450622"/>
                    <a:pt x="432425" y="450622"/>
                  </a:cubicBezTo>
                  <a:cubicBezTo>
                    <a:pt x="515600" y="450622"/>
                    <a:pt x="585199" y="418598"/>
                    <a:pt x="603774" y="375478"/>
                  </a:cubicBezTo>
                  <a:cubicBezTo>
                    <a:pt x="606981" y="382851"/>
                    <a:pt x="608697" y="390522"/>
                    <a:pt x="608697" y="398416"/>
                  </a:cubicBezTo>
                  <a:cubicBezTo>
                    <a:pt x="608697" y="452558"/>
                    <a:pt x="529774" y="496498"/>
                    <a:pt x="432425" y="496498"/>
                  </a:cubicBezTo>
                  <a:cubicBezTo>
                    <a:pt x="335076" y="496498"/>
                    <a:pt x="256152" y="452558"/>
                    <a:pt x="256152" y="398416"/>
                  </a:cubicBezTo>
                  <a:cubicBezTo>
                    <a:pt x="256152" y="390522"/>
                    <a:pt x="257868" y="382851"/>
                    <a:pt x="261001" y="375478"/>
                  </a:cubicBezTo>
                  <a:close/>
                  <a:moveTo>
                    <a:pt x="4924" y="279086"/>
                  </a:moveTo>
                  <a:cubicBezTo>
                    <a:pt x="23425" y="322231"/>
                    <a:pt x="93103" y="354274"/>
                    <a:pt x="176285" y="354274"/>
                  </a:cubicBezTo>
                  <a:cubicBezTo>
                    <a:pt x="197248" y="354274"/>
                    <a:pt x="217391" y="352187"/>
                    <a:pt x="236041" y="348461"/>
                  </a:cubicBezTo>
                  <a:lnTo>
                    <a:pt x="231640" y="358745"/>
                  </a:lnTo>
                  <a:cubicBezTo>
                    <a:pt x="227238" y="368879"/>
                    <a:pt x="225000" y="379311"/>
                    <a:pt x="225000" y="389818"/>
                  </a:cubicBezTo>
                  <a:cubicBezTo>
                    <a:pt x="225000" y="392054"/>
                    <a:pt x="225149" y="394140"/>
                    <a:pt x="225298" y="396301"/>
                  </a:cubicBezTo>
                  <a:cubicBezTo>
                    <a:pt x="209781" y="398835"/>
                    <a:pt x="193294" y="400176"/>
                    <a:pt x="176285" y="400176"/>
                  </a:cubicBezTo>
                  <a:cubicBezTo>
                    <a:pt x="78929" y="400176"/>
                    <a:pt x="0" y="356211"/>
                    <a:pt x="0" y="302037"/>
                  </a:cubicBezTo>
                  <a:cubicBezTo>
                    <a:pt x="0" y="294138"/>
                    <a:pt x="1716" y="286463"/>
                    <a:pt x="4924" y="279086"/>
                  </a:cubicBezTo>
                  <a:close/>
                  <a:moveTo>
                    <a:pt x="261001" y="271959"/>
                  </a:moveTo>
                  <a:cubicBezTo>
                    <a:pt x="279575" y="315079"/>
                    <a:pt x="349249" y="347103"/>
                    <a:pt x="432425" y="347103"/>
                  </a:cubicBezTo>
                  <a:cubicBezTo>
                    <a:pt x="515600" y="347103"/>
                    <a:pt x="585199" y="315079"/>
                    <a:pt x="603774" y="271959"/>
                  </a:cubicBezTo>
                  <a:cubicBezTo>
                    <a:pt x="606981" y="279332"/>
                    <a:pt x="608697" y="287003"/>
                    <a:pt x="608697" y="294897"/>
                  </a:cubicBezTo>
                  <a:cubicBezTo>
                    <a:pt x="608697" y="349039"/>
                    <a:pt x="529774" y="392979"/>
                    <a:pt x="432425" y="392979"/>
                  </a:cubicBezTo>
                  <a:cubicBezTo>
                    <a:pt x="335076" y="392979"/>
                    <a:pt x="256152" y="349039"/>
                    <a:pt x="256152" y="294897"/>
                  </a:cubicBezTo>
                  <a:cubicBezTo>
                    <a:pt x="256152" y="287003"/>
                    <a:pt x="257868" y="279332"/>
                    <a:pt x="261001" y="271959"/>
                  </a:cubicBezTo>
                  <a:close/>
                  <a:moveTo>
                    <a:pt x="4924" y="175567"/>
                  </a:moveTo>
                  <a:cubicBezTo>
                    <a:pt x="23425" y="218689"/>
                    <a:pt x="93103" y="250713"/>
                    <a:pt x="176285" y="250713"/>
                  </a:cubicBezTo>
                  <a:cubicBezTo>
                    <a:pt x="197248" y="250713"/>
                    <a:pt x="217391" y="248628"/>
                    <a:pt x="236041" y="244904"/>
                  </a:cubicBezTo>
                  <a:lnTo>
                    <a:pt x="231640" y="255182"/>
                  </a:lnTo>
                  <a:cubicBezTo>
                    <a:pt x="227238" y="265311"/>
                    <a:pt x="225000" y="275737"/>
                    <a:pt x="225000" y="286238"/>
                  </a:cubicBezTo>
                  <a:cubicBezTo>
                    <a:pt x="225000" y="288398"/>
                    <a:pt x="225149" y="290558"/>
                    <a:pt x="225298" y="292718"/>
                  </a:cubicBezTo>
                  <a:cubicBezTo>
                    <a:pt x="209781" y="295175"/>
                    <a:pt x="193294" y="296516"/>
                    <a:pt x="176285" y="296516"/>
                  </a:cubicBezTo>
                  <a:cubicBezTo>
                    <a:pt x="78929" y="296516"/>
                    <a:pt x="0" y="252650"/>
                    <a:pt x="0" y="198506"/>
                  </a:cubicBezTo>
                  <a:cubicBezTo>
                    <a:pt x="0" y="190611"/>
                    <a:pt x="1716" y="182940"/>
                    <a:pt x="4924" y="175567"/>
                  </a:cubicBezTo>
                  <a:close/>
                  <a:moveTo>
                    <a:pt x="432425" y="96392"/>
                  </a:moveTo>
                  <a:cubicBezTo>
                    <a:pt x="529778" y="96392"/>
                    <a:pt x="608698" y="140291"/>
                    <a:pt x="608698" y="194443"/>
                  </a:cubicBezTo>
                  <a:cubicBezTo>
                    <a:pt x="608698" y="248595"/>
                    <a:pt x="529778" y="292494"/>
                    <a:pt x="432425" y="292494"/>
                  </a:cubicBezTo>
                  <a:cubicBezTo>
                    <a:pt x="335072" y="292494"/>
                    <a:pt x="256152" y="248595"/>
                    <a:pt x="256152" y="194443"/>
                  </a:cubicBezTo>
                  <a:cubicBezTo>
                    <a:pt x="256152" y="140291"/>
                    <a:pt x="335072" y="96392"/>
                    <a:pt x="432425" y="96392"/>
                  </a:cubicBezTo>
                  <a:close/>
                  <a:moveTo>
                    <a:pt x="176258" y="0"/>
                  </a:moveTo>
                  <a:cubicBezTo>
                    <a:pt x="259651" y="0"/>
                    <a:pt x="329542" y="32175"/>
                    <a:pt x="347817" y="75446"/>
                  </a:cubicBezTo>
                  <a:cubicBezTo>
                    <a:pt x="275166" y="92800"/>
                    <a:pt x="224966" y="135103"/>
                    <a:pt x="224966" y="185823"/>
                  </a:cubicBezTo>
                  <a:cubicBezTo>
                    <a:pt x="224966" y="187983"/>
                    <a:pt x="225115" y="190143"/>
                    <a:pt x="225264" y="192228"/>
                  </a:cubicBezTo>
                  <a:cubicBezTo>
                    <a:pt x="209749" y="194760"/>
                    <a:pt x="193265" y="196101"/>
                    <a:pt x="176258" y="196101"/>
                  </a:cubicBezTo>
                  <a:cubicBezTo>
                    <a:pt x="78917" y="196101"/>
                    <a:pt x="0" y="152159"/>
                    <a:pt x="0" y="98013"/>
                  </a:cubicBezTo>
                  <a:cubicBezTo>
                    <a:pt x="0" y="43868"/>
                    <a:pt x="78917" y="0"/>
                    <a:pt x="176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3064" y="4147"/>
              <a:ext cx="1270" cy="18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905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自动分层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：不需要靠手动打标，让用户自己完成分层的过程</a:t>
            </a:r>
            <a:endParaRPr 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3" name="矩形 92"/>
          <p:cNvSpPr/>
          <p:nvPr>
            <p:custDataLst>
              <p:tags r:id="rId6"/>
            </p:custDataLst>
          </p:nvPr>
        </p:nvSpPr>
        <p:spPr>
          <a:xfrm>
            <a:off x="5128601" y="3449427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STEP3</a:t>
            </a:r>
            <a:r>
              <a:rPr lang="zh-CN" altLang="en-US" sz="168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：自动引导</a:t>
            </a:r>
            <a:endParaRPr lang="zh-CN" altLang="en-US" sz="1680" b="1" spc="300">
              <a:solidFill>
                <a:srgbClr val="1AA3AA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>
            <p:custDataLst>
              <p:tags r:id="rId7"/>
            </p:custDataLst>
          </p:nvPr>
        </p:nvSpPr>
        <p:spPr>
          <a:xfrm>
            <a:off x="5128599" y="3870743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根据用户选择的答案引导他去到对应的路径</a:t>
            </a:r>
            <a:endParaRPr lang="zh-CN" altLang="en-US" sz="117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8"/>
            </p:custDataLst>
          </p:nvPr>
        </p:nvSpPr>
        <p:spPr bwMode="auto">
          <a:xfrm>
            <a:off x="4485996" y="3518243"/>
            <a:ext cx="642605" cy="642605"/>
          </a:xfrm>
          <a:prstGeom prst="ellipse">
            <a:avLst/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6" name="任意多边形 46"/>
          <p:cNvSpPr/>
          <p:nvPr>
            <p:custDataLst>
              <p:tags r:id="rId9"/>
            </p:custDataLst>
          </p:nvPr>
        </p:nvSpPr>
        <p:spPr bwMode="auto">
          <a:xfrm>
            <a:off x="4656646" y="3696360"/>
            <a:ext cx="301305" cy="286906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>
            <p:custDataLst>
              <p:tags r:id="rId10"/>
            </p:custDataLst>
          </p:nvPr>
        </p:nvSpPr>
        <p:spPr>
          <a:xfrm>
            <a:off x="5131267" y="2696966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STEP2</a:t>
            </a:r>
            <a:r>
              <a:rPr lang="zh-CN" altLang="en-US" sz="168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：用户填写问卷</a:t>
            </a:r>
            <a:endParaRPr lang="zh-CN" altLang="en-US" sz="1680" b="1" spc="300">
              <a:solidFill>
                <a:srgbClr val="3498D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>
            <p:custDataLst>
              <p:tags r:id="rId11"/>
            </p:custDataLst>
          </p:nvPr>
        </p:nvSpPr>
        <p:spPr>
          <a:xfrm>
            <a:off x="5131266" y="3117748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根据用户选择的答案完成人群识别</a:t>
            </a:r>
            <a:endParaRPr lang="zh-CN" altLang="en-US" sz="117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0" name="椭圆 99"/>
          <p:cNvSpPr/>
          <p:nvPr>
            <p:custDataLst>
              <p:tags r:id="rId12"/>
            </p:custDataLst>
          </p:nvPr>
        </p:nvSpPr>
        <p:spPr bwMode="auto">
          <a:xfrm>
            <a:off x="4489195" y="2772181"/>
            <a:ext cx="642605" cy="642605"/>
          </a:xfrm>
          <a:prstGeom prst="ellipse">
            <a:avLst/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任意多边形 42"/>
          <p:cNvSpPr/>
          <p:nvPr>
            <p:custDataLst>
              <p:tags r:id="rId13"/>
            </p:custDataLst>
          </p:nvPr>
        </p:nvSpPr>
        <p:spPr bwMode="auto">
          <a:xfrm>
            <a:off x="4671045" y="2981761"/>
            <a:ext cx="278373" cy="22397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5131267" y="1950904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STEP1</a:t>
            </a:r>
            <a:r>
              <a:rPr lang="zh-CN" altLang="en-US" sz="168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：自动欢迎语</a:t>
            </a:r>
            <a:endParaRPr lang="zh-CN" altLang="en-US" sz="168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5134999" y="2371686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弹出问卷，引导用户填写</a:t>
            </a:r>
            <a:endParaRPr lang="zh-CN" altLang="en-US" sz="117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16"/>
            </p:custDataLst>
          </p:nvPr>
        </p:nvSpPr>
        <p:spPr bwMode="auto">
          <a:xfrm>
            <a:off x="4489195" y="2033585"/>
            <a:ext cx="642605" cy="642605"/>
          </a:xfrm>
          <a:prstGeom prst="ellipse">
            <a:avLst/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44"/>
          <p:cNvSpPr/>
          <p:nvPr>
            <p:custDataLst>
              <p:tags r:id="rId17"/>
            </p:custDataLst>
          </p:nvPr>
        </p:nvSpPr>
        <p:spPr bwMode="auto">
          <a:xfrm>
            <a:off x="4636381" y="2214368"/>
            <a:ext cx="347700" cy="279973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21"/>
          <p:cNvSpPr/>
          <p:nvPr>
            <p:custDataLst>
              <p:tags r:id="rId18"/>
            </p:custDataLst>
          </p:nvPr>
        </p:nvSpPr>
        <p:spPr bwMode="auto">
          <a:xfrm>
            <a:off x="1322031" y="1684807"/>
            <a:ext cx="2325645" cy="2937853"/>
          </a:xfrm>
          <a:custGeom>
            <a:avLst/>
            <a:gdLst>
              <a:gd name="T0" fmla="*/ 9 w 424"/>
              <a:gd name="T1" fmla="*/ 0 h 536"/>
              <a:gd name="T2" fmla="*/ 0 w 424"/>
              <a:gd name="T3" fmla="*/ 25 h 536"/>
              <a:gd name="T4" fmla="*/ 0 w 424"/>
              <a:gd name="T5" fmla="*/ 497 h 536"/>
              <a:gd name="T6" fmla="*/ 39 w 424"/>
              <a:gd name="T7" fmla="*/ 536 h 536"/>
              <a:gd name="T8" fmla="*/ 391 w 424"/>
              <a:gd name="T9" fmla="*/ 536 h 536"/>
              <a:gd name="T10" fmla="*/ 424 w 424"/>
              <a:gd name="T11" fmla="*/ 519 h 536"/>
              <a:gd name="T12" fmla="*/ 393 w 424"/>
              <a:gd name="T13" fmla="*/ 534 h 536"/>
              <a:gd name="T14" fmla="*/ 42 w 424"/>
              <a:gd name="T15" fmla="*/ 534 h 536"/>
              <a:gd name="T16" fmla="*/ 2 w 424"/>
              <a:gd name="T17" fmla="*/ 494 h 536"/>
              <a:gd name="T18" fmla="*/ 2 w 424"/>
              <a:gd name="T19" fmla="*/ 22 h 536"/>
              <a:gd name="T20" fmla="*/ 9 w 424"/>
              <a:gd name="T2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4" h="536">
                <a:moveTo>
                  <a:pt x="9" y="0"/>
                </a:moveTo>
                <a:cubicBezTo>
                  <a:pt x="3" y="6"/>
                  <a:pt x="0" y="15"/>
                  <a:pt x="0" y="25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519"/>
                  <a:pt x="18" y="536"/>
                  <a:pt x="39" y="536"/>
                </a:cubicBezTo>
                <a:cubicBezTo>
                  <a:pt x="391" y="536"/>
                  <a:pt x="391" y="536"/>
                  <a:pt x="391" y="536"/>
                </a:cubicBezTo>
                <a:cubicBezTo>
                  <a:pt x="405" y="536"/>
                  <a:pt x="416" y="530"/>
                  <a:pt x="424" y="519"/>
                </a:cubicBezTo>
                <a:cubicBezTo>
                  <a:pt x="416" y="528"/>
                  <a:pt x="405" y="534"/>
                  <a:pt x="393" y="534"/>
                </a:cubicBezTo>
                <a:cubicBezTo>
                  <a:pt x="42" y="534"/>
                  <a:pt x="42" y="534"/>
                  <a:pt x="42" y="534"/>
                </a:cubicBezTo>
                <a:cubicBezTo>
                  <a:pt x="20" y="534"/>
                  <a:pt x="2" y="516"/>
                  <a:pt x="2" y="494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14"/>
                  <a:pt x="5" y="6"/>
                  <a:pt x="9" y="0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任意多边形 22"/>
          <p:cNvSpPr/>
          <p:nvPr>
            <p:custDataLst>
              <p:tags r:id="rId19"/>
            </p:custDataLst>
          </p:nvPr>
        </p:nvSpPr>
        <p:spPr bwMode="auto">
          <a:xfrm>
            <a:off x="1333230" y="1593082"/>
            <a:ext cx="2358708" cy="3018912"/>
          </a:xfrm>
          <a:custGeom>
            <a:avLst/>
            <a:gdLst>
              <a:gd name="T0" fmla="*/ 430 w 430"/>
              <a:gd name="T1" fmla="*/ 511 h 551"/>
              <a:gd name="T2" fmla="*/ 391 w 430"/>
              <a:gd name="T3" fmla="*/ 551 h 551"/>
              <a:gd name="T4" fmla="*/ 40 w 430"/>
              <a:gd name="T5" fmla="*/ 551 h 551"/>
              <a:gd name="T6" fmla="*/ 0 w 430"/>
              <a:gd name="T7" fmla="*/ 511 h 551"/>
              <a:gd name="T8" fmla="*/ 0 w 430"/>
              <a:gd name="T9" fmla="*/ 39 h 551"/>
              <a:gd name="T10" fmla="*/ 40 w 430"/>
              <a:gd name="T11" fmla="*/ 0 h 551"/>
              <a:gd name="T12" fmla="*/ 391 w 430"/>
              <a:gd name="T13" fmla="*/ 0 h 551"/>
              <a:gd name="T14" fmla="*/ 430 w 430"/>
              <a:gd name="T15" fmla="*/ 39 h 551"/>
              <a:gd name="T16" fmla="*/ 430 w 430"/>
              <a:gd name="T17" fmla="*/ 51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551">
                <a:moveTo>
                  <a:pt x="430" y="511"/>
                </a:moveTo>
                <a:cubicBezTo>
                  <a:pt x="430" y="533"/>
                  <a:pt x="413" y="551"/>
                  <a:pt x="391" y="551"/>
                </a:cubicBezTo>
                <a:cubicBezTo>
                  <a:pt x="40" y="551"/>
                  <a:pt x="40" y="551"/>
                  <a:pt x="40" y="551"/>
                </a:cubicBezTo>
                <a:cubicBezTo>
                  <a:pt x="18" y="551"/>
                  <a:pt x="0" y="533"/>
                  <a:pt x="0" y="5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8" y="0"/>
                  <a:pt x="40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3" y="0"/>
                  <a:pt x="430" y="17"/>
                  <a:pt x="430" y="39"/>
                </a:cubicBezTo>
                <a:cubicBezTo>
                  <a:pt x="430" y="511"/>
                  <a:pt x="430" y="511"/>
                  <a:pt x="430" y="511"/>
                </a:cubicBezTo>
              </a:path>
            </a:pathLst>
          </a:custGeom>
          <a:solidFill>
            <a:srgbClr val="4D576B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23"/>
          <p:cNvSpPr/>
          <p:nvPr>
            <p:custDataLst>
              <p:tags r:id="rId20"/>
            </p:custDataLst>
          </p:nvPr>
        </p:nvSpPr>
        <p:spPr bwMode="auto">
          <a:xfrm>
            <a:off x="1443086" y="1767465"/>
            <a:ext cx="2127797" cy="2712274"/>
          </a:xfrm>
          <a:custGeom>
            <a:avLst/>
            <a:gdLst>
              <a:gd name="T0" fmla="*/ 1549 w 1549"/>
              <a:gd name="T1" fmla="*/ 0 h 1974"/>
              <a:gd name="T2" fmla="*/ 1541 w 1549"/>
              <a:gd name="T3" fmla="*/ 0 h 1974"/>
              <a:gd name="T4" fmla="*/ 1541 w 1549"/>
              <a:gd name="T5" fmla="*/ 1962 h 1974"/>
              <a:gd name="T6" fmla="*/ 355 w 1549"/>
              <a:gd name="T7" fmla="*/ 1962 h 1974"/>
              <a:gd name="T8" fmla="*/ 0 w 1549"/>
              <a:gd name="T9" fmla="*/ 1619 h 1974"/>
              <a:gd name="T10" fmla="*/ 0 w 1549"/>
              <a:gd name="T11" fmla="*/ 1619 h 1974"/>
              <a:gd name="T12" fmla="*/ 363 w 1549"/>
              <a:gd name="T13" fmla="*/ 1974 h 1974"/>
              <a:gd name="T14" fmla="*/ 1549 w 1549"/>
              <a:gd name="T15" fmla="*/ 1974 h 1974"/>
              <a:gd name="T16" fmla="*/ 1549 w 1549"/>
              <a:gd name="T17" fmla="*/ 0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9" h="1974">
                <a:moveTo>
                  <a:pt x="1549" y="0"/>
                </a:moveTo>
                <a:lnTo>
                  <a:pt x="1541" y="0"/>
                </a:lnTo>
                <a:lnTo>
                  <a:pt x="1541" y="1962"/>
                </a:lnTo>
                <a:lnTo>
                  <a:pt x="355" y="1962"/>
                </a:lnTo>
                <a:lnTo>
                  <a:pt x="0" y="1619"/>
                </a:lnTo>
                <a:lnTo>
                  <a:pt x="0" y="1619"/>
                </a:lnTo>
                <a:lnTo>
                  <a:pt x="363" y="1974"/>
                </a:lnTo>
                <a:lnTo>
                  <a:pt x="1549" y="1974"/>
                </a:lnTo>
                <a:lnTo>
                  <a:pt x="1549" y="0"/>
                </a:lnTo>
              </a:path>
            </a:pathLst>
          </a:custGeom>
          <a:noFill/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24"/>
          <p:cNvSpPr/>
          <p:nvPr>
            <p:custDataLst>
              <p:tags r:id="rId21"/>
            </p:custDataLst>
          </p:nvPr>
        </p:nvSpPr>
        <p:spPr bwMode="auto">
          <a:xfrm>
            <a:off x="1426555" y="175626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任意多边形 25"/>
          <p:cNvSpPr/>
          <p:nvPr>
            <p:custDataLst>
              <p:tags r:id="rId22"/>
            </p:custDataLst>
          </p:nvPr>
        </p:nvSpPr>
        <p:spPr bwMode="auto">
          <a:xfrm>
            <a:off x="1426555" y="175626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</a:path>
            </a:pathLst>
          </a:custGeom>
          <a:noFill/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>
            <p:custDataLst>
              <p:tags r:id="rId23"/>
            </p:custDataLst>
          </p:nvPr>
        </p:nvSpPr>
        <p:spPr bwMode="auto">
          <a:xfrm>
            <a:off x="2562446" y="4107509"/>
            <a:ext cx="751395" cy="93324"/>
          </a:xfrm>
          <a:prstGeom prst="rect">
            <a:avLst/>
          </a:pr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>
            <p:custDataLst>
              <p:tags r:id="rId24"/>
            </p:custDataLst>
          </p:nvPr>
        </p:nvSpPr>
        <p:spPr bwMode="auto">
          <a:xfrm>
            <a:off x="1684663" y="2431402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>
            <p:custDataLst>
              <p:tags r:id="rId25"/>
            </p:custDataLst>
          </p:nvPr>
        </p:nvSpPr>
        <p:spPr bwMode="auto">
          <a:xfrm>
            <a:off x="1684663" y="2599919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>
            <p:custDataLst>
              <p:tags r:id="rId26"/>
            </p:custDataLst>
          </p:nvPr>
        </p:nvSpPr>
        <p:spPr bwMode="auto">
          <a:xfrm>
            <a:off x="1684663" y="27759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>
            <p:custDataLst>
              <p:tags r:id="rId27"/>
            </p:custDataLst>
          </p:nvPr>
        </p:nvSpPr>
        <p:spPr bwMode="auto">
          <a:xfrm>
            <a:off x="1684663" y="2946553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>
            <p:custDataLst>
              <p:tags r:id="rId28"/>
            </p:custDataLst>
          </p:nvPr>
        </p:nvSpPr>
        <p:spPr bwMode="auto">
          <a:xfrm>
            <a:off x="1684663" y="3120936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>
            <p:custDataLst>
              <p:tags r:id="rId29"/>
            </p:custDataLst>
          </p:nvPr>
        </p:nvSpPr>
        <p:spPr bwMode="auto">
          <a:xfrm>
            <a:off x="1684663" y="3296919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30"/>
            </p:custDataLst>
          </p:nvPr>
        </p:nvSpPr>
        <p:spPr bwMode="auto">
          <a:xfrm>
            <a:off x="1684663" y="3465970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>
            <p:custDataLst>
              <p:tags r:id="rId31"/>
            </p:custDataLst>
          </p:nvPr>
        </p:nvSpPr>
        <p:spPr bwMode="auto">
          <a:xfrm>
            <a:off x="1684663" y="364195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32"/>
            </p:custDataLst>
          </p:nvPr>
        </p:nvSpPr>
        <p:spPr bwMode="auto">
          <a:xfrm>
            <a:off x="1684663" y="38174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>
            <p:custDataLst>
              <p:tags r:id="rId33"/>
            </p:custDataLst>
          </p:nvPr>
        </p:nvSpPr>
        <p:spPr bwMode="auto">
          <a:xfrm>
            <a:off x="1941705" y="2069837"/>
            <a:ext cx="1147090" cy="92258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任意多边形 37"/>
          <p:cNvSpPr/>
          <p:nvPr>
            <p:custDataLst>
              <p:tags r:id="rId34"/>
            </p:custDataLst>
          </p:nvPr>
        </p:nvSpPr>
        <p:spPr bwMode="auto">
          <a:xfrm>
            <a:off x="1426555" y="398112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任意多边形 38"/>
          <p:cNvSpPr/>
          <p:nvPr>
            <p:custDataLst>
              <p:tags r:id="rId35"/>
            </p:custDataLst>
          </p:nvPr>
        </p:nvSpPr>
        <p:spPr bwMode="auto">
          <a:xfrm>
            <a:off x="1426555" y="398112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</a:path>
            </a:pathLst>
          </a:custGeom>
          <a:noFill/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任意多边形 39"/>
          <p:cNvSpPr/>
          <p:nvPr>
            <p:custDataLst>
              <p:tags r:id="rId36"/>
            </p:custDataLst>
          </p:nvPr>
        </p:nvSpPr>
        <p:spPr bwMode="auto">
          <a:xfrm>
            <a:off x="1426555" y="3981121"/>
            <a:ext cx="503952" cy="482087"/>
          </a:xfrm>
          <a:custGeom>
            <a:avLst/>
            <a:gdLst>
              <a:gd name="T0" fmla="*/ 351 w 367"/>
              <a:gd name="T1" fmla="*/ 20 h 351"/>
              <a:gd name="T2" fmla="*/ 0 w 367"/>
              <a:gd name="T3" fmla="*/ 0 h 351"/>
              <a:gd name="T4" fmla="*/ 367 w 367"/>
              <a:gd name="T5" fmla="*/ 351 h 351"/>
              <a:gd name="T6" fmla="*/ 351 w 367"/>
              <a:gd name="T7" fmla="*/ 2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7" h="351">
                <a:moveTo>
                  <a:pt x="351" y="20"/>
                </a:moveTo>
                <a:lnTo>
                  <a:pt x="0" y="0"/>
                </a:lnTo>
                <a:lnTo>
                  <a:pt x="367" y="351"/>
                </a:lnTo>
                <a:lnTo>
                  <a:pt x="351" y="20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>
            <p:custDataLst>
              <p:tags r:id="rId37"/>
            </p:custDataLst>
          </p:nvPr>
        </p:nvSpPr>
        <p:spPr bwMode="auto">
          <a:xfrm>
            <a:off x="2089958" y="1515756"/>
            <a:ext cx="817522" cy="251709"/>
          </a:xfrm>
          <a:prstGeom prst="rect">
            <a:avLst/>
          </a:prstGeom>
          <a:solidFill>
            <a:srgbClr val="1F74AD">
              <a:lumMod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任意多边形 19"/>
          <p:cNvSpPr/>
          <p:nvPr>
            <p:custDataLst>
              <p:tags r:id="rId38"/>
            </p:custDataLst>
          </p:nvPr>
        </p:nvSpPr>
        <p:spPr bwMode="auto">
          <a:xfrm>
            <a:off x="2077159" y="1297644"/>
            <a:ext cx="831387" cy="450090"/>
          </a:xfrm>
          <a:custGeom>
            <a:avLst/>
            <a:gdLst>
              <a:gd name="T0" fmla="*/ 115 w 167"/>
              <a:gd name="T1" fmla="*/ 42 h 88"/>
              <a:gd name="T2" fmla="*/ 117 w 167"/>
              <a:gd name="T3" fmla="*/ 33 h 88"/>
              <a:gd name="T4" fmla="*/ 83 w 167"/>
              <a:gd name="T5" fmla="*/ 0 h 88"/>
              <a:gd name="T6" fmla="*/ 50 w 167"/>
              <a:gd name="T7" fmla="*/ 33 h 88"/>
              <a:gd name="T8" fmla="*/ 51 w 167"/>
              <a:gd name="T9" fmla="*/ 42 h 88"/>
              <a:gd name="T10" fmla="*/ 0 w 167"/>
              <a:gd name="T11" fmla="*/ 42 h 88"/>
              <a:gd name="T12" fmla="*/ 0 w 167"/>
              <a:gd name="T13" fmla="*/ 88 h 88"/>
              <a:gd name="T14" fmla="*/ 167 w 167"/>
              <a:gd name="T15" fmla="*/ 88 h 88"/>
              <a:gd name="T16" fmla="*/ 167 w 167"/>
              <a:gd name="T17" fmla="*/ 42 h 88"/>
              <a:gd name="T18" fmla="*/ 115 w 167"/>
              <a:gd name="T19" fmla="*/ 4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88">
                <a:moveTo>
                  <a:pt x="115" y="42"/>
                </a:moveTo>
                <a:cubicBezTo>
                  <a:pt x="116" y="39"/>
                  <a:pt x="117" y="36"/>
                  <a:pt x="117" y="33"/>
                </a:cubicBezTo>
                <a:cubicBezTo>
                  <a:pt x="117" y="15"/>
                  <a:pt x="102" y="0"/>
                  <a:pt x="83" y="0"/>
                </a:cubicBezTo>
                <a:cubicBezTo>
                  <a:pt x="65" y="0"/>
                  <a:pt x="50" y="15"/>
                  <a:pt x="50" y="33"/>
                </a:cubicBezTo>
                <a:cubicBezTo>
                  <a:pt x="50" y="36"/>
                  <a:pt x="51" y="39"/>
                  <a:pt x="5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88"/>
                  <a:pt x="0" y="88"/>
                  <a:pt x="0" y="88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7" y="42"/>
                  <a:pt x="167" y="42"/>
                  <a:pt x="167" y="42"/>
                </a:cubicBezTo>
                <a:lnTo>
                  <a:pt x="115" y="42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13"/>
          <p:cNvSpPr/>
          <p:nvPr>
            <p:custDataLst>
              <p:tags r:id="rId39"/>
            </p:custDataLst>
          </p:nvPr>
        </p:nvSpPr>
        <p:spPr bwMode="auto">
          <a:xfrm rot="1080935">
            <a:off x="2004633" y="2820165"/>
            <a:ext cx="477821" cy="293305"/>
          </a:xfrm>
          <a:custGeom>
            <a:avLst/>
            <a:gdLst>
              <a:gd name="T0" fmla="*/ 6 w 117"/>
              <a:gd name="T1" fmla="*/ 29 h 71"/>
              <a:gd name="T2" fmla="*/ 0 w 117"/>
              <a:gd name="T3" fmla="*/ 58 h 71"/>
              <a:gd name="T4" fmla="*/ 63 w 117"/>
              <a:gd name="T5" fmla="*/ 71 h 71"/>
              <a:gd name="T6" fmla="*/ 115 w 117"/>
              <a:gd name="T7" fmla="*/ 55 h 71"/>
              <a:gd name="T8" fmla="*/ 115 w 117"/>
              <a:gd name="T9" fmla="*/ 55 h 71"/>
              <a:gd name="T10" fmla="*/ 115 w 117"/>
              <a:gd name="T11" fmla="*/ 53 h 71"/>
              <a:gd name="T12" fmla="*/ 68 w 117"/>
              <a:gd name="T13" fmla="*/ 43 h 71"/>
              <a:gd name="T14" fmla="*/ 62 w 117"/>
              <a:gd name="T15" fmla="*/ 46 h 71"/>
              <a:gd name="T16" fmla="*/ 57 w 117"/>
              <a:gd name="T17" fmla="*/ 39 h 71"/>
              <a:gd name="T18" fmla="*/ 64 w 117"/>
              <a:gd name="T19" fmla="*/ 35 h 71"/>
              <a:gd name="T20" fmla="*/ 68 w 117"/>
              <a:gd name="T21" fmla="*/ 40 h 71"/>
              <a:gd name="T22" fmla="*/ 116 w 117"/>
              <a:gd name="T23" fmla="*/ 50 h 71"/>
              <a:gd name="T24" fmla="*/ 117 w 117"/>
              <a:gd name="T25" fmla="*/ 48 h 71"/>
              <a:gd name="T26" fmla="*/ 117 w 117"/>
              <a:gd name="T27" fmla="*/ 48 h 71"/>
              <a:gd name="T28" fmla="*/ 75 w 117"/>
              <a:gd name="T29" fmla="*/ 13 h 71"/>
              <a:gd name="T30" fmla="*/ 12 w 117"/>
              <a:gd name="T31" fmla="*/ 0 h 71"/>
              <a:gd name="T32" fmla="*/ 6 w 117"/>
              <a:gd name="T33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71">
                <a:moveTo>
                  <a:pt x="6" y="29"/>
                </a:moveTo>
                <a:cubicBezTo>
                  <a:pt x="0" y="58"/>
                  <a:pt x="0" y="58"/>
                  <a:pt x="0" y="58"/>
                </a:cubicBezTo>
                <a:cubicBezTo>
                  <a:pt x="63" y="71"/>
                  <a:pt x="63" y="71"/>
                  <a:pt x="63" y="71"/>
                </a:cubicBezTo>
                <a:cubicBezTo>
                  <a:pt x="76" y="58"/>
                  <a:pt x="95" y="51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68" y="43"/>
                  <a:pt x="68" y="43"/>
                  <a:pt x="68" y="43"/>
                </a:cubicBezTo>
                <a:cubicBezTo>
                  <a:pt x="67" y="45"/>
                  <a:pt x="64" y="47"/>
                  <a:pt x="62" y="46"/>
                </a:cubicBezTo>
                <a:cubicBezTo>
                  <a:pt x="59" y="45"/>
                  <a:pt x="57" y="42"/>
                  <a:pt x="57" y="39"/>
                </a:cubicBezTo>
                <a:cubicBezTo>
                  <a:pt x="58" y="36"/>
                  <a:pt x="61" y="34"/>
                  <a:pt x="64" y="35"/>
                </a:cubicBezTo>
                <a:cubicBezTo>
                  <a:pt x="67" y="36"/>
                  <a:pt x="68" y="38"/>
                  <a:pt x="68" y="4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97" y="44"/>
                  <a:pt x="82" y="30"/>
                  <a:pt x="75" y="13"/>
                </a:cubicBezTo>
                <a:cubicBezTo>
                  <a:pt x="12" y="0"/>
                  <a:pt x="12" y="0"/>
                  <a:pt x="12" y="0"/>
                </a:cubicBezTo>
                <a:lnTo>
                  <a:pt x="6" y="29"/>
                </a:lnTo>
                <a:close/>
              </a:path>
            </a:pathLst>
          </a:cu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任意多边形 14"/>
          <p:cNvSpPr/>
          <p:nvPr>
            <p:custDataLst>
              <p:tags r:id="rId40"/>
            </p:custDataLst>
          </p:nvPr>
        </p:nvSpPr>
        <p:spPr bwMode="auto">
          <a:xfrm rot="1080935">
            <a:off x="790882" y="2279417"/>
            <a:ext cx="1428664" cy="569546"/>
          </a:xfrm>
          <a:custGeom>
            <a:avLst/>
            <a:gdLst>
              <a:gd name="T0" fmla="*/ 2111 w 2111"/>
              <a:gd name="T1" fmla="*/ 420 h 841"/>
              <a:gd name="T2" fmla="*/ 2027 w 2111"/>
              <a:gd name="T3" fmla="*/ 841 h 841"/>
              <a:gd name="T4" fmla="*/ 0 w 2111"/>
              <a:gd name="T5" fmla="*/ 426 h 841"/>
              <a:gd name="T6" fmla="*/ 84 w 2111"/>
              <a:gd name="T7" fmla="*/ 0 h 841"/>
              <a:gd name="T8" fmla="*/ 2111 w 2111"/>
              <a:gd name="T9" fmla="*/ 420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1" h="841">
                <a:moveTo>
                  <a:pt x="2111" y="420"/>
                </a:moveTo>
                <a:lnTo>
                  <a:pt x="2027" y="841"/>
                </a:lnTo>
                <a:lnTo>
                  <a:pt x="0" y="426"/>
                </a:lnTo>
                <a:lnTo>
                  <a:pt x="84" y="0"/>
                </a:lnTo>
                <a:lnTo>
                  <a:pt x="2111" y="42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5"/>
          <p:cNvSpPr/>
          <p:nvPr>
            <p:custDataLst>
              <p:tags r:id="rId41"/>
            </p:custDataLst>
          </p:nvPr>
        </p:nvSpPr>
        <p:spPr bwMode="auto">
          <a:xfrm rot="1080935">
            <a:off x="739154" y="2249553"/>
            <a:ext cx="1429197" cy="573279"/>
          </a:xfrm>
          <a:custGeom>
            <a:avLst/>
            <a:gdLst>
              <a:gd name="T0" fmla="*/ 2112 w 2112"/>
              <a:gd name="T1" fmla="*/ 421 h 847"/>
              <a:gd name="T2" fmla="*/ 2027 w 2112"/>
              <a:gd name="T3" fmla="*/ 847 h 847"/>
              <a:gd name="T4" fmla="*/ 0 w 2112"/>
              <a:gd name="T5" fmla="*/ 427 h 847"/>
              <a:gd name="T6" fmla="*/ 85 w 2112"/>
              <a:gd name="T7" fmla="*/ 0 h 847"/>
              <a:gd name="T8" fmla="*/ 2112 w 2112"/>
              <a:gd name="T9" fmla="*/ 42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847">
                <a:moveTo>
                  <a:pt x="2112" y="421"/>
                </a:moveTo>
                <a:lnTo>
                  <a:pt x="2027" y="847"/>
                </a:lnTo>
                <a:lnTo>
                  <a:pt x="0" y="427"/>
                </a:lnTo>
                <a:lnTo>
                  <a:pt x="85" y="0"/>
                </a:lnTo>
                <a:lnTo>
                  <a:pt x="2112" y="421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16"/>
          <p:cNvSpPr/>
          <p:nvPr>
            <p:custDataLst>
              <p:tags r:id="rId42"/>
            </p:custDataLst>
          </p:nvPr>
        </p:nvSpPr>
        <p:spPr bwMode="auto">
          <a:xfrm rot="1080935">
            <a:off x="453314" y="1856524"/>
            <a:ext cx="228778" cy="367432"/>
          </a:xfrm>
          <a:custGeom>
            <a:avLst/>
            <a:gdLst>
              <a:gd name="T0" fmla="*/ 37 w 56"/>
              <a:gd name="T1" fmla="*/ 88 h 89"/>
              <a:gd name="T2" fmla="*/ 39 w 56"/>
              <a:gd name="T3" fmla="*/ 89 h 89"/>
              <a:gd name="T4" fmla="*/ 56 w 56"/>
              <a:gd name="T5" fmla="*/ 5 h 89"/>
              <a:gd name="T6" fmla="*/ 54 w 56"/>
              <a:gd name="T7" fmla="*/ 4 h 89"/>
              <a:gd name="T8" fmla="*/ 5 w 56"/>
              <a:gd name="T9" fmla="*/ 38 h 89"/>
              <a:gd name="T10" fmla="*/ 37 w 56"/>
              <a:gd name="T11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89">
                <a:moveTo>
                  <a:pt x="37" y="88"/>
                </a:moveTo>
                <a:cubicBezTo>
                  <a:pt x="39" y="89"/>
                  <a:pt x="39" y="89"/>
                  <a:pt x="39" y="89"/>
                </a:cubicBezTo>
                <a:cubicBezTo>
                  <a:pt x="56" y="5"/>
                  <a:pt x="56" y="5"/>
                  <a:pt x="56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32" y="0"/>
                  <a:pt x="10" y="15"/>
                  <a:pt x="5" y="38"/>
                </a:cubicBezTo>
                <a:cubicBezTo>
                  <a:pt x="0" y="61"/>
                  <a:pt x="15" y="83"/>
                  <a:pt x="37" y="88"/>
                </a:cubicBez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7"/>
          <p:cNvSpPr/>
          <p:nvPr>
            <p:custDataLst>
              <p:tags r:id="rId43"/>
            </p:custDataLst>
          </p:nvPr>
        </p:nvSpPr>
        <p:spPr bwMode="auto">
          <a:xfrm rot="1080935">
            <a:off x="586635" y="1904519"/>
            <a:ext cx="890048" cy="585544"/>
          </a:xfrm>
          <a:custGeom>
            <a:avLst/>
            <a:gdLst>
              <a:gd name="T0" fmla="*/ 17 w 218"/>
              <a:gd name="T1" fmla="*/ 30 h 142"/>
              <a:gd name="T2" fmla="*/ 0 w 218"/>
              <a:gd name="T3" fmla="*/ 114 h 142"/>
              <a:gd name="T4" fmla="*/ 137 w 218"/>
              <a:gd name="T5" fmla="*/ 142 h 142"/>
              <a:gd name="T6" fmla="*/ 145 w 218"/>
              <a:gd name="T7" fmla="*/ 136 h 142"/>
              <a:gd name="T8" fmla="*/ 159 w 218"/>
              <a:gd name="T9" fmla="*/ 65 h 142"/>
              <a:gd name="T10" fmla="*/ 154 w 218"/>
              <a:gd name="T11" fmla="*/ 58 h 142"/>
              <a:gd name="T12" fmla="*/ 31 w 218"/>
              <a:gd name="T13" fmla="*/ 32 h 142"/>
              <a:gd name="T14" fmla="*/ 54 w 218"/>
              <a:gd name="T15" fmla="*/ 18 h 142"/>
              <a:gd name="T16" fmla="*/ 206 w 218"/>
              <a:gd name="T17" fmla="*/ 49 h 142"/>
              <a:gd name="T18" fmla="*/ 206 w 218"/>
              <a:gd name="T19" fmla="*/ 49 h 142"/>
              <a:gd name="T20" fmla="*/ 216 w 218"/>
              <a:gd name="T21" fmla="*/ 44 h 142"/>
              <a:gd name="T22" fmla="*/ 216 w 218"/>
              <a:gd name="T23" fmla="*/ 44 h 142"/>
              <a:gd name="T24" fmla="*/ 218 w 218"/>
              <a:gd name="T25" fmla="*/ 36 h 142"/>
              <a:gd name="T26" fmla="*/ 57 w 218"/>
              <a:gd name="T27" fmla="*/ 3 h 142"/>
              <a:gd name="T28" fmla="*/ 17 w 218"/>
              <a:gd name="T29" fmla="*/ 3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42">
                <a:moveTo>
                  <a:pt x="17" y="30"/>
                </a:moveTo>
                <a:cubicBezTo>
                  <a:pt x="0" y="114"/>
                  <a:pt x="0" y="114"/>
                  <a:pt x="0" y="114"/>
                </a:cubicBezTo>
                <a:cubicBezTo>
                  <a:pt x="137" y="142"/>
                  <a:pt x="137" y="142"/>
                  <a:pt x="137" y="142"/>
                </a:cubicBezTo>
                <a:cubicBezTo>
                  <a:pt x="140" y="142"/>
                  <a:pt x="144" y="140"/>
                  <a:pt x="145" y="136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0" y="62"/>
                  <a:pt x="158" y="58"/>
                  <a:pt x="154" y="58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22"/>
                  <a:pt x="44" y="15"/>
                  <a:pt x="54" y="18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10" y="49"/>
                  <a:pt x="215" y="47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57" y="3"/>
                  <a:pt x="57" y="3"/>
                  <a:pt x="57" y="3"/>
                </a:cubicBezTo>
                <a:cubicBezTo>
                  <a:pt x="39" y="0"/>
                  <a:pt x="21" y="11"/>
                  <a:pt x="17" y="30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>
            <p:custDataLst>
              <p:tags r:id="rId44"/>
            </p:custDataLst>
          </p:nvPr>
        </p:nvSpPr>
        <p:spPr bwMode="auto">
          <a:xfrm rot="1080935">
            <a:off x="653295" y="1938649"/>
            <a:ext cx="146653" cy="362632"/>
          </a:xfrm>
          <a:custGeom>
            <a:avLst/>
            <a:gdLst>
              <a:gd name="T0" fmla="*/ 114 w 217"/>
              <a:gd name="T1" fmla="*/ 536 h 536"/>
              <a:gd name="T2" fmla="*/ 217 w 217"/>
              <a:gd name="T3" fmla="*/ 24 h 536"/>
              <a:gd name="T4" fmla="*/ 102 w 217"/>
              <a:gd name="T5" fmla="*/ 0 h 536"/>
              <a:gd name="T6" fmla="*/ 0 w 217"/>
              <a:gd name="T7" fmla="*/ 512 h 536"/>
              <a:gd name="T8" fmla="*/ 114 w 217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36">
                <a:moveTo>
                  <a:pt x="114" y="536"/>
                </a:moveTo>
                <a:lnTo>
                  <a:pt x="217" y="24"/>
                </a:lnTo>
                <a:lnTo>
                  <a:pt x="102" y="0"/>
                </a:lnTo>
                <a:lnTo>
                  <a:pt x="0" y="512"/>
                </a:lnTo>
                <a:lnTo>
                  <a:pt x="114" y="536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723" y="320358"/>
            <a:ext cx="4255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sym typeface="+mn-ea"/>
              </a:rPr>
              <a:t>自动绑号打标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—— 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某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奶制品案例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分享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5" y="1243965"/>
            <a:ext cx="3185795" cy="361124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940" y="1243965"/>
            <a:ext cx="3322955" cy="358521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030085" y="1788160"/>
            <a:ext cx="3206750" cy="2046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数据情况</a:t>
            </a:r>
            <a:r>
              <a:rPr lang="en-US" alt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endParaRPr lang="en-US" altLang="zh-CN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单月</a:t>
            </a:r>
            <a:r>
              <a:rPr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加粉数</a:t>
            </a: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1835</a:t>
            </a:r>
            <a:endParaRPr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单月</a:t>
            </a:r>
            <a:r>
              <a:rPr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绑号数</a:t>
            </a: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1644</a:t>
            </a:r>
            <a:endParaRPr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单月平均</a:t>
            </a:r>
            <a:r>
              <a:rPr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绑号率</a:t>
            </a: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89.59%</a:t>
            </a:r>
            <a:endParaRPr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18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最高时可达9</a:t>
            </a:r>
            <a:r>
              <a:rPr lang="en-US" sz="18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sz="18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endParaRPr sz="18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361" y="605172"/>
            <a:ext cx="7248175" cy="45567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1078" y="925033"/>
            <a:ext cx="3540680" cy="4233055"/>
          </a:xfrm>
          <a:prstGeom prst="rect">
            <a:avLst/>
          </a:prstGeom>
          <a:noFill/>
          <a:ln w="1905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10000" y="417830"/>
            <a:ext cx="3524058" cy="3718235"/>
          </a:xfrm>
          <a:prstGeom prst="rect">
            <a:avLst/>
          </a:prstGeom>
          <a:noFill/>
          <a:ln w="1905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77656" y="51293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EA900"/>
                </a:solidFill>
              </a:rPr>
              <a:t>偏特征</a:t>
            </a:r>
            <a:endParaRPr lang="zh-CN" altLang="en-US" dirty="0">
              <a:solidFill>
                <a:srgbClr val="FEA9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33447" y="37624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EA900"/>
                </a:solidFill>
              </a:rPr>
              <a:t>偏行为</a:t>
            </a:r>
            <a:endParaRPr lang="zh-CN" altLang="en-US" dirty="0">
              <a:solidFill>
                <a:srgbClr val="FEA9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01164" y="435231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EA900"/>
                </a:solidFill>
              </a:rPr>
              <a:t>前期主要来源靠收集用户画像</a:t>
            </a:r>
            <a:endParaRPr lang="en-US" altLang="zh-CN" b="1" dirty="0">
              <a:solidFill>
                <a:srgbClr val="FEA900"/>
              </a:solidFill>
            </a:endParaRPr>
          </a:p>
          <a:p>
            <a:r>
              <a:rPr lang="zh-CN" altLang="en-US" b="1" dirty="0">
                <a:solidFill>
                  <a:srgbClr val="FEA900"/>
                </a:solidFill>
              </a:rPr>
              <a:t>后期主要靠迭代更新（精细、精准）</a:t>
            </a:r>
            <a:endParaRPr lang="en-US" altLang="zh-CN" b="1" dirty="0">
              <a:solidFill>
                <a:srgbClr val="FEA900"/>
              </a:solidFill>
            </a:endParaRPr>
          </a:p>
          <a:p>
            <a:endParaRPr lang="en-US" altLang="zh-CN" sz="1400" b="1" dirty="0">
              <a:solidFill>
                <a:srgbClr val="FEA900"/>
              </a:solidFill>
            </a:endParaRPr>
          </a:p>
          <a:p>
            <a:r>
              <a:rPr lang="zh-CN" altLang="en-US" sz="1400" b="1" dirty="0">
                <a:solidFill>
                  <a:srgbClr val="FEA900"/>
                </a:solidFill>
              </a:rPr>
              <a:t>共四阶段：收集、整合、成型、维护</a:t>
            </a:r>
            <a:endParaRPr lang="zh-CN" altLang="en-US" sz="1400" b="1" dirty="0">
              <a:solidFill>
                <a:srgbClr val="FEA9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3490" y="285542"/>
            <a:ext cx="4648200" cy="5048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基础用户标签</a:t>
            </a:r>
            <a:r>
              <a:rPr lang="en-US" altLang="zh-CN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静态</a:t>
            </a:r>
            <a:r>
              <a:rPr lang="en-US" altLang="zh-CN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68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动态</a:t>
            </a:r>
            <a:endParaRPr lang="zh-CN" altLang="en-US" sz="2685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96620" y="320358"/>
            <a:ext cx="48901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sym typeface="+mn-ea"/>
              </a:rPr>
              <a:t>自动绑号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自动分层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—— 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某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护肤品案例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分享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5775" y="398145"/>
            <a:ext cx="341630" cy="280035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5" y="843915"/>
            <a:ext cx="2546350" cy="471614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591300" y="2038350"/>
            <a:ext cx="3206750" cy="2406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数据情况</a:t>
            </a:r>
            <a:r>
              <a:rPr lang="en-US" alt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endParaRPr lang="en-US" altLang="zh-CN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单日留存率：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89.26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endParaRPr lang="en-US" altLang="zh-CN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单日进群率：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35%</a:t>
            </a:r>
            <a:endParaRPr lang="en-US" altLang="zh-CN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总绑号</a:t>
            </a: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75.66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endParaRPr lang="en-US" altLang="zh-CN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进群率最高时可达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52.63%</a:t>
            </a:r>
            <a:endParaRPr lang="en-US" altLang="zh-CN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绑号率最高时可达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94.44%</a:t>
            </a:r>
            <a:endParaRPr lang="zh-CN" alt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843280"/>
            <a:ext cx="3105150" cy="471678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43255" y="24003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通过填写问卷如何实现自动打标签？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85" y="1087755"/>
            <a:ext cx="9098915" cy="432879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：客服参与几乎是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不需要的</a:t>
            </a:r>
            <a:endParaRPr 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40055" y="4820920"/>
            <a:ext cx="243840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STEP1</a:t>
            </a:r>
            <a:r>
              <a:rPr lang="zh-CN" altLang="en-US"/>
              <a:t>：上传截图</a:t>
            </a:r>
            <a:endParaRPr lang="zh-CN" altLang="en-US"/>
          </a:p>
        </p:txBody>
      </p:sp>
      <p:sp>
        <p:nvSpPr>
          <p:cNvPr id="186" name="文本框 185"/>
          <p:cNvSpPr txBox="1"/>
          <p:nvPr>
            <p:custDataLst>
              <p:tags r:id="rId6"/>
            </p:custDataLst>
          </p:nvPr>
        </p:nvSpPr>
        <p:spPr>
          <a:xfrm>
            <a:off x="1936115" y="916940"/>
            <a:ext cx="636079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100" b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以某男士洗护品牌截图换兑换码下单兑奖为例：</a:t>
            </a:r>
            <a:endParaRPr lang="zh-CN" sz="2100" b="1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440" y="1539240"/>
            <a:ext cx="2287270" cy="1771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55" y="1533525"/>
            <a:ext cx="2395855" cy="31489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2440" y="4820920"/>
            <a:ext cx="228727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STEP2</a:t>
            </a:r>
            <a:r>
              <a:rPr lang="zh-CN" altLang="en-US"/>
              <a:t>：获得兑换码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240" y="1539240"/>
            <a:ext cx="2155190" cy="29070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33695" y="4820920"/>
            <a:ext cx="228727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STEP3</a:t>
            </a:r>
            <a:r>
              <a:rPr lang="zh-CN" altLang="en-US"/>
              <a:t>：跳到奖品页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7960" y="1539240"/>
            <a:ext cx="2021205" cy="1651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07960" y="4171315"/>
            <a:ext cx="2021205" cy="108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STEP4</a:t>
            </a:r>
            <a:r>
              <a:rPr lang="zh-CN" altLang="en-US"/>
              <a:t>：下单时输入兑换码，金额自动抵扣，完成兑奖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：客服兑奖效率大大提升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1233805"/>
            <a:ext cx="2593340" cy="3429635"/>
          </a:xfrm>
          <a:prstGeom prst="rect">
            <a:avLst/>
          </a:prstGeom>
        </p:spPr>
      </p:pic>
      <p:sp>
        <p:nvSpPr>
          <p:cNvPr id="41" name="椭圆 40"/>
          <p:cNvSpPr/>
          <p:nvPr>
            <p:custDataLst>
              <p:tags r:id="rId7"/>
            </p:custDataLst>
          </p:nvPr>
        </p:nvSpPr>
        <p:spPr>
          <a:xfrm>
            <a:off x="4196864" y="1297191"/>
            <a:ext cx="1623945" cy="1623945"/>
          </a:xfrm>
          <a:prstGeom prst="ellipse">
            <a:avLst/>
          </a:prstGeom>
          <a:noFill/>
          <a:ln>
            <a:solidFill>
              <a:srgbClr val="76BBC5"/>
            </a:solidFill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10" b="0" i="0" u="none" strike="noStrike" kern="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</a:endParaRP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4307984" y="1668013"/>
            <a:ext cx="708007" cy="449131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510" kern="0" smtClean="0"/>
              <a:t>75%</a:t>
            </a:r>
            <a:endParaRPr lang="en-US" altLang="zh-CN" sz="1510" kern="0" smtClean="0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4096328" y="3518939"/>
            <a:ext cx="1825018" cy="1316580"/>
          </a:xfrm>
          <a:prstGeom prst="rect">
            <a:avLst/>
          </a:prstGeom>
        </p:spPr>
        <p:txBody>
          <a:bodyPr wrap="square" lIns="75583" tIns="39303" rIns="75583" bIns="39303">
            <a:normAutofit lnSpcReduction="20000"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1510" dirty="0"/>
              <a:t>一个客服一天可以轻松处理</a:t>
            </a:r>
            <a:r>
              <a:rPr lang="en-US" altLang="zh-CN" sz="1510" dirty="0"/>
              <a:t>6</a:t>
            </a:r>
            <a:r>
              <a:rPr lang="en-US" altLang="zh-CN" sz="1510" dirty="0"/>
              <a:t>00</a:t>
            </a:r>
            <a:r>
              <a:rPr lang="zh-CN" altLang="en-US" sz="1510" dirty="0"/>
              <a:t>个兑奖用户</a:t>
            </a:r>
            <a:endParaRPr lang="zh-CN" altLang="en-US" sz="1510" dirty="0"/>
          </a:p>
          <a:p>
            <a:endParaRPr lang="zh-CN" altLang="en-US" sz="1510" dirty="0"/>
          </a:p>
          <a:p>
            <a:r>
              <a:rPr lang="zh-CN" altLang="en-US" sz="1510" dirty="0"/>
              <a:t>晚上的用户大部分也能自助完成兑奖</a:t>
            </a:r>
            <a:endParaRPr lang="zh-CN" altLang="en-US" sz="1510" dirty="0"/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4096328" y="3093427"/>
            <a:ext cx="1825018" cy="414845"/>
          </a:xfrm>
          <a:prstGeom prst="rect">
            <a:avLst/>
          </a:prstGeom>
          <a:noFill/>
        </p:spPr>
        <p:txBody>
          <a:bodyPr wrap="square" lIns="75583" tIns="39303" rIns="75583" bIns="39303" anchor="b" anchorCtr="0">
            <a:normAutofit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2015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问卷兑奖</a:t>
            </a:r>
            <a:endParaRPr lang="zh-CN" altLang="en-US" sz="2015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0" name="饼形 9"/>
          <p:cNvSpPr/>
          <p:nvPr>
            <p:custDataLst>
              <p:tags r:id="rId11"/>
            </p:custDataLst>
          </p:nvPr>
        </p:nvSpPr>
        <p:spPr>
          <a:xfrm>
            <a:off x="4364885" y="1465213"/>
            <a:ext cx="1287902" cy="1287903"/>
          </a:xfrm>
          <a:prstGeom prst="pie">
            <a:avLst>
              <a:gd name="adj1" fmla="val 16229478"/>
              <a:gd name="adj2" fmla="val 10111916"/>
            </a:avLst>
          </a:prstGeom>
          <a:ln>
            <a:noFill/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3B3838"/>
              </a:solidFill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7210024" y="1297191"/>
            <a:ext cx="1623945" cy="1623945"/>
          </a:xfrm>
          <a:prstGeom prst="ellipse">
            <a:avLst/>
          </a:prstGeom>
          <a:noFill/>
          <a:ln>
            <a:solidFill>
              <a:srgbClr val="EB5A40"/>
            </a:solidFill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10" b="0" i="0" u="none" strike="noStrike" kern="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</a:endParaRPr>
          </a:p>
        </p:txBody>
      </p:sp>
      <p:sp>
        <p:nvSpPr>
          <p:cNvPr id="51" name="文本框 50"/>
          <p:cNvSpPr txBox="1"/>
          <p:nvPr>
            <p:custDataLst>
              <p:tags r:id="rId13"/>
            </p:custDataLst>
          </p:nvPr>
        </p:nvSpPr>
        <p:spPr>
          <a:xfrm>
            <a:off x="7299900" y="1668013"/>
            <a:ext cx="708007" cy="449131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1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25%</a:t>
            </a:r>
            <a:endParaRPr kumimoji="0" lang="en-US" altLang="zh-CN" sz="151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7109488" y="3093427"/>
            <a:ext cx="1825018" cy="414845"/>
          </a:xfrm>
          <a:prstGeom prst="rect">
            <a:avLst/>
          </a:prstGeom>
          <a:noFill/>
        </p:spPr>
        <p:txBody>
          <a:bodyPr wrap="square" lIns="75583" tIns="39303" rIns="75583" bIns="39303" anchor="b" anchorCtr="0">
            <a:normAutofit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2015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人工兑奖</a:t>
            </a:r>
            <a:endParaRPr lang="zh-CN" altLang="en-US" sz="2015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7109488" y="3518939"/>
            <a:ext cx="1825018" cy="1316580"/>
          </a:xfrm>
          <a:prstGeom prst="rect">
            <a:avLst/>
          </a:prstGeom>
        </p:spPr>
        <p:txBody>
          <a:bodyPr wrap="square" lIns="75583" tIns="39303" rIns="75583" bIns="39303">
            <a:normAutofit lnSpcReduction="20000"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1510" dirty="0"/>
              <a:t>一个客服一天不停回复登记，只能处理</a:t>
            </a:r>
            <a:r>
              <a:rPr lang="en-US" altLang="zh-CN" sz="1510" dirty="0"/>
              <a:t>200</a:t>
            </a:r>
            <a:r>
              <a:rPr lang="zh-CN" altLang="en-US" sz="1510" dirty="0"/>
              <a:t>个兑奖用户</a:t>
            </a:r>
            <a:endParaRPr lang="zh-CN" altLang="en-US" sz="1510" dirty="0"/>
          </a:p>
          <a:p>
            <a:endParaRPr lang="zh-CN" altLang="en-US" sz="1510" dirty="0"/>
          </a:p>
          <a:p>
            <a:r>
              <a:rPr lang="zh-CN" altLang="en-US" sz="1510" dirty="0"/>
              <a:t>晚上的用户得留到第二天处理</a:t>
            </a:r>
            <a:endParaRPr lang="zh-CN" altLang="en-US" sz="1510" dirty="0"/>
          </a:p>
        </p:txBody>
      </p:sp>
      <p:sp>
        <p:nvSpPr>
          <p:cNvPr id="20" name="饼形 19"/>
          <p:cNvSpPr/>
          <p:nvPr>
            <p:custDataLst>
              <p:tags r:id="rId16"/>
            </p:custDataLst>
          </p:nvPr>
        </p:nvSpPr>
        <p:spPr>
          <a:xfrm>
            <a:off x="7378046" y="1469482"/>
            <a:ext cx="1287902" cy="1287903"/>
          </a:xfrm>
          <a:prstGeom prst="pie">
            <a:avLst>
              <a:gd name="adj1" fmla="val 16229478"/>
              <a:gd name="adj2" fmla="val 8695616"/>
            </a:avLst>
          </a:prstGeom>
          <a:solidFill>
            <a:srgbClr val="EB5A40"/>
          </a:solidFill>
          <a:ln>
            <a:noFill/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3B38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互动游戏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：这些游戏其实也是问卷功能的分支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" y="990600"/>
            <a:ext cx="2713355" cy="3359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3320" y="4494530"/>
            <a:ext cx="2948940" cy="44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闯关猜谜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730" y="990600"/>
            <a:ext cx="2134235" cy="34283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87060" y="4494530"/>
            <a:ext cx="2948940" cy="44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趣味测试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自助诊断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：大健康项目的一个小工具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52475" y="4392930"/>
            <a:ext cx="82823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网上有很多的健康自测题库，可以根据症状的匹配数量自动判断用户健康状态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887730"/>
            <a:ext cx="6071870" cy="328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自助诊断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：以诊断为噱头，来达成转粉或者贩卖焦虑、抛出痛点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25" y="772795"/>
            <a:ext cx="6419850" cy="3857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2475" y="4630420"/>
            <a:ext cx="8282305" cy="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1</a:t>
            </a:r>
            <a:r>
              <a:rPr lang="zh-CN" altLang="en-US" b="1"/>
              <a:t>、免费诊断，但是查看诊断结果要扫码加粉、关注</a:t>
            </a:r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752475" y="5024755"/>
            <a:ext cx="8282305" cy="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2</a:t>
            </a:r>
            <a:r>
              <a:rPr lang="zh-CN" altLang="en-US" b="1"/>
              <a:t>、免费诊断，然后告诉你有健康隐患，来加我们的健康专家吧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1787"/>
          <a:stretch>
            <a:fillRect/>
          </a:stretch>
        </p:blipFill>
        <p:spPr>
          <a:xfrm>
            <a:off x="2585085" y="1779270"/>
            <a:ext cx="6325235" cy="355981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11835" y="240030"/>
            <a:ext cx="6393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导入历史订单</a:t>
            </a:r>
            <a:r>
              <a:rPr lang="en-US" altLang="zh-CN" sz="1600" b="1">
                <a:sym typeface="+mn-ea"/>
              </a:rPr>
              <a:t>OR</a:t>
            </a:r>
            <a:r>
              <a:rPr lang="zh-CN" altLang="en-US" sz="1600" b="1">
                <a:sym typeface="+mn-ea"/>
              </a:rPr>
              <a:t>标签如何</a:t>
            </a:r>
            <a:r>
              <a:rPr lang="zh-CN" altLang="en-US" sz="1600" b="1">
                <a:sym typeface="+mn-ea"/>
              </a:rPr>
              <a:t>识别用户过往的消费标签？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0545" y="5187315"/>
            <a:ext cx="14046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标签管理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92650" y="3674110"/>
            <a:ext cx="5048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可以按商品关键词、订单金额、消费次数、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消费月份、订单城市等进行打标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45" y="657225"/>
            <a:ext cx="1493520" cy="4530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05405" y="1120140"/>
            <a:ext cx="5048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当有多个渠道的订单，标签信息如何汇总？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11835" y="240030"/>
            <a:ext cx="6393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导入历史订单如何</a:t>
            </a:r>
            <a:r>
              <a:rPr lang="zh-CN" altLang="en-US" sz="1600" b="1">
                <a:sym typeface="+mn-ea"/>
              </a:rPr>
              <a:t>识别用户过往的消费标签？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7860" y="1197610"/>
            <a:ext cx="37674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如果没有订单信息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只有标签信息</a:t>
            </a:r>
            <a:r>
              <a:rPr lang="en-US" alt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手机号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也可以支持导入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并且系统可以自动进行订单识别</a:t>
            </a:r>
            <a:endParaRPr lang="zh-CN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90" y="1324610"/>
            <a:ext cx="5262245" cy="31095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710" y="2668905"/>
            <a:ext cx="6268085" cy="297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11835" y="240030"/>
            <a:ext cx="6393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导入历史订单如何</a:t>
            </a:r>
            <a:r>
              <a:rPr lang="zh-CN" altLang="en-US" sz="1600" b="1">
                <a:sym typeface="+mn-ea"/>
              </a:rPr>
              <a:t>识别用户过往的消费标签？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90" y="1882775"/>
            <a:ext cx="9572625" cy="318833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430020" y="1114425"/>
            <a:ext cx="6283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玩法一：筛选出特定时期下单的用户</a:t>
            </a:r>
            <a:endParaRPr lang="zh-CN" sz="24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（比如私域首单、主播活动、或大促活动）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标签案例</a:t>
            </a:r>
            <a:endParaRPr lang="zh-CN" altLang="en-US" sz="1600" b="1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4200" y="1075055"/>
            <a:ext cx="1827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人群包标签展示</a:t>
            </a:r>
            <a:endParaRPr lang="zh-CN" altLang="en-US" b="1" dirty="0" smtClean="0">
              <a:solidFill>
                <a:srgbClr val="4A7A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01040" y="1443355"/>
            <a:ext cx="1397000" cy="381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" y="1520190"/>
            <a:ext cx="1869440" cy="4052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760" y="375920"/>
            <a:ext cx="1303655" cy="519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690" y="378460"/>
            <a:ext cx="1383030" cy="519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378460"/>
            <a:ext cx="1426210" cy="5194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680" y="375285"/>
            <a:ext cx="1426845" cy="5197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11835" y="240030"/>
            <a:ext cx="6393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导入历史订单如何</a:t>
            </a:r>
            <a:r>
              <a:rPr lang="zh-CN" altLang="en-US" sz="1600" b="1">
                <a:sym typeface="+mn-ea"/>
              </a:rPr>
              <a:t>识别用户过往的消费标签嘛？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15" y="1393190"/>
            <a:ext cx="9216390" cy="415988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矩形 3"/>
          <p:cNvSpPr/>
          <p:nvPr/>
        </p:nvSpPr>
        <p:spPr>
          <a:xfrm>
            <a:off x="643255" y="1393190"/>
            <a:ext cx="1185545" cy="378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59305" y="686435"/>
            <a:ext cx="6283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玩法二：筛选出高客单用户，进行深度运营</a:t>
            </a:r>
            <a:endParaRPr lang="zh-CN" sz="28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（可通过累计消费金额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0990" y="29654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11835" y="240030"/>
            <a:ext cx="6393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高阶玩法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b="1">
                <a:sym typeface="+mn-ea"/>
              </a:rPr>
              <a:t>导入历史订单如何</a:t>
            </a:r>
            <a:r>
              <a:rPr lang="zh-CN" altLang="en-US" sz="1600" b="1">
                <a:sym typeface="+mn-ea"/>
              </a:rPr>
              <a:t>识别用户过往的消费标签嘛？</a:t>
            </a:r>
            <a:endParaRPr lang="zh-CN" altLang="en-US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l="533"/>
          <a:stretch>
            <a:fillRect/>
          </a:stretch>
        </p:blipFill>
        <p:spPr>
          <a:xfrm>
            <a:off x="300355" y="2012950"/>
            <a:ext cx="9648190" cy="334391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930400" y="1041400"/>
            <a:ext cx="6283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玩法三：根据下单时间导推出复购时间</a:t>
            </a:r>
            <a:endParaRPr lang="zh-CN" sz="24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sz="2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单独筛选出来提醒复购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34010" y="382270"/>
            <a:ext cx="341630" cy="280035"/>
            <a:chOff x="4729" y="1585"/>
            <a:chExt cx="842" cy="708"/>
          </a:xfrm>
        </p:grpSpPr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7" name="图片 1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09386" y="352425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ym typeface="+mn-ea"/>
              </a:rPr>
              <a:t>总结：</a:t>
            </a:r>
            <a:r>
              <a:rPr lang="zh-CN" altLang="en-US" b="1" dirty="0"/>
              <a:t>用户标签维护，定时更新，确保</a:t>
            </a:r>
            <a:r>
              <a:rPr lang="zh-CN" altLang="en-US" b="1" dirty="0"/>
              <a:t>时效</a:t>
            </a:r>
            <a:endParaRPr lang="zh-CN" altLang="en-US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025332" y="2008386"/>
            <a:ext cx="6199505" cy="1209675"/>
            <a:chOff x="3198" y="3822"/>
            <a:chExt cx="9763" cy="1905"/>
          </a:xfrm>
        </p:grpSpPr>
        <p:grpSp>
          <p:nvGrpSpPr>
            <p:cNvPr id="14" name="组合 13"/>
            <p:cNvGrpSpPr/>
            <p:nvPr/>
          </p:nvGrpSpPr>
          <p:grpSpPr>
            <a:xfrm>
              <a:off x="3198" y="3822"/>
              <a:ext cx="1999" cy="1905"/>
              <a:chOff x="2727" y="2907"/>
              <a:chExt cx="1999" cy="19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2727" y="3155"/>
                <a:ext cx="1999" cy="1657"/>
              </a:xfrm>
              <a:prstGeom prst="rect">
                <a:avLst/>
              </a:prstGeom>
              <a:solidFill>
                <a:srgbClr val="FEA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</a:rPr>
                  <a:t>定期更新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圆角矩形 16"/>
              <p:cNvSpPr/>
              <p:nvPr/>
            </p:nvSpPr>
            <p:spPr>
              <a:xfrm>
                <a:off x="2932" y="2907"/>
                <a:ext cx="1588" cy="4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1</a:t>
                </a:r>
                <a:endParaRPr lang="zh-CN" altLang="en-US" b="1" dirty="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581" y="2912"/>
                <a:ext cx="291" cy="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zh-CN" altLang="en-US" sz="1000" b="1" dirty="0">
                  <a:solidFill>
                    <a:srgbClr val="FEA900"/>
                  </a:solidFill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786" y="3822"/>
              <a:ext cx="1999" cy="1905"/>
              <a:chOff x="2727" y="2907"/>
              <a:chExt cx="1999" cy="19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矩形 28"/>
              <p:cNvSpPr/>
              <p:nvPr/>
            </p:nvSpPr>
            <p:spPr>
              <a:xfrm>
                <a:off x="2727" y="3155"/>
                <a:ext cx="1999" cy="1657"/>
              </a:xfrm>
              <a:prstGeom prst="rect">
                <a:avLst/>
              </a:prstGeom>
              <a:solidFill>
                <a:srgbClr val="FEA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</a:rPr>
                  <a:t>更新维度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圆角矩形 37"/>
              <p:cNvSpPr/>
              <p:nvPr/>
            </p:nvSpPr>
            <p:spPr>
              <a:xfrm>
                <a:off x="2932" y="2907"/>
                <a:ext cx="1588" cy="4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374" y="3822"/>
              <a:ext cx="1999" cy="1905"/>
              <a:chOff x="2727" y="2907"/>
              <a:chExt cx="1999" cy="19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矩形 24"/>
              <p:cNvSpPr/>
              <p:nvPr/>
            </p:nvSpPr>
            <p:spPr>
              <a:xfrm>
                <a:off x="2727" y="3155"/>
                <a:ext cx="1999" cy="1657"/>
              </a:xfrm>
              <a:prstGeom prst="rect">
                <a:avLst/>
              </a:prstGeom>
              <a:solidFill>
                <a:srgbClr val="FEA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</a:rPr>
                  <a:t>更新权限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圆角矩形 46"/>
              <p:cNvSpPr/>
              <p:nvPr/>
            </p:nvSpPr>
            <p:spPr>
              <a:xfrm>
                <a:off x="2932" y="2907"/>
                <a:ext cx="1588" cy="4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0962" y="3822"/>
              <a:ext cx="1999" cy="1905"/>
              <a:chOff x="2727" y="2907"/>
              <a:chExt cx="1999" cy="190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2727" y="3155"/>
                <a:ext cx="1999" cy="1657"/>
              </a:xfrm>
              <a:prstGeom prst="rect">
                <a:avLst/>
              </a:prstGeom>
              <a:solidFill>
                <a:srgbClr val="FEA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</a:rPr>
                  <a:t>无用标签清理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圆角矩形 51"/>
              <p:cNvSpPr/>
              <p:nvPr/>
            </p:nvSpPr>
            <p:spPr>
              <a:xfrm>
                <a:off x="2932" y="2907"/>
                <a:ext cx="1588" cy="44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581" y="2912"/>
                <a:ext cx="291" cy="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zh-CN" altLang="en-US" sz="1000" b="1" dirty="0">
                  <a:solidFill>
                    <a:srgbClr val="FEA900"/>
                  </a:solidFill>
                  <a:sym typeface="+mn-ea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2090419" y="3564493"/>
            <a:ext cx="113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实时更新、每周、每月或</a:t>
            </a:r>
            <a:r>
              <a:rPr lang="en-US" altLang="zh-CN" sz="1200" dirty="0"/>
              <a:t>2-3</a:t>
            </a:r>
            <a:r>
              <a:rPr lang="zh-CN" altLang="en-US" sz="1200" dirty="0"/>
              <a:t>个月更新等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3792893" y="3597513"/>
            <a:ext cx="113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在什么情况下触发对具体用户的更新，如什么情况下更新某类用户的风险评级；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5439270" y="3597513"/>
            <a:ext cx="1138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哪些成员可以进行标签编辑与整理，避免误删，误编导致人群损失。</a:t>
            </a:r>
            <a:endParaRPr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7085647" y="3597513"/>
            <a:ext cx="1138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避免无用标签过多占用资源，定期清理掉及给予更多新标签的测试机会。</a:t>
            </a:r>
            <a:endParaRPr lang="zh-CN" altLang="en-US" sz="1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7" name="对角圆角矩形 6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40995" y="2870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23900" y="24320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ym typeface="+mn-ea"/>
              </a:rPr>
              <a:t>用户标签</a:t>
            </a:r>
            <a:r>
              <a:rPr lang="zh-CN">
                <a:sym typeface="+mn-ea"/>
              </a:rPr>
              <a:t>作业</a:t>
            </a:r>
            <a:endParaRPr lang="zh-CN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605" y="1139825"/>
            <a:ext cx="2809875" cy="3077845"/>
          </a:xfrm>
          <a:prstGeom prst="rect">
            <a:avLst/>
          </a:prstGeom>
          <a:noFill/>
          <a:ln>
            <a:solidFill>
              <a:srgbClr val="ECA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57575" y="1140460"/>
            <a:ext cx="2956560" cy="3077210"/>
          </a:xfrm>
          <a:prstGeom prst="rect">
            <a:avLst/>
          </a:prstGeom>
          <a:noFill/>
          <a:ln>
            <a:solidFill>
              <a:srgbClr val="ECA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70370" y="1139825"/>
            <a:ext cx="2737485" cy="3077210"/>
          </a:xfrm>
          <a:prstGeom prst="rect">
            <a:avLst/>
          </a:prstGeom>
          <a:noFill/>
          <a:ln>
            <a:solidFill>
              <a:srgbClr val="ECA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" y="1243330"/>
            <a:ext cx="2679700" cy="27324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l="5522" r="513"/>
          <a:stretch>
            <a:fillRect/>
          </a:stretch>
        </p:blipFill>
        <p:spPr>
          <a:xfrm>
            <a:off x="3540125" y="1337310"/>
            <a:ext cx="2767965" cy="2402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015" y="1337310"/>
            <a:ext cx="2637155" cy="21958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3530" y="4286885"/>
            <a:ext cx="2754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通过生意参谋（或百度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指数）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找出内容及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交易画像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10660" y="4286885"/>
            <a:ext cx="185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通过微信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朋友圈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找出用户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画像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02145" y="4286885"/>
            <a:ext cx="23348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用户基准画像体系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搭建</a:t>
            </a:r>
            <a:endParaRPr 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57575" y="802005"/>
            <a:ext cx="688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ym typeface="+mn-ea"/>
              </a:rPr>
              <a:t>2</a:t>
            </a:r>
            <a:endParaRPr lang="en-US" sz="3200" b="1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0510" y="802005"/>
            <a:ext cx="688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ym typeface="+mn-ea"/>
              </a:rPr>
              <a:t>1</a:t>
            </a:r>
            <a:endParaRPr lang="en-US" sz="3200" b="1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31660" y="802005"/>
            <a:ext cx="688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ym typeface="+mn-ea"/>
              </a:rPr>
              <a:t>3</a:t>
            </a:r>
            <a:endParaRPr lang="en-US" sz="32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13790" y="252095"/>
            <a:ext cx="654685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分层运营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多标签组合人群包的分层运营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71525" y="35242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719455"/>
            <a:ext cx="2160905" cy="3843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180" y="697230"/>
            <a:ext cx="2185670" cy="3888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684530"/>
            <a:ext cx="2185670" cy="3888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280" y="633095"/>
            <a:ext cx="1787525" cy="1740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400" y="2680335"/>
            <a:ext cx="2734945" cy="15373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35495" y="2373630"/>
            <a:ext cx="2482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针对裂变粉的群独有话题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65010" y="4191635"/>
            <a:ext cx="2482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针对所有粉的通用话题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235446" y="4739280"/>
            <a:ext cx="2163580" cy="649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510" b="1" dirty="0">
                <a:solidFill>
                  <a:srgbClr val="FFFFFF"/>
                </a:solidFill>
              </a:rPr>
              <a:t>拉入不同的群</a:t>
            </a:r>
            <a:endParaRPr lang="zh-CN" altLang="en-US" sz="1510" b="1" dirty="0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5222290" y="4911314"/>
            <a:ext cx="1086305" cy="32606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510" dirty="0">
                <a:solidFill>
                  <a:srgbClr val="FFFFFF"/>
                </a:solidFill>
              </a:rPr>
              <a:t>Lorem</a:t>
            </a:r>
            <a:endParaRPr lang="zh-CN" altLang="en-US" sz="1510" dirty="0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2567606" y="4739927"/>
            <a:ext cx="2163581" cy="649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510" b="1" dirty="0">
                <a:solidFill>
                  <a:srgbClr val="FFFFFF"/>
                </a:solidFill>
              </a:rPr>
              <a:t>发不同的点对点消息</a:t>
            </a:r>
            <a:endParaRPr lang="zh-CN" altLang="en-US" sz="1510" b="1" dirty="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4899766" y="4750275"/>
            <a:ext cx="2163581" cy="649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510" b="1" dirty="0">
                <a:solidFill>
                  <a:srgbClr val="FFFFFF"/>
                </a:solidFill>
              </a:rPr>
              <a:t>发不同的朋友圈</a:t>
            </a:r>
            <a:endParaRPr lang="zh-CN" altLang="en-US" sz="1510" b="1" dirty="0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7373562" y="4739280"/>
            <a:ext cx="2163581" cy="649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510" b="1" dirty="0">
                <a:solidFill>
                  <a:srgbClr val="FFFFFF"/>
                </a:solidFill>
              </a:rPr>
              <a:t>不同的群内容也不一样</a:t>
            </a:r>
            <a:endParaRPr lang="zh-CN" altLang="en-US" sz="151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430_2*m_h_i*1_1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430_2*m_h_i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6"/>
  <p:tag name="KSO_WM_UNIT_ID" val="diagram20181214_6*l_h_i*1_6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7"/>
  <p:tag name="KSO_WM_UNIT_ID" val="diagram20181214_6*l_h_i*1_6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8"/>
  <p:tag name="KSO_WM_UNIT_ID" val="diagram20181214_6*l_h_i*1_6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3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81214_6*l_h_f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81214_6*l_h_a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160823"/>
  <p:tag name="KSO_WM_UNIT_TYPE" val="a"/>
  <p:tag name="KSO_WM_UNIT_INDEX" val="1"/>
  <p:tag name="KSO_WM_UNIT_ID" val="diagram160823_3*a*1"/>
  <p:tag name="KSO_WM_UNIT_LAYERLEVEL" val="1"/>
  <p:tag name="KSO_WM_UNIT_VALUE" val="1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106.xml><?xml version="1.0" encoding="utf-8"?>
<p:tagLst xmlns:p="http://schemas.openxmlformats.org/presentationml/2006/main">
  <p:tag name="KSO_WM_TEMPLATE_CATEGORY" val="diagram"/>
  <p:tag name="KSO_WM_TEMPLATE_INDEX" val="160823"/>
  <p:tag name="KSO_WM_UNIT_TYPE" val="a"/>
  <p:tag name="KSO_WM_UNIT_INDEX" val="1"/>
  <p:tag name="KSO_WM_UNIT_ID" val="diagram160823_3*a*1"/>
  <p:tag name="KSO_WM_UNIT_LAYERLEVEL" val="1"/>
  <p:tag name="KSO_WM_UNIT_VALUE" val="1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107.xml><?xml version="1.0" encoding="utf-8"?>
<p:tagLst xmlns:p="http://schemas.openxmlformats.org/presentationml/2006/main">
  <p:tag name="KSO_WM_UNIT_TABLE_BEAUTIFY" val="smartTable{ad97cbb2-429d-41ba-8080-925aeaca9887}"/>
  <p:tag name="TABLE_ENDDRAG_ORIGIN_RECT" val="245*68"/>
  <p:tag name="TABLE_ENDDRAG_RECT" val="60*120*245*68"/>
</p:tagLst>
</file>

<file path=ppt/tags/tag108.xml><?xml version="1.0" encoding="utf-8"?>
<p:tagLst xmlns:p="http://schemas.openxmlformats.org/presentationml/2006/main">
  <p:tag name="KSO_WM_UNIT_TABLE_BEAUTIFY" val="smartTable{64381c28-7e73-4670-ba8e-dc4c0dd52c68}"/>
  <p:tag name="TABLE_ENDDRAG_ORIGIN_RECT" val="335*143"/>
  <p:tag name="TABLE_ENDDRAG_RECT" val="341*120*335*143"/>
</p:tagLst>
</file>

<file path=ppt/tags/tag109.xml><?xml version="1.0" encoding="utf-8"?>
<p:tagLst xmlns:p="http://schemas.openxmlformats.org/presentationml/2006/main">
  <p:tag name="KSO_WM_UNIT_TABLE_BEAUTIFY" val="smartTable{2d0dfd0f-1900-4103-a691-be80acb747cb}"/>
  <p:tag name="TABLE_ENDDRAG_ORIGIN_RECT" val="402*67"/>
  <p:tag name="TABLE_ENDDRAG_RECT" val="375*294*402*67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430_2*m_h_f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UNIT_TABLE_BEAUTIFY" val="smartTable{c1fc07bb-0d20-478b-be4d-a961f1979d22}"/>
  <p:tag name="TABLE_ENDDRAG_ORIGIN_RECT" val="565*69"/>
  <p:tag name="TABLE_ENDDRAG_RECT" val="121*295*565*69"/>
</p:tagLst>
</file>

<file path=ppt/tags/tag111.xml><?xml version="1.0" encoding="utf-8"?>
<p:tagLst xmlns:p="http://schemas.openxmlformats.org/presentationml/2006/main">
  <p:tag name="KSO_WM_UNIT_TABLE_BEAUTIFY" val="smartTable{000f7d6f-22d4-4748-b887-0ee4673362f9}"/>
  <p:tag name="TABLE_ENDDRAG_ORIGIN_RECT" val="764*380"/>
  <p:tag name="TABLE_ENDDRAG_RECT" val="20*51*764*380"/>
</p:tagLst>
</file>

<file path=ppt/tags/tag112.xml><?xml version="1.0" encoding="utf-8"?>
<p:tagLst xmlns:p="http://schemas.openxmlformats.org/presentationml/2006/main">
  <p:tag name="KSO_WM_UNIT_PLACING_PICTURE_USER_VIEWPORT" val="{&quot;height&quot;:8100,&quot;width&quot;:4980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6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8787_6*l_h_i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68787_6*l_h_i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6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6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6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8787_6*l_h_x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430_2*m_h_a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6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6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6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6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6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6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6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6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6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6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430_2*m_h_a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6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6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787_6*l_h_i*1_4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787_6*l_h_i*1_4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787_6*l_h_a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787_6*l_h_f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68787_6*l_h_i*1_5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68787_6*l_h_i*1_5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68787_6*l_h_a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68787_6*l_h_f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430_2*m_h_a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68787_6*l_h_i*1_6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68787_6*l_h_i*1_6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68787_6*l_h_a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43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68787_6*l_h_f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6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6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68787_6*l_h_x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68787_6*l_h_x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6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6*l_i*1_1"/>
  <p:tag name="KSO_WM_TEMPLATE_CATEGORY" val="diagram"/>
  <p:tag name="KSO_WM_TEMPLATE_INDEX" val="20168787"/>
  <p:tag name="KSO_WM_UNIT_LAYERLEVEL" val="1_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1_2"/>
  <p:tag name="KSO_WM_UNIT_ID" val="diagram20174671_4*q_h_i*1_1_2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25_3*l_h_a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51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725_3*l_h_f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25_3*l_h_i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VALUE" val="95*1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725_3*l_h_x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25_3*l_h_a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55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725_3*l_h_f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25_3*l_h_i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VALUE" val="74*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725_3*l_h_x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25_3*l_h_a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25_3*l_h_f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2_2"/>
  <p:tag name="KSO_WM_UNIT_ID" val="diagram20174671_4*q_h_i*1_2_2"/>
  <p:tag name="KSO_WM_UNIT_LAYERLEVEL" val="1_1_1"/>
  <p:tag name="KSO_WM_DIAGRAM_GROUP_CODE" val="q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25_3*l_h_i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VALUE" val="93*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725_3*l_h_x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1"/>
  <p:tag name="KSO_WM_UNIT_ID" val="diagram20187725_3*i*2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87725_3*i*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diagram20187725_3*i*1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2"/>
  <p:tag name="KSO_WM_UNIT_ID" val="diagram20187725_3*i*2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3"/>
  <p:tag name="KSO_WM_UNIT_ID" val="diagram20187725_3*i*2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4"/>
  <p:tag name="KSO_WM_UNIT_ID" val="diagram20187725_3*i*2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5"/>
  <p:tag name="KSO_WM_UNIT_ID" val="diagram20187725_3*i*2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6"/>
  <p:tag name="KSO_WM_UNIT_ID" val="diagram20187725_3*i*2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3_1"/>
  <p:tag name="KSO_WM_UNIT_ID" val="diagram20174671_4*q_h_i*1_3_1"/>
  <p:tag name="KSO_WM_UNIT_LAYERLEVEL" val="1_1_1"/>
  <p:tag name="KSO_WM_DIAGRAM_GROUP_CODE" val="q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7"/>
  <p:tag name="KSO_WM_UNIT_ID" val="diagram20187725_3*i*2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8"/>
  <p:tag name="KSO_WM_UNIT_ID" val="diagram20187725_3*i*2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87725_3*i*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20187725_3*i*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diagram20187725_3*i*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diagram20187725_3*i*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diagram20187725_3*i*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diagram20187725_3*i*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diagram20187725_3*i*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diagram20187725_3*i*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4_3"/>
  <p:tag name="KSO_WM_UNIT_ID" val="diagram20174671_4*q_h_i*1_4_3"/>
  <p:tag name="KSO_WM_UNIT_LAYERLEVEL" val="1_1_1"/>
  <p:tag name="KSO_WM_DIAGRAM_GROUP_CODE" val="q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diagram20187725_3*i*1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diagram20187725_3*i*1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diagram20187725_3*i*1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diagram20187725_3*i*1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diagram20187725_3*i*1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diagram20187725_3*i*1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8"/>
  <p:tag name="KSO_WM_UNIT_ID" val="diagram20187725_3*i*1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9"/>
  <p:tag name="KSO_WM_UNIT_ID" val="diagram20187725_3*i*1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0"/>
  <p:tag name="KSO_WM_UNIT_ID" val="diagram20187725_3*i*2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PRESET_TEXT" val="请在这里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81214_6*a*1"/>
  <p:tag name="KSO_WM_TEMPLATE_CATEGORY" val="diagram"/>
  <p:tag name="KSO_WM_TEMPLATE_INDEX" val="20181214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5_2"/>
  <p:tag name="KSO_WM_UNIT_ID" val="diagram20174671_4*q_h_i*1_5_2"/>
  <p:tag name="KSO_WM_UNIT_LAYERLEVEL" val="1_1_1"/>
  <p:tag name="KSO_WM_DIAGRAM_GROUP_CODE" val="q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1_1"/>
  <p:tag name="KSO_WM_UNIT_ID" val="diagram20174799_1*l_h_i*1_1_1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1_2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ID" val="diagram20174799_1*l_h_f*1_1_2"/>
  <p:tag name="KSO_WM_UNIT_PRESET_TEXT" val="72%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4799_1*l_h_f*1_1_1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4799_1*l_h_a*1_1_1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1_2"/>
  <p:tag name="KSO_WM_UNIT_ID" val="diagram20174799_1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2_1"/>
  <p:tag name="KSO_WM_UNIT_ID" val="diagram20174799_1*l_h_i*1_2_1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2_2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ID" val="diagram20174799_1*l_h_f*1_2_2"/>
  <p:tag name="KSO_WM_UNIT_PRESET_TEXT" val="60%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4799_1*l_h_a*1_2_1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2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4799_1*l_h_f*1_2_1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2_2"/>
  <p:tag name="KSO_WM_UNIT_ID" val="diagram20174799_1*l_h_i*1_2_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0_2*m_h_i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6_1"/>
  <p:tag name="KSO_WM_UNIT_ID" val="diagram20174671_4*q_h_i*1_6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2_2"/>
  <p:tag name="KSO_WM_UNIT_ID" val="diagram20174671_4*q_h_i*1_2_2"/>
  <p:tag name="KSO_WM_UNIT_LAYERLEVEL" val="1_1_1"/>
  <p:tag name="KSO_WM_DIAGRAM_GROUP_CODE" val="q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3_1"/>
  <p:tag name="KSO_WM_UNIT_ID" val="diagram20174671_4*q_h_i*1_3_1"/>
  <p:tag name="KSO_WM_UNIT_LAYERLEVEL" val="1_1_1"/>
  <p:tag name="KSO_WM_DIAGRAM_GROUP_CODE" val="q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671"/>
  <p:tag name="KSO_WM_UNIT_TYPE" val="q_h_i"/>
  <p:tag name="KSO_WM_UNIT_INDEX" val="1_4_3"/>
  <p:tag name="KSO_WM_UNIT_ID" val="diagram20174671_4*q_h_i*1_4_3"/>
  <p:tag name="KSO_WM_UNIT_LAYERLEVEL" val="1_1_1"/>
  <p:tag name="KSO_WM_DIAGRAM_GROUP_CODE" val="q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430_2*m_h_i*1_1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430_2*m_h_f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0_2*m_h_i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430_2*m_h_f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160430_2*m_h_z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430_2*m_h_i*1_2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0_2*m_h_i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430_2*m_h_f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160430_2*m_h_z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430_2*m_h_i*1_3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430_2*m_h_i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430_2*m_h_f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160430_2*m_h_z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430_2*m_h_a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430_2*m_h_a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430_2*m_h_a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请在这里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81214_6*a*1"/>
  <p:tag name="KSO_WM_TEMPLATE_CATEGORY" val="diagram"/>
  <p:tag name="KSO_WM_TEMPLATE_INDEX" val="20181214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1214_6*l_h_i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1214_6*l_h_i*1_1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1214_6*l_h_i*1_1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1214_6*l_h_i*1_1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81214_6*l_h_i*1_1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181214_6*l_h_i*1_1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430_2*m_h_i*1_2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181214_6*l_h_i*1_1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1214_6*l_h_f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1214_6*l_h_a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181214_6*l_h_i*1_1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1214_6*l_h_i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1214_6*l_h_i*1_2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1214_6*l_h_i*1_2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1214_6*l_h_i*1_2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81214_6*l_h_i*1_2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181214_6*l_h_i*1_2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0_2*m_h_i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181214_6*l_h_i*1_2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181214_6*l_h_i*1_2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diagram20181214_6*l_h_i*1_2_9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1214_6*l_h_f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1214_6*l_h_a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1214_6*l_h_i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1214_6*l_h_i*1_3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1214_6*l_h_i*1_3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1214_6*l_h_i*1_3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81214_6*l_h_i*1_3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430_2*m_h_f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181214_6*l_h_i*1_3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181214_6*l_h_i*1_3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181214_6*l_h_i*1_3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1214_6*l_h_f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1214_6*l_h_a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1214_6*l_h_i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1214_6*l_h_i*1_4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1214_6*l_h_i*1_4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1214_6*l_h_i*1_4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81214_6*l_h_i*1_4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160430_2*m_h_z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6"/>
  <p:tag name="KSO_WM_UNIT_ID" val="diagram20181214_6*l_h_i*1_4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7"/>
  <p:tag name="KSO_WM_UNIT_ID" val="diagram20181214_6*l_h_i*1_4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8"/>
  <p:tag name="KSO_WM_UNIT_ID" val="diagram20181214_6*l_h_i*1_4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1214_6*l_h_f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1214_6*l_h_a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1214_6*l_h_i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1214_6*l_h_i*1_5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1214_6*l_h_i*1_5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181214_6*l_h_i*1_5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5"/>
  <p:tag name="KSO_WM_UNIT_ID" val="diagram20181214_6*l_h_i*1_5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430_2*m_h_i*1_3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6"/>
  <p:tag name="KSO_WM_UNIT_ID" val="diagram20181214_6*l_h_i*1_5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7"/>
  <p:tag name="KSO_WM_UNIT_ID" val="diagram20181214_6*l_h_i*1_5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8"/>
  <p:tag name="KSO_WM_UNIT_ID" val="diagram20181214_6*l_h_i*1_5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3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81214_6*l_h_f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1214_6*l_h_a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81214_6*l_h_i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81214_6*l_h_i*1_6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81214_6*l_h_i*1_6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4"/>
  <p:tag name="KSO_WM_UNIT_ID" val="diagram20181214_6*l_h_i*1_6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5"/>
  <p:tag name="KSO_WM_UNIT_ID" val="diagram20181214_6*l_h_i*1_6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6956</Words>
  <Application>WPS 演示</Application>
  <PresentationFormat>自定义</PresentationFormat>
  <Paragraphs>1130</Paragraphs>
  <Slides>83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94" baseType="lpstr">
      <vt:lpstr>Arial</vt:lpstr>
      <vt:lpstr>宋体</vt:lpstr>
      <vt:lpstr>Wingdings</vt:lpstr>
      <vt:lpstr>微软雅黑</vt:lpstr>
      <vt:lpstr>Wingdings</vt:lpstr>
      <vt:lpstr>等线</vt:lpstr>
      <vt:lpstr>Calibri</vt:lpstr>
      <vt:lpstr>Arial Unicode MS</vt:lpstr>
      <vt:lpstr>Microsoft YaHei UI</vt:lpstr>
      <vt:lpstr>黑体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Sosi Lee</cp:lastModifiedBy>
  <cp:revision>464</cp:revision>
  <dcterms:created xsi:type="dcterms:W3CDTF">2019-12-22T05:53:00Z</dcterms:created>
  <dcterms:modified xsi:type="dcterms:W3CDTF">2022-02-25T07:59:30Z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6F97E908112E46C7A06BE1413615179A</vt:lpwstr>
  </property>
</Properties>
</file>