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3125" r:id="rId5"/>
    <p:sldId id="6072" r:id="rId6"/>
    <p:sldId id="6073" r:id="rId7"/>
    <p:sldId id="5941" r:id="rId8"/>
    <p:sldId id="5942" r:id="rId9"/>
    <p:sldId id="5945" r:id="rId10"/>
    <p:sldId id="5943" r:id="rId11"/>
    <p:sldId id="5944" r:id="rId12"/>
    <p:sldId id="6075" r:id="rId13"/>
    <p:sldId id="6077" r:id="rId14"/>
    <p:sldId id="6081" r:id="rId15"/>
    <p:sldId id="6084" r:id="rId16"/>
    <p:sldId id="6083" r:id="rId17"/>
    <p:sldId id="6095" r:id="rId18"/>
    <p:sldId id="6094" r:id="rId19"/>
    <p:sldId id="6087" r:id="rId20"/>
    <p:sldId id="6088" r:id="rId21"/>
    <p:sldId id="6089" r:id="rId22"/>
    <p:sldId id="6090" r:id="rId23"/>
    <p:sldId id="6091" r:id="rId24"/>
    <p:sldId id="6092" r:id="rId25"/>
    <p:sldId id="6093" r:id="rId26"/>
    <p:sldId id="6160" r:id="rId27"/>
    <p:sldId id="6162" r:id="rId28"/>
    <p:sldId id="6163" r:id="rId29"/>
    <p:sldId id="6164" r:id="rId30"/>
    <p:sldId id="6165" r:id="rId31"/>
    <p:sldId id="6166" r:id="rId32"/>
    <p:sldId id="6167" r:id="rId33"/>
    <p:sldId id="6233" r:id="rId34"/>
    <p:sldId id="6234" r:id="rId35"/>
    <p:sldId id="6235" r:id="rId36"/>
    <p:sldId id="6236" r:id="rId37"/>
    <p:sldId id="6171" r:id="rId38"/>
    <p:sldId id="6078" r:id="rId39"/>
    <p:sldId id="6079" r:id="rId40"/>
    <p:sldId id="6096" r:id="rId41"/>
    <p:sldId id="6097" r:id="rId42"/>
    <p:sldId id="6098" r:id="rId43"/>
    <p:sldId id="6099" r:id="rId44"/>
    <p:sldId id="6100" r:id="rId45"/>
    <p:sldId id="6101" r:id="rId46"/>
    <p:sldId id="6102" r:id="rId47"/>
    <p:sldId id="6103" r:id="rId48"/>
    <p:sldId id="6104" r:id="rId49"/>
    <p:sldId id="6105" r:id="rId50"/>
    <p:sldId id="6106" r:id="rId51"/>
    <p:sldId id="6107" r:id="rId52"/>
    <p:sldId id="6108" r:id="rId53"/>
    <p:sldId id="6109" r:id="rId54"/>
    <p:sldId id="6110" r:id="rId55"/>
    <p:sldId id="6111" r:id="rId56"/>
    <p:sldId id="6112" r:id="rId57"/>
    <p:sldId id="6113" r:id="rId58"/>
    <p:sldId id="6114" r:id="rId59"/>
    <p:sldId id="6176" r:id="rId60"/>
    <p:sldId id="6177" r:id="rId61"/>
    <p:sldId id="6178" r:id="rId62"/>
    <p:sldId id="6179" r:id="rId63"/>
    <p:sldId id="6180" r:id="rId64"/>
    <p:sldId id="6181" r:id="rId65"/>
    <p:sldId id="6182" r:id="rId66"/>
    <p:sldId id="6183" r:id="rId67"/>
    <p:sldId id="6184" r:id="rId68"/>
    <p:sldId id="6185" r:id="rId69"/>
    <p:sldId id="6186" r:id="rId70"/>
    <p:sldId id="6187" r:id="rId71"/>
    <p:sldId id="6188" r:id="rId72"/>
    <p:sldId id="6116" r:id="rId73"/>
    <p:sldId id="6117" r:id="rId74"/>
    <p:sldId id="6118" r:id="rId75"/>
    <p:sldId id="6119" r:id="rId76"/>
    <p:sldId id="6120" r:id="rId77"/>
    <p:sldId id="6121" r:id="rId78"/>
    <p:sldId id="6122" r:id="rId79"/>
    <p:sldId id="6123" r:id="rId80"/>
    <p:sldId id="6124" r:id="rId81"/>
    <p:sldId id="6125" r:id="rId82"/>
    <p:sldId id="6126" r:id="rId83"/>
    <p:sldId id="6127" r:id="rId84"/>
    <p:sldId id="6128" r:id="rId85"/>
    <p:sldId id="6129" r:id="rId86"/>
    <p:sldId id="6190" r:id="rId87"/>
    <p:sldId id="6130" r:id="rId88"/>
    <p:sldId id="6137" r:id="rId89"/>
    <p:sldId id="6138" r:id="rId90"/>
    <p:sldId id="6132" r:id="rId91"/>
    <p:sldId id="6133" r:id="rId92"/>
    <p:sldId id="6191" r:id="rId93"/>
    <p:sldId id="6192" r:id="rId94"/>
    <p:sldId id="6194" r:id="rId95"/>
    <p:sldId id="6193" r:id="rId96"/>
    <p:sldId id="3145" r:id="rId97"/>
    <p:sldId id="6139" r:id="rId98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0" name="李涛" initials="李涛" lastIdx="0" clrIdx="0"/>
  <p:cmAuthor id="5" name="vonta‘s" initials="8" lastIdx="1" clrIdx="2"/>
  <p:cmAuthor id="76" name="Liang" initials="L" lastIdx="1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FFF00"/>
    <a:srgbClr val="BDD7EE"/>
    <a:srgbClr val="F1F1F1"/>
    <a:srgbClr val="F8F8F8"/>
    <a:srgbClr val="120C16"/>
    <a:srgbClr val="6DF5ED"/>
    <a:srgbClr val="E93252"/>
    <a:srgbClr val="0358B2"/>
    <a:srgbClr val="035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presProps" Target="presProps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2" Type="http://schemas.openxmlformats.org/officeDocument/2006/relationships/commentAuthors" Target="commentAuthors.xml"/><Relationship Id="rId101" Type="http://schemas.openxmlformats.org/officeDocument/2006/relationships/tableStyles" Target="tableStyles.xml"/><Relationship Id="rId100" Type="http://schemas.openxmlformats.org/officeDocument/2006/relationships/viewProps" Target="view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21750362745966"/>
                  <c:y val="-0.0872212202524964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2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5348169570508"/>
                  <c:y val="0.0525219128650548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2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问卷打标</c:v>
                </c:pt>
                <c:pt idx="1">
                  <c:v>未填问卷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2063</c:v>
                </c:pt>
                <c:pt idx="1">
                  <c:v>1520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碧翠园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碧翠园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碧翠园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碧翠园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946FB1-5178-40F3-ABDB-7A7A8A8034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碧翠园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4.emf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tags" Target="../tags/tag43.xml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tags" Target="../tags/tag45.xml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6.xml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7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image" Target="../media/image5.svg"/><Relationship Id="rId4" Type="http://schemas.openxmlformats.org/officeDocument/2006/relationships/image" Target="../media/image48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image" Target="../media/image48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48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image" Target="../media/image80.png"/><Relationship Id="rId3" Type="http://schemas.openxmlformats.org/officeDocument/2006/relationships/image" Target="../media/image18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9" Type="http://schemas.openxmlformats.org/officeDocument/2006/relationships/image" Target="../media/image5.png"/><Relationship Id="rId18" Type="http://schemas.openxmlformats.org/officeDocument/2006/relationships/image" Target="../media/image6.svg"/><Relationship Id="rId17" Type="http://schemas.openxmlformats.org/officeDocument/2006/relationships/image" Target="../media/image81.png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2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6" Type="http://schemas.openxmlformats.org/officeDocument/2006/relationships/tags" Target="../tags/tag69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6" Type="http://schemas.openxmlformats.org/officeDocument/2006/relationships/image" Target="../media/image9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6.png"/><Relationship Id="rId6" Type="http://schemas.openxmlformats.org/officeDocument/2006/relationships/image" Target="../media/image10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4.png"/><Relationship Id="rId6" Type="http://schemas.openxmlformats.org/officeDocument/2006/relationships/image" Target="../media/image10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6" Type="http://schemas.openxmlformats.org/officeDocument/2006/relationships/image" Target="../media/image10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5.png"/><Relationship Id="rId7" Type="http://schemas.openxmlformats.org/officeDocument/2006/relationships/image" Target="../media/image114.png"/><Relationship Id="rId6" Type="http://schemas.openxmlformats.org/officeDocument/2006/relationships/image" Target="../media/image9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8.png"/><Relationship Id="rId7" Type="http://schemas.openxmlformats.org/officeDocument/2006/relationships/image" Target="../media/image117.png"/><Relationship Id="rId6" Type="http://schemas.openxmlformats.org/officeDocument/2006/relationships/image" Target="../media/image116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0.png"/><Relationship Id="rId6" Type="http://schemas.openxmlformats.org/officeDocument/2006/relationships/image" Target="../media/image1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6.png"/><Relationship Id="rId7" Type="http://schemas.openxmlformats.org/officeDocument/2006/relationships/image" Target="../media/image125.png"/><Relationship Id="rId6" Type="http://schemas.openxmlformats.org/officeDocument/2006/relationships/image" Target="../media/image1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673668" y="2460943"/>
            <a:ext cx="5059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二、用户标签应该怎么</a:t>
            </a:r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定？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280002"/>
            <a:ext cx="526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第一步：先去了解你的用户是谁，需求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是什么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4"/>
            </p:custDataLst>
          </p:nvPr>
        </p:nvSpPr>
        <p:spPr>
          <a:xfrm>
            <a:off x="1392819" y="1342877"/>
            <a:ext cx="1447438" cy="1447438"/>
          </a:xfrm>
          <a:prstGeom prst="ellipse">
            <a:avLst/>
          </a:prstGeom>
          <a:solidFill>
            <a:srgbClr val="1D6DC2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任意多边形 23"/>
          <p:cNvSpPr/>
          <p:nvPr>
            <p:custDataLst>
              <p:tags r:id="rId5"/>
            </p:custDataLst>
          </p:nvPr>
        </p:nvSpPr>
        <p:spPr>
          <a:xfrm>
            <a:off x="135071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850266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观察用户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特征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判断用户喜好</a:t>
            </a:r>
            <a:r>
              <a:rPr lang="zh-CN" altLang="en-US" sz="10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（行为习惯）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判断用户需求</a:t>
            </a:r>
            <a:r>
              <a:rPr lang="zh-CN" altLang="en-US" sz="10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（痛点分析）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燕尾形 25"/>
          <p:cNvSpPr/>
          <p:nvPr>
            <p:custDataLst>
              <p:tags r:id="rId7"/>
            </p:custDataLst>
          </p:nvPr>
        </p:nvSpPr>
        <p:spPr>
          <a:xfrm>
            <a:off x="3299888" y="1658542"/>
            <a:ext cx="677524" cy="816109"/>
          </a:xfrm>
          <a:prstGeom prst="chevron">
            <a:avLst/>
          </a:prstGeom>
          <a:solidFill>
            <a:srgbClr val="0088D5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8"/>
            </p:custDataLst>
          </p:nvPr>
        </p:nvSpPr>
        <p:spPr>
          <a:xfrm>
            <a:off x="4406128" y="1342877"/>
            <a:ext cx="1447438" cy="1447438"/>
          </a:xfrm>
          <a:prstGeom prst="ellipse">
            <a:avLst/>
          </a:prstGeom>
          <a:solidFill>
            <a:srgbClr val="0088D5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9"/>
            </p:custDataLst>
          </p:nvPr>
        </p:nvSpPr>
        <p:spPr>
          <a:xfrm>
            <a:off x="436402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3638550" y="3342640"/>
            <a:ext cx="3025775" cy="93218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与用户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更进一步交流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挖掘用户潜在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需求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锁定目标用户</a:t>
            </a:r>
            <a:endParaRPr lang="en-US" altLang="zh-CN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燕尾形 29"/>
          <p:cNvSpPr/>
          <p:nvPr>
            <p:custDataLst>
              <p:tags r:id="rId11"/>
            </p:custDataLst>
          </p:nvPr>
        </p:nvSpPr>
        <p:spPr>
          <a:xfrm>
            <a:off x="6282283" y="1658542"/>
            <a:ext cx="677524" cy="816109"/>
          </a:xfrm>
          <a:prstGeom prst="chevron">
            <a:avLst/>
          </a:prstGeom>
          <a:solidFill>
            <a:srgbClr val="009ECA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12"/>
            </p:custDataLst>
          </p:nvPr>
        </p:nvSpPr>
        <p:spPr>
          <a:xfrm>
            <a:off x="7388523" y="1342877"/>
            <a:ext cx="1447438" cy="1447438"/>
          </a:xfrm>
          <a:prstGeom prst="ellipse">
            <a:avLst/>
          </a:prstGeom>
          <a:solidFill>
            <a:srgbClr val="009ECA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任意多边形 37"/>
          <p:cNvSpPr/>
          <p:nvPr>
            <p:custDataLst>
              <p:tags r:id="rId13"/>
            </p:custDataLst>
          </p:nvPr>
        </p:nvSpPr>
        <p:spPr>
          <a:xfrm>
            <a:off x="7346414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6815055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挖掘目标用户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差异性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采取精细化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运营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实现更高客单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OR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销量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5"/>
            </p:custDataLst>
          </p:nvPr>
        </p:nvSpPr>
        <p:spPr>
          <a:xfrm>
            <a:off x="1586063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用户</a:t>
            </a:r>
            <a:r>
              <a:rPr lang="zh-CN" altLang="en-US" sz="2350">
                <a:sym typeface="Arial" panose="020B0604020202020204" pitchFamily="34" charset="0"/>
              </a:rPr>
              <a:t>洞察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6"/>
            </p:custDataLst>
          </p:nvPr>
        </p:nvSpPr>
        <p:spPr>
          <a:xfrm>
            <a:off x="4599372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用户</a:t>
            </a:r>
            <a:r>
              <a:rPr lang="zh-CN" altLang="en-US" sz="2350">
                <a:sym typeface="Arial" panose="020B0604020202020204" pitchFamily="34" charset="0"/>
              </a:rPr>
              <a:t>调研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581767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用户</a:t>
            </a:r>
            <a:r>
              <a:rPr lang="zh-CN" altLang="en-US" sz="2350">
                <a:sym typeface="Arial" panose="020B0604020202020204" pitchFamily="34" charset="0"/>
              </a:rPr>
              <a:t>分类</a:t>
            </a:r>
            <a:endParaRPr lang="zh-CN" altLang="en-US" sz="2350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280002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用户洞察怎么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做？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42035" y="1189990"/>
            <a:ext cx="2296795" cy="3530600"/>
            <a:chOff x="2176" y="2086"/>
            <a:chExt cx="3617" cy="5560"/>
          </a:xfrm>
        </p:grpSpPr>
        <p:sp>
          <p:nvSpPr>
            <p:cNvPr id="2" name="文本框 1"/>
            <p:cNvSpPr txBox="1"/>
            <p:nvPr/>
          </p:nvSpPr>
          <p:spPr>
            <a:xfrm>
              <a:off x="2183" y="5070"/>
              <a:ext cx="3610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比如</a:t>
              </a:r>
              <a:r>
                <a:rPr lang="zh-CN" sz="16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淘宝生意参谋</a:t>
              </a: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</a:t>
              </a:r>
              <a:r>
                <a:rPr lang="zh-CN" sz="16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百度指数</a:t>
              </a: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、微博指数等</a:t>
              </a:r>
              <a:endParaRPr lang="zh-CN" sz="16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数据获得只是一方面，更多是观察</a:t>
              </a: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差异性</a:t>
              </a:r>
              <a:endParaRPr lang="zh-CN" sz="16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351" y="3235"/>
              <a:ext cx="3257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借助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数据工具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68420" y="1189990"/>
            <a:ext cx="2295525" cy="3530600"/>
            <a:chOff x="2176" y="2086"/>
            <a:chExt cx="3615" cy="5560"/>
          </a:xfrm>
        </p:grpSpPr>
        <p:sp>
          <p:nvSpPr>
            <p:cNvPr id="13" name="文本框 12"/>
            <p:cNvSpPr txBox="1"/>
            <p:nvPr/>
          </p:nvSpPr>
          <p:spPr>
            <a:xfrm>
              <a:off x="2293" y="4856"/>
              <a:ext cx="3443" cy="2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通过淘宝、微博、论坛、应用市场等平台，可以看到用户对于产品的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评论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4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对于差评可以重点关注</a:t>
              </a:r>
              <a:endParaRPr lang="zh-CN" altLang="en-US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反映了用户没有被满足的核心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诉求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55" y="3173"/>
              <a:ext cx="3268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分析用户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评论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664325" y="1189990"/>
            <a:ext cx="2295525" cy="3530600"/>
            <a:chOff x="2176" y="2086"/>
            <a:chExt cx="3615" cy="5560"/>
          </a:xfrm>
        </p:grpSpPr>
        <p:sp>
          <p:nvSpPr>
            <p:cNvPr id="32" name="文本框 31"/>
            <p:cNvSpPr txBox="1"/>
            <p:nvPr/>
          </p:nvSpPr>
          <p:spPr>
            <a:xfrm>
              <a:off x="2348" y="4922"/>
              <a:ext cx="3443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通过</a:t>
              </a:r>
              <a:r>
                <a:rPr 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行业的分析报告，可以获得更多行业</a:t>
              </a:r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&amp;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用户信息，以便更进一步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了解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也为接下来的决策提供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参考方向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418" y="3173"/>
              <a:ext cx="3247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行业分析</a:t>
              </a: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报告</a:t>
              </a:r>
              <a:endPara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280002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调研怎么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做？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86535" y="1633191"/>
            <a:ext cx="2720975" cy="1838354"/>
            <a:chOff x="2176" y="2230"/>
            <a:chExt cx="3615" cy="2254"/>
          </a:xfrm>
        </p:grpSpPr>
        <p:sp>
          <p:nvSpPr>
            <p:cNvPr id="48" name="矩形 47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358" y="2230"/>
              <a:ext cx="1250" cy="11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351" y="3235"/>
              <a:ext cx="3257" cy="97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问卷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调研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82235" y="1661066"/>
            <a:ext cx="2814320" cy="1738724"/>
            <a:chOff x="2176" y="2212"/>
            <a:chExt cx="3615" cy="2272"/>
          </a:xfrm>
        </p:grpSpPr>
        <p:sp>
          <p:nvSpPr>
            <p:cNvPr id="16" name="矩形 15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358" y="2212"/>
              <a:ext cx="1250" cy="11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55" y="3173"/>
              <a:ext cx="3268" cy="10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用户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访谈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28349" y="315562"/>
            <a:ext cx="246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如何制作一份问卷？</a:t>
            </a:r>
            <a:endParaRPr lang="en-US" altLang="zh-CN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5775" y="1320800"/>
            <a:ext cx="8709660" cy="34328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buFont typeface="+mj-ea"/>
              <a:buNone/>
            </a:pPr>
            <a:r>
              <a:rPr lang="zh-CN" b="1"/>
              <a:t>注意事项</a:t>
            </a:r>
            <a:r>
              <a:rPr lang="en-US" altLang="zh-CN" b="1"/>
              <a:t>——</a:t>
            </a:r>
            <a:endParaRPr lang="en-US" altLang="zh-CN" b="1"/>
          </a:p>
          <a:p>
            <a:pPr indent="0" algn="l">
              <a:buFont typeface="+mj-ea"/>
              <a:buNone/>
            </a:pPr>
            <a:endParaRPr lang="zh-CN" b="1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问卷中除了收集用户性别、年龄、地段这三项基础信息之外，</a:t>
            </a:r>
            <a:r>
              <a:rPr lang="zh-CN" sz="1400" b="1"/>
              <a:t>可以根据产品属性，增加任何你认为有意义的信息</a:t>
            </a:r>
            <a:r>
              <a:rPr lang="zh-CN" sz="1400"/>
              <a:t>，比如职业、受教育水平、从什么途径了解到产品等等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注意：</a:t>
            </a:r>
            <a:r>
              <a:rPr lang="zh-CN" sz="1400" b="1"/>
              <a:t>问卷内容不要太多，最好控制在25个问题以内</a:t>
            </a:r>
            <a:r>
              <a:rPr lang="zh-CN" sz="1400"/>
              <a:t>，尽量少问开放性问题，避免用户反感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在</a:t>
            </a:r>
            <a:r>
              <a:rPr lang="zh-CN" sz="1400" b="1"/>
              <a:t>正式发放问卷之前，最好先找几个人试填一下</a:t>
            </a:r>
            <a:r>
              <a:rPr lang="zh-CN" sz="1400"/>
              <a:t>，确保不出现大的问题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准备好问卷内容后，需要通过问卷工具撰写内容并收集结果，比如麦克、问卷星、微伴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发放问卷可通过邮件、短信、PUSH、公众号图文消息、产品（比如首页、Banner等）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 b="1"/>
              <a:t>发放问卷后等待回收需注意【样本量】</a:t>
            </a:r>
            <a:r>
              <a:rPr lang="zh-CN" sz="1400"/>
              <a:t>，如果样本量不够，会严重影响结果的真实性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28349" y="280002"/>
            <a:ext cx="272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如何做一份用户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访谈？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5285" y="974090"/>
            <a:ext cx="8709660" cy="41763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buFont typeface="+mj-ea"/>
              <a:buNone/>
            </a:pPr>
            <a:r>
              <a:rPr lang="en-US" altLang="zh-CN" b="1"/>
              <a:t>TO C </a:t>
            </a:r>
            <a:r>
              <a:rPr lang="zh-CN" altLang="en-US" b="1"/>
              <a:t>产品访谈大纲参考</a:t>
            </a:r>
            <a:r>
              <a:rPr lang="en-US" altLang="zh-CN" b="1"/>
              <a:t>——</a:t>
            </a:r>
            <a:endParaRPr lang="en-US" altLang="zh-CN" b="1"/>
          </a:p>
          <a:p>
            <a:pPr indent="0" algn="l">
              <a:buFont typeface="+mj-ea"/>
              <a:buNone/>
            </a:pPr>
            <a:endParaRPr lang="zh-CN" b="1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sz="1600" b="1"/>
              <a:t>使用动机调研：</a:t>
            </a:r>
            <a:r>
              <a:rPr lang="zh-CN" sz="1400"/>
              <a:t>用户为什么会先选择我们的产品？什么场景用户会想到使用我们的产品？我们的产品解决了用户那些问题？这些问题对用户的工作生活来说重要程度如何？</a:t>
            </a:r>
            <a:endParaRPr lang="zh-CN" sz="1400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sz="1600" b="1"/>
              <a:t>使用行为与偏好调研：</a:t>
            </a:r>
            <a:r>
              <a:rPr lang="zh-CN" sz="1400"/>
              <a:t>用户从哪里知道我们的产品？用户都是怎么使用我们的产品的？用户使用我们产品时都会遇到哪些阻碍？</a:t>
            </a:r>
            <a:endParaRPr lang="zh-CN" sz="1400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sz="1600" b="1"/>
              <a:t>使用感知与推荐意愿调研：</a:t>
            </a:r>
            <a:r>
              <a:rPr lang="zh-CN" sz="1400"/>
              <a:t>用户使用我们的产品感受如何，有哪些感到烦躁的地方？有哪些顾虑？为什么？用户对我们产品满意度如何？为什么愿意</a:t>
            </a:r>
            <a:r>
              <a:rPr lang="en-US" altLang="zh-CN" sz="1400"/>
              <a:t>/</a:t>
            </a:r>
            <a:r>
              <a:rPr lang="zh-CN" altLang="en-US" sz="1400"/>
              <a:t>不愿意推荐？</a:t>
            </a:r>
            <a:endParaRPr lang="zh-CN" altLang="en-US" sz="1400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altLang="en-US" sz="1600" b="1"/>
              <a:t>工作</a:t>
            </a:r>
            <a:r>
              <a:rPr lang="en-US" altLang="zh-CN" sz="1600" b="1"/>
              <a:t>&amp;</a:t>
            </a:r>
            <a:r>
              <a:rPr lang="zh-CN" altLang="en-US" sz="1600" b="1"/>
              <a:t>生活状态调研：</a:t>
            </a:r>
            <a:r>
              <a:rPr lang="zh-CN" altLang="en-US" sz="1400"/>
              <a:t>工作日</a:t>
            </a:r>
            <a:r>
              <a:rPr lang="en-US" altLang="zh-CN" sz="1400"/>
              <a:t>/</a:t>
            </a:r>
            <a:r>
              <a:rPr lang="zh-CN" altLang="en-US" sz="1400"/>
              <a:t>休息日是如何度过的？有哪些兴趣爱好？平时喜欢看哪些电视节目？平时喜欢看哪些</a:t>
            </a:r>
            <a:r>
              <a:rPr lang="en-US" altLang="zh-CN" sz="1400"/>
              <a:t>APP</a:t>
            </a:r>
            <a:r>
              <a:rPr lang="zh-CN" altLang="en-US" sz="1400"/>
              <a:t>？对当前工作生活是否满意？近期生活工作目标是什么？</a:t>
            </a:r>
            <a:endParaRPr lang="zh-CN" altLang="en-US" sz="1400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altLang="en-US" sz="1600" b="1"/>
              <a:t>价值观调研：</a:t>
            </a:r>
            <a:r>
              <a:rPr lang="zh-CN" altLang="en-US" sz="1400"/>
              <a:t>用户的人生目标是什么？用户向往的生活是什么样的？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某减脂类食品品牌案例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1853" y="320358"/>
            <a:ext cx="2731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问卷调研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分享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" y="1379855"/>
            <a:ext cx="4539155" cy="3510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402" y="1379855"/>
            <a:ext cx="5098525" cy="351005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45758" y="1449070"/>
            <a:ext cx="159489" cy="262772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549116" y="139048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819013" y="264311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6760701" y="3679109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945758" y="1449070"/>
            <a:ext cx="212651" cy="262772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54" y="1445260"/>
            <a:ext cx="5308424" cy="365455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518310" y="144907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871603" y="273679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052083" y="382854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652" y="970580"/>
            <a:ext cx="4243170" cy="411917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011212" y="182593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273" y="1121955"/>
            <a:ext cx="5010997" cy="4056123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187169" y="3150016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277" y="1132840"/>
            <a:ext cx="4429057" cy="25132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041348" y="3961635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935330" y="1144876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882167" y="238946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656" y="3646088"/>
            <a:ext cx="1645663" cy="16188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408488" y="2598738"/>
            <a:ext cx="21094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5 </a:t>
            </a:r>
            <a:r>
              <a:rPr lang="zh-CN" sz="2000" b="1" dirty="0">
                <a:sym typeface="+mn-ea"/>
              </a:rPr>
              <a:t>用户标签</a:t>
            </a:r>
            <a:endParaRPr lang="zh-CN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770630" y="2604770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45" y="1352550"/>
            <a:ext cx="4829685" cy="215619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664199" y="134874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557" y="1352550"/>
            <a:ext cx="4661754" cy="264529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664917" y="136967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806456" y="448766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本次调研总数：</a:t>
            </a:r>
            <a:r>
              <a:rPr lang="en-US" altLang="zh-CN" b="1" dirty="0">
                <a:solidFill>
                  <a:srgbClr val="FEA900"/>
                </a:solidFill>
              </a:rPr>
              <a:t>304</a:t>
            </a:r>
            <a:r>
              <a:rPr lang="zh-CN" altLang="en-US" b="1" dirty="0">
                <a:solidFill>
                  <a:srgbClr val="FEA900"/>
                </a:solidFill>
              </a:rPr>
              <a:t>份</a:t>
            </a:r>
            <a:endParaRPr lang="zh-CN" altLang="en-US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2657" y="909456"/>
            <a:ext cx="7964220" cy="40651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04570" y="581372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二、用户标签分析：通过多维度进行分析、整合</a:t>
            </a:r>
            <a:endParaRPr lang="zh-CN" altLang="en-US" b="1" dirty="0"/>
          </a:p>
        </p:txBody>
      </p:sp>
      <p:sp>
        <p:nvSpPr>
          <p:cNvPr id="24" name="矩形 23"/>
          <p:cNvSpPr/>
          <p:nvPr/>
        </p:nvSpPr>
        <p:spPr>
          <a:xfrm>
            <a:off x="1305604" y="1402911"/>
            <a:ext cx="106326" cy="17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7891027" y="1524391"/>
            <a:ext cx="106326" cy="17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837734" y="5123644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前期可通过问卷形成，后期通过粉丝朋友圈、订单等进行迭代更新</a:t>
            </a:r>
            <a:endParaRPr lang="zh-CN" altLang="en-US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84275" y="510762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3505" y="85725"/>
            <a:ext cx="868680" cy="931545"/>
            <a:chOff x="3413" y="3864"/>
            <a:chExt cx="1596" cy="1718"/>
          </a:xfrm>
        </p:grpSpPr>
        <p:pic>
          <p:nvPicPr>
            <p:cNvPr id="13" name="图片 12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19" y="4253"/>
              <a:ext cx="1104" cy="9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charset="-122"/>
                  <a:ea typeface="微软雅黑" panose="020B0503020204020204" charset="-122"/>
                </a:rPr>
                <a:t>标签形成</a:t>
              </a:r>
              <a:endParaRPr lang="zh-CN" altLang="en-US" sz="1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37785" y="45477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三、用户标签形成模板：特征标签（静态）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4" y="1396550"/>
            <a:ext cx="9983914" cy="37708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84275" y="510762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3505" y="85725"/>
            <a:ext cx="868680" cy="931545"/>
            <a:chOff x="3413" y="3864"/>
            <a:chExt cx="1596" cy="1718"/>
          </a:xfrm>
        </p:grpSpPr>
        <p:pic>
          <p:nvPicPr>
            <p:cNvPr id="13" name="图片 12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19" y="4253"/>
              <a:ext cx="1104" cy="9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charset="-122"/>
                  <a:ea typeface="微软雅黑" panose="020B0503020204020204" charset="-122"/>
                </a:rPr>
                <a:t>标签形成</a:t>
              </a:r>
              <a:endParaRPr lang="zh-CN" altLang="en-US" sz="1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37785" y="45477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三、用户标签形成模板：行为标签（动态）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20" y="818815"/>
            <a:ext cx="6114824" cy="46822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某快消品牌明星粉</a:t>
            </a:r>
            <a:r>
              <a:rPr lang="zh-CN" altLang="en-US" sz="2800" b="1" dirty="0">
                <a:sym typeface="+mn-ea"/>
              </a:rPr>
              <a:t>承接案例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1853" y="320358"/>
            <a:ext cx="2731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问卷调研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分享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323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/>
              <a:t>一、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辨别粉丝承接逻辑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415333" y="2813415"/>
            <a:ext cx="83121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粉丝筛选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69235" y="2156318"/>
            <a:ext cx="83121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明星粉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69235" y="3608332"/>
            <a:ext cx="83121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品牌粉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57793" y="1879283"/>
            <a:ext cx="175697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明星素材朋友圈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53983" y="2154909"/>
            <a:ext cx="175997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日常营销朋友圈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5253" y="3807086"/>
            <a:ext cx="831215" cy="460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日常营销朋友圈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986270" y="3806825"/>
            <a:ext cx="918210" cy="460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品牌宣发朋友圈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53785" y="2432050"/>
            <a:ext cx="176593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明星相关产品活动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153785" y="2692400"/>
            <a:ext cx="1769110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粉丝购买记录精准推荐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55253" y="3531497"/>
            <a:ext cx="1755830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社群营销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278934" y="2768013"/>
            <a:ext cx="920750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问卷打标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283379" y="3043603"/>
            <a:ext cx="91630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订单打标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38611" y="2431908"/>
            <a:ext cx="100139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sz="1200" b="1">
                <a:solidFill>
                  <a:schemeClr val="bg1"/>
                </a:solidFill>
              </a:rPr>
              <a:t> </a:t>
            </a:r>
            <a:r>
              <a:rPr lang="zh-CN" altLang="en-US" sz="1200" b="1">
                <a:solidFill>
                  <a:schemeClr val="tx1"/>
                </a:solidFill>
              </a:rPr>
              <a:t>绑定手机号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cxnSp>
        <p:nvCxnSpPr>
          <p:cNvPr id="33" name="连接符: 肘形 6"/>
          <p:cNvCxnSpPr>
            <a:stCxn id="8" idx="3"/>
            <a:endCxn id="30" idx="1"/>
          </p:cNvCxnSpPr>
          <p:nvPr/>
        </p:nvCxnSpPr>
        <p:spPr>
          <a:xfrm>
            <a:off x="3600450" y="2294255"/>
            <a:ext cx="678180" cy="611505"/>
          </a:xfrm>
          <a:prstGeom prst="bentConnector3">
            <a:avLst>
              <a:gd name="adj1" fmla="val 50000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4" name="连接符: 肘形 16"/>
          <p:cNvCxnSpPr>
            <a:stCxn id="11" idx="3"/>
            <a:endCxn id="31" idx="1"/>
          </p:cNvCxnSpPr>
          <p:nvPr/>
        </p:nvCxnSpPr>
        <p:spPr>
          <a:xfrm flipV="1">
            <a:off x="3600450" y="3181350"/>
            <a:ext cx="682625" cy="564515"/>
          </a:xfrm>
          <a:prstGeom prst="bentConnector3">
            <a:avLst>
              <a:gd name="adj1" fmla="val 50047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6" name="连接符: 肘形 29"/>
          <p:cNvCxnSpPr>
            <a:stCxn id="4" idx="3"/>
            <a:endCxn id="8" idx="1"/>
          </p:cNvCxnSpPr>
          <p:nvPr/>
        </p:nvCxnSpPr>
        <p:spPr>
          <a:xfrm flipV="1">
            <a:off x="2246630" y="2294255"/>
            <a:ext cx="522605" cy="657225"/>
          </a:xfrm>
          <a:prstGeom prst="bentConnector3">
            <a:avLst>
              <a:gd name="adj1" fmla="val 50061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9" name="连接符: 肘形 31"/>
          <p:cNvCxnSpPr>
            <a:stCxn id="4" idx="3"/>
            <a:endCxn id="11" idx="1"/>
          </p:cNvCxnSpPr>
          <p:nvPr/>
        </p:nvCxnSpPr>
        <p:spPr>
          <a:xfrm>
            <a:off x="2246630" y="2951480"/>
            <a:ext cx="522605" cy="794385"/>
          </a:xfrm>
          <a:prstGeom prst="bentConnector3">
            <a:avLst>
              <a:gd name="adj1" fmla="val 50061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0" name="连接符: 肘形 35"/>
          <p:cNvCxnSpPr/>
          <p:nvPr/>
        </p:nvCxnSpPr>
        <p:spPr>
          <a:xfrm flipV="1">
            <a:off x="5199380" y="2438400"/>
            <a:ext cx="935990" cy="605155"/>
          </a:xfrm>
          <a:prstGeom prst="bentConnector3">
            <a:avLst>
              <a:gd name="adj1" fmla="val 50068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1" name="连接符: 肘形 37"/>
          <p:cNvCxnSpPr/>
          <p:nvPr/>
        </p:nvCxnSpPr>
        <p:spPr>
          <a:xfrm>
            <a:off x="5156835" y="3043555"/>
            <a:ext cx="1000760" cy="867410"/>
          </a:xfrm>
          <a:prstGeom prst="bentConnector3">
            <a:avLst>
              <a:gd name="adj1" fmla="val 50063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</a:t>
              </a: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分类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11555" y="554067"/>
            <a:ext cx="2621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400" b="1" dirty="0">
                <a:latin typeface="+mn-ea"/>
                <a:sym typeface="+mn-ea"/>
              </a:rPr>
              <a:t>明星粉丝分类逻辑</a:t>
            </a:r>
            <a:endParaRPr lang="zh-CN" altLang="zh-CN" sz="2400" b="1" dirty="0">
              <a:solidFill>
                <a:schemeClr val="tx1"/>
              </a:solidFill>
              <a:latin typeface="+mn-ea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aphicFrame>
        <p:nvGraphicFramePr>
          <p:cNvPr id="6" name="表格 5"/>
          <p:cNvGraphicFramePr/>
          <p:nvPr>
            <p:custDataLst>
              <p:tags r:id="rId5"/>
            </p:custDataLst>
          </p:nvPr>
        </p:nvGraphicFramePr>
        <p:xfrm>
          <a:off x="1178560" y="1509395"/>
          <a:ext cx="3112770" cy="108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90"/>
                <a:gridCol w="1037590"/>
                <a:gridCol w="1037590"/>
              </a:tblGrid>
              <a:tr h="241300"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唯粉昵称</a:t>
                      </a:r>
                      <a:endPara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</a:tcPr>
                </a:tc>
              </a:tr>
              <a:tr h="3937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摩托姐姐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耶啵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耶啵加油XX爱你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小摩托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XX--YIBO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酷盖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王一宝冲鸭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王八都起开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MTJJ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1178560" y="3546475"/>
            <a:ext cx="1155700" cy="121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7"/>
          <a:stretch>
            <a:fillRect/>
          </a:stretch>
        </p:blipFill>
        <p:spPr>
          <a:xfrm>
            <a:off x="2247265" y="3547110"/>
            <a:ext cx="11557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/>
          <p:cNvPicPr/>
          <p:nvPr/>
        </p:nvPicPr>
        <p:blipFill>
          <a:blip r:embed="rId8"/>
          <a:stretch>
            <a:fillRect/>
          </a:stretch>
        </p:blipFill>
        <p:spPr>
          <a:xfrm>
            <a:off x="3328670" y="3529965"/>
            <a:ext cx="1148080" cy="123571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7" name="表格 36"/>
          <p:cNvGraphicFramePr/>
          <p:nvPr>
            <p:custDataLst>
              <p:tags r:id="rId9"/>
            </p:custDataLst>
          </p:nvPr>
        </p:nvGraphicFramePr>
        <p:xfrm>
          <a:off x="4752340" y="1509395"/>
          <a:ext cx="4267200" cy="182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066800"/>
                <a:gridCol w="1066800"/>
                <a:gridCol w="1066800"/>
              </a:tblGrid>
              <a:tr h="24130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CP粉昵称</a:t>
                      </a:r>
                      <a:endPara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博君一肖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博肖星球的XX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美帝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Bxg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小土匪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战山为王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狗崽崽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果子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土匪女孩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百香果XX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博君一笑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余生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土匪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五字弟弟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哥哥弟弟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果果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来日方长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CP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并肩雪山之巅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玑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极光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抄手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光点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王肖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家人们大守护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肖战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bjyx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战哥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表格 37"/>
          <p:cNvGraphicFramePr/>
          <p:nvPr/>
        </p:nvGraphicFramePr>
        <p:xfrm>
          <a:off x="5207635" y="3572510"/>
          <a:ext cx="3457575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525"/>
                <a:gridCol w="1152525"/>
                <a:gridCol w="1152525"/>
              </a:tblGrid>
              <a:tr h="119380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2" name="图片 41"/>
          <p:cNvPicPr/>
          <p:nvPr/>
        </p:nvPicPr>
        <p:blipFill>
          <a:blip r:embed="rId10"/>
          <a:stretch>
            <a:fillRect/>
          </a:stretch>
        </p:blipFill>
        <p:spPr>
          <a:xfrm>
            <a:off x="5166995" y="3572510"/>
            <a:ext cx="1193165" cy="1193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6360160" y="3572510"/>
            <a:ext cx="1152525" cy="1194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图片 43"/>
          <p:cNvPicPr/>
          <p:nvPr/>
        </p:nvPicPr>
        <p:blipFill>
          <a:blip r:embed="rId12"/>
          <a:stretch>
            <a:fillRect/>
          </a:stretch>
        </p:blipFill>
        <p:spPr>
          <a:xfrm>
            <a:off x="7512685" y="3572510"/>
            <a:ext cx="1086485" cy="1193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1160" y="22034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</a:t>
              </a: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分类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323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/>
              <a:t>二、问卷达标进行识别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00175" y="1877695"/>
            <a:ext cx="2611120" cy="2669540"/>
            <a:chOff x="3164" y="3326"/>
            <a:chExt cx="4112" cy="4204"/>
          </a:xfrm>
        </p:grpSpPr>
        <p:sp>
          <p:nvSpPr>
            <p:cNvPr id="4" name="矩形 3"/>
            <p:cNvSpPr/>
            <p:nvPr/>
          </p:nvSpPr>
          <p:spPr>
            <a:xfrm>
              <a:off x="3164" y="3606"/>
              <a:ext cx="4112" cy="392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061" y="3326"/>
              <a:ext cx="2318" cy="453"/>
              <a:chOff x="3617" y="3074"/>
              <a:chExt cx="2318" cy="453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617" y="3074"/>
                <a:ext cx="2318" cy="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sym typeface="+mn-ea"/>
                  </a:rPr>
                  <a:t>问卷审核</a:t>
                </a:r>
                <a:endParaRPr lang="zh-CN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endParaRPr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1883410"/>
            <a:ext cx="1581785" cy="273367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900" y="1882775"/>
            <a:ext cx="1604010" cy="273431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400810" y="2516505"/>
            <a:ext cx="26904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通过问卷打标功能，并提供招呼语引导新粉自动填写问卷，了解粉丝属性；</a:t>
            </a:r>
            <a:endParaRPr lang="zh-CN" altLang="en-US" sz="1600" dirty="0" err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570" y="2898775"/>
            <a:ext cx="1594485" cy="1111885"/>
          </a:xfrm>
          <a:prstGeom prst="roundRect">
            <a:avLst/>
          </a:prstGeom>
          <a:ln w="19050">
            <a:solidFill>
              <a:srgbClr val="FFA900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5054600" y="2055495"/>
            <a:ext cx="368300" cy="79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473700" y="2437130"/>
            <a:ext cx="368300" cy="79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1160" y="22034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</a:t>
              </a: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分类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59180" y="581372"/>
            <a:ext cx="353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问卷参与率与手机获取率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084695" y="1487805"/>
            <a:ext cx="268605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通过触达打开问卷的用户比率为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68.5%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添加的用户参与问卷答题率为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58%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4398645" y="1311275"/>
          <a:ext cx="2972435" cy="2269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6"/>
            </p:custDataLst>
          </p:nvPr>
        </p:nvGraphicFramePr>
        <p:xfrm>
          <a:off x="4765675" y="3737610"/>
          <a:ext cx="5109210" cy="786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120775"/>
                <a:gridCol w="1250315"/>
                <a:gridCol w="1092200"/>
              </a:tblGrid>
              <a:tr h="4375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触达问卷粉丝总数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问卷打标数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进入表格未填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添加未提交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5133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2867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411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240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00" y="1539875"/>
            <a:ext cx="1538605" cy="313817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9530" y="1539875"/>
            <a:ext cx="1567180" cy="313880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7" name="矩形 26"/>
          <p:cNvSpPr/>
          <p:nvPr/>
        </p:nvSpPr>
        <p:spPr>
          <a:xfrm>
            <a:off x="3034030" y="1665605"/>
            <a:ext cx="368300" cy="79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286510" y="1607185"/>
            <a:ext cx="368300" cy="79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042920" y="3068955"/>
            <a:ext cx="368300" cy="79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1160" y="22034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数据分类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90930" y="559147"/>
            <a:ext cx="42087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人工筛粉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&amp;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问卷筛粉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效率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对比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1349375" y="3206750"/>
          <a:ext cx="7180580" cy="88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145"/>
                <a:gridCol w="1795145"/>
                <a:gridCol w="2164715"/>
                <a:gridCol w="1425575"/>
              </a:tblGrid>
              <a:tr h="4413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明星粉总数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问卷识别明星粉数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客服人工筛选明星粉数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明星粉占比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1226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1032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194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18.8%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300480" y="1899920"/>
            <a:ext cx="7277735" cy="937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人工筛选可更精准辨识到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CP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粉与唯粉，但识别方式仅为昵称与头像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问卷识别可更大范围识别明星粉，识别数量为人工识别的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倍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267268" y="2460943"/>
            <a:ext cx="5872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一、为什么用户标签如此重要？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1160" y="22034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数据分类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90930" y="559147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三、日常精细化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运营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119650" y="1993731"/>
            <a:ext cx="2312806" cy="1339365"/>
            <a:chOff x="3468144" y="2594799"/>
            <a:chExt cx="2753947" cy="1594834"/>
          </a:xfrm>
        </p:grpSpPr>
        <p:sp>
          <p:nvSpPr>
            <p:cNvPr id="61" name="任意多边形: 形状 27"/>
            <p:cNvSpPr/>
            <p:nvPr/>
          </p:nvSpPr>
          <p:spPr bwMode="auto">
            <a:xfrm rot="5400000">
              <a:off x="4515983" y="2483525"/>
              <a:ext cx="658269" cy="2753947"/>
            </a:xfrm>
            <a:custGeom>
              <a:avLst/>
              <a:gdLst>
                <a:gd name="connsiteX0" fmla="*/ 243481 w 658269"/>
                <a:gd name="connsiteY0" fmla="*/ 126088 h 2753946"/>
                <a:gd name="connsiteX1" fmla="*/ 335656 w 658269"/>
                <a:gd name="connsiteY1" fmla="*/ 0 h 2753946"/>
                <a:gd name="connsiteX2" fmla="*/ 427823 w 658269"/>
                <a:gd name="connsiteY2" fmla="*/ 126088 h 2753946"/>
                <a:gd name="connsiteX3" fmla="*/ 0 w 658269"/>
                <a:gd name="connsiteY3" fmla="*/ 2753946 h 2753946"/>
                <a:gd name="connsiteX4" fmla="*/ 0 w 658269"/>
                <a:gd name="connsiteY4" fmla="*/ 126089 h 2753946"/>
                <a:gd name="connsiteX5" fmla="*/ 658269 w 658269"/>
                <a:gd name="connsiteY5" fmla="*/ 126089 h 2753946"/>
                <a:gd name="connsiteX6" fmla="*/ 658269 w 658269"/>
                <a:gd name="connsiteY6" fmla="*/ 2753946 h 275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3946">
                  <a:moveTo>
                    <a:pt x="243481" y="126088"/>
                  </a:moveTo>
                  <a:lnTo>
                    <a:pt x="335656" y="0"/>
                  </a:lnTo>
                  <a:lnTo>
                    <a:pt x="427823" y="126088"/>
                  </a:lnTo>
                  <a:close/>
                  <a:moveTo>
                    <a:pt x="0" y="2753946"/>
                  </a:moveTo>
                  <a:lnTo>
                    <a:pt x="0" y="126089"/>
                  </a:lnTo>
                  <a:lnTo>
                    <a:pt x="658269" y="126089"/>
                  </a:lnTo>
                  <a:lnTo>
                    <a:pt x="658269" y="2753946"/>
                  </a:ln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p>
              <a:pPr algn="ctr"/>
              <a:endParaRPr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5" name="íṣļide"/>
            <p:cNvSpPr/>
            <p:nvPr/>
          </p:nvSpPr>
          <p:spPr bwMode="auto">
            <a:xfrm>
              <a:off x="4253752" y="2966053"/>
              <a:ext cx="1498628" cy="32815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defRPr/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第四次触达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6" name="iṥḷïdê"/>
            <p:cNvSpPr txBox="1"/>
            <p:nvPr/>
          </p:nvSpPr>
          <p:spPr bwMode="auto">
            <a:xfrm>
              <a:off x="4034477" y="2594799"/>
              <a:ext cx="1475944" cy="353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会员日点对点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9552" y="1999446"/>
            <a:ext cx="4687372" cy="2021841"/>
            <a:chOff x="839418" y="2601604"/>
            <a:chExt cx="5581435" cy="2407484"/>
          </a:xfrm>
        </p:grpSpPr>
        <p:sp>
          <p:nvSpPr>
            <p:cNvPr id="28" name="任意多边形: 形状 27"/>
            <p:cNvSpPr/>
            <p:nvPr/>
          </p:nvSpPr>
          <p:spPr bwMode="auto">
            <a:xfrm rot="5400000">
              <a:off x="4515983" y="2483525"/>
              <a:ext cx="658269" cy="2753947"/>
            </a:xfrm>
            <a:custGeom>
              <a:avLst/>
              <a:gdLst>
                <a:gd name="connsiteX0" fmla="*/ 243481 w 658269"/>
                <a:gd name="connsiteY0" fmla="*/ 126088 h 2753946"/>
                <a:gd name="connsiteX1" fmla="*/ 335656 w 658269"/>
                <a:gd name="connsiteY1" fmla="*/ 0 h 2753946"/>
                <a:gd name="connsiteX2" fmla="*/ 427823 w 658269"/>
                <a:gd name="connsiteY2" fmla="*/ 126088 h 2753946"/>
                <a:gd name="connsiteX3" fmla="*/ 0 w 658269"/>
                <a:gd name="connsiteY3" fmla="*/ 2753946 h 2753946"/>
                <a:gd name="connsiteX4" fmla="*/ 0 w 658269"/>
                <a:gd name="connsiteY4" fmla="*/ 126089 h 2753946"/>
                <a:gd name="connsiteX5" fmla="*/ 658269 w 658269"/>
                <a:gd name="connsiteY5" fmla="*/ 126089 h 2753946"/>
                <a:gd name="connsiteX6" fmla="*/ 658269 w 658269"/>
                <a:gd name="connsiteY6" fmla="*/ 2753946 h 275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3946">
                  <a:moveTo>
                    <a:pt x="243481" y="126088"/>
                  </a:moveTo>
                  <a:lnTo>
                    <a:pt x="335656" y="0"/>
                  </a:lnTo>
                  <a:lnTo>
                    <a:pt x="427823" y="126088"/>
                  </a:lnTo>
                  <a:close/>
                  <a:moveTo>
                    <a:pt x="0" y="2753946"/>
                  </a:moveTo>
                  <a:lnTo>
                    <a:pt x="0" y="126089"/>
                  </a:lnTo>
                  <a:lnTo>
                    <a:pt x="658269" y="126089"/>
                  </a:lnTo>
                  <a:lnTo>
                    <a:pt x="658269" y="2753946"/>
                  </a:ln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p>
              <a:pPr algn="ctr"/>
              <a:endParaRPr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 rot="5400000">
              <a:off x="1887691" y="2483091"/>
              <a:ext cx="658269" cy="2754815"/>
            </a:xfrm>
            <a:custGeom>
              <a:avLst/>
              <a:gdLst>
                <a:gd name="connsiteX0" fmla="*/ 0 w 658269"/>
                <a:gd name="connsiteY0" fmla="*/ 2754815 h 2754815"/>
                <a:gd name="connsiteX1" fmla="*/ 0 w 658269"/>
                <a:gd name="connsiteY1" fmla="*/ 126088 h 2754815"/>
                <a:gd name="connsiteX2" fmla="*/ 243481 w 658269"/>
                <a:gd name="connsiteY2" fmla="*/ 126088 h 2754815"/>
                <a:gd name="connsiteX3" fmla="*/ 335656 w 658269"/>
                <a:gd name="connsiteY3" fmla="*/ 0 h 2754815"/>
                <a:gd name="connsiteX4" fmla="*/ 427823 w 658269"/>
                <a:gd name="connsiteY4" fmla="*/ 126088 h 2754815"/>
                <a:gd name="connsiteX5" fmla="*/ 658269 w 658269"/>
                <a:gd name="connsiteY5" fmla="*/ 126088 h 2754815"/>
                <a:gd name="connsiteX6" fmla="*/ 658269 w 658269"/>
                <a:gd name="connsiteY6" fmla="*/ 2754815 h 27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4815">
                  <a:moveTo>
                    <a:pt x="0" y="2754815"/>
                  </a:moveTo>
                  <a:lnTo>
                    <a:pt x="0" y="126088"/>
                  </a:lnTo>
                  <a:lnTo>
                    <a:pt x="243481" y="126088"/>
                  </a:lnTo>
                  <a:lnTo>
                    <a:pt x="335656" y="0"/>
                  </a:lnTo>
                  <a:lnTo>
                    <a:pt x="427823" y="126088"/>
                  </a:lnTo>
                  <a:lnTo>
                    <a:pt x="658269" y="126088"/>
                  </a:lnTo>
                  <a:lnTo>
                    <a:pt x="658269" y="2754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p>
              <a:pPr algn="ctr"/>
              <a:endParaRPr lang="en-US" altLang="zh-CN"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" name="íṣļide"/>
            <p:cNvSpPr/>
            <p:nvPr/>
          </p:nvSpPr>
          <p:spPr bwMode="auto">
            <a:xfrm>
              <a:off x="1539584" y="4680932"/>
              <a:ext cx="1205254" cy="32815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defRPr/>
              </a:pPr>
              <a:r>
                <a:rPr lang="zh-CN" altLang="en-US" sz="12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第一次触达</a:t>
              </a:r>
              <a:endParaRPr lang="zh-CN" altLang="en-US" sz="1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1" name="iṥḷïdê"/>
            <p:cNvSpPr txBox="1"/>
            <p:nvPr/>
          </p:nvSpPr>
          <p:spPr bwMode="auto">
            <a:xfrm>
              <a:off x="1407990" y="4331088"/>
              <a:ext cx="1468361" cy="354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入会首购攻略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" name="íṣļide"/>
            <p:cNvSpPr/>
            <p:nvPr/>
          </p:nvSpPr>
          <p:spPr bwMode="auto">
            <a:xfrm>
              <a:off x="3792559" y="2965981"/>
              <a:ext cx="2628294" cy="32815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defRPr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第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10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天，</a:t>
              </a: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第二次触达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7" name="iṥḷïdê"/>
            <p:cNvSpPr txBox="1"/>
            <p:nvPr/>
          </p:nvSpPr>
          <p:spPr bwMode="auto">
            <a:xfrm>
              <a:off x="3792819" y="2601604"/>
              <a:ext cx="1965909" cy="353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优惠券倒计时提醒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15218" y="2044009"/>
            <a:ext cx="2310615" cy="1682450"/>
            <a:chOff x="6085415" y="2654667"/>
            <a:chExt cx="2751339" cy="2003359"/>
          </a:xfrm>
        </p:grpSpPr>
        <p:sp>
          <p:nvSpPr>
            <p:cNvPr id="27" name="任意多边形: 形状 26"/>
            <p:cNvSpPr/>
            <p:nvPr/>
          </p:nvSpPr>
          <p:spPr bwMode="auto">
            <a:xfrm rot="5400000">
              <a:off x="7131949" y="2484829"/>
              <a:ext cx="658271" cy="2751339"/>
            </a:xfrm>
            <a:custGeom>
              <a:avLst/>
              <a:gdLst>
                <a:gd name="connsiteX0" fmla="*/ 0 w 658270"/>
                <a:gd name="connsiteY0" fmla="*/ 2751339 h 2751339"/>
                <a:gd name="connsiteX1" fmla="*/ 0 w 658270"/>
                <a:gd name="connsiteY1" fmla="*/ 123482 h 2751339"/>
                <a:gd name="connsiteX2" fmla="*/ 245389 w 658270"/>
                <a:gd name="connsiteY2" fmla="*/ 123482 h 2751339"/>
                <a:gd name="connsiteX3" fmla="*/ 335657 w 658270"/>
                <a:gd name="connsiteY3" fmla="*/ 0 h 2751339"/>
                <a:gd name="connsiteX4" fmla="*/ 425917 w 658270"/>
                <a:gd name="connsiteY4" fmla="*/ 123482 h 2751339"/>
                <a:gd name="connsiteX5" fmla="*/ 658270 w 658270"/>
                <a:gd name="connsiteY5" fmla="*/ 123482 h 2751339"/>
                <a:gd name="connsiteX6" fmla="*/ 658270 w 658270"/>
                <a:gd name="connsiteY6" fmla="*/ 2751339 h 275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70" h="2751339">
                  <a:moveTo>
                    <a:pt x="0" y="2751339"/>
                  </a:moveTo>
                  <a:lnTo>
                    <a:pt x="0" y="123482"/>
                  </a:lnTo>
                  <a:lnTo>
                    <a:pt x="245389" y="123482"/>
                  </a:lnTo>
                  <a:lnTo>
                    <a:pt x="335657" y="0"/>
                  </a:lnTo>
                  <a:lnTo>
                    <a:pt x="425917" y="123482"/>
                  </a:lnTo>
                  <a:lnTo>
                    <a:pt x="658270" y="123482"/>
                  </a:lnTo>
                  <a:lnTo>
                    <a:pt x="658270" y="27513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p>
              <a:pPr algn="ctr"/>
              <a:endParaRPr lang="en-US" altLang="zh-CN"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3" name="íṣļide"/>
            <p:cNvSpPr/>
            <p:nvPr/>
          </p:nvSpPr>
          <p:spPr bwMode="auto">
            <a:xfrm>
              <a:off x="6147326" y="2654667"/>
              <a:ext cx="2627442" cy="32815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defRPr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喜欢产品标签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+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购买产品标签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4" name="iṥḷïdê"/>
            <p:cNvSpPr txBox="1"/>
            <p:nvPr/>
          </p:nvSpPr>
          <p:spPr bwMode="auto">
            <a:xfrm>
              <a:off x="6799011" y="4303867"/>
              <a:ext cx="1468360" cy="354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秒杀点对点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2823210" y="2903220"/>
            <a:ext cx="197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根据产品消耗时间推算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989580" y="3829685"/>
            <a:ext cx="16459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加粉时间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问卷标签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燕尾形 44"/>
          <p:cNvSpPr/>
          <p:nvPr/>
        </p:nvSpPr>
        <p:spPr>
          <a:xfrm rot="16200000">
            <a:off x="3642995" y="3497580"/>
            <a:ext cx="338455" cy="201295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燕尾形 49"/>
          <p:cNvSpPr/>
          <p:nvPr/>
        </p:nvSpPr>
        <p:spPr>
          <a:xfrm rot="5400000">
            <a:off x="5840730" y="2437765"/>
            <a:ext cx="338455" cy="201295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5085715" y="2903220"/>
            <a:ext cx="197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根据产品标签精准触达</a:t>
            </a:r>
            <a:endParaRPr lang="zh-CN" altLang="en-US" sz="1400"/>
          </a:p>
        </p:txBody>
      </p:sp>
      <p:sp>
        <p:nvSpPr>
          <p:cNvPr id="52" name="íṣļide"/>
          <p:cNvSpPr/>
          <p:nvPr/>
        </p:nvSpPr>
        <p:spPr bwMode="auto">
          <a:xfrm>
            <a:off x="5570855" y="3793490"/>
            <a:ext cx="998855" cy="2755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eaLnBrk="1" hangingPunct="1">
              <a:defRPr/>
            </a:pPr>
            <a:r>
              <a:rPr lang="zh-CN" altLang="en-US" sz="1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第三次触达</a:t>
            </a:r>
            <a:endParaRPr lang="zh-CN" altLang="en-US" sz="12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42010" y="2914650"/>
            <a:ext cx="16484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发送首购优惠指南</a:t>
            </a:r>
            <a:endParaRPr lang="zh-CN" altLang="en-US" sz="1400"/>
          </a:p>
        </p:txBody>
      </p:sp>
      <p:sp>
        <p:nvSpPr>
          <p:cNvPr id="54" name="文本框 53"/>
          <p:cNvSpPr txBox="1"/>
          <p:nvPr/>
        </p:nvSpPr>
        <p:spPr>
          <a:xfrm>
            <a:off x="1101090" y="2011680"/>
            <a:ext cx="11303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图文并茂指引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燕尾形 55"/>
          <p:cNvSpPr/>
          <p:nvPr/>
        </p:nvSpPr>
        <p:spPr>
          <a:xfrm rot="5400000">
            <a:off x="1434465" y="2414270"/>
            <a:ext cx="338455" cy="201295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7225665" y="2903220"/>
            <a:ext cx="197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根据复购次数推算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452995" y="3773170"/>
            <a:ext cx="16459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购买次数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产品标签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" name="燕尾形 68"/>
          <p:cNvSpPr/>
          <p:nvPr/>
        </p:nvSpPr>
        <p:spPr>
          <a:xfrm rot="16200000">
            <a:off x="8045450" y="3497580"/>
            <a:ext cx="338455" cy="201295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绑号率高达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90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%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1853" y="320358"/>
            <a:ext cx="2731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问卷调研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分享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827723" y="338773"/>
            <a:ext cx="3747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问卷调研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某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奶制品案例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分享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" y="1243965"/>
            <a:ext cx="3185795" cy="361124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940" y="1243965"/>
            <a:ext cx="3322955" cy="358521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7030085" y="1788160"/>
            <a:ext cx="3206750" cy="2046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sz="24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数据情况</a:t>
            </a:r>
            <a:r>
              <a:rPr lang="en-US" altLang="zh-CN" sz="24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lang="en-US" altLang="zh-CN" sz="24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单月</a:t>
            </a:r>
            <a:r>
              <a:rPr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加粉数</a:t>
            </a:r>
            <a:r>
              <a:rPr 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1835</a:t>
            </a:r>
            <a:endParaRPr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单月</a:t>
            </a:r>
            <a:r>
              <a:rPr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绑号数</a:t>
            </a:r>
            <a:r>
              <a:rPr 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1644</a:t>
            </a:r>
            <a:endParaRPr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单月平均</a:t>
            </a:r>
            <a:r>
              <a:rPr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绑号率</a:t>
            </a:r>
            <a:r>
              <a:rPr 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89.59%</a:t>
            </a:r>
            <a:endParaRPr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8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最高时可达9</a:t>
            </a:r>
            <a:r>
              <a:rPr lang="en-US" sz="18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sz="18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%</a:t>
            </a:r>
            <a:endParaRPr sz="18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827723" y="338773"/>
            <a:ext cx="3747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问卷调研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某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护肤品案例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分享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5" y="1463040"/>
            <a:ext cx="3326765" cy="318706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125" y="843915"/>
            <a:ext cx="2546350" cy="471614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591300" y="2038350"/>
            <a:ext cx="3206750" cy="16871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sz="24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数据情况</a:t>
            </a:r>
            <a:r>
              <a:rPr lang="en-US" altLang="zh-CN" sz="24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lang="en-US" altLang="zh-CN" sz="24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单日留存率：</a:t>
            </a:r>
            <a:r>
              <a:rPr lang="en-US" alt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89.26</a:t>
            </a:r>
            <a:r>
              <a:rPr lang="en-US" alt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%</a:t>
            </a:r>
            <a:endParaRPr lang="en-US" altLang="zh-CN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总绑号</a:t>
            </a:r>
            <a:r>
              <a:rPr lang="zh-CN" altLang="en-US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率：</a:t>
            </a:r>
            <a:r>
              <a:rPr lang="en-US" alt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75.66</a:t>
            </a:r>
            <a:r>
              <a:rPr lang="en-US" alt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%</a:t>
            </a:r>
            <a:endParaRPr lang="en-US" altLang="zh-CN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绑号率最高时可达</a:t>
            </a:r>
            <a:r>
              <a:rPr lang="en-US" alt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94.44%</a:t>
            </a:r>
            <a:endParaRPr lang="zh-CN" altLang="en-US" sz="14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5" y="1087755"/>
            <a:ext cx="9098915" cy="4328795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080068" y="2460943"/>
            <a:ext cx="4246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三、用户分类应该</a:t>
            </a:r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做？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037830" y="2331720"/>
            <a:ext cx="1823720" cy="1383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先来看个案例觉得这个用户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标签做的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好吗？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5" y="1014730"/>
            <a:ext cx="7720965" cy="4370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6929" y="314927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分类怎么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做？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314927"/>
            <a:ext cx="2674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000" b="1" dirty="0">
                <a:solidFill>
                  <a:schemeClr val="tx1"/>
                </a:solidFill>
                <a:sym typeface="+mn-ea"/>
              </a:rPr>
              <a:t>用户</a:t>
            </a:r>
            <a:r>
              <a:rPr lang="zh-CN" sz="2000" b="1" dirty="0">
                <a:solidFill>
                  <a:schemeClr val="tx1"/>
                </a:solidFill>
                <a:sym typeface="+mn-ea"/>
              </a:rPr>
              <a:t>分类常见误区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——</a:t>
            </a:r>
            <a:endParaRPr lang="en-US" altLang="zh-CN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52270" y="1800225"/>
            <a:ext cx="6617335" cy="2159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altLang="en-US" sz="3200" b="1"/>
              <a:t>用户分类的</a:t>
            </a:r>
            <a:r>
              <a:rPr lang="zh-CN" altLang="en-US" sz="3200" b="1"/>
              <a:t>标签不是越多越好</a:t>
            </a:r>
            <a:endParaRPr lang="zh-CN" altLang="en-US" sz="3200" b="1"/>
          </a:p>
          <a:p>
            <a:pPr>
              <a:lnSpc>
                <a:spcPct val="140000"/>
              </a:lnSpc>
            </a:pPr>
            <a:r>
              <a:rPr lang="zh-CN" altLang="en-US" sz="3200" b="1"/>
              <a:t>而是要与实际运营目标</a:t>
            </a:r>
            <a:r>
              <a:rPr lang="zh-CN" altLang="en-US" sz="3200" b="1"/>
              <a:t>相结合</a:t>
            </a:r>
            <a:endParaRPr lang="zh-CN" altLang="en-US" sz="3200" b="1"/>
          </a:p>
          <a:p>
            <a:pPr>
              <a:lnSpc>
                <a:spcPct val="140000"/>
              </a:lnSpc>
            </a:pPr>
            <a:r>
              <a:rPr lang="zh-CN" altLang="en-US" sz="3200" b="1"/>
              <a:t>能落地，有结果，才有有效的</a:t>
            </a:r>
            <a:r>
              <a:rPr lang="zh-CN" altLang="en-US" sz="3200" b="1"/>
              <a:t>分类</a:t>
            </a:r>
            <a:endParaRPr lang="zh-CN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280002"/>
            <a:ext cx="3182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用户分类需满足的三点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——</a:t>
            </a:r>
            <a:endParaRPr lang="en-US" altLang="zh-CN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95045" y="1189990"/>
            <a:ext cx="2391410" cy="3530600"/>
            <a:chOff x="2102" y="2086"/>
            <a:chExt cx="3766" cy="5560"/>
          </a:xfrm>
        </p:grpSpPr>
        <p:sp>
          <p:nvSpPr>
            <p:cNvPr id="20" name="文本框 19"/>
            <p:cNvSpPr txBox="1"/>
            <p:nvPr/>
          </p:nvSpPr>
          <p:spPr>
            <a:xfrm>
              <a:off x="2171" y="5087"/>
              <a:ext cx="3610" cy="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单一维度</a:t>
              </a:r>
              <a:r>
                <a:rPr lang="en-US" altLang="zh-CN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或</a:t>
              </a:r>
              <a:endParaRPr 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可以清晰定义的维度</a:t>
              </a:r>
              <a:endParaRPr 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（即分类标签）</a:t>
              </a:r>
              <a:endParaRPr 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102" y="3235"/>
              <a:ext cx="3766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清晰的分类维度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868420" y="1189990"/>
            <a:ext cx="2295525" cy="3530600"/>
            <a:chOff x="2176" y="2086"/>
            <a:chExt cx="3615" cy="5560"/>
          </a:xfrm>
        </p:grpSpPr>
        <p:sp>
          <p:nvSpPr>
            <p:cNvPr id="28" name="文本框 27"/>
            <p:cNvSpPr txBox="1"/>
            <p:nvPr/>
          </p:nvSpPr>
          <p:spPr>
            <a:xfrm>
              <a:off x="2324" y="5015"/>
              <a:ext cx="3443" cy="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不同类别之间</a:t>
              </a:r>
              <a:endPara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具有明显的差异性</a:t>
              </a:r>
              <a:endPara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2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（标签</a:t>
              </a:r>
              <a:r>
                <a:rPr lang="en-US" altLang="zh-CN" sz="12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VS</a:t>
              </a:r>
              <a:r>
                <a:rPr lang="zh-CN" altLang="en-US" sz="12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标签之间的差异）</a:t>
              </a:r>
              <a:endPara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355" y="3173"/>
              <a:ext cx="3268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差异性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对比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645275" y="1189990"/>
            <a:ext cx="2378710" cy="3530600"/>
            <a:chOff x="2146" y="2086"/>
            <a:chExt cx="3746" cy="5560"/>
          </a:xfrm>
        </p:grpSpPr>
        <p:sp>
          <p:nvSpPr>
            <p:cNvPr id="35" name="文本框 34"/>
            <p:cNvSpPr txBox="1"/>
            <p:nvPr/>
          </p:nvSpPr>
          <p:spPr>
            <a:xfrm>
              <a:off x="2224" y="4922"/>
              <a:ext cx="3567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sz="20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和</a:t>
              </a:r>
              <a:r>
                <a:rPr lang="zh-CN" sz="20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运营指标</a:t>
              </a:r>
              <a:r>
                <a:rPr sz="20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相关</a:t>
              </a:r>
              <a:endParaRPr sz="20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sz="20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并由此判断优先级</a:t>
              </a:r>
              <a:endParaRPr sz="20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146" y="3173"/>
              <a:ext cx="3746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与运营目标</a:t>
              </a: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结合</a:t>
              </a:r>
              <a:endPara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某个护品牌案例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7723" y="320358"/>
            <a:ext cx="2674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用户分类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2300" y="1341120"/>
            <a:ext cx="8303895" cy="3076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提升用户好感度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（刚好你推荐的就是我需要的）</a:t>
            </a:r>
            <a:endParaRPr lang="zh-CN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提升客户管理效率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（同一类型用户统一管理，提升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人效）</a:t>
            </a:r>
            <a:endParaRPr lang="zh-CN" sz="12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提升不同渠道用户有效比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（根据用户渠道来源分层，监测不同渠道用户的有效比，出不同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运营策略）</a:t>
            </a:r>
            <a:endParaRPr lang="zh-CN" sz="12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提升高客单，提升转化率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针对高复购频次的用户，设置专属</a:t>
            </a:r>
            <a:r>
              <a:rPr lang="en-US" alt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VIP</a:t>
            </a:r>
            <a:r>
              <a: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管理方式）</a:t>
            </a:r>
            <a:endParaRPr lang="zh-CN" altLang="en-US" sz="20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更多</a:t>
            </a:r>
            <a:r>
              <a:rPr lang="en-US" alt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……</a:t>
            </a:r>
            <a:endParaRPr lang="en-US" altLang="zh-CN" sz="20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314927"/>
            <a:ext cx="348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拥有用户标签将会带来的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好处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399155" y="2001647"/>
            <a:ext cx="2818765" cy="514350"/>
            <a:chOff x="5743" y="2751"/>
            <a:chExt cx="4439" cy="810"/>
          </a:xfrm>
        </p:grpSpPr>
        <p:sp>
          <p:nvSpPr>
            <p:cNvPr id="62" name="矩形 6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图片 32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6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65" name="图片 34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66" name="文本框 65"/>
          <p:cNvSpPr txBox="1"/>
          <p:nvPr>
            <p:custDataLst>
              <p:tags r:id="rId6"/>
            </p:custDataLst>
          </p:nvPr>
        </p:nvSpPr>
        <p:spPr>
          <a:xfrm>
            <a:off x="4207510" y="207530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71" name="文本框 70"/>
          <p:cNvSpPr txBox="1"/>
          <p:nvPr>
            <p:custDataLst>
              <p:tags r:id="rId7"/>
            </p:custDataLst>
          </p:nvPr>
        </p:nvSpPr>
        <p:spPr>
          <a:xfrm>
            <a:off x="4207510" y="259283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73" name="文本框 72"/>
          <p:cNvSpPr txBox="1"/>
          <p:nvPr>
            <p:custDataLst>
              <p:tags r:id="rId8"/>
            </p:custDataLst>
          </p:nvPr>
        </p:nvSpPr>
        <p:spPr>
          <a:xfrm>
            <a:off x="4207510" y="311035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8473399" y="1625282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554" y="399415"/>
            <a:ext cx="5401945" cy="227457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970199" y="550862"/>
            <a:ext cx="1710690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男性用户占比：</a:t>
            </a:r>
            <a:r>
              <a:rPr lang="en-US" altLang="zh-CN" dirty="0"/>
              <a:t>23.57%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女性用户占比：</a:t>
            </a:r>
            <a:r>
              <a:rPr lang="en-US" altLang="zh-CN" dirty="0"/>
              <a:t>76.43%</a:t>
            </a:r>
            <a:endParaRPr lang="en-US" altLang="zh-CN" dirty="0"/>
          </a:p>
        </p:txBody>
      </p:sp>
      <p:sp>
        <p:nvSpPr>
          <p:cNvPr id="32" name="文本框 31"/>
          <p:cNvSpPr txBox="1"/>
          <p:nvPr/>
        </p:nvSpPr>
        <p:spPr>
          <a:xfrm>
            <a:off x="5970199" y="2424747"/>
            <a:ext cx="2663190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dirty="0"/>
              <a:t>18-25</a:t>
            </a:r>
            <a:r>
              <a:rPr lang="zh-CN" altLang="en-US" dirty="0"/>
              <a:t>岁：</a:t>
            </a:r>
            <a:r>
              <a:rPr lang="en-US" altLang="zh-CN" dirty="0"/>
              <a:t>37.4%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26-30</a:t>
            </a:r>
            <a:r>
              <a:rPr lang="zh-CN" altLang="en-US" dirty="0"/>
              <a:t>岁：</a:t>
            </a:r>
            <a:r>
              <a:rPr lang="en-US" altLang="zh-CN" dirty="0"/>
              <a:t>21.31%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31-35</a:t>
            </a:r>
            <a:r>
              <a:rPr lang="zh-CN" altLang="en-US" dirty="0"/>
              <a:t>岁：</a:t>
            </a:r>
            <a:r>
              <a:rPr lang="en-US" altLang="zh-CN" dirty="0"/>
              <a:t>14.19%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合计</a:t>
            </a:r>
            <a:r>
              <a:rPr lang="en-US" altLang="zh-CN" dirty="0"/>
              <a:t>72.9%</a:t>
            </a:r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4" y="2814955"/>
            <a:ext cx="5401945" cy="227139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5970199" y="4160837"/>
            <a:ext cx="3989705" cy="1482725"/>
            <a:chOff x="9513" y="6523"/>
            <a:chExt cx="6283" cy="2335"/>
          </a:xfrm>
        </p:grpSpPr>
        <p:sp>
          <p:nvSpPr>
            <p:cNvPr id="36" name="object 13"/>
            <p:cNvSpPr/>
            <p:nvPr/>
          </p:nvSpPr>
          <p:spPr>
            <a:xfrm>
              <a:off x="9513" y="6523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924" y="6556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513" y="6975"/>
              <a:ext cx="6111" cy="18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513" y="6975"/>
              <a:ext cx="6283" cy="12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，用户年龄层主要覆盖在</a:t>
              </a:r>
              <a:r>
                <a:rPr lang="en-US" altLang="zh-CN" sz="1000" dirty="0"/>
                <a:t>18-35</a:t>
              </a:r>
              <a:r>
                <a:rPr lang="zh-CN" altLang="en-US" sz="1000" dirty="0"/>
                <a:t>岁，其中</a:t>
              </a:r>
              <a:r>
                <a:rPr lang="en-US" altLang="zh-CN" sz="1000" dirty="0"/>
                <a:t>18-30</a:t>
              </a:r>
              <a:r>
                <a:rPr lang="zh-CN" altLang="en-US" sz="1000" dirty="0"/>
                <a:t>岁占比达到</a:t>
              </a:r>
              <a:r>
                <a:rPr lang="en-US" altLang="zh-CN" sz="1000" dirty="0"/>
                <a:t>58.7%</a:t>
              </a:r>
              <a:r>
                <a:rPr lang="zh-CN" altLang="en-US" sz="1000" dirty="0"/>
                <a:t>，   代表人群偏向网购人群，活跃度较高。</a:t>
              </a:r>
              <a:endParaRPr lang="en-US" altLang="zh-CN" sz="1000" dirty="0"/>
            </a:p>
            <a:p>
              <a:pPr algn="l">
                <a:lnSpc>
                  <a:spcPct val="160000"/>
                </a:lnSpc>
              </a:pPr>
              <a:r>
                <a:rPr lang="en-US" altLang="zh-CN" sz="1000" dirty="0"/>
                <a:t>2</a:t>
              </a:r>
              <a:r>
                <a:rPr lang="zh-CN" altLang="en-US" sz="1000" dirty="0"/>
                <a:t>，男女比例 </a:t>
              </a:r>
              <a:r>
                <a:rPr lang="en-US" altLang="zh-CN" sz="1000" dirty="0"/>
                <a:t>1</a:t>
              </a:r>
              <a:r>
                <a:rPr lang="zh-CN" altLang="en-US" sz="1000" dirty="0"/>
                <a:t>：</a:t>
              </a:r>
              <a:r>
                <a:rPr lang="en-US" altLang="zh-CN" sz="1000" dirty="0"/>
                <a:t>3 </a:t>
              </a:r>
              <a:r>
                <a:rPr lang="zh-CN" altLang="en-US" sz="1000" dirty="0"/>
                <a:t>，品牌认知偏女性化，输出内容主要以女性视角。</a:t>
              </a:r>
              <a:endParaRPr lang="zh-CN" altLang="en-US" sz="10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6532" y="1956310"/>
            <a:ext cx="11440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男女比例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年龄比例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262" y="307022"/>
            <a:ext cx="5423535" cy="2292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91" y="2786379"/>
            <a:ext cx="5422900" cy="204216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795822" y="325357"/>
            <a:ext cx="3880485" cy="1706880"/>
            <a:chOff x="9393" y="5290"/>
            <a:chExt cx="6111" cy="2688"/>
          </a:xfrm>
        </p:grpSpPr>
        <p:sp>
          <p:nvSpPr>
            <p:cNvPr id="11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804" y="5290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9393" y="5676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521" y="5936"/>
              <a:ext cx="585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，品牌偏好数码、零食以及通路型品牌，说明用户覆盖面广，品牌忠诚度低，个性不鲜明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endParaRPr lang="zh-CN" altLang="en-US" sz="1000" dirty="0"/>
            </a:p>
          </p:txBody>
        </p:sp>
      </p:grpSp>
      <p:sp>
        <p:nvSpPr>
          <p:cNvPr id="15" name="矩形 1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7198875" y="3682741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241986" y="3867978"/>
            <a:ext cx="1311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品牌</a:t>
            </a:r>
            <a:r>
              <a:rPr lang="en-US" altLang="zh-CN" sz="1400" dirty="0">
                <a:solidFill>
                  <a:srgbClr val="FEA900"/>
                </a:solidFill>
              </a:rPr>
              <a:t>/</a:t>
            </a:r>
            <a:r>
              <a:rPr lang="zh-CN" altLang="en-US" sz="1400" dirty="0">
                <a:solidFill>
                  <a:srgbClr val="FEA900"/>
                </a:solidFill>
              </a:rPr>
              <a:t>品类偏好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职位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消费情况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28030" y="1731327"/>
            <a:ext cx="3885565" cy="1737360"/>
            <a:chOff x="9393" y="5290"/>
            <a:chExt cx="6119" cy="2736"/>
          </a:xfrm>
        </p:grpSpPr>
        <p:sp>
          <p:nvSpPr>
            <p:cNvPr id="328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9" name="文本框 328"/>
            <p:cNvSpPr txBox="1"/>
            <p:nvPr/>
          </p:nvSpPr>
          <p:spPr>
            <a:xfrm>
              <a:off x="11804" y="5290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9401" y="5724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530" y="5834"/>
              <a:ext cx="5854" cy="20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，数码达人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速食客     </a:t>
              </a:r>
              <a:r>
                <a:rPr lang="en-US" altLang="zh-CN" sz="1000" dirty="0"/>
                <a:t>VS     </a:t>
              </a:r>
              <a:r>
                <a:rPr lang="zh-CN" altLang="en-US" sz="1000" dirty="0"/>
                <a:t>时尚靓妹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家庭主妇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白富美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zh-CN" altLang="en-US" sz="1000" dirty="0"/>
                <a:t>相对矛盾的组合，反应出品牌用户覆盖面广，后续私域投放的内容需要不能全部都是洗护专业知识（粘度低）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en-US" altLang="zh-CN" sz="1000" dirty="0"/>
                <a:t>2</a:t>
              </a:r>
              <a:r>
                <a:rPr lang="zh-CN" altLang="en-US" sz="1000" dirty="0"/>
                <a:t>，顾客消费层级集中在第二第三层级，符合目前的店铺客单价</a:t>
              </a:r>
              <a:r>
                <a:rPr lang="en-US" altLang="zh-CN" sz="1000" dirty="0"/>
                <a:t>89</a:t>
              </a:r>
              <a:r>
                <a:rPr lang="zh-CN" altLang="en-US" sz="1000" dirty="0"/>
                <a:t>元的状态。后续私域产品规划可尝试</a:t>
              </a:r>
              <a:r>
                <a:rPr lang="en-US" altLang="zh-CN" sz="1000" dirty="0"/>
                <a:t>100-120</a:t>
              </a:r>
              <a:r>
                <a:rPr lang="zh-CN" altLang="en-US" sz="1000" dirty="0"/>
                <a:t>元</a:t>
              </a:r>
              <a:endParaRPr lang="zh-CN" altLang="en-US" sz="1000" dirty="0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30111" y="2605374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238466" y="216722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238466" y="268474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238466" y="320227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1058545"/>
            <a:ext cx="5084445" cy="1226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" y="2687955"/>
            <a:ext cx="5084445" cy="11849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47254" y="1070610"/>
            <a:ext cx="3463925" cy="35381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近</a:t>
            </a:r>
            <a:r>
              <a:rPr lang="en-US" altLang="zh-CN" dirty="0"/>
              <a:t>1</a:t>
            </a:r>
            <a:r>
              <a:rPr lang="zh-CN" altLang="en-US" dirty="0"/>
              <a:t>年历史成交用户：</a:t>
            </a:r>
            <a:r>
              <a:rPr lang="en-US" altLang="zh-CN" dirty="0"/>
              <a:t>3594052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（未去重）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&lt;30</a:t>
            </a:r>
            <a:r>
              <a:rPr lang="zh-CN" altLang="en-US" dirty="0"/>
              <a:t>天：          </a:t>
            </a:r>
            <a:r>
              <a:rPr lang="en-US" altLang="zh-CN" dirty="0"/>
              <a:t>381288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31 </a:t>
            </a:r>
            <a:r>
              <a:rPr lang="en-US" dirty="0"/>
              <a:t>- 90</a:t>
            </a:r>
            <a:r>
              <a:rPr lang="zh-CN" altLang="en-US" dirty="0"/>
              <a:t>天：     </a:t>
            </a:r>
            <a:r>
              <a:rPr lang="en-US" altLang="zh-CN" dirty="0"/>
              <a:t>408594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91 </a:t>
            </a:r>
            <a:r>
              <a:rPr lang="en-US" dirty="0">
                <a:sym typeface="+mn-ea"/>
              </a:rPr>
              <a:t>- 180</a:t>
            </a:r>
            <a:r>
              <a:rPr lang="zh-CN" altLang="en-US" dirty="0">
                <a:sym typeface="+mn-ea"/>
              </a:rPr>
              <a:t>天：  </a:t>
            </a:r>
            <a:r>
              <a:rPr lang="en-US" altLang="zh-CN" dirty="0">
                <a:sym typeface="+mn-ea"/>
              </a:rPr>
              <a:t>127504</a:t>
            </a: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181 - 360</a:t>
            </a:r>
            <a:r>
              <a:rPr lang="zh-CN" altLang="en-US" dirty="0">
                <a:sym typeface="+mn-ea"/>
              </a:rPr>
              <a:t>天：</a:t>
            </a:r>
            <a:r>
              <a:rPr lang="en-US" altLang="zh-CN" dirty="0">
                <a:sym typeface="+mn-ea"/>
              </a:rPr>
              <a:t>1531666</a:t>
            </a: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···</a:t>
            </a:r>
            <a:endParaRPr lang="en-US" altLang="zh-CN" dirty="0"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412279" y="1994886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557181" y="2180123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消费周期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消费客单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68736" y="719455"/>
            <a:ext cx="3504469" cy="2414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洗发水行业排名</a:t>
            </a:r>
            <a:r>
              <a:rPr lang="en-US" altLang="zh-CN" dirty="0"/>
              <a:t>TOP100</a:t>
            </a:r>
            <a:r>
              <a:rPr lang="zh-CN" altLang="en-US" dirty="0"/>
              <a:t>中</a:t>
            </a:r>
            <a:endParaRPr lang="zh-CN" altLang="en-US" dirty="0"/>
          </a:p>
          <a:p>
            <a:pPr>
              <a:lnSpc>
                <a:spcPct val="140000"/>
              </a:lnSpc>
            </a:pPr>
            <a:r>
              <a:rPr lang="zh-CN" altLang="en-US" b="1" dirty="0">
                <a:sym typeface="+mn-ea"/>
              </a:rPr>
              <a:t>某个护品牌</a:t>
            </a:r>
            <a:r>
              <a:rPr lang="en-US" altLang="zh-CN" b="1" dirty="0">
                <a:sym typeface="+mn-ea"/>
              </a:rPr>
              <a:t>A</a:t>
            </a:r>
            <a:r>
              <a:rPr lang="zh-CN" altLang="en-US" dirty="0"/>
              <a:t>品牌系列店铺占</a:t>
            </a:r>
            <a:r>
              <a:rPr lang="en-US" altLang="zh-CN" dirty="0"/>
              <a:t>7</a:t>
            </a:r>
            <a:r>
              <a:rPr lang="zh-CN" altLang="en-US" dirty="0"/>
              <a:t>家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行业渗透率居各品牌之首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参照旗舰店订单数据判断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仅天猫平台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可转化的用户基数超过</a:t>
            </a:r>
            <a:r>
              <a:rPr lang="en-US" altLang="zh-CN" dirty="0"/>
              <a:t>1</a:t>
            </a:r>
            <a:r>
              <a:rPr lang="zh-CN" altLang="en-US" dirty="0"/>
              <a:t>千万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7438572" y="316928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583474" y="3354522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来源渠道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店铺偏好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4" y="989557"/>
            <a:ext cx="5715660" cy="344214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560" y="3013075"/>
            <a:ext cx="5577205" cy="22472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5988" y="498843"/>
            <a:ext cx="2548255" cy="2027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成交类目占比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洗发水：</a:t>
            </a:r>
            <a:r>
              <a:rPr lang="en-US" altLang="zh-CN" dirty="0"/>
              <a:t>96.2%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沐浴露：</a:t>
            </a:r>
            <a:r>
              <a:rPr lang="en-US" altLang="zh-CN" dirty="0"/>
              <a:t>2.57%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护发素：</a:t>
            </a:r>
            <a:r>
              <a:rPr lang="en-US" altLang="zh-CN" dirty="0"/>
              <a:t>0.93%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身体乳：</a:t>
            </a:r>
            <a:r>
              <a:rPr lang="en-US" altLang="zh-CN" dirty="0"/>
              <a:t>0.29%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655320"/>
            <a:ext cx="5577205" cy="22383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964237" y="3603564"/>
            <a:ext cx="3880485" cy="1663700"/>
            <a:chOff x="9421" y="4706"/>
            <a:chExt cx="6111" cy="2620"/>
          </a:xfrm>
        </p:grpSpPr>
        <p:sp>
          <p:nvSpPr>
            <p:cNvPr id="328" name="object 13"/>
            <p:cNvSpPr/>
            <p:nvPr/>
          </p:nvSpPr>
          <p:spPr>
            <a:xfrm>
              <a:off x="9421" y="4706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9" name="文本框 328"/>
            <p:cNvSpPr txBox="1"/>
            <p:nvPr/>
          </p:nvSpPr>
          <p:spPr>
            <a:xfrm>
              <a:off x="11832" y="4706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9421" y="5158"/>
              <a:ext cx="6111" cy="2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964237" y="4017361"/>
            <a:ext cx="37172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1000" dirty="0"/>
              <a:t>1.</a:t>
            </a:r>
            <a:r>
              <a:rPr lang="zh-CN" altLang="en-US" sz="1000"/>
              <a:t>洗发水占绝对的主要位置</a:t>
            </a:r>
            <a:endParaRPr lang="zh-CN" altLang="en-US" sz="1000"/>
          </a:p>
          <a:p>
            <a:pPr algn="l">
              <a:lnSpc>
                <a:spcPct val="140000"/>
              </a:lnSpc>
            </a:pPr>
            <a:r>
              <a:rPr lang="en-US" altLang="zh-CN" sz="1000" dirty="0"/>
              <a:t>2.</a:t>
            </a:r>
            <a:r>
              <a:rPr lang="zh-CN" altLang="en-US" sz="1000"/>
              <a:t>后续在运营中首要任务是做洗发水的复购以及洗发水新品推荐</a:t>
            </a:r>
            <a:endParaRPr lang="zh-CN" altLang="en-US" sz="1000"/>
          </a:p>
          <a:p>
            <a:pPr algn="l">
              <a:lnSpc>
                <a:spcPct val="140000"/>
              </a:lnSpc>
            </a:pPr>
            <a:r>
              <a:rPr lang="en-US" altLang="zh-CN" sz="1000" dirty="0"/>
              <a:t>3.</a:t>
            </a:r>
            <a:r>
              <a:rPr lang="zh-CN" altLang="en-US" sz="1000"/>
              <a:t>设计产品组合，提升客单价和客件数</a:t>
            </a:r>
            <a:endParaRPr lang="zh-CN" altLang="en-US" sz="1000"/>
          </a:p>
        </p:txBody>
      </p:sp>
      <p:sp>
        <p:nvSpPr>
          <p:cNvPr id="13" name="矩形 12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8669890" y="1989806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814792" y="2175043"/>
            <a:ext cx="11079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产品偏好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775" y="2879725"/>
            <a:ext cx="5599489" cy="18049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" y="249219"/>
            <a:ext cx="3106530" cy="18859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43065" y="471096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日常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</a:t>
            </a:r>
            <a:r>
              <a:rPr lang="zh-CN" altLang="en-US" dirty="0"/>
              <a:t>月份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2.5%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3515732" y="47307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25.09%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日常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3.3%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</a:t>
            </a:r>
            <a:r>
              <a:rPr lang="zh-CN" altLang="en-US" dirty="0"/>
              <a:t>月份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6.5%</a:t>
            </a:r>
            <a:endParaRPr lang="en-US" altLang="zh-CN" dirty="0"/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7681062" y="2955081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825964" y="3140318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复购周期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消费频次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会员复购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1882140"/>
            <a:ext cx="4611370" cy="166560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407670"/>
            <a:ext cx="4629785" cy="1492250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3529965"/>
            <a:ext cx="4611370" cy="1960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13680" y="264160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25.09%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16.78%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16.79%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365115" y="203771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6.31%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10.86%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12.77%</a:t>
            </a:r>
            <a:endParaRPr lang="en-US" altLang="zh-CN" dirty="0"/>
          </a:p>
        </p:txBody>
      </p:sp>
      <p:sp>
        <p:nvSpPr>
          <p:cNvPr id="328" name="object 13"/>
          <p:cNvSpPr/>
          <p:nvPr/>
        </p:nvSpPr>
        <p:spPr>
          <a:xfrm>
            <a:off x="5365115" y="367792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6717458" y="367792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365115" y="396494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313680" y="4094163"/>
            <a:ext cx="37172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000" b="1" dirty="0"/>
              <a:t>大促复购率增速对比</a:t>
            </a:r>
            <a:r>
              <a:rPr lang="zh-CN" altLang="en-US" sz="1000" dirty="0"/>
              <a:t>。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非会员大促</a:t>
            </a:r>
            <a:r>
              <a:rPr lang="en-US" altLang="zh-CN" sz="1000" dirty="0"/>
              <a:t>30</a:t>
            </a:r>
            <a:r>
              <a:rPr lang="zh-CN" altLang="en-US" sz="1000" dirty="0"/>
              <a:t>天以前增速不明显。会员大促</a:t>
            </a:r>
            <a:r>
              <a:rPr lang="en-US" altLang="zh-CN" sz="1000" dirty="0"/>
              <a:t>30</a:t>
            </a:r>
            <a:r>
              <a:rPr lang="zh-CN" altLang="en-US" sz="1000" dirty="0"/>
              <a:t>天以前增速不增反降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说明：大促前的重点工作放在</a:t>
            </a:r>
            <a:r>
              <a:rPr lang="en-US" altLang="zh-CN" sz="1000" dirty="0"/>
              <a:t>30</a:t>
            </a:r>
            <a:r>
              <a:rPr lang="zh-CN" altLang="en-US" sz="1000" dirty="0"/>
              <a:t>天会员和</a:t>
            </a:r>
            <a:r>
              <a:rPr lang="en-US" altLang="zh-CN" sz="1000" dirty="0"/>
              <a:t>60</a:t>
            </a:r>
            <a:r>
              <a:rPr lang="zh-CN" altLang="en-US" sz="1000" dirty="0"/>
              <a:t>天非会员</a:t>
            </a:r>
            <a:endParaRPr lang="zh-CN" altLang="en-US" sz="1000" dirty="0"/>
          </a:p>
        </p:txBody>
      </p:sp>
      <p:sp>
        <p:nvSpPr>
          <p:cNvPr id="16" name="矩形 15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592020" y="2057400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736922" y="2411578"/>
            <a:ext cx="11079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活动标签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对比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1882140"/>
            <a:ext cx="4611370" cy="166560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407670"/>
            <a:ext cx="4629785" cy="1492250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3529965"/>
            <a:ext cx="4611370" cy="1960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11215" y="407670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日常</a:t>
            </a:r>
            <a:r>
              <a:rPr lang="en-US" altLang="zh-CN" dirty="0"/>
              <a:t>30</a:t>
            </a:r>
            <a:r>
              <a:rPr lang="zh-CN" altLang="en-US"/>
              <a:t>天复购率：</a:t>
            </a:r>
            <a:r>
              <a:rPr lang="en-US" altLang="zh-CN" dirty="0"/>
              <a:t>3.3%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9.46%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10.08%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962650" y="218122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日常</a:t>
            </a:r>
            <a:r>
              <a:rPr lang="en-US" altLang="zh-CN" dirty="0"/>
              <a:t>30</a:t>
            </a:r>
            <a:r>
              <a:rPr lang="zh-CN" altLang="en-US"/>
              <a:t>天复购率：</a:t>
            </a:r>
            <a:r>
              <a:rPr lang="en-US" altLang="zh-CN" dirty="0"/>
              <a:t>2.4%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7.4%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8.78%</a:t>
            </a:r>
            <a:endParaRPr lang="en-US" altLang="zh-CN" dirty="0"/>
          </a:p>
        </p:txBody>
      </p:sp>
      <p:sp>
        <p:nvSpPr>
          <p:cNvPr id="328" name="object 13"/>
          <p:cNvSpPr/>
          <p:nvPr/>
        </p:nvSpPr>
        <p:spPr>
          <a:xfrm>
            <a:off x="5962650" y="382143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8214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416687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44565" y="4290695"/>
            <a:ext cx="37172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000" b="1"/>
              <a:t>日常复购率增速对比</a:t>
            </a:r>
            <a:r>
              <a:rPr lang="zh-CN" altLang="en-US" sz="1000"/>
              <a:t>。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90</a:t>
            </a:r>
            <a:r>
              <a:rPr lang="zh-CN" altLang="en-US" sz="1000"/>
              <a:t>天复购率是</a:t>
            </a:r>
            <a:r>
              <a:rPr lang="en-US" altLang="zh-CN" sz="1000" dirty="0"/>
              <a:t>30</a:t>
            </a:r>
            <a:r>
              <a:rPr lang="zh-CN" altLang="en-US" sz="1000"/>
              <a:t>天的</a:t>
            </a:r>
            <a:r>
              <a:rPr lang="en-US" altLang="zh-CN" sz="1000" dirty="0"/>
              <a:t>3</a:t>
            </a:r>
            <a:r>
              <a:rPr lang="zh-CN" altLang="en-US" sz="1000"/>
              <a:t>倍。</a:t>
            </a:r>
            <a:r>
              <a:rPr lang="en-US" altLang="zh-CN" sz="1000" dirty="0"/>
              <a:t>180</a:t>
            </a:r>
            <a:r>
              <a:rPr lang="zh-CN" altLang="en-US" sz="1000"/>
              <a:t>天的复购率是</a:t>
            </a:r>
            <a:r>
              <a:rPr lang="en-US" altLang="zh-CN" sz="1000" dirty="0"/>
              <a:t>90</a:t>
            </a:r>
            <a:r>
              <a:rPr lang="zh-CN" altLang="en-US" sz="1000"/>
              <a:t>天的</a:t>
            </a:r>
            <a:r>
              <a:rPr lang="en-US" altLang="zh-CN" sz="1000" dirty="0"/>
              <a:t>1.1</a:t>
            </a:r>
            <a:r>
              <a:rPr lang="zh-CN" altLang="en-US" sz="1000"/>
              <a:t>倍。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说明：用户的复购周期集中在</a:t>
            </a:r>
            <a:r>
              <a:rPr lang="en-US" altLang="zh-CN" sz="1000" dirty="0"/>
              <a:t>30-90</a:t>
            </a:r>
            <a:r>
              <a:rPr lang="zh-CN" altLang="en-US" sz="1000"/>
              <a:t>天内（可根据季节调整和细化复购周期）。针对性的进行用户激活</a:t>
            </a:r>
            <a:endParaRPr lang="zh-CN" altLang="en-US" sz="1000"/>
          </a:p>
        </p:txBody>
      </p:sp>
      <p:sp>
        <p:nvSpPr>
          <p:cNvPr id="16" name="矩形 15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489150" y="19361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612618" y="2321870"/>
            <a:ext cx="11079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日常标签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对比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351757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你所知道的用户标签是怎么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用的？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4"/>
            </p:custDataLst>
          </p:nvPr>
        </p:nvSpPr>
        <p:spPr>
          <a:xfrm>
            <a:off x="1392819" y="1342877"/>
            <a:ext cx="1447438" cy="1447438"/>
          </a:xfrm>
          <a:prstGeom prst="ellipse">
            <a:avLst/>
          </a:prstGeom>
          <a:solidFill>
            <a:srgbClr val="1D6DC2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任意多边形 23"/>
          <p:cNvSpPr/>
          <p:nvPr>
            <p:custDataLst>
              <p:tags r:id="rId5"/>
            </p:custDataLst>
          </p:nvPr>
        </p:nvSpPr>
        <p:spPr>
          <a:xfrm>
            <a:off x="135071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850266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用户的共性特点打成标签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个用户身上可能有多个标签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燕尾形 25"/>
          <p:cNvSpPr/>
          <p:nvPr>
            <p:custDataLst>
              <p:tags r:id="rId7"/>
            </p:custDataLst>
          </p:nvPr>
        </p:nvSpPr>
        <p:spPr>
          <a:xfrm>
            <a:off x="3299888" y="1658542"/>
            <a:ext cx="677524" cy="816109"/>
          </a:xfrm>
          <a:prstGeom prst="chevron">
            <a:avLst/>
          </a:prstGeom>
          <a:solidFill>
            <a:srgbClr val="0088D5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8"/>
            </p:custDataLst>
          </p:nvPr>
        </p:nvSpPr>
        <p:spPr>
          <a:xfrm>
            <a:off x="4406128" y="1342877"/>
            <a:ext cx="1447438" cy="1447438"/>
          </a:xfrm>
          <a:prstGeom prst="ellipse">
            <a:avLst/>
          </a:prstGeom>
          <a:solidFill>
            <a:srgbClr val="0088D5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9"/>
            </p:custDataLst>
          </p:nvPr>
        </p:nvSpPr>
        <p:spPr>
          <a:xfrm>
            <a:off x="436402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3638550" y="3307715"/>
            <a:ext cx="3025775" cy="9321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同一个标签下就是同一类人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多个标签就组成人群包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如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年轻女性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母婴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奶粉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新手妈妈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燕尾形 29"/>
          <p:cNvSpPr/>
          <p:nvPr>
            <p:custDataLst>
              <p:tags r:id="rId11"/>
            </p:custDataLst>
          </p:nvPr>
        </p:nvSpPr>
        <p:spPr>
          <a:xfrm>
            <a:off x="6282283" y="1658542"/>
            <a:ext cx="677524" cy="816109"/>
          </a:xfrm>
          <a:prstGeom prst="chevron">
            <a:avLst/>
          </a:prstGeom>
          <a:solidFill>
            <a:srgbClr val="009ECA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12"/>
            </p:custDataLst>
          </p:nvPr>
        </p:nvSpPr>
        <p:spPr>
          <a:xfrm>
            <a:off x="7388523" y="1342877"/>
            <a:ext cx="1447438" cy="1447438"/>
          </a:xfrm>
          <a:prstGeom prst="ellipse">
            <a:avLst/>
          </a:prstGeom>
          <a:solidFill>
            <a:srgbClr val="009ECA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任意多边形 37"/>
          <p:cNvSpPr/>
          <p:nvPr>
            <p:custDataLst>
              <p:tags r:id="rId13"/>
            </p:custDataLst>
          </p:nvPr>
        </p:nvSpPr>
        <p:spPr>
          <a:xfrm>
            <a:off x="7346414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6815055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多个标签的组合形成人群包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人群包就可以分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层运营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5"/>
            </p:custDataLst>
          </p:nvPr>
        </p:nvSpPr>
        <p:spPr>
          <a:xfrm>
            <a:off x="1586063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人群</a:t>
            </a:r>
            <a:br>
              <a:rPr lang="zh-CN" altLang="en-US" sz="2350">
                <a:sym typeface="Arial" panose="020B0604020202020204" pitchFamily="34" charset="0"/>
              </a:rPr>
            </a:br>
            <a:r>
              <a:rPr lang="zh-CN" altLang="en-US" sz="2350">
                <a:sym typeface="Arial" panose="020B0604020202020204" pitchFamily="34" charset="0"/>
              </a:rPr>
              <a:t>归类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6"/>
            </p:custDataLst>
          </p:nvPr>
        </p:nvSpPr>
        <p:spPr>
          <a:xfrm>
            <a:off x="4599372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人群包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581767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分层运营</a:t>
            </a:r>
            <a:endParaRPr lang="zh-CN" altLang="en-US" sz="2350"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45911" y="2992967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354266" y="203475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354266" y="255227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354266" y="306980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3770" y="520700"/>
            <a:ext cx="1379855" cy="3074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40" y="646748"/>
            <a:ext cx="1363345" cy="2822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641668"/>
            <a:ext cx="1379855" cy="283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570" y="591503"/>
            <a:ext cx="1383030" cy="2933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25" y="601345"/>
            <a:ext cx="1363345" cy="2913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280" y="607695"/>
            <a:ext cx="1363345" cy="2900680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962650" y="382143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8214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416687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043930" y="4190365"/>
            <a:ext cx="379984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17-25</a:t>
            </a:r>
            <a:r>
              <a:rPr lang="zh-CN" altLang="en-US" sz="1000" b="1" dirty="0"/>
              <a:t>岁典型用户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sz="1000" dirty="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 dirty="0"/>
              <a:t>简短文字，基本不分享文章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内容集中在美食、心情、友情、旅游、学习、励志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在朋友圈经常晒自拍大头像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希望展现自己积极向上、与众不同、美丽自信、随性可爱的一面</a:t>
            </a:r>
            <a:endParaRPr lang="zh-CN" altLang="en-US" sz="10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293538" y="3852612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438440" y="4037849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9815" y="289878"/>
            <a:ext cx="1448435" cy="31515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960" y="279718"/>
            <a:ext cx="1445260" cy="31718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770" y="284481"/>
            <a:ext cx="1414145" cy="31623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375921"/>
            <a:ext cx="1431290" cy="2979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800" y="288608"/>
            <a:ext cx="1451610" cy="3154045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962650" y="3648075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648075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3993515"/>
            <a:ext cx="3880485" cy="15919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43930" y="4017010"/>
            <a:ext cx="37998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25-30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简短文字，少量分享文章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内容集中在美食、心情、社会热点、投票、商业信息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较少晒自拍，自拍多集中展示精致背景和职业白领形象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希望展现自己职业干练、知性优雅、关注社会热点，希望表达自己的看法</a:t>
            </a:r>
            <a:endParaRPr lang="zh-CN" altLang="en-US" sz="1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815" y="284480"/>
            <a:ext cx="1445260" cy="31051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293538" y="38505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438440" y="4037849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225743"/>
            <a:ext cx="1451610" cy="3170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90" y="230823"/>
            <a:ext cx="1451610" cy="3160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265" y="227013"/>
            <a:ext cx="1451610" cy="31680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0" y="261938"/>
            <a:ext cx="1434465" cy="30981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235" y="233998"/>
            <a:ext cx="1420495" cy="31540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235" y="225743"/>
            <a:ext cx="1438275" cy="3133725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294630" y="3648075"/>
            <a:ext cx="454850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019290" y="36690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294630" y="3993515"/>
            <a:ext cx="4548505" cy="15919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346065" y="4017010"/>
            <a:ext cx="44977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30-35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</a:t>
            </a:r>
            <a:r>
              <a:rPr lang="en-US" altLang="zh-CN" sz="1000" dirty="0"/>
              <a:t>2-4</a:t>
            </a:r>
            <a:r>
              <a:rPr lang="zh-CN" altLang="en-US" sz="1000"/>
              <a:t>图</a:t>
            </a:r>
            <a:r>
              <a:rPr lang="zh-CN" sz="1000"/>
              <a:t>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简短文字，基本不分享文章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内容集中在孩子、美食、厨艺、减肥、教育、保险微商出现频率较高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较少晒自拍，自拍多集中展示孩子、背景不精致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希望展现自己家庭美满、懂生活、精致、关注家庭、情亲、亲子关系，对职业迷茫，不再关注社会热点发表自己看法、宝妈做微商保险比例高</a:t>
            </a:r>
            <a:endParaRPr lang="zh-CN" altLang="en-US" sz="100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293538" y="38505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438440" y="4037849"/>
            <a:ext cx="11079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年龄、职位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家庭情况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标签分析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object 13"/>
          <p:cNvSpPr/>
          <p:nvPr/>
        </p:nvSpPr>
        <p:spPr>
          <a:xfrm>
            <a:off x="6626860" y="1275715"/>
            <a:ext cx="2880995" cy="287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文本框 22"/>
          <p:cNvSpPr txBox="1"/>
          <p:nvPr/>
        </p:nvSpPr>
        <p:spPr>
          <a:xfrm>
            <a:off x="7658735" y="129667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26860" y="1621155"/>
            <a:ext cx="2880995" cy="3206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708140" y="1685925"/>
            <a:ext cx="262509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dirty="0"/>
              <a:t>1</a:t>
            </a:r>
            <a:r>
              <a:rPr lang="zh-CN" altLang="en-US" sz="1000" dirty="0"/>
              <a:t>，</a:t>
            </a:r>
            <a:r>
              <a:rPr lang="zh-CN" sz="1000" dirty="0"/>
              <a:t>时间</a:t>
            </a:r>
            <a:r>
              <a:rPr lang="en-US" altLang="zh-CN" sz="1000" dirty="0"/>
              <a:t>——</a:t>
            </a:r>
            <a:r>
              <a:rPr lang="zh-CN" altLang="en-US" sz="1000" dirty="0"/>
              <a:t>后续复购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2</a:t>
            </a:r>
            <a:r>
              <a:rPr lang="zh-CN" altLang="en-US" sz="1000" dirty="0"/>
              <a:t>，</a:t>
            </a:r>
            <a:r>
              <a:rPr lang="zh-CN" altLang="en-US" sz="1000" dirty="0">
                <a:sym typeface="+mn-ea"/>
              </a:rPr>
              <a:t>品类</a:t>
            </a:r>
            <a:r>
              <a:rPr lang="en-US" altLang="zh-CN" sz="1000" dirty="0">
                <a:sym typeface="+mn-ea"/>
              </a:rPr>
              <a:t>——</a:t>
            </a:r>
            <a:r>
              <a:rPr lang="zh-CN" altLang="en-US" sz="1000" dirty="0">
                <a:sym typeface="+mn-ea"/>
              </a:rPr>
              <a:t>洗、护、沐互补</a:t>
            </a:r>
            <a:endParaRPr lang="en-US" altLang="zh-CN" sz="1000" dirty="0"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3</a:t>
            </a:r>
            <a:r>
              <a:rPr lang="zh-CN" altLang="en-US" sz="1000" dirty="0"/>
              <a:t>，系列</a:t>
            </a:r>
            <a:r>
              <a:rPr lang="en-US" altLang="zh-CN" sz="1000" dirty="0"/>
              <a:t>——</a:t>
            </a:r>
            <a:r>
              <a:rPr lang="zh-CN" altLang="en-US" sz="1000" dirty="0"/>
              <a:t>产品系列偏好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4</a:t>
            </a:r>
            <a:r>
              <a:rPr lang="zh-CN" altLang="en-US" sz="1000" dirty="0"/>
              <a:t>，等级</a:t>
            </a:r>
            <a:r>
              <a:rPr lang="en-US" altLang="zh-CN" sz="1000" dirty="0"/>
              <a:t>——</a:t>
            </a:r>
            <a:r>
              <a:rPr lang="zh-CN" altLang="en-US" sz="1000" dirty="0"/>
              <a:t>对应会员等级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5</a:t>
            </a:r>
            <a:r>
              <a:rPr lang="zh-CN" altLang="en-US" sz="1000" dirty="0"/>
              <a:t>，来源</a:t>
            </a:r>
            <a:r>
              <a:rPr lang="en-US" altLang="zh-CN" sz="1000" dirty="0"/>
              <a:t>——</a:t>
            </a:r>
            <a:r>
              <a:rPr lang="zh-CN" altLang="en-US" sz="1000" dirty="0"/>
              <a:t>天猫、线下、新媒体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6</a:t>
            </a:r>
            <a:r>
              <a:rPr lang="zh-CN" altLang="en-US" sz="1000" dirty="0"/>
              <a:t>，活动</a:t>
            </a:r>
            <a:r>
              <a:rPr lang="en-US" altLang="zh-CN" sz="1000" dirty="0"/>
              <a:t>——</a:t>
            </a:r>
            <a:r>
              <a:rPr lang="zh-CN" altLang="en-US" sz="1000" dirty="0"/>
              <a:t>聚划算、快手直播、</a:t>
            </a:r>
            <a:r>
              <a:rPr lang="en-US" altLang="zh-CN" sz="1000" dirty="0"/>
              <a:t>618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endParaRPr lang="zh-CN" altLang="en-US" sz="1000" dirty="0"/>
          </a:p>
          <a:p>
            <a:pPr algn="l">
              <a:lnSpc>
                <a:spcPct val="160000"/>
              </a:lnSpc>
            </a:pPr>
            <a:endParaRPr lang="en-US" altLang="zh-CN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未来根据业务需求，会持续增加标签体系，精准复刻用户行为轨迹</a:t>
            </a:r>
            <a:endParaRPr lang="en-US" altLang="zh-CN" sz="1000" dirty="0"/>
          </a:p>
          <a:p>
            <a:pPr algn="l">
              <a:lnSpc>
                <a:spcPct val="160000"/>
              </a:lnSpc>
            </a:pPr>
            <a:endParaRPr lang="en-US" altLang="zh-CN" sz="1000" dirty="0"/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 bwMode="auto">
          <a:xfrm>
            <a:off x="3131121" y="1598911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7" name="任意多边形 24"/>
          <p:cNvSpPr/>
          <p:nvPr>
            <p:custDataLst>
              <p:tags r:id="rId6"/>
            </p:custDataLst>
          </p:nvPr>
        </p:nvSpPr>
        <p:spPr bwMode="auto">
          <a:xfrm>
            <a:off x="1800382" y="1332246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28" name="任意多边形 25"/>
          <p:cNvSpPr/>
          <p:nvPr>
            <p:custDataLst>
              <p:tags r:id="rId7"/>
            </p:custDataLst>
          </p:nvPr>
        </p:nvSpPr>
        <p:spPr bwMode="auto">
          <a:xfrm rot="6923014">
            <a:off x="4413909" y="3579277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E5BA3F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9" name="任意多边形 25"/>
          <p:cNvSpPr/>
          <p:nvPr>
            <p:custDataLst>
              <p:tags r:id="rId8"/>
            </p:custDataLst>
          </p:nvPr>
        </p:nvSpPr>
        <p:spPr bwMode="auto">
          <a:xfrm rot="10800000">
            <a:off x="3163032" y="4317050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8BC7D3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1" name="任意多边形 25"/>
          <p:cNvSpPr/>
          <p:nvPr>
            <p:custDataLst>
              <p:tags r:id="rId9"/>
            </p:custDataLst>
          </p:nvPr>
        </p:nvSpPr>
        <p:spPr bwMode="auto">
          <a:xfrm rot="3774306">
            <a:off x="4415364" y="2334788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FB4F4F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2" name="任意多边形 24"/>
          <p:cNvSpPr/>
          <p:nvPr>
            <p:custDataLst>
              <p:tags r:id="rId10"/>
            </p:custDataLst>
          </p:nvPr>
        </p:nvSpPr>
        <p:spPr bwMode="auto">
          <a:xfrm>
            <a:off x="3678634" y="1332154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3" name="任意多边形 24"/>
          <p:cNvSpPr/>
          <p:nvPr>
            <p:custDataLst>
              <p:tags r:id="rId11"/>
            </p:custDataLst>
          </p:nvPr>
        </p:nvSpPr>
        <p:spPr bwMode="auto">
          <a:xfrm>
            <a:off x="4443584" y="2571376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4" name="任意多边形 24"/>
          <p:cNvSpPr/>
          <p:nvPr>
            <p:custDataLst>
              <p:tags r:id="rId12"/>
            </p:custDataLst>
          </p:nvPr>
        </p:nvSpPr>
        <p:spPr bwMode="auto">
          <a:xfrm>
            <a:off x="3741965" y="3884559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6" name="任意多边形 25"/>
          <p:cNvSpPr/>
          <p:nvPr>
            <p:custDataLst>
              <p:tags r:id="rId13"/>
            </p:custDataLst>
          </p:nvPr>
        </p:nvSpPr>
        <p:spPr bwMode="auto">
          <a:xfrm rot="14699971">
            <a:off x="1878777" y="3569199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AB7581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7" name="任意多边形 24"/>
          <p:cNvSpPr/>
          <p:nvPr>
            <p:custDataLst>
              <p:tags r:id="rId14"/>
            </p:custDataLst>
          </p:nvPr>
        </p:nvSpPr>
        <p:spPr bwMode="auto">
          <a:xfrm>
            <a:off x="1814391" y="3881225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8" name="任意多边形 24"/>
          <p:cNvSpPr/>
          <p:nvPr>
            <p:custDataLst>
              <p:tags r:id="rId15"/>
            </p:custDataLst>
          </p:nvPr>
        </p:nvSpPr>
        <p:spPr bwMode="auto">
          <a:xfrm>
            <a:off x="1140965" y="2580439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9" name="任意多边形 25"/>
          <p:cNvSpPr/>
          <p:nvPr>
            <p:custDataLst>
              <p:tags r:id="rId16"/>
            </p:custDataLst>
          </p:nvPr>
        </p:nvSpPr>
        <p:spPr bwMode="auto">
          <a:xfrm rot="17933566">
            <a:off x="1900541" y="2316376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2AC9D6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40" name="文本框 39"/>
          <p:cNvSpPr txBox="1"/>
          <p:nvPr/>
        </p:nvSpPr>
        <p:spPr>
          <a:xfrm>
            <a:off x="1944370" y="160718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时间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944370" y="418147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来源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42" name="图片 22" descr="resource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76550" y="2541905"/>
            <a:ext cx="1090295" cy="1090295"/>
          </a:xfrm>
          <a:prstGeom prst="rect">
            <a:avLst/>
          </a:prstGeom>
        </p:spPr>
      </p:pic>
      <p:sp>
        <p:nvSpPr>
          <p:cNvPr id="43" name="椭圆 42"/>
          <p:cNvSpPr>
            <a:spLocks noChangeAspect="1"/>
          </p:cNvSpPr>
          <p:nvPr/>
        </p:nvSpPr>
        <p:spPr>
          <a:xfrm>
            <a:off x="1186180" y="196659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3009900" y="1023620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3041650" y="47631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>
            <a:spLocks noChangeAspect="1"/>
          </p:cNvSpPr>
          <p:nvPr/>
        </p:nvSpPr>
        <p:spPr>
          <a:xfrm>
            <a:off x="1186180" y="37852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>
            <a:spLocks noChangeAspect="1"/>
          </p:cNvSpPr>
          <p:nvPr/>
        </p:nvSpPr>
        <p:spPr>
          <a:xfrm>
            <a:off x="4863465" y="37852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4863465" y="196659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>
            <a:spLocks noChangeAspect="1"/>
          </p:cNvSpPr>
          <p:nvPr/>
        </p:nvSpPr>
        <p:spPr>
          <a:xfrm>
            <a:off x="1411605" y="152527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>
            <a:spLocks noChangeAspect="1"/>
          </p:cNvSpPr>
          <p:nvPr/>
        </p:nvSpPr>
        <p:spPr>
          <a:xfrm>
            <a:off x="878840" y="249872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>
            <a:spLocks noChangeAspect="1"/>
          </p:cNvSpPr>
          <p:nvPr/>
        </p:nvSpPr>
        <p:spPr>
          <a:xfrm>
            <a:off x="878840" y="355346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>
            <a:spLocks noChangeAspect="1"/>
          </p:cNvSpPr>
          <p:nvPr/>
        </p:nvSpPr>
        <p:spPr>
          <a:xfrm>
            <a:off x="1411605" y="445643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>
            <a:spLocks noChangeAspect="1"/>
          </p:cNvSpPr>
          <p:nvPr/>
        </p:nvSpPr>
        <p:spPr>
          <a:xfrm>
            <a:off x="2555240" y="494220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>
            <a:spLocks noChangeAspect="1"/>
          </p:cNvSpPr>
          <p:nvPr/>
        </p:nvSpPr>
        <p:spPr>
          <a:xfrm>
            <a:off x="3742055" y="494220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>
            <a:spLocks noChangeAspect="1"/>
          </p:cNvSpPr>
          <p:nvPr/>
        </p:nvSpPr>
        <p:spPr>
          <a:xfrm>
            <a:off x="4863465" y="437832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>
            <a:spLocks noChangeAspect="1"/>
          </p:cNvSpPr>
          <p:nvPr/>
        </p:nvSpPr>
        <p:spPr>
          <a:xfrm>
            <a:off x="5371465" y="355346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>
            <a:spLocks noChangeAspect="1"/>
          </p:cNvSpPr>
          <p:nvPr/>
        </p:nvSpPr>
        <p:spPr>
          <a:xfrm>
            <a:off x="5396230" y="242443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>
            <a:spLocks noChangeAspect="1"/>
          </p:cNvSpPr>
          <p:nvPr/>
        </p:nvSpPr>
        <p:spPr>
          <a:xfrm>
            <a:off x="4821555" y="160718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>
            <a:spLocks noChangeAspect="1"/>
          </p:cNvSpPr>
          <p:nvPr/>
        </p:nvSpPr>
        <p:spPr>
          <a:xfrm>
            <a:off x="3659505" y="102362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>
            <a:spLocks noChangeAspect="1"/>
          </p:cNvSpPr>
          <p:nvPr/>
        </p:nvSpPr>
        <p:spPr>
          <a:xfrm>
            <a:off x="2506345" y="102362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3838575" y="16173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品类</a:t>
            </a:r>
            <a:endParaRPr lang="zh-CN" altLang="zh-CN" sz="2400" dirty="0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877310" y="41814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等级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276350" y="28809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活动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78350" y="28568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系列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404570" y="581372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二、用户标签分析：通过多维度进行分析、整合（整合阶段）</a:t>
            </a:r>
            <a:endParaRPr lang="zh-CN" altLang="en-US" b="1" dirty="0"/>
          </a:p>
        </p:txBody>
      </p:sp>
      <p:sp>
        <p:nvSpPr>
          <p:cNvPr id="63" name="文本框 62"/>
          <p:cNvSpPr txBox="1"/>
          <p:nvPr/>
        </p:nvSpPr>
        <p:spPr>
          <a:xfrm>
            <a:off x="3030855" y="485521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试用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179195" y="205676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分享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848225" y="205232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复购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57605" y="388429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裂变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983865" y="111379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活动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840760" y="387530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属性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422390" y="4404995"/>
            <a:ext cx="3541395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sym typeface="+mn-ea"/>
              </a:rPr>
              <a:t>展会、渠道、电商、门店、抽奖、地铁、阅读、抖音、短视频、直播、社群、裂变、新品体验、快手直播   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.......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66140" y="820156"/>
          <a:ext cx="8773161" cy="4699899"/>
        </p:xfrm>
        <a:graphic>
          <a:graphicData uri="http://schemas.openxmlformats.org/drawingml/2006/table">
            <a:tbl>
              <a:tblPr/>
              <a:tblGrid>
                <a:gridCol w="667474"/>
                <a:gridCol w="621756"/>
                <a:gridCol w="706333"/>
                <a:gridCol w="1270942"/>
                <a:gridCol w="1728116"/>
                <a:gridCol w="2715611"/>
                <a:gridCol w="1062929"/>
              </a:tblGrid>
              <a:tr h="3773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64668">
                <a:tc rowSpan="2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特征标签</a:t>
                      </a:r>
                      <a:endParaRPr lang="zh-CN" alt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人口属性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基本信息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性别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男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女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未知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年龄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18-22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23-28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29-38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rowSpan="19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职业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上班族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学生党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宝妈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家庭主妇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重要程度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一般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核心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客户等级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白银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白银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61-150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钻石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钻石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251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以上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青铜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青铜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以下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黄金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黄金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151-250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参与程度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消费习惯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品牌偏好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数码、零食类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支付偏好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客单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89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元为主　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产品偏好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按品类分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护、沐、洗、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按功能分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丝滑、控油、无硅油、植萃、茶麸、生姜、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按价格分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按关联销售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日裂变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A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方案 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138957" y="93980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标签体系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52417" y="404707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三、用户标签形成：特征标签 （成型阶段） 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51655" y="1088151"/>
          <a:ext cx="8873980" cy="3972952"/>
        </p:xfrm>
        <a:graphic>
          <a:graphicData uri="http://schemas.openxmlformats.org/drawingml/2006/table">
            <a:tbl>
              <a:tblPr/>
              <a:tblGrid>
                <a:gridCol w="675144"/>
                <a:gridCol w="628901"/>
                <a:gridCol w="714450"/>
                <a:gridCol w="1285548"/>
                <a:gridCol w="1747976"/>
                <a:gridCol w="2746818"/>
                <a:gridCol w="1075143"/>
              </a:tblGrid>
              <a:tr h="4009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74956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行为标签</a:t>
                      </a:r>
                      <a:endParaRPr lang="zh-CN" altLang="en-US" sz="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上网习惯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活跃兴趣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冲浪爱好者（每日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小时以上）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95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游戏爱好者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游戏群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95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追剧达人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电视剧群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追星玩家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明星粉丝群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互动频次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5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10····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以上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安家计划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触点次数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触达周期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当月第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7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15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天触达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产品消耗周期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粉丝运营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营销活动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直播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直播电视博览会、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12.24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圣诞宠粉、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裂变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月裂变、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月裂变、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积分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扫码、转粉朋友圈、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新品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社群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KOC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甄选、课代表预备营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大促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6.18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、双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、双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内容标签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美食、心情、友情、旅游、学习、励志、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新来源标签</a:t>
                      </a:r>
                      <a:endParaRPr lang="zh-CN" altLang="en-US" sz="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商业属性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拉新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线下活动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全国商超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全国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27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亿大促、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区域商超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C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端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组展架位置、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线上活动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试用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新品抢先体验资格、进群抽免单、免费领取试用装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8694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包裹卡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163081" y="419735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三、用户标签形成：行为标签、新来源标签 （成型阶段） 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876868" y="2460943"/>
            <a:ext cx="4653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四、分层运营如何</a:t>
            </a:r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实现？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Oval 12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2005255" y="2415540"/>
            <a:ext cx="970811" cy="972633"/>
          </a:xfrm>
          <a:prstGeom prst="ellipse">
            <a:avLst/>
          </a:prstGeom>
          <a:solidFill>
            <a:srgbClr val="5F7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0" name="Freeform 14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1616346" y="2901095"/>
            <a:ext cx="1748374" cy="878263"/>
          </a:xfrm>
          <a:custGeom>
            <a:avLst/>
            <a:gdLst>
              <a:gd name="T0" fmla="*/ 342 w 683"/>
              <a:gd name="T1" fmla="*/ 305 h 342"/>
              <a:gd name="T2" fmla="*/ 37 w 683"/>
              <a:gd name="T3" fmla="*/ 0 h 342"/>
              <a:gd name="T4" fmla="*/ 0 w 683"/>
              <a:gd name="T5" fmla="*/ 0 h 342"/>
              <a:gd name="T6" fmla="*/ 342 w 683"/>
              <a:gd name="T7" fmla="*/ 342 h 342"/>
              <a:gd name="T8" fmla="*/ 683 w 683"/>
              <a:gd name="T9" fmla="*/ 0 h 342"/>
              <a:gd name="T10" fmla="*/ 646 w 683"/>
              <a:gd name="T11" fmla="*/ 0 h 342"/>
              <a:gd name="T12" fmla="*/ 342 w 683"/>
              <a:gd name="T13" fmla="*/ 30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3" h="342">
                <a:moveTo>
                  <a:pt x="342" y="305"/>
                </a:moveTo>
                <a:cubicBezTo>
                  <a:pt x="173" y="305"/>
                  <a:pt x="37" y="169"/>
                  <a:pt x="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9"/>
                  <a:pt x="153" y="342"/>
                  <a:pt x="342" y="342"/>
                </a:cubicBezTo>
                <a:cubicBezTo>
                  <a:pt x="530" y="342"/>
                  <a:pt x="683" y="189"/>
                  <a:pt x="683" y="0"/>
                </a:cubicBezTo>
                <a:cubicBezTo>
                  <a:pt x="646" y="0"/>
                  <a:pt x="646" y="0"/>
                  <a:pt x="646" y="0"/>
                </a:cubicBezTo>
                <a:cubicBezTo>
                  <a:pt x="646" y="169"/>
                  <a:pt x="510" y="305"/>
                  <a:pt x="342" y="3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" name="Line 15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 flipV="1">
            <a:off x="2492815" y="2117205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2" name="Oval 16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3661443" y="2415540"/>
            <a:ext cx="970811" cy="972633"/>
          </a:xfrm>
          <a:prstGeom prst="ellipse">
            <a:avLst/>
          </a:prstGeom>
          <a:solidFill>
            <a:srgbClr val="D9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3" name="Freeform 18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3269871" y="2024355"/>
            <a:ext cx="1751417" cy="876740"/>
          </a:xfrm>
          <a:custGeom>
            <a:avLst/>
            <a:gdLst>
              <a:gd name="T0" fmla="*/ 342 w 684"/>
              <a:gd name="T1" fmla="*/ 37 h 341"/>
              <a:gd name="T2" fmla="*/ 647 w 684"/>
              <a:gd name="T3" fmla="*/ 341 h 341"/>
              <a:gd name="T4" fmla="*/ 684 w 684"/>
              <a:gd name="T5" fmla="*/ 341 h 341"/>
              <a:gd name="T6" fmla="*/ 342 w 684"/>
              <a:gd name="T7" fmla="*/ 0 h 341"/>
              <a:gd name="T8" fmla="*/ 0 w 684"/>
              <a:gd name="T9" fmla="*/ 341 h 341"/>
              <a:gd name="T10" fmla="*/ 37 w 684"/>
              <a:gd name="T11" fmla="*/ 341 h 341"/>
              <a:gd name="T12" fmla="*/ 342 w 684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341">
                <a:moveTo>
                  <a:pt x="342" y="37"/>
                </a:moveTo>
                <a:cubicBezTo>
                  <a:pt x="511" y="37"/>
                  <a:pt x="647" y="173"/>
                  <a:pt x="647" y="341"/>
                </a:cubicBezTo>
                <a:cubicBezTo>
                  <a:pt x="684" y="341"/>
                  <a:pt x="684" y="341"/>
                  <a:pt x="684" y="341"/>
                </a:cubicBezTo>
                <a:cubicBezTo>
                  <a:pt x="684" y="153"/>
                  <a:pt x="531" y="0"/>
                  <a:pt x="342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37" y="341"/>
                  <a:pt x="37" y="341"/>
                  <a:pt x="37" y="341"/>
                </a:cubicBezTo>
                <a:cubicBezTo>
                  <a:pt x="37" y="173"/>
                  <a:pt x="174" y="37"/>
                  <a:pt x="342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4" name="Oval 20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5315474" y="2415540"/>
            <a:ext cx="972332" cy="972633"/>
          </a:xfrm>
          <a:prstGeom prst="ellipse">
            <a:avLst/>
          </a:prstGeom>
          <a:solidFill>
            <a:srgbClr val="85A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5" name="Freeform 22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4926439" y="2901095"/>
            <a:ext cx="1751417" cy="878263"/>
          </a:xfrm>
          <a:custGeom>
            <a:avLst/>
            <a:gdLst>
              <a:gd name="T0" fmla="*/ 342 w 684"/>
              <a:gd name="T1" fmla="*/ 305 h 342"/>
              <a:gd name="T2" fmla="*/ 37 w 684"/>
              <a:gd name="T3" fmla="*/ 0 h 342"/>
              <a:gd name="T4" fmla="*/ 0 w 684"/>
              <a:gd name="T5" fmla="*/ 0 h 342"/>
              <a:gd name="T6" fmla="*/ 342 w 684"/>
              <a:gd name="T7" fmla="*/ 342 h 342"/>
              <a:gd name="T8" fmla="*/ 684 w 684"/>
              <a:gd name="T9" fmla="*/ 0 h 342"/>
              <a:gd name="T10" fmla="*/ 647 w 684"/>
              <a:gd name="T11" fmla="*/ 0 h 342"/>
              <a:gd name="T12" fmla="*/ 342 w 684"/>
              <a:gd name="T13" fmla="*/ 30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342">
                <a:moveTo>
                  <a:pt x="342" y="305"/>
                </a:moveTo>
                <a:cubicBezTo>
                  <a:pt x="174" y="305"/>
                  <a:pt x="37" y="169"/>
                  <a:pt x="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9"/>
                  <a:pt x="153" y="342"/>
                  <a:pt x="342" y="342"/>
                </a:cubicBezTo>
                <a:cubicBezTo>
                  <a:pt x="531" y="342"/>
                  <a:pt x="684" y="189"/>
                  <a:pt x="684" y="0"/>
                </a:cubicBezTo>
                <a:cubicBezTo>
                  <a:pt x="647" y="0"/>
                  <a:pt x="647" y="0"/>
                  <a:pt x="647" y="0"/>
                </a:cubicBezTo>
                <a:cubicBezTo>
                  <a:pt x="647" y="169"/>
                  <a:pt x="510" y="305"/>
                  <a:pt x="342" y="3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6" name="Line 23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 flipV="1">
            <a:off x="5802401" y="2117205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7" name="Oval 24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6972548" y="2415540"/>
            <a:ext cx="969290" cy="972633"/>
          </a:xfrm>
          <a:prstGeom prst="ellipse">
            <a:avLst/>
          </a:prstGeom>
          <a:solidFill>
            <a:srgbClr val="F0B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8" name="Freeform 26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6581358" y="2024405"/>
            <a:ext cx="1748374" cy="876740"/>
          </a:xfrm>
          <a:custGeom>
            <a:avLst/>
            <a:gdLst>
              <a:gd name="T0" fmla="*/ 341 w 683"/>
              <a:gd name="T1" fmla="*/ 37 h 341"/>
              <a:gd name="T2" fmla="*/ 646 w 683"/>
              <a:gd name="T3" fmla="*/ 341 h 341"/>
              <a:gd name="T4" fmla="*/ 683 w 683"/>
              <a:gd name="T5" fmla="*/ 341 h 341"/>
              <a:gd name="T6" fmla="*/ 341 w 683"/>
              <a:gd name="T7" fmla="*/ 0 h 341"/>
              <a:gd name="T8" fmla="*/ 0 w 683"/>
              <a:gd name="T9" fmla="*/ 341 h 341"/>
              <a:gd name="T10" fmla="*/ 37 w 683"/>
              <a:gd name="T11" fmla="*/ 341 h 341"/>
              <a:gd name="T12" fmla="*/ 341 w 683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3" h="341">
                <a:moveTo>
                  <a:pt x="341" y="37"/>
                </a:moveTo>
                <a:cubicBezTo>
                  <a:pt x="510" y="37"/>
                  <a:pt x="646" y="173"/>
                  <a:pt x="646" y="341"/>
                </a:cubicBezTo>
                <a:cubicBezTo>
                  <a:pt x="683" y="341"/>
                  <a:pt x="683" y="341"/>
                  <a:pt x="683" y="341"/>
                </a:cubicBezTo>
                <a:cubicBezTo>
                  <a:pt x="683" y="153"/>
                  <a:pt x="530" y="0"/>
                  <a:pt x="341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37" y="341"/>
                  <a:pt x="37" y="341"/>
                  <a:pt x="37" y="341"/>
                </a:cubicBezTo>
                <a:cubicBezTo>
                  <a:pt x="37" y="173"/>
                  <a:pt x="173" y="37"/>
                  <a:pt x="341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966754" y="2750305"/>
            <a:ext cx="360188" cy="303102"/>
            <a:chOff x="3516722" y="2466541"/>
            <a:chExt cx="360188" cy="303102"/>
          </a:xfrm>
          <a:solidFill>
            <a:schemeClr val="bg1"/>
          </a:solidFill>
        </p:grpSpPr>
        <p:sp>
          <p:nvSpPr>
            <p:cNvPr id="50" name="Freeform 32"/>
            <p:cNvSpPr>
              <a:spLocks noEditPoints="1"/>
            </p:cNvSpPr>
            <p:nvPr/>
          </p:nvSpPr>
          <p:spPr bwMode="auto">
            <a:xfrm>
              <a:off x="3516722" y="2466541"/>
              <a:ext cx="360188" cy="303102"/>
            </a:xfrm>
            <a:custGeom>
              <a:avLst/>
              <a:gdLst>
                <a:gd name="T0" fmla="*/ 507 w 548"/>
                <a:gd name="T1" fmla="*/ 0 h 462"/>
                <a:gd name="T2" fmla="*/ 41 w 548"/>
                <a:gd name="T3" fmla="*/ 0 h 462"/>
                <a:gd name="T4" fmla="*/ 0 w 548"/>
                <a:gd name="T5" fmla="*/ 41 h 462"/>
                <a:gd name="T6" fmla="*/ 0 w 548"/>
                <a:gd name="T7" fmla="*/ 369 h 462"/>
                <a:gd name="T8" fmla="*/ 41 w 548"/>
                <a:gd name="T9" fmla="*/ 409 h 462"/>
                <a:gd name="T10" fmla="*/ 226 w 548"/>
                <a:gd name="T11" fmla="*/ 409 h 462"/>
                <a:gd name="T12" fmla="*/ 226 w 548"/>
                <a:gd name="T13" fmla="*/ 416 h 462"/>
                <a:gd name="T14" fmla="*/ 223 w 548"/>
                <a:gd name="T15" fmla="*/ 428 h 462"/>
                <a:gd name="T16" fmla="*/ 177 w 548"/>
                <a:gd name="T17" fmla="*/ 445 h 462"/>
                <a:gd name="T18" fmla="*/ 160 w 548"/>
                <a:gd name="T19" fmla="*/ 449 h 462"/>
                <a:gd name="T20" fmla="*/ 151 w 548"/>
                <a:gd name="T21" fmla="*/ 449 h 462"/>
                <a:gd name="T22" fmla="*/ 142 w 548"/>
                <a:gd name="T23" fmla="*/ 455 h 462"/>
                <a:gd name="T24" fmla="*/ 142 w 548"/>
                <a:gd name="T25" fmla="*/ 455 h 462"/>
                <a:gd name="T26" fmla="*/ 151 w 548"/>
                <a:gd name="T27" fmla="*/ 462 h 462"/>
                <a:gd name="T28" fmla="*/ 397 w 548"/>
                <a:gd name="T29" fmla="*/ 462 h 462"/>
                <a:gd name="T30" fmla="*/ 406 w 548"/>
                <a:gd name="T31" fmla="*/ 455 h 462"/>
                <a:gd name="T32" fmla="*/ 406 w 548"/>
                <a:gd name="T33" fmla="*/ 455 h 462"/>
                <a:gd name="T34" fmla="*/ 402 w 548"/>
                <a:gd name="T35" fmla="*/ 449 h 462"/>
                <a:gd name="T36" fmla="*/ 389 w 548"/>
                <a:gd name="T37" fmla="*/ 448 h 462"/>
                <a:gd name="T38" fmla="*/ 329 w 548"/>
                <a:gd name="T39" fmla="*/ 426 h 462"/>
                <a:gd name="T40" fmla="*/ 322 w 548"/>
                <a:gd name="T41" fmla="*/ 416 h 462"/>
                <a:gd name="T42" fmla="*/ 322 w 548"/>
                <a:gd name="T43" fmla="*/ 409 h 462"/>
                <a:gd name="T44" fmla="*/ 507 w 548"/>
                <a:gd name="T45" fmla="*/ 409 h 462"/>
                <a:gd name="T46" fmla="*/ 548 w 548"/>
                <a:gd name="T47" fmla="*/ 369 h 462"/>
                <a:gd name="T48" fmla="*/ 548 w 548"/>
                <a:gd name="T49" fmla="*/ 41 h 462"/>
                <a:gd name="T50" fmla="*/ 507 w 548"/>
                <a:gd name="T51" fmla="*/ 0 h 462"/>
                <a:gd name="T52" fmla="*/ 510 w 548"/>
                <a:gd name="T53" fmla="*/ 330 h 462"/>
                <a:gd name="T54" fmla="*/ 497 w 548"/>
                <a:gd name="T55" fmla="*/ 344 h 462"/>
                <a:gd name="T56" fmla="*/ 51 w 548"/>
                <a:gd name="T57" fmla="*/ 344 h 462"/>
                <a:gd name="T58" fmla="*/ 38 w 548"/>
                <a:gd name="T59" fmla="*/ 330 h 462"/>
                <a:gd name="T60" fmla="*/ 38 w 548"/>
                <a:gd name="T61" fmla="*/ 50 h 462"/>
                <a:gd name="T62" fmla="*/ 51 w 548"/>
                <a:gd name="T63" fmla="*/ 36 h 462"/>
                <a:gd name="T64" fmla="*/ 497 w 548"/>
                <a:gd name="T65" fmla="*/ 36 h 462"/>
                <a:gd name="T66" fmla="*/ 510 w 548"/>
                <a:gd name="T67" fmla="*/ 50 h 462"/>
                <a:gd name="T68" fmla="*/ 510 w 548"/>
                <a:gd name="T69" fmla="*/ 33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8" h="462">
                  <a:moveTo>
                    <a:pt x="507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0" y="391"/>
                    <a:pt x="18" y="409"/>
                    <a:pt x="41" y="409"/>
                  </a:cubicBezTo>
                  <a:cubicBezTo>
                    <a:pt x="226" y="409"/>
                    <a:pt x="226" y="409"/>
                    <a:pt x="226" y="409"/>
                  </a:cubicBezTo>
                  <a:cubicBezTo>
                    <a:pt x="226" y="416"/>
                    <a:pt x="226" y="416"/>
                    <a:pt x="226" y="416"/>
                  </a:cubicBezTo>
                  <a:cubicBezTo>
                    <a:pt x="226" y="419"/>
                    <a:pt x="225" y="425"/>
                    <a:pt x="223" y="428"/>
                  </a:cubicBezTo>
                  <a:cubicBezTo>
                    <a:pt x="177" y="445"/>
                    <a:pt x="177" y="445"/>
                    <a:pt x="177" y="445"/>
                  </a:cubicBezTo>
                  <a:cubicBezTo>
                    <a:pt x="173" y="447"/>
                    <a:pt x="165" y="449"/>
                    <a:pt x="160" y="449"/>
                  </a:cubicBezTo>
                  <a:cubicBezTo>
                    <a:pt x="151" y="449"/>
                    <a:pt x="151" y="449"/>
                    <a:pt x="151" y="449"/>
                  </a:cubicBezTo>
                  <a:cubicBezTo>
                    <a:pt x="146" y="449"/>
                    <a:pt x="142" y="452"/>
                    <a:pt x="142" y="455"/>
                  </a:cubicBezTo>
                  <a:cubicBezTo>
                    <a:pt x="142" y="455"/>
                    <a:pt x="142" y="455"/>
                    <a:pt x="142" y="455"/>
                  </a:cubicBezTo>
                  <a:cubicBezTo>
                    <a:pt x="142" y="459"/>
                    <a:pt x="146" y="462"/>
                    <a:pt x="151" y="462"/>
                  </a:cubicBezTo>
                  <a:cubicBezTo>
                    <a:pt x="397" y="462"/>
                    <a:pt x="397" y="462"/>
                    <a:pt x="397" y="462"/>
                  </a:cubicBezTo>
                  <a:cubicBezTo>
                    <a:pt x="402" y="462"/>
                    <a:pt x="406" y="459"/>
                    <a:pt x="406" y="455"/>
                  </a:cubicBezTo>
                  <a:cubicBezTo>
                    <a:pt x="406" y="455"/>
                    <a:pt x="406" y="455"/>
                    <a:pt x="406" y="455"/>
                  </a:cubicBezTo>
                  <a:cubicBezTo>
                    <a:pt x="406" y="452"/>
                    <a:pt x="404" y="449"/>
                    <a:pt x="402" y="449"/>
                  </a:cubicBezTo>
                  <a:cubicBezTo>
                    <a:pt x="399" y="449"/>
                    <a:pt x="393" y="448"/>
                    <a:pt x="389" y="448"/>
                  </a:cubicBezTo>
                  <a:cubicBezTo>
                    <a:pt x="329" y="426"/>
                    <a:pt x="329" y="426"/>
                    <a:pt x="329" y="426"/>
                  </a:cubicBezTo>
                  <a:cubicBezTo>
                    <a:pt x="325" y="424"/>
                    <a:pt x="322" y="419"/>
                    <a:pt x="322" y="416"/>
                  </a:cubicBezTo>
                  <a:cubicBezTo>
                    <a:pt x="322" y="409"/>
                    <a:pt x="322" y="409"/>
                    <a:pt x="322" y="409"/>
                  </a:cubicBezTo>
                  <a:cubicBezTo>
                    <a:pt x="507" y="409"/>
                    <a:pt x="507" y="409"/>
                    <a:pt x="507" y="409"/>
                  </a:cubicBezTo>
                  <a:cubicBezTo>
                    <a:pt x="530" y="409"/>
                    <a:pt x="548" y="391"/>
                    <a:pt x="548" y="369"/>
                  </a:cubicBezTo>
                  <a:cubicBezTo>
                    <a:pt x="548" y="41"/>
                    <a:pt x="548" y="41"/>
                    <a:pt x="548" y="41"/>
                  </a:cubicBezTo>
                  <a:cubicBezTo>
                    <a:pt x="548" y="18"/>
                    <a:pt x="530" y="0"/>
                    <a:pt x="507" y="0"/>
                  </a:cubicBezTo>
                  <a:close/>
                  <a:moveTo>
                    <a:pt x="510" y="330"/>
                  </a:moveTo>
                  <a:cubicBezTo>
                    <a:pt x="510" y="337"/>
                    <a:pt x="504" y="343"/>
                    <a:pt x="497" y="344"/>
                  </a:cubicBezTo>
                  <a:cubicBezTo>
                    <a:pt x="51" y="344"/>
                    <a:pt x="51" y="344"/>
                    <a:pt x="51" y="344"/>
                  </a:cubicBezTo>
                  <a:cubicBezTo>
                    <a:pt x="44" y="343"/>
                    <a:pt x="38" y="337"/>
                    <a:pt x="38" y="33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42"/>
                    <a:pt x="44" y="36"/>
                    <a:pt x="51" y="36"/>
                  </a:cubicBezTo>
                  <a:cubicBezTo>
                    <a:pt x="497" y="36"/>
                    <a:pt x="497" y="36"/>
                    <a:pt x="497" y="36"/>
                  </a:cubicBezTo>
                  <a:cubicBezTo>
                    <a:pt x="504" y="36"/>
                    <a:pt x="510" y="42"/>
                    <a:pt x="510" y="50"/>
                  </a:cubicBezTo>
                  <a:lnTo>
                    <a:pt x="510" y="33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3796717" y="2713915"/>
              <a:ext cx="5437" cy="407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Freeform 34"/>
            <p:cNvSpPr/>
            <p:nvPr/>
          </p:nvSpPr>
          <p:spPr bwMode="auto">
            <a:xfrm>
              <a:off x="3806231" y="2711197"/>
              <a:ext cx="40776" cy="8155"/>
            </a:xfrm>
            <a:custGeom>
              <a:avLst/>
              <a:gdLst>
                <a:gd name="T0" fmla="*/ 63 w 63"/>
                <a:gd name="T1" fmla="*/ 6 h 13"/>
                <a:gd name="T2" fmla="*/ 57 w 63"/>
                <a:gd name="T3" fmla="*/ 13 h 13"/>
                <a:gd name="T4" fmla="*/ 6 w 63"/>
                <a:gd name="T5" fmla="*/ 13 h 13"/>
                <a:gd name="T6" fmla="*/ 0 w 63"/>
                <a:gd name="T7" fmla="*/ 6 h 13"/>
                <a:gd name="T8" fmla="*/ 0 w 63"/>
                <a:gd name="T9" fmla="*/ 6 h 13"/>
                <a:gd name="T10" fmla="*/ 6 w 63"/>
                <a:gd name="T11" fmla="*/ 0 h 13"/>
                <a:gd name="T12" fmla="*/ 57 w 63"/>
                <a:gd name="T13" fmla="*/ 0 h 13"/>
                <a:gd name="T14" fmla="*/ 63 w 63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3">
                  <a:moveTo>
                    <a:pt x="63" y="6"/>
                  </a:moveTo>
                  <a:cubicBezTo>
                    <a:pt x="63" y="10"/>
                    <a:pt x="60" y="13"/>
                    <a:pt x="57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0" y="0"/>
                    <a:pt x="63" y="3"/>
                    <a:pt x="63" y="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3788562" y="2518191"/>
              <a:ext cx="29902" cy="142716"/>
            </a:xfrm>
            <a:custGeom>
              <a:avLst/>
              <a:gdLst>
                <a:gd name="T0" fmla="*/ 45 w 45"/>
                <a:gd name="T1" fmla="*/ 193 h 216"/>
                <a:gd name="T2" fmla="*/ 22 w 45"/>
                <a:gd name="T3" fmla="*/ 216 h 216"/>
                <a:gd name="T4" fmla="*/ 22 w 45"/>
                <a:gd name="T5" fmla="*/ 216 h 216"/>
                <a:gd name="T6" fmla="*/ 0 w 45"/>
                <a:gd name="T7" fmla="*/ 193 h 216"/>
                <a:gd name="T8" fmla="*/ 0 w 45"/>
                <a:gd name="T9" fmla="*/ 23 h 216"/>
                <a:gd name="T10" fmla="*/ 22 w 45"/>
                <a:gd name="T11" fmla="*/ 0 h 216"/>
                <a:gd name="T12" fmla="*/ 22 w 45"/>
                <a:gd name="T13" fmla="*/ 0 h 216"/>
                <a:gd name="T14" fmla="*/ 45 w 45"/>
                <a:gd name="T15" fmla="*/ 23 h 216"/>
                <a:gd name="T16" fmla="*/ 45 w 45"/>
                <a:gd name="T17" fmla="*/ 19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216">
                  <a:moveTo>
                    <a:pt x="45" y="193"/>
                  </a:moveTo>
                  <a:cubicBezTo>
                    <a:pt x="45" y="206"/>
                    <a:pt x="35" y="216"/>
                    <a:pt x="22" y="216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10" y="216"/>
                    <a:pt x="0" y="206"/>
                    <a:pt x="0" y="19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19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Freeform 36"/>
            <p:cNvSpPr/>
            <p:nvPr/>
          </p:nvSpPr>
          <p:spPr bwMode="auto">
            <a:xfrm>
              <a:off x="3735553" y="2542656"/>
              <a:ext cx="29902" cy="118251"/>
            </a:xfrm>
            <a:custGeom>
              <a:avLst/>
              <a:gdLst>
                <a:gd name="T0" fmla="*/ 45 w 45"/>
                <a:gd name="T1" fmla="*/ 157 h 180"/>
                <a:gd name="T2" fmla="*/ 23 w 45"/>
                <a:gd name="T3" fmla="*/ 180 h 180"/>
                <a:gd name="T4" fmla="*/ 23 w 45"/>
                <a:gd name="T5" fmla="*/ 180 h 180"/>
                <a:gd name="T6" fmla="*/ 0 w 45"/>
                <a:gd name="T7" fmla="*/ 157 h 180"/>
                <a:gd name="T8" fmla="*/ 0 w 45"/>
                <a:gd name="T9" fmla="*/ 23 h 180"/>
                <a:gd name="T10" fmla="*/ 23 w 45"/>
                <a:gd name="T11" fmla="*/ 0 h 180"/>
                <a:gd name="T12" fmla="*/ 23 w 45"/>
                <a:gd name="T13" fmla="*/ 0 h 180"/>
                <a:gd name="T14" fmla="*/ 45 w 45"/>
                <a:gd name="T15" fmla="*/ 23 h 180"/>
                <a:gd name="T16" fmla="*/ 45 w 45"/>
                <a:gd name="T17" fmla="*/ 15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80">
                  <a:moveTo>
                    <a:pt x="45" y="157"/>
                  </a:moveTo>
                  <a:cubicBezTo>
                    <a:pt x="45" y="170"/>
                    <a:pt x="35" y="180"/>
                    <a:pt x="23" y="180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10" y="180"/>
                    <a:pt x="0" y="170"/>
                    <a:pt x="0" y="15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15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Freeform 37"/>
            <p:cNvSpPr/>
            <p:nvPr/>
          </p:nvSpPr>
          <p:spPr bwMode="auto">
            <a:xfrm>
              <a:off x="3682544" y="2565762"/>
              <a:ext cx="28544" cy="95144"/>
            </a:xfrm>
            <a:custGeom>
              <a:avLst/>
              <a:gdLst>
                <a:gd name="T0" fmla="*/ 44 w 44"/>
                <a:gd name="T1" fmla="*/ 121 h 144"/>
                <a:gd name="T2" fmla="*/ 22 w 44"/>
                <a:gd name="T3" fmla="*/ 144 h 144"/>
                <a:gd name="T4" fmla="*/ 22 w 44"/>
                <a:gd name="T5" fmla="*/ 144 h 144"/>
                <a:gd name="T6" fmla="*/ 0 w 44"/>
                <a:gd name="T7" fmla="*/ 121 h 144"/>
                <a:gd name="T8" fmla="*/ 0 w 44"/>
                <a:gd name="T9" fmla="*/ 23 h 144"/>
                <a:gd name="T10" fmla="*/ 22 w 44"/>
                <a:gd name="T11" fmla="*/ 0 h 144"/>
                <a:gd name="T12" fmla="*/ 22 w 44"/>
                <a:gd name="T13" fmla="*/ 0 h 144"/>
                <a:gd name="T14" fmla="*/ 44 w 44"/>
                <a:gd name="T15" fmla="*/ 23 h 144"/>
                <a:gd name="T16" fmla="*/ 44 w 44"/>
                <a:gd name="T17" fmla="*/ 12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4">
                  <a:moveTo>
                    <a:pt x="44" y="121"/>
                  </a:moveTo>
                  <a:cubicBezTo>
                    <a:pt x="44" y="134"/>
                    <a:pt x="34" y="144"/>
                    <a:pt x="22" y="144"/>
                  </a:cubicBezTo>
                  <a:cubicBezTo>
                    <a:pt x="22" y="144"/>
                    <a:pt x="22" y="144"/>
                    <a:pt x="22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3"/>
                  </a:cubicBezTo>
                  <a:lnTo>
                    <a:pt x="44" y="12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Freeform 38"/>
            <p:cNvSpPr/>
            <p:nvPr/>
          </p:nvSpPr>
          <p:spPr bwMode="auto">
            <a:xfrm>
              <a:off x="3629535" y="2590228"/>
              <a:ext cx="29902" cy="70678"/>
            </a:xfrm>
            <a:custGeom>
              <a:avLst/>
              <a:gdLst>
                <a:gd name="T0" fmla="*/ 45 w 45"/>
                <a:gd name="T1" fmla="*/ 85 h 108"/>
                <a:gd name="T2" fmla="*/ 22 w 45"/>
                <a:gd name="T3" fmla="*/ 108 h 108"/>
                <a:gd name="T4" fmla="*/ 22 w 45"/>
                <a:gd name="T5" fmla="*/ 108 h 108"/>
                <a:gd name="T6" fmla="*/ 0 w 45"/>
                <a:gd name="T7" fmla="*/ 85 h 108"/>
                <a:gd name="T8" fmla="*/ 0 w 45"/>
                <a:gd name="T9" fmla="*/ 23 h 108"/>
                <a:gd name="T10" fmla="*/ 22 w 45"/>
                <a:gd name="T11" fmla="*/ 0 h 108"/>
                <a:gd name="T12" fmla="*/ 22 w 45"/>
                <a:gd name="T13" fmla="*/ 0 h 108"/>
                <a:gd name="T14" fmla="*/ 45 w 45"/>
                <a:gd name="T15" fmla="*/ 23 h 108"/>
                <a:gd name="T16" fmla="*/ 45 w 45"/>
                <a:gd name="T17" fmla="*/ 8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08">
                  <a:moveTo>
                    <a:pt x="45" y="85"/>
                  </a:moveTo>
                  <a:cubicBezTo>
                    <a:pt x="45" y="98"/>
                    <a:pt x="35" y="108"/>
                    <a:pt x="22" y="108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0" y="108"/>
                    <a:pt x="0" y="98"/>
                    <a:pt x="0" y="8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8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Freeform 39"/>
            <p:cNvSpPr/>
            <p:nvPr/>
          </p:nvSpPr>
          <p:spPr bwMode="auto">
            <a:xfrm>
              <a:off x="3576527" y="2613335"/>
              <a:ext cx="28544" cy="47572"/>
            </a:xfrm>
            <a:custGeom>
              <a:avLst/>
              <a:gdLst>
                <a:gd name="T0" fmla="*/ 45 w 45"/>
                <a:gd name="T1" fmla="*/ 49 h 72"/>
                <a:gd name="T2" fmla="*/ 23 w 45"/>
                <a:gd name="T3" fmla="*/ 72 h 72"/>
                <a:gd name="T4" fmla="*/ 23 w 45"/>
                <a:gd name="T5" fmla="*/ 72 h 72"/>
                <a:gd name="T6" fmla="*/ 0 w 45"/>
                <a:gd name="T7" fmla="*/ 49 h 72"/>
                <a:gd name="T8" fmla="*/ 0 w 45"/>
                <a:gd name="T9" fmla="*/ 23 h 72"/>
                <a:gd name="T10" fmla="*/ 23 w 45"/>
                <a:gd name="T11" fmla="*/ 0 h 72"/>
                <a:gd name="T12" fmla="*/ 23 w 45"/>
                <a:gd name="T13" fmla="*/ 0 h 72"/>
                <a:gd name="T14" fmla="*/ 45 w 45"/>
                <a:gd name="T15" fmla="*/ 23 h 72"/>
                <a:gd name="T16" fmla="*/ 45 w 45"/>
                <a:gd name="T17" fmla="*/ 4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72">
                  <a:moveTo>
                    <a:pt x="45" y="49"/>
                  </a:moveTo>
                  <a:cubicBezTo>
                    <a:pt x="45" y="62"/>
                    <a:pt x="35" y="72"/>
                    <a:pt x="23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10" y="72"/>
                    <a:pt x="0" y="62"/>
                    <a:pt x="0" y="4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266226" y="2710889"/>
            <a:ext cx="381935" cy="381935"/>
            <a:chOff x="6815668" y="2385385"/>
            <a:chExt cx="381935" cy="381935"/>
          </a:xfrm>
          <a:solidFill>
            <a:schemeClr val="bg1"/>
          </a:solidFill>
        </p:grpSpPr>
        <p:sp>
          <p:nvSpPr>
            <p:cNvPr id="67" name="Freeform 78"/>
            <p:cNvSpPr/>
            <p:nvPr/>
          </p:nvSpPr>
          <p:spPr bwMode="auto">
            <a:xfrm>
              <a:off x="6815668" y="2385385"/>
              <a:ext cx="381935" cy="381935"/>
            </a:xfrm>
            <a:custGeom>
              <a:avLst/>
              <a:gdLst>
                <a:gd name="T0" fmla="*/ 539 w 580"/>
                <a:gd name="T1" fmla="*/ 141 h 580"/>
                <a:gd name="T2" fmla="*/ 509 w 580"/>
                <a:gd name="T3" fmla="*/ 171 h 580"/>
                <a:gd name="T4" fmla="*/ 489 w 580"/>
                <a:gd name="T5" fmla="*/ 181 h 580"/>
                <a:gd name="T6" fmla="*/ 517 w 580"/>
                <a:gd name="T7" fmla="*/ 290 h 580"/>
                <a:gd name="T8" fmla="*/ 290 w 580"/>
                <a:gd name="T9" fmla="*/ 517 h 580"/>
                <a:gd name="T10" fmla="*/ 63 w 580"/>
                <a:gd name="T11" fmla="*/ 290 h 580"/>
                <a:gd name="T12" fmla="*/ 290 w 580"/>
                <a:gd name="T13" fmla="*/ 63 h 580"/>
                <a:gd name="T14" fmla="*/ 401 w 580"/>
                <a:gd name="T15" fmla="*/ 92 h 580"/>
                <a:gd name="T16" fmla="*/ 411 w 580"/>
                <a:gd name="T17" fmla="*/ 72 h 580"/>
                <a:gd name="T18" fmla="*/ 441 w 580"/>
                <a:gd name="T19" fmla="*/ 42 h 580"/>
                <a:gd name="T20" fmla="*/ 290 w 580"/>
                <a:gd name="T21" fmla="*/ 0 h 580"/>
                <a:gd name="T22" fmla="*/ 0 w 580"/>
                <a:gd name="T23" fmla="*/ 290 h 580"/>
                <a:gd name="T24" fmla="*/ 290 w 580"/>
                <a:gd name="T25" fmla="*/ 580 h 580"/>
                <a:gd name="T26" fmla="*/ 580 w 580"/>
                <a:gd name="T27" fmla="*/ 290 h 580"/>
                <a:gd name="T28" fmla="*/ 539 w 580"/>
                <a:gd name="T29" fmla="*/ 141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0" h="580">
                  <a:moveTo>
                    <a:pt x="539" y="141"/>
                  </a:moveTo>
                  <a:cubicBezTo>
                    <a:pt x="509" y="171"/>
                    <a:pt x="509" y="171"/>
                    <a:pt x="509" y="171"/>
                  </a:cubicBezTo>
                  <a:cubicBezTo>
                    <a:pt x="504" y="176"/>
                    <a:pt x="496" y="179"/>
                    <a:pt x="489" y="181"/>
                  </a:cubicBezTo>
                  <a:cubicBezTo>
                    <a:pt x="506" y="213"/>
                    <a:pt x="517" y="250"/>
                    <a:pt x="517" y="290"/>
                  </a:cubicBezTo>
                  <a:cubicBezTo>
                    <a:pt x="517" y="415"/>
                    <a:pt x="415" y="517"/>
                    <a:pt x="290" y="517"/>
                  </a:cubicBezTo>
                  <a:cubicBezTo>
                    <a:pt x="165" y="517"/>
                    <a:pt x="63" y="415"/>
                    <a:pt x="63" y="290"/>
                  </a:cubicBezTo>
                  <a:cubicBezTo>
                    <a:pt x="63" y="165"/>
                    <a:pt x="165" y="63"/>
                    <a:pt x="290" y="63"/>
                  </a:cubicBezTo>
                  <a:cubicBezTo>
                    <a:pt x="330" y="63"/>
                    <a:pt x="368" y="74"/>
                    <a:pt x="401" y="92"/>
                  </a:cubicBezTo>
                  <a:cubicBezTo>
                    <a:pt x="402" y="85"/>
                    <a:pt x="406" y="78"/>
                    <a:pt x="411" y="72"/>
                  </a:cubicBezTo>
                  <a:cubicBezTo>
                    <a:pt x="441" y="42"/>
                    <a:pt x="441" y="42"/>
                    <a:pt x="441" y="42"/>
                  </a:cubicBezTo>
                  <a:cubicBezTo>
                    <a:pt x="397" y="15"/>
                    <a:pt x="345" y="0"/>
                    <a:pt x="290" y="0"/>
                  </a:cubicBezTo>
                  <a:cubicBezTo>
                    <a:pt x="130" y="0"/>
                    <a:pt x="0" y="130"/>
                    <a:pt x="0" y="290"/>
                  </a:cubicBezTo>
                  <a:cubicBezTo>
                    <a:pt x="0" y="450"/>
                    <a:pt x="130" y="580"/>
                    <a:pt x="290" y="580"/>
                  </a:cubicBezTo>
                  <a:cubicBezTo>
                    <a:pt x="450" y="580"/>
                    <a:pt x="580" y="450"/>
                    <a:pt x="580" y="290"/>
                  </a:cubicBezTo>
                  <a:cubicBezTo>
                    <a:pt x="580" y="235"/>
                    <a:pt x="565" y="184"/>
                    <a:pt x="539" y="1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8" name="Freeform 79"/>
            <p:cNvSpPr/>
            <p:nvPr/>
          </p:nvSpPr>
          <p:spPr bwMode="auto">
            <a:xfrm>
              <a:off x="6970617" y="2396259"/>
              <a:ext cx="216113" cy="216113"/>
            </a:xfrm>
            <a:custGeom>
              <a:avLst/>
              <a:gdLst>
                <a:gd name="T0" fmla="*/ 186 w 329"/>
                <a:gd name="T1" fmla="*/ 67 h 328"/>
                <a:gd name="T2" fmla="*/ 249 w 329"/>
                <a:gd name="T3" fmla="*/ 4 h 328"/>
                <a:gd name="T4" fmla="*/ 257 w 329"/>
                <a:gd name="T5" fmla="*/ 7 h 328"/>
                <a:gd name="T6" fmla="*/ 263 w 329"/>
                <a:gd name="T7" fmla="*/ 66 h 328"/>
                <a:gd name="T8" fmla="*/ 322 w 329"/>
                <a:gd name="T9" fmla="*/ 71 h 328"/>
                <a:gd name="T10" fmla="*/ 325 w 329"/>
                <a:gd name="T11" fmla="*/ 80 h 328"/>
                <a:gd name="T12" fmla="*/ 262 w 329"/>
                <a:gd name="T13" fmla="*/ 142 h 328"/>
                <a:gd name="T14" fmla="*/ 245 w 329"/>
                <a:gd name="T15" fmla="*/ 149 h 328"/>
                <a:gd name="T16" fmla="*/ 207 w 329"/>
                <a:gd name="T17" fmla="*/ 145 h 328"/>
                <a:gd name="T18" fmla="*/ 99 w 329"/>
                <a:gd name="T19" fmla="*/ 253 h 328"/>
                <a:gd name="T20" fmla="*/ 89 w 329"/>
                <a:gd name="T21" fmla="*/ 309 h 328"/>
                <a:gd name="T22" fmla="*/ 19 w 329"/>
                <a:gd name="T23" fmla="*/ 309 h 328"/>
                <a:gd name="T24" fmla="*/ 19 w 329"/>
                <a:gd name="T25" fmla="*/ 239 h 328"/>
                <a:gd name="T26" fmla="*/ 75 w 329"/>
                <a:gd name="T27" fmla="*/ 230 h 328"/>
                <a:gd name="T28" fmla="*/ 184 w 329"/>
                <a:gd name="T29" fmla="*/ 121 h 328"/>
                <a:gd name="T30" fmla="*/ 180 w 329"/>
                <a:gd name="T31" fmla="*/ 84 h 328"/>
                <a:gd name="T32" fmla="*/ 186 w 329"/>
                <a:gd name="T33" fmla="*/ 6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9" h="328">
                  <a:moveTo>
                    <a:pt x="186" y="67"/>
                  </a:moveTo>
                  <a:cubicBezTo>
                    <a:pt x="249" y="4"/>
                    <a:pt x="249" y="4"/>
                    <a:pt x="249" y="4"/>
                  </a:cubicBezTo>
                  <a:cubicBezTo>
                    <a:pt x="253" y="0"/>
                    <a:pt x="256" y="1"/>
                    <a:pt x="257" y="7"/>
                  </a:cubicBezTo>
                  <a:cubicBezTo>
                    <a:pt x="263" y="66"/>
                    <a:pt x="263" y="66"/>
                    <a:pt x="263" y="66"/>
                  </a:cubicBezTo>
                  <a:cubicBezTo>
                    <a:pt x="322" y="71"/>
                    <a:pt x="322" y="71"/>
                    <a:pt x="322" y="71"/>
                  </a:cubicBezTo>
                  <a:cubicBezTo>
                    <a:pt x="327" y="72"/>
                    <a:pt x="329" y="76"/>
                    <a:pt x="325" y="80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58" y="146"/>
                    <a:pt x="250" y="149"/>
                    <a:pt x="245" y="149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99" y="253"/>
                    <a:pt x="99" y="253"/>
                    <a:pt x="99" y="253"/>
                  </a:cubicBezTo>
                  <a:cubicBezTo>
                    <a:pt x="107" y="272"/>
                    <a:pt x="104" y="294"/>
                    <a:pt x="89" y="309"/>
                  </a:cubicBezTo>
                  <a:cubicBezTo>
                    <a:pt x="70" y="328"/>
                    <a:pt x="39" y="328"/>
                    <a:pt x="19" y="309"/>
                  </a:cubicBezTo>
                  <a:cubicBezTo>
                    <a:pt x="0" y="290"/>
                    <a:pt x="0" y="259"/>
                    <a:pt x="19" y="239"/>
                  </a:cubicBezTo>
                  <a:cubicBezTo>
                    <a:pt x="34" y="224"/>
                    <a:pt x="57" y="221"/>
                    <a:pt x="75" y="230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78"/>
                    <a:pt x="182" y="71"/>
                    <a:pt x="186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9" name="Freeform 80"/>
            <p:cNvSpPr/>
            <p:nvPr/>
          </p:nvSpPr>
          <p:spPr bwMode="auto">
            <a:xfrm>
              <a:off x="6894501" y="2464218"/>
              <a:ext cx="224268" cy="224268"/>
            </a:xfrm>
            <a:custGeom>
              <a:avLst/>
              <a:gdLst>
                <a:gd name="T0" fmla="*/ 170 w 340"/>
                <a:gd name="T1" fmla="*/ 73 h 340"/>
                <a:gd name="T2" fmla="*/ 212 w 340"/>
                <a:gd name="T3" fmla="*/ 83 h 340"/>
                <a:gd name="T4" fmla="*/ 266 w 340"/>
                <a:gd name="T5" fmla="*/ 30 h 340"/>
                <a:gd name="T6" fmla="*/ 170 w 340"/>
                <a:gd name="T7" fmla="*/ 0 h 340"/>
                <a:gd name="T8" fmla="*/ 0 w 340"/>
                <a:gd name="T9" fmla="*/ 170 h 340"/>
                <a:gd name="T10" fmla="*/ 170 w 340"/>
                <a:gd name="T11" fmla="*/ 340 h 340"/>
                <a:gd name="T12" fmla="*/ 340 w 340"/>
                <a:gd name="T13" fmla="*/ 170 h 340"/>
                <a:gd name="T14" fmla="*/ 311 w 340"/>
                <a:gd name="T15" fmla="*/ 76 h 340"/>
                <a:gd name="T16" fmla="*/ 258 w 340"/>
                <a:gd name="T17" fmla="*/ 130 h 340"/>
                <a:gd name="T18" fmla="*/ 267 w 340"/>
                <a:gd name="T19" fmla="*/ 170 h 340"/>
                <a:gd name="T20" fmla="*/ 170 w 340"/>
                <a:gd name="T21" fmla="*/ 267 h 340"/>
                <a:gd name="T22" fmla="*/ 73 w 340"/>
                <a:gd name="T23" fmla="*/ 170 h 340"/>
                <a:gd name="T24" fmla="*/ 170 w 340"/>
                <a:gd name="T25" fmla="*/ 7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340">
                  <a:moveTo>
                    <a:pt x="170" y="73"/>
                  </a:moveTo>
                  <a:cubicBezTo>
                    <a:pt x="185" y="73"/>
                    <a:pt x="199" y="77"/>
                    <a:pt x="212" y="83"/>
                  </a:cubicBezTo>
                  <a:cubicBezTo>
                    <a:pt x="266" y="30"/>
                    <a:pt x="266" y="30"/>
                    <a:pt x="266" y="30"/>
                  </a:cubicBezTo>
                  <a:cubicBezTo>
                    <a:pt x="238" y="11"/>
                    <a:pt x="205" y="0"/>
                    <a:pt x="170" y="0"/>
                  </a:cubicBezTo>
                  <a:cubicBezTo>
                    <a:pt x="76" y="0"/>
                    <a:pt x="0" y="76"/>
                    <a:pt x="0" y="170"/>
                  </a:cubicBezTo>
                  <a:cubicBezTo>
                    <a:pt x="0" y="264"/>
                    <a:pt x="76" y="340"/>
                    <a:pt x="170" y="340"/>
                  </a:cubicBezTo>
                  <a:cubicBezTo>
                    <a:pt x="264" y="340"/>
                    <a:pt x="340" y="264"/>
                    <a:pt x="340" y="170"/>
                  </a:cubicBezTo>
                  <a:cubicBezTo>
                    <a:pt x="340" y="135"/>
                    <a:pt x="329" y="103"/>
                    <a:pt x="311" y="76"/>
                  </a:cubicBezTo>
                  <a:cubicBezTo>
                    <a:pt x="258" y="130"/>
                    <a:pt x="258" y="130"/>
                    <a:pt x="258" y="130"/>
                  </a:cubicBezTo>
                  <a:cubicBezTo>
                    <a:pt x="264" y="142"/>
                    <a:pt x="267" y="156"/>
                    <a:pt x="267" y="170"/>
                  </a:cubicBezTo>
                  <a:cubicBezTo>
                    <a:pt x="267" y="223"/>
                    <a:pt x="223" y="267"/>
                    <a:pt x="170" y="267"/>
                  </a:cubicBezTo>
                  <a:cubicBezTo>
                    <a:pt x="117" y="267"/>
                    <a:pt x="73" y="223"/>
                    <a:pt x="73" y="170"/>
                  </a:cubicBezTo>
                  <a:cubicBezTo>
                    <a:pt x="73" y="117"/>
                    <a:pt x="117" y="73"/>
                    <a:pt x="170" y="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616077" y="2710889"/>
            <a:ext cx="333004" cy="381935"/>
            <a:chOff x="5190013" y="2809591"/>
            <a:chExt cx="333004" cy="381935"/>
          </a:xfrm>
          <a:solidFill>
            <a:schemeClr val="bg1"/>
          </a:solidFill>
        </p:grpSpPr>
        <p:sp>
          <p:nvSpPr>
            <p:cNvPr id="71" name="Freeform 241"/>
            <p:cNvSpPr>
              <a:spLocks noEditPoints="1"/>
            </p:cNvSpPr>
            <p:nvPr/>
          </p:nvSpPr>
          <p:spPr bwMode="auto">
            <a:xfrm>
              <a:off x="5190013" y="2809591"/>
              <a:ext cx="333004" cy="381935"/>
            </a:xfrm>
            <a:custGeom>
              <a:avLst/>
              <a:gdLst>
                <a:gd name="T0" fmla="*/ 507 w 507"/>
                <a:gd name="T1" fmla="*/ 118 h 581"/>
                <a:gd name="T2" fmla="*/ 507 w 507"/>
                <a:gd name="T3" fmla="*/ 143 h 581"/>
                <a:gd name="T4" fmla="*/ 506 w 507"/>
                <a:gd name="T5" fmla="*/ 229 h 581"/>
                <a:gd name="T6" fmla="*/ 496 w 507"/>
                <a:gd name="T7" fmla="*/ 296 h 581"/>
                <a:gd name="T8" fmla="*/ 268 w 507"/>
                <a:gd name="T9" fmla="*/ 576 h 581"/>
                <a:gd name="T10" fmla="*/ 257 w 507"/>
                <a:gd name="T11" fmla="*/ 580 h 581"/>
                <a:gd name="T12" fmla="*/ 253 w 507"/>
                <a:gd name="T13" fmla="*/ 581 h 581"/>
                <a:gd name="T14" fmla="*/ 250 w 507"/>
                <a:gd name="T15" fmla="*/ 580 h 581"/>
                <a:gd name="T16" fmla="*/ 239 w 507"/>
                <a:gd name="T17" fmla="*/ 576 h 581"/>
                <a:gd name="T18" fmla="*/ 10 w 507"/>
                <a:gd name="T19" fmla="*/ 296 h 581"/>
                <a:gd name="T20" fmla="*/ 1 w 507"/>
                <a:gd name="T21" fmla="*/ 229 h 581"/>
                <a:gd name="T22" fmla="*/ 0 w 507"/>
                <a:gd name="T23" fmla="*/ 143 h 581"/>
                <a:gd name="T24" fmla="*/ 0 w 507"/>
                <a:gd name="T25" fmla="*/ 118 h 581"/>
                <a:gd name="T26" fmla="*/ 7 w 507"/>
                <a:gd name="T27" fmla="*/ 109 h 581"/>
                <a:gd name="T28" fmla="*/ 31 w 507"/>
                <a:gd name="T29" fmla="*/ 102 h 581"/>
                <a:gd name="T30" fmla="*/ 148 w 507"/>
                <a:gd name="T31" fmla="*/ 44 h 581"/>
                <a:gd name="T32" fmla="*/ 253 w 507"/>
                <a:gd name="T33" fmla="*/ 0 h 581"/>
                <a:gd name="T34" fmla="*/ 359 w 507"/>
                <a:gd name="T35" fmla="*/ 44 h 581"/>
                <a:gd name="T36" fmla="*/ 476 w 507"/>
                <a:gd name="T37" fmla="*/ 102 h 581"/>
                <a:gd name="T38" fmla="*/ 500 w 507"/>
                <a:gd name="T39" fmla="*/ 109 h 581"/>
                <a:gd name="T40" fmla="*/ 507 w 507"/>
                <a:gd name="T41" fmla="*/ 118 h 581"/>
                <a:gd name="T42" fmla="*/ 488 w 507"/>
                <a:gd name="T43" fmla="*/ 125 h 581"/>
                <a:gd name="T44" fmla="*/ 471 w 507"/>
                <a:gd name="T45" fmla="*/ 120 h 581"/>
                <a:gd name="T46" fmla="*/ 349 w 507"/>
                <a:gd name="T47" fmla="*/ 59 h 581"/>
                <a:gd name="T48" fmla="*/ 253 w 507"/>
                <a:gd name="T49" fmla="*/ 19 h 581"/>
                <a:gd name="T50" fmla="*/ 158 w 507"/>
                <a:gd name="T51" fmla="*/ 59 h 581"/>
                <a:gd name="T52" fmla="*/ 36 w 507"/>
                <a:gd name="T53" fmla="*/ 120 h 581"/>
                <a:gd name="T54" fmla="*/ 19 w 507"/>
                <a:gd name="T55" fmla="*/ 125 h 581"/>
                <a:gd name="T56" fmla="*/ 19 w 507"/>
                <a:gd name="T57" fmla="*/ 143 h 581"/>
                <a:gd name="T58" fmla="*/ 20 w 507"/>
                <a:gd name="T59" fmla="*/ 228 h 581"/>
                <a:gd name="T60" fmla="*/ 29 w 507"/>
                <a:gd name="T61" fmla="*/ 292 h 581"/>
                <a:gd name="T62" fmla="*/ 245 w 507"/>
                <a:gd name="T63" fmla="*/ 559 h 581"/>
                <a:gd name="T64" fmla="*/ 253 w 507"/>
                <a:gd name="T65" fmla="*/ 562 h 581"/>
                <a:gd name="T66" fmla="*/ 262 w 507"/>
                <a:gd name="T67" fmla="*/ 559 h 581"/>
                <a:gd name="T68" fmla="*/ 478 w 507"/>
                <a:gd name="T69" fmla="*/ 292 h 581"/>
                <a:gd name="T70" fmla="*/ 487 w 507"/>
                <a:gd name="T71" fmla="*/ 228 h 581"/>
                <a:gd name="T72" fmla="*/ 488 w 507"/>
                <a:gd name="T73" fmla="*/ 143 h 581"/>
                <a:gd name="T74" fmla="*/ 488 w 507"/>
                <a:gd name="T75" fmla="*/ 12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7" h="581">
                  <a:moveTo>
                    <a:pt x="507" y="118"/>
                  </a:moveTo>
                  <a:cubicBezTo>
                    <a:pt x="507" y="143"/>
                    <a:pt x="507" y="143"/>
                    <a:pt x="507" y="143"/>
                  </a:cubicBezTo>
                  <a:cubicBezTo>
                    <a:pt x="507" y="151"/>
                    <a:pt x="507" y="217"/>
                    <a:pt x="506" y="229"/>
                  </a:cubicBezTo>
                  <a:cubicBezTo>
                    <a:pt x="504" y="252"/>
                    <a:pt x="501" y="275"/>
                    <a:pt x="496" y="296"/>
                  </a:cubicBezTo>
                  <a:cubicBezTo>
                    <a:pt x="451" y="505"/>
                    <a:pt x="276" y="573"/>
                    <a:pt x="268" y="576"/>
                  </a:cubicBezTo>
                  <a:cubicBezTo>
                    <a:pt x="257" y="580"/>
                    <a:pt x="257" y="580"/>
                    <a:pt x="257" y="580"/>
                  </a:cubicBezTo>
                  <a:cubicBezTo>
                    <a:pt x="256" y="581"/>
                    <a:pt x="255" y="581"/>
                    <a:pt x="253" y="581"/>
                  </a:cubicBezTo>
                  <a:cubicBezTo>
                    <a:pt x="252" y="581"/>
                    <a:pt x="251" y="581"/>
                    <a:pt x="250" y="580"/>
                  </a:cubicBezTo>
                  <a:cubicBezTo>
                    <a:pt x="239" y="576"/>
                    <a:pt x="239" y="576"/>
                    <a:pt x="239" y="576"/>
                  </a:cubicBezTo>
                  <a:cubicBezTo>
                    <a:pt x="231" y="573"/>
                    <a:pt x="56" y="505"/>
                    <a:pt x="10" y="296"/>
                  </a:cubicBezTo>
                  <a:cubicBezTo>
                    <a:pt x="6" y="275"/>
                    <a:pt x="3" y="252"/>
                    <a:pt x="1" y="229"/>
                  </a:cubicBezTo>
                  <a:cubicBezTo>
                    <a:pt x="0" y="217"/>
                    <a:pt x="0" y="151"/>
                    <a:pt x="0" y="14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4"/>
                    <a:pt x="3" y="110"/>
                    <a:pt x="7" y="109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79" y="88"/>
                    <a:pt x="116" y="65"/>
                    <a:pt x="148" y="44"/>
                  </a:cubicBezTo>
                  <a:cubicBezTo>
                    <a:pt x="185" y="20"/>
                    <a:pt x="216" y="0"/>
                    <a:pt x="253" y="0"/>
                  </a:cubicBezTo>
                  <a:cubicBezTo>
                    <a:pt x="291" y="0"/>
                    <a:pt x="322" y="20"/>
                    <a:pt x="359" y="44"/>
                  </a:cubicBezTo>
                  <a:cubicBezTo>
                    <a:pt x="391" y="65"/>
                    <a:pt x="428" y="88"/>
                    <a:pt x="476" y="102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4" y="110"/>
                    <a:pt x="507" y="114"/>
                    <a:pt x="507" y="118"/>
                  </a:cubicBezTo>
                  <a:close/>
                  <a:moveTo>
                    <a:pt x="488" y="125"/>
                  </a:moveTo>
                  <a:cubicBezTo>
                    <a:pt x="471" y="120"/>
                    <a:pt x="471" y="120"/>
                    <a:pt x="471" y="120"/>
                  </a:cubicBezTo>
                  <a:cubicBezTo>
                    <a:pt x="420" y="105"/>
                    <a:pt x="382" y="81"/>
                    <a:pt x="349" y="59"/>
                  </a:cubicBezTo>
                  <a:cubicBezTo>
                    <a:pt x="315" y="38"/>
                    <a:pt x="286" y="19"/>
                    <a:pt x="253" y="19"/>
                  </a:cubicBezTo>
                  <a:cubicBezTo>
                    <a:pt x="221" y="19"/>
                    <a:pt x="192" y="38"/>
                    <a:pt x="158" y="59"/>
                  </a:cubicBezTo>
                  <a:cubicBezTo>
                    <a:pt x="125" y="81"/>
                    <a:pt x="87" y="105"/>
                    <a:pt x="36" y="120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19" y="152"/>
                    <a:pt x="19" y="217"/>
                    <a:pt x="20" y="228"/>
                  </a:cubicBezTo>
                  <a:cubicBezTo>
                    <a:pt x="21" y="250"/>
                    <a:pt x="24" y="272"/>
                    <a:pt x="29" y="292"/>
                  </a:cubicBezTo>
                  <a:cubicBezTo>
                    <a:pt x="72" y="492"/>
                    <a:pt x="238" y="556"/>
                    <a:pt x="245" y="559"/>
                  </a:cubicBezTo>
                  <a:cubicBezTo>
                    <a:pt x="253" y="562"/>
                    <a:pt x="253" y="562"/>
                    <a:pt x="253" y="562"/>
                  </a:cubicBezTo>
                  <a:cubicBezTo>
                    <a:pt x="262" y="559"/>
                    <a:pt x="262" y="559"/>
                    <a:pt x="262" y="559"/>
                  </a:cubicBezTo>
                  <a:cubicBezTo>
                    <a:pt x="269" y="556"/>
                    <a:pt x="435" y="492"/>
                    <a:pt x="478" y="292"/>
                  </a:cubicBezTo>
                  <a:cubicBezTo>
                    <a:pt x="483" y="272"/>
                    <a:pt x="486" y="250"/>
                    <a:pt x="487" y="228"/>
                  </a:cubicBezTo>
                  <a:cubicBezTo>
                    <a:pt x="488" y="217"/>
                    <a:pt x="488" y="152"/>
                    <a:pt x="488" y="143"/>
                  </a:cubicBezTo>
                  <a:lnTo>
                    <a:pt x="488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2" name="Freeform 242"/>
            <p:cNvSpPr/>
            <p:nvPr/>
          </p:nvSpPr>
          <p:spPr bwMode="auto">
            <a:xfrm>
              <a:off x="5217197" y="2836775"/>
              <a:ext cx="138638" cy="161745"/>
            </a:xfrm>
            <a:custGeom>
              <a:avLst/>
              <a:gdLst>
                <a:gd name="T0" fmla="*/ 211 w 211"/>
                <a:gd name="T1" fmla="*/ 183 h 244"/>
                <a:gd name="T2" fmla="*/ 211 w 211"/>
                <a:gd name="T3" fmla="*/ 244 h 244"/>
                <a:gd name="T4" fmla="*/ 10 w 211"/>
                <a:gd name="T5" fmla="*/ 244 h 244"/>
                <a:gd name="T6" fmla="*/ 2 w 211"/>
                <a:gd name="T7" fmla="*/ 183 h 244"/>
                <a:gd name="T8" fmla="*/ 0 w 211"/>
                <a:gd name="T9" fmla="*/ 100 h 244"/>
                <a:gd name="T10" fmla="*/ 211 w 211"/>
                <a:gd name="T11" fmla="*/ 0 h 244"/>
                <a:gd name="T12" fmla="*/ 211 w 211"/>
                <a:gd name="T13" fmla="*/ 18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44">
                  <a:moveTo>
                    <a:pt x="211" y="183"/>
                  </a:moveTo>
                  <a:cubicBezTo>
                    <a:pt x="211" y="244"/>
                    <a:pt x="211" y="244"/>
                    <a:pt x="211" y="244"/>
                  </a:cubicBezTo>
                  <a:cubicBezTo>
                    <a:pt x="10" y="244"/>
                    <a:pt x="10" y="244"/>
                    <a:pt x="10" y="244"/>
                  </a:cubicBezTo>
                  <a:cubicBezTo>
                    <a:pt x="6" y="225"/>
                    <a:pt x="3" y="205"/>
                    <a:pt x="2" y="183"/>
                  </a:cubicBezTo>
                  <a:cubicBezTo>
                    <a:pt x="1" y="174"/>
                    <a:pt x="0" y="110"/>
                    <a:pt x="0" y="100"/>
                  </a:cubicBezTo>
                  <a:cubicBezTo>
                    <a:pt x="106" y="70"/>
                    <a:pt x="160" y="0"/>
                    <a:pt x="211" y="0"/>
                  </a:cubicBezTo>
                  <a:lnTo>
                    <a:pt x="211" y="1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3" name="Freeform 243"/>
            <p:cNvSpPr/>
            <p:nvPr/>
          </p:nvSpPr>
          <p:spPr bwMode="auto">
            <a:xfrm>
              <a:off x="5355835" y="2998520"/>
              <a:ext cx="133201" cy="163104"/>
            </a:xfrm>
            <a:custGeom>
              <a:avLst/>
              <a:gdLst>
                <a:gd name="T0" fmla="*/ 0 w 202"/>
                <a:gd name="T1" fmla="*/ 249 h 249"/>
                <a:gd name="T2" fmla="*/ 202 w 202"/>
                <a:gd name="T3" fmla="*/ 0 h 249"/>
                <a:gd name="T4" fmla="*/ 0 w 202"/>
                <a:gd name="T5" fmla="*/ 0 h 249"/>
                <a:gd name="T6" fmla="*/ 0 w 202"/>
                <a:gd name="T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249">
                  <a:moveTo>
                    <a:pt x="0" y="249"/>
                  </a:moveTo>
                  <a:cubicBezTo>
                    <a:pt x="0" y="249"/>
                    <a:pt x="161" y="189"/>
                    <a:pt x="20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355047" y="2692540"/>
            <a:ext cx="263684" cy="418632"/>
            <a:chOff x="1928983" y="2798982"/>
            <a:chExt cx="263684" cy="418632"/>
          </a:xfrm>
          <a:solidFill>
            <a:schemeClr val="bg1"/>
          </a:solidFill>
        </p:grpSpPr>
        <p:sp>
          <p:nvSpPr>
            <p:cNvPr id="75" name="Freeform 248"/>
            <p:cNvSpPr>
              <a:spLocks noEditPoints="1"/>
            </p:cNvSpPr>
            <p:nvPr/>
          </p:nvSpPr>
          <p:spPr bwMode="auto">
            <a:xfrm>
              <a:off x="1928983" y="2798982"/>
              <a:ext cx="263684" cy="289509"/>
            </a:xfrm>
            <a:custGeom>
              <a:avLst/>
              <a:gdLst>
                <a:gd name="T0" fmla="*/ 227 w 401"/>
                <a:gd name="T1" fmla="*/ 250 h 440"/>
                <a:gd name="T2" fmla="*/ 215 w 401"/>
                <a:gd name="T3" fmla="*/ 251 h 440"/>
                <a:gd name="T4" fmla="*/ 224 w 401"/>
                <a:gd name="T5" fmla="*/ 283 h 440"/>
                <a:gd name="T6" fmla="*/ 200 w 401"/>
                <a:gd name="T7" fmla="*/ 329 h 440"/>
                <a:gd name="T8" fmla="*/ 175 w 401"/>
                <a:gd name="T9" fmla="*/ 283 h 440"/>
                <a:gd name="T10" fmla="*/ 187 w 401"/>
                <a:gd name="T11" fmla="*/ 251 h 440"/>
                <a:gd name="T12" fmla="*/ 181 w 401"/>
                <a:gd name="T13" fmla="*/ 250 h 440"/>
                <a:gd name="T14" fmla="*/ 148 w 401"/>
                <a:gd name="T15" fmla="*/ 283 h 440"/>
                <a:gd name="T16" fmla="*/ 148 w 401"/>
                <a:gd name="T17" fmla="*/ 440 h 440"/>
                <a:gd name="T18" fmla="*/ 254 w 401"/>
                <a:gd name="T19" fmla="*/ 440 h 440"/>
                <a:gd name="T20" fmla="*/ 254 w 401"/>
                <a:gd name="T21" fmla="*/ 280 h 440"/>
                <a:gd name="T22" fmla="*/ 227 w 401"/>
                <a:gd name="T23" fmla="*/ 250 h 440"/>
                <a:gd name="T24" fmla="*/ 401 w 401"/>
                <a:gd name="T25" fmla="*/ 201 h 440"/>
                <a:gd name="T26" fmla="*/ 200 w 401"/>
                <a:gd name="T27" fmla="*/ 0 h 440"/>
                <a:gd name="T28" fmla="*/ 0 w 401"/>
                <a:gd name="T29" fmla="*/ 201 h 440"/>
                <a:gd name="T30" fmla="*/ 0 w 401"/>
                <a:gd name="T31" fmla="*/ 211 h 440"/>
                <a:gd name="T32" fmla="*/ 0 w 401"/>
                <a:gd name="T33" fmla="*/ 220 h 440"/>
                <a:gd name="T34" fmla="*/ 84 w 401"/>
                <a:gd name="T35" fmla="*/ 375 h 440"/>
                <a:gd name="T36" fmla="*/ 113 w 401"/>
                <a:gd name="T37" fmla="*/ 440 h 440"/>
                <a:gd name="T38" fmla="*/ 113 w 401"/>
                <a:gd name="T39" fmla="*/ 440 h 440"/>
                <a:gd name="T40" fmla="*/ 131 w 401"/>
                <a:gd name="T41" fmla="*/ 440 h 440"/>
                <a:gd name="T42" fmla="*/ 131 w 401"/>
                <a:gd name="T43" fmla="*/ 283 h 440"/>
                <a:gd name="T44" fmla="*/ 181 w 401"/>
                <a:gd name="T45" fmla="*/ 234 h 440"/>
                <a:gd name="T46" fmla="*/ 202 w 401"/>
                <a:gd name="T47" fmla="*/ 239 h 440"/>
                <a:gd name="T48" fmla="*/ 227 w 401"/>
                <a:gd name="T49" fmla="*/ 233 h 440"/>
                <a:gd name="T50" fmla="*/ 271 w 401"/>
                <a:gd name="T51" fmla="*/ 280 h 440"/>
                <a:gd name="T52" fmla="*/ 271 w 401"/>
                <a:gd name="T53" fmla="*/ 440 h 440"/>
                <a:gd name="T54" fmla="*/ 288 w 401"/>
                <a:gd name="T55" fmla="*/ 440 h 440"/>
                <a:gd name="T56" fmla="*/ 288 w 401"/>
                <a:gd name="T57" fmla="*/ 440 h 440"/>
                <a:gd name="T58" fmla="*/ 317 w 401"/>
                <a:gd name="T59" fmla="*/ 375 h 440"/>
                <a:gd name="T60" fmla="*/ 401 w 401"/>
                <a:gd name="T61" fmla="*/ 220 h 440"/>
                <a:gd name="T62" fmla="*/ 401 w 401"/>
                <a:gd name="T63" fmla="*/ 211 h 440"/>
                <a:gd name="T64" fmla="*/ 401 w 401"/>
                <a:gd name="T65" fmla="*/ 201 h 440"/>
                <a:gd name="T66" fmla="*/ 208 w 401"/>
                <a:gd name="T67" fmla="*/ 283 h 440"/>
                <a:gd name="T68" fmla="*/ 201 w 401"/>
                <a:gd name="T69" fmla="*/ 260 h 440"/>
                <a:gd name="T70" fmla="*/ 192 w 401"/>
                <a:gd name="T71" fmla="*/ 283 h 440"/>
                <a:gd name="T72" fmla="*/ 200 w 401"/>
                <a:gd name="T73" fmla="*/ 313 h 440"/>
                <a:gd name="T74" fmla="*/ 208 w 401"/>
                <a:gd name="T75" fmla="*/ 28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1" h="440">
                  <a:moveTo>
                    <a:pt x="227" y="250"/>
                  </a:moveTo>
                  <a:cubicBezTo>
                    <a:pt x="223" y="250"/>
                    <a:pt x="219" y="250"/>
                    <a:pt x="215" y="251"/>
                  </a:cubicBezTo>
                  <a:cubicBezTo>
                    <a:pt x="221" y="260"/>
                    <a:pt x="224" y="270"/>
                    <a:pt x="224" y="283"/>
                  </a:cubicBezTo>
                  <a:cubicBezTo>
                    <a:pt x="224" y="317"/>
                    <a:pt x="211" y="329"/>
                    <a:pt x="200" y="329"/>
                  </a:cubicBezTo>
                  <a:cubicBezTo>
                    <a:pt x="188" y="329"/>
                    <a:pt x="175" y="315"/>
                    <a:pt x="175" y="283"/>
                  </a:cubicBezTo>
                  <a:cubicBezTo>
                    <a:pt x="175" y="270"/>
                    <a:pt x="180" y="259"/>
                    <a:pt x="187" y="251"/>
                  </a:cubicBezTo>
                  <a:cubicBezTo>
                    <a:pt x="185" y="250"/>
                    <a:pt x="183" y="250"/>
                    <a:pt x="181" y="250"/>
                  </a:cubicBezTo>
                  <a:cubicBezTo>
                    <a:pt x="165" y="250"/>
                    <a:pt x="148" y="262"/>
                    <a:pt x="148" y="283"/>
                  </a:cubicBezTo>
                  <a:cubicBezTo>
                    <a:pt x="148" y="440"/>
                    <a:pt x="148" y="440"/>
                    <a:pt x="148" y="440"/>
                  </a:cubicBezTo>
                  <a:cubicBezTo>
                    <a:pt x="254" y="440"/>
                    <a:pt x="254" y="440"/>
                    <a:pt x="254" y="440"/>
                  </a:cubicBezTo>
                  <a:cubicBezTo>
                    <a:pt x="254" y="280"/>
                    <a:pt x="254" y="280"/>
                    <a:pt x="254" y="280"/>
                  </a:cubicBezTo>
                  <a:cubicBezTo>
                    <a:pt x="254" y="252"/>
                    <a:pt x="233" y="250"/>
                    <a:pt x="227" y="250"/>
                  </a:cubicBezTo>
                  <a:close/>
                  <a:moveTo>
                    <a:pt x="401" y="201"/>
                  </a:moveTo>
                  <a:cubicBezTo>
                    <a:pt x="401" y="90"/>
                    <a:pt x="311" y="0"/>
                    <a:pt x="200" y="0"/>
                  </a:cubicBezTo>
                  <a:cubicBezTo>
                    <a:pt x="89" y="0"/>
                    <a:pt x="0" y="90"/>
                    <a:pt x="0" y="201"/>
                  </a:cubicBezTo>
                  <a:cubicBezTo>
                    <a:pt x="0" y="204"/>
                    <a:pt x="0" y="208"/>
                    <a:pt x="0" y="211"/>
                  </a:cubicBezTo>
                  <a:cubicBezTo>
                    <a:pt x="0" y="214"/>
                    <a:pt x="0" y="217"/>
                    <a:pt x="0" y="220"/>
                  </a:cubicBezTo>
                  <a:cubicBezTo>
                    <a:pt x="0" y="300"/>
                    <a:pt x="84" y="375"/>
                    <a:pt x="84" y="375"/>
                  </a:cubicBezTo>
                  <a:cubicBezTo>
                    <a:pt x="100" y="390"/>
                    <a:pt x="113" y="419"/>
                    <a:pt x="113" y="440"/>
                  </a:cubicBezTo>
                  <a:cubicBezTo>
                    <a:pt x="113" y="440"/>
                    <a:pt x="113" y="440"/>
                    <a:pt x="113" y="440"/>
                  </a:cubicBezTo>
                  <a:cubicBezTo>
                    <a:pt x="131" y="440"/>
                    <a:pt x="131" y="440"/>
                    <a:pt x="131" y="440"/>
                  </a:cubicBezTo>
                  <a:cubicBezTo>
                    <a:pt x="131" y="283"/>
                    <a:pt x="131" y="283"/>
                    <a:pt x="131" y="283"/>
                  </a:cubicBezTo>
                  <a:cubicBezTo>
                    <a:pt x="131" y="252"/>
                    <a:pt x="156" y="234"/>
                    <a:pt x="181" y="234"/>
                  </a:cubicBezTo>
                  <a:cubicBezTo>
                    <a:pt x="189" y="234"/>
                    <a:pt x="196" y="236"/>
                    <a:pt x="202" y="239"/>
                  </a:cubicBezTo>
                  <a:cubicBezTo>
                    <a:pt x="210" y="235"/>
                    <a:pt x="218" y="233"/>
                    <a:pt x="227" y="233"/>
                  </a:cubicBezTo>
                  <a:cubicBezTo>
                    <a:pt x="249" y="233"/>
                    <a:pt x="271" y="248"/>
                    <a:pt x="271" y="280"/>
                  </a:cubicBezTo>
                  <a:cubicBezTo>
                    <a:pt x="271" y="440"/>
                    <a:pt x="271" y="440"/>
                    <a:pt x="271" y="440"/>
                  </a:cubicBezTo>
                  <a:cubicBezTo>
                    <a:pt x="288" y="440"/>
                    <a:pt x="288" y="440"/>
                    <a:pt x="288" y="440"/>
                  </a:cubicBezTo>
                  <a:cubicBezTo>
                    <a:pt x="288" y="440"/>
                    <a:pt x="288" y="440"/>
                    <a:pt x="288" y="440"/>
                  </a:cubicBezTo>
                  <a:cubicBezTo>
                    <a:pt x="288" y="419"/>
                    <a:pt x="301" y="390"/>
                    <a:pt x="317" y="375"/>
                  </a:cubicBezTo>
                  <a:cubicBezTo>
                    <a:pt x="317" y="375"/>
                    <a:pt x="401" y="300"/>
                    <a:pt x="401" y="220"/>
                  </a:cubicBezTo>
                  <a:cubicBezTo>
                    <a:pt x="401" y="217"/>
                    <a:pt x="401" y="214"/>
                    <a:pt x="401" y="211"/>
                  </a:cubicBezTo>
                  <a:cubicBezTo>
                    <a:pt x="401" y="208"/>
                    <a:pt x="401" y="204"/>
                    <a:pt x="401" y="201"/>
                  </a:cubicBezTo>
                  <a:close/>
                  <a:moveTo>
                    <a:pt x="208" y="283"/>
                  </a:moveTo>
                  <a:cubicBezTo>
                    <a:pt x="208" y="272"/>
                    <a:pt x="205" y="265"/>
                    <a:pt x="201" y="260"/>
                  </a:cubicBezTo>
                  <a:cubicBezTo>
                    <a:pt x="195" y="265"/>
                    <a:pt x="192" y="273"/>
                    <a:pt x="192" y="283"/>
                  </a:cubicBezTo>
                  <a:cubicBezTo>
                    <a:pt x="192" y="304"/>
                    <a:pt x="198" y="312"/>
                    <a:pt x="200" y="313"/>
                  </a:cubicBezTo>
                  <a:cubicBezTo>
                    <a:pt x="201" y="312"/>
                    <a:pt x="208" y="306"/>
                    <a:pt x="20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6" name="Freeform 249"/>
            <p:cNvSpPr/>
            <p:nvPr/>
          </p:nvSpPr>
          <p:spPr bwMode="auto">
            <a:xfrm>
              <a:off x="2009175" y="3104801"/>
              <a:ext cx="101940" cy="21747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8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4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7" name="Freeform 250"/>
            <p:cNvSpPr/>
            <p:nvPr/>
          </p:nvSpPr>
          <p:spPr bwMode="auto">
            <a:xfrm>
              <a:off x="2009175" y="3136062"/>
              <a:ext cx="101940" cy="21747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9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5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9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8" name="Freeform 251"/>
            <p:cNvSpPr/>
            <p:nvPr/>
          </p:nvSpPr>
          <p:spPr bwMode="auto">
            <a:xfrm>
              <a:off x="2009175" y="3167324"/>
              <a:ext cx="101940" cy="21747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8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4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9" name="Freeform 252"/>
            <p:cNvSpPr/>
            <p:nvPr/>
          </p:nvSpPr>
          <p:spPr bwMode="auto">
            <a:xfrm>
              <a:off x="2030922" y="3198585"/>
              <a:ext cx="58446" cy="19029"/>
            </a:xfrm>
            <a:custGeom>
              <a:avLst/>
              <a:gdLst>
                <a:gd name="T0" fmla="*/ 0 w 90"/>
                <a:gd name="T1" fmla="*/ 0 h 29"/>
                <a:gd name="T2" fmla="*/ 45 w 90"/>
                <a:gd name="T3" fmla="*/ 29 h 29"/>
                <a:gd name="T4" fmla="*/ 90 w 90"/>
                <a:gd name="T5" fmla="*/ 0 h 29"/>
                <a:gd name="T6" fmla="*/ 0 w 9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29">
                  <a:moveTo>
                    <a:pt x="0" y="0"/>
                  </a:moveTo>
                  <a:cubicBezTo>
                    <a:pt x="9" y="17"/>
                    <a:pt x="26" y="29"/>
                    <a:pt x="45" y="29"/>
                  </a:cubicBezTo>
                  <a:cubicBezTo>
                    <a:pt x="65" y="29"/>
                    <a:pt x="82" y="17"/>
                    <a:pt x="9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80" name="Line 15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>
            <a:off x="4146848" y="3460813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1" name="Line 23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>
            <a:off x="7457193" y="3460813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609725" y="1546225"/>
            <a:ext cx="175260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en-US" altLang="zh-CN" sz="9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根据业务发展需求，拆解当下最核心要完成的目标</a:t>
            </a:r>
            <a:endParaRPr kumimoji="0" lang="zh-CN" altLang="en-US" sz="7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385508" y="1313523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第一步：确定阶段目标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3231515" y="4011295"/>
            <a:ext cx="185547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r>
              <a:rPr lang="en-US" altLang="zh-CN" sz="9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要达成目标，最核心考究的指标是什么？可以拆解成公式</a:t>
            </a: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037887" y="3745659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第二步：选定衡量标准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6419215" y="4052570"/>
            <a:ext cx="2076450" cy="6299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en-US" altLang="zh-CN" sz="9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根据罗列的用户体感拆解策略，通过表格的形式列出来后，相应的运营策略就会非常的清晰</a:t>
            </a: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6336728" y="3785166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第四步：制定运营策略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42155" y="1484630"/>
            <a:ext cx="2734945" cy="6299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站在用户的角度上思考：</a:t>
            </a:r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用户怎么看待我们的运营策略？</a:t>
            </a:r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用户怎么看待我们基于给他的分层进行的“套路”？</a:t>
            </a:r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95128" y="1210653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第三步：揣摩用户体感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325663" y="25894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30294" y="183942"/>
            <a:ext cx="27120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sz="2400" b="1" dirty="0">
                <a:latin typeface="微软雅黑" panose="020B0503020204020204" charset="-122"/>
                <a:ea typeface="微软雅黑" panose="020B0503020204020204" charset="-122"/>
              </a:rPr>
              <a:t>分层运营</a:t>
            </a:r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1"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行动步骤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某大健康医院</a:t>
            </a:r>
            <a:r>
              <a:rPr lang="zh-CN" altLang="en-US" sz="2800" b="1" dirty="0">
                <a:sym typeface="+mn-ea"/>
              </a:rPr>
              <a:t>泛粉</a:t>
            </a:r>
            <a:endParaRPr lang="zh-CN" altLang="en-US" sz="28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7723" y="351473"/>
            <a:ext cx="2674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分层运营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/>
        </p:nvSpPr>
        <p:spPr>
          <a:xfrm>
            <a:off x="1165860" y="436245"/>
            <a:ext cx="4935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点燃私域STEP</a:t>
            </a:r>
            <a:r>
              <a:rPr lang="en-US" altLang="zh-CN" sz="1600" b="1" dirty="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sz="16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用户标签</a:t>
            </a:r>
            <a:r>
              <a:rPr lang="en-US" altLang="zh-CN" sz="1600" b="1" dirty="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标签分析</a:t>
            </a:r>
            <a:endParaRPr lang="zh-CN" altLang="en-US" sz="1600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93725" y="936625"/>
            <a:ext cx="8805545" cy="4274515"/>
            <a:chOff x="894080" y="1014730"/>
            <a:chExt cx="8629015" cy="4271645"/>
          </a:xfrm>
        </p:grpSpPr>
        <p:sp>
          <p:nvSpPr>
            <p:cNvPr id="12" name="object 13"/>
            <p:cNvSpPr/>
            <p:nvPr/>
          </p:nvSpPr>
          <p:spPr>
            <a:xfrm>
              <a:off x="6551930" y="1295400"/>
              <a:ext cx="2804795" cy="287020"/>
            </a:xfrm>
            <a:prstGeom prst="rect">
              <a:avLst/>
            </a:prstGeom>
            <a:solidFill>
              <a:srgbClr val="FFC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文本框 328"/>
            <p:cNvSpPr txBox="1"/>
            <p:nvPr/>
          </p:nvSpPr>
          <p:spPr>
            <a:xfrm>
              <a:off x="6808754" y="1290135"/>
              <a:ext cx="2448009" cy="30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基础的标签</a:t>
              </a:r>
              <a:r>
                <a:rPr lang="en-US" altLang="zh-CN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en-US" alt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642100" y="1619885"/>
              <a:ext cx="2880995" cy="3206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6552034" y="1542517"/>
              <a:ext cx="2805397" cy="274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85000"/>
                    </a:schemeClr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</a:t>
              </a:r>
              <a:r>
                <a:rPr 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时间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后续复购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、品类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——T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裇、毛衣、休闲裤等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、系列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产品系列偏好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、等级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对应会员等级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、来源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微博、小程序、门店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6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、活动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门店销售小票分析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根据业务需求和品牌特性，持续增加标签体系，精准复刻用户行为轨迹</a:t>
              </a:r>
              <a:endPara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任意多边形 24"/>
            <p:cNvSpPr/>
            <p:nvPr>
              <p:custDataLst>
                <p:tags r:id="rId3"/>
              </p:custDataLst>
            </p:nvPr>
          </p:nvSpPr>
          <p:spPr bwMode="auto">
            <a:xfrm>
              <a:off x="1815622" y="132335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19" name="任意多边形 24"/>
            <p:cNvSpPr/>
            <p:nvPr>
              <p:custDataLst>
                <p:tags r:id="rId4"/>
              </p:custDataLst>
            </p:nvPr>
          </p:nvSpPr>
          <p:spPr bwMode="auto">
            <a:xfrm>
              <a:off x="3693874" y="1323264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0" name="任意多边形 24"/>
            <p:cNvSpPr/>
            <p:nvPr>
              <p:custDataLst>
                <p:tags r:id="rId5"/>
              </p:custDataLst>
            </p:nvPr>
          </p:nvSpPr>
          <p:spPr bwMode="auto">
            <a:xfrm>
              <a:off x="4458824" y="256248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7" name="任意多边形 24"/>
            <p:cNvSpPr/>
            <p:nvPr>
              <p:custDataLst>
                <p:tags r:id="rId6"/>
              </p:custDataLst>
            </p:nvPr>
          </p:nvSpPr>
          <p:spPr bwMode="auto">
            <a:xfrm>
              <a:off x="3757205" y="387566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8" name="任意多边形 24"/>
            <p:cNvSpPr/>
            <p:nvPr>
              <p:custDataLst>
                <p:tags r:id="rId7"/>
              </p:custDataLst>
            </p:nvPr>
          </p:nvSpPr>
          <p:spPr bwMode="auto">
            <a:xfrm>
              <a:off x="1829631" y="3872335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9" name="任意多边形 24"/>
            <p:cNvSpPr/>
            <p:nvPr>
              <p:custDataLst>
                <p:tags r:id="rId8"/>
              </p:custDataLst>
            </p:nvPr>
          </p:nvSpPr>
          <p:spPr bwMode="auto">
            <a:xfrm>
              <a:off x="1156205" y="257154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30" name="文本框 32"/>
            <p:cNvSpPr txBox="1"/>
            <p:nvPr/>
          </p:nvSpPr>
          <p:spPr>
            <a:xfrm>
              <a:off x="1959610" y="417258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来源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pic>
          <p:nvPicPr>
            <p:cNvPr id="31" name="图片 30" descr="resource"/>
            <p:cNvPicPr>
              <a:picLocks noChangeAspect="1"/>
            </p:cNvPicPr>
            <p:nvPr/>
          </p:nvPicPr>
          <p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91790" y="2533015"/>
              <a:ext cx="1090295" cy="1090295"/>
            </a:xfrm>
            <a:prstGeom prst="rect">
              <a:avLst/>
            </a:prstGeom>
          </p:spPr>
        </p:pic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1194435" y="195770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3025140" y="1014730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3056890" y="47542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1201420" y="37763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4878705" y="37763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4878705" y="195770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1426845" y="151638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894080" y="248983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894080" y="354457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1426845" y="444754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2570480" y="493331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3757295" y="493331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4878705" y="436943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>
              <a:spLocks noChangeAspect="1"/>
            </p:cNvSpPr>
            <p:nvPr/>
          </p:nvSpPr>
          <p:spPr>
            <a:xfrm>
              <a:off x="5386705" y="354457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5411470" y="241554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4836795" y="159829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3674745" y="101473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2521585" y="101473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127"/>
            <p:cNvSpPr txBox="1"/>
            <p:nvPr/>
          </p:nvSpPr>
          <p:spPr>
            <a:xfrm>
              <a:off x="3046095" y="484632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首单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3" name="文本框 128"/>
            <p:cNvSpPr txBox="1"/>
            <p:nvPr/>
          </p:nvSpPr>
          <p:spPr>
            <a:xfrm>
              <a:off x="1194435" y="204787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分享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4" name="文本框 129"/>
            <p:cNvSpPr txBox="1"/>
            <p:nvPr/>
          </p:nvSpPr>
          <p:spPr>
            <a:xfrm>
              <a:off x="4850765" y="386524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系列 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5" name="文本框 130"/>
            <p:cNvSpPr txBox="1"/>
            <p:nvPr/>
          </p:nvSpPr>
          <p:spPr>
            <a:xfrm>
              <a:off x="4863465" y="204343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复购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6" name="文本框 131"/>
            <p:cNvSpPr txBox="1"/>
            <p:nvPr/>
          </p:nvSpPr>
          <p:spPr>
            <a:xfrm>
              <a:off x="1172845" y="387540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裂变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7" name="文本框 132"/>
            <p:cNvSpPr txBox="1"/>
            <p:nvPr/>
          </p:nvSpPr>
          <p:spPr>
            <a:xfrm>
              <a:off x="2999105" y="110490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活动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8" name="文本框 134"/>
            <p:cNvSpPr txBox="1"/>
            <p:nvPr/>
          </p:nvSpPr>
          <p:spPr>
            <a:xfrm>
              <a:off x="3853815" y="160845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>
                  <a:solidFill>
                    <a:schemeClr val="bg1"/>
                  </a:solidFill>
                </a:rPr>
                <a:t>尺码</a:t>
              </a:r>
              <a:endParaRPr lang="zh-CN" altLang="zh-CN" sz="2400">
                <a:solidFill>
                  <a:schemeClr val="bg1"/>
                </a:solidFill>
              </a:endParaRPr>
            </a:p>
          </p:txBody>
        </p:sp>
        <p:sp>
          <p:nvSpPr>
            <p:cNvPr id="59" name="文本框 135"/>
            <p:cNvSpPr txBox="1"/>
            <p:nvPr/>
          </p:nvSpPr>
          <p:spPr>
            <a:xfrm>
              <a:off x="3892550" y="417258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性别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0" name="文本框 136"/>
            <p:cNvSpPr txBox="1"/>
            <p:nvPr/>
          </p:nvSpPr>
          <p:spPr>
            <a:xfrm>
              <a:off x="1291590" y="287210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兴趣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1" name="文本框 137"/>
            <p:cNvSpPr txBox="1"/>
            <p:nvPr/>
          </p:nvSpPr>
          <p:spPr>
            <a:xfrm>
              <a:off x="4593590" y="284797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等级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2" name="任意多边形 24"/>
            <p:cNvSpPr/>
            <p:nvPr>
              <p:custDataLst>
                <p:tags r:id="rId11"/>
              </p:custDataLst>
            </p:nvPr>
          </p:nvSpPr>
          <p:spPr bwMode="auto">
            <a:xfrm>
              <a:off x="3693418" y="1323264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3" name="任意多边形 24"/>
            <p:cNvSpPr/>
            <p:nvPr>
              <p:custDataLst>
                <p:tags r:id="rId12"/>
              </p:custDataLst>
            </p:nvPr>
          </p:nvSpPr>
          <p:spPr bwMode="auto">
            <a:xfrm>
              <a:off x="4458368" y="256248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4" name="任意多边形 24"/>
            <p:cNvSpPr/>
            <p:nvPr>
              <p:custDataLst>
                <p:tags r:id="rId13"/>
              </p:custDataLst>
            </p:nvPr>
          </p:nvSpPr>
          <p:spPr bwMode="auto">
            <a:xfrm>
              <a:off x="3756749" y="387566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5" name="文本框 141"/>
            <p:cNvSpPr txBox="1"/>
            <p:nvPr/>
          </p:nvSpPr>
          <p:spPr>
            <a:xfrm>
              <a:off x="1964333" y="1623797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产品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6" name="文本框 142"/>
            <p:cNvSpPr txBox="1"/>
            <p:nvPr/>
          </p:nvSpPr>
          <p:spPr>
            <a:xfrm>
              <a:off x="3853815" y="162369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性别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7" name="文本框 143"/>
            <p:cNvSpPr txBox="1"/>
            <p:nvPr/>
          </p:nvSpPr>
          <p:spPr>
            <a:xfrm>
              <a:off x="4594225" y="284797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地域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8" name="文本框 144"/>
            <p:cNvSpPr txBox="1"/>
            <p:nvPr/>
          </p:nvSpPr>
          <p:spPr>
            <a:xfrm>
              <a:off x="3892550" y="4016375"/>
              <a:ext cx="792480" cy="829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购买</a:t>
              </a:r>
              <a:endParaRPr lang="zh-CN" altLang="en-US" sz="2400">
                <a:solidFill>
                  <a:schemeClr val="tx1"/>
                </a:solidFill>
              </a:endParaRPr>
            </a:p>
            <a:p>
              <a:r>
                <a:rPr lang="zh-CN" altLang="en-US" sz="2400">
                  <a:solidFill>
                    <a:schemeClr val="tx1"/>
                  </a:solidFill>
                </a:rPr>
                <a:t>周期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21480" y="268397"/>
            <a:ext cx="4337050" cy="5048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基础</a:t>
            </a:r>
            <a:r>
              <a:rPr 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用户标签</a:t>
            </a:r>
            <a:r>
              <a:rPr lang="en-US" alt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维度</a:t>
            </a:r>
            <a:endParaRPr lang="zh-CN" altLang="en-US" sz="2685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大健康医院泛粉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" y="1135380"/>
            <a:ext cx="4504055" cy="39795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29219" y="1632377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用户场景：医院药房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29219" y="2308652"/>
            <a:ext cx="44577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人群特征：</a:t>
            </a: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岁</a:t>
            </a: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~50</a:t>
            </a: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岁人群</a:t>
            </a:r>
            <a:r>
              <a:rPr kumimoji="1"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（属于泛粉）</a:t>
            </a:r>
            <a:endParaRPr kumimoji="1"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29219" y="3106212"/>
            <a:ext cx="466725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用户导粉路径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lang="en-US" altLang="zh-CN" sz="24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kumimoji="1"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免费取袋</a:t>
            </a:r>
            <a:r>
              <a:rPr kumimoji="1"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kumimoji="1"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添加企微</a:t>
            </a:r>
            <a:r>
              <a:rPr kumimoji="1"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kumimoji="1"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成功吐袋</a:t>
            </a:r>
            <a:endParaRPr kumimoji="1" lang="zh-CN" altLang="en-US" sz="24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kumimoji="1" lang="zh-CN" altLang="en-US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（并未产生电商交易行为）</a:t>
            </a:r>
            <a:endParaRPr kumimoji="1" lang="zh-CN" altLang="en-US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大健康医院泛粉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77294" y="1788088"/>
            <a:ext cx="8107680" cy="23056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针对这类泛粉用户运营时</a:t>
            </a:r>
            <a:endParaRPr lang="zh-CN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kumimoji="1" lang="zh-CN" sz="4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我们优先考虑的指标是什么？</a:t>
            </a:r>
            <a:endParaRPr kumimoji="1" lang="zh-CN" sz="4800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哪个指标会直接影响结果？</a:t>
            </a:r>
            <a:endParaRPr lang="zh-CN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4444" y="1043233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思考：</a:t>
            </a:r>
            <a:endParaRPr kumimoji="1" 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977294" y="1788088"/>
            <a:ext cx="6126480" cy="2084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优先考虑的是，如果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留存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先将用户留住在企微</a:t>
            </a:r>
            <a:endParaRPr lang="zh-CN" altLang="en-US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才会有下一步营销</a:t>
            </a:r>
            <a:endParaRPr lang="zh-CN" altLang="en-US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4444" y="1043233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没错，</a:t>
            </a:r>
            <a:endParaRPr kumimoji="1" 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9329" y="125522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大健康医院泛粉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425479" y="2188773"/>
            <a:ext cx="9519920" cy="755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加的多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留得住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分得清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能卖钱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有数据</a:t>
            </a:r>
            <a:endParaRPr lang="zh-CN" altLang="en-US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0404" y="1519483"/>
            <a:ext cx="34988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私域运营步骤</a:t>
            </a:r>
            <a:r>
              <a:rPr lang="en-US" alt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kumimoji="1" lang="en-US" alt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9329" y="125522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大健康医院泛粉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某葆项目（大健康医院泛粉）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4"/>
            </p:custDataLst>
          </p:nvPr>
        </p:nvGraphicFramePr>
        <p:xfrm>
          <a:off x="220980" y="711835"/>
          <a:ext cx="9707245" cy="4450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/>
                <a:gridCol w="2677160"/>
                <a:gridCol w="2872105"/>
                <a:gridCol w="2951480"/>
              </a:tblGrid>
              <a:tr h="3124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阶段目标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留得住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分得清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分得清的同时留得住</a:t>
                      </a:r>
                      <a:endParaRPr lang="zh-CN" altLang="en-US" sz="1400"/>
                    </a:p>
                  </a:txBody>
                  <a:tcPr/>
                </a:tc>
              </a:tr>
              <a:tr h="12115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衡量指标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单日留存率</a:t>
                      </a:r>
                      <a:endParaRPr lang="zh-CN" altLang="en-US" sz="12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（单日留存数</a:t>
                      </a:r>
                      <a:r>
                        <a:rPr lang="en-US" altLang="zh-CN" sz="1000"/>
                        <a:t>/</a:t>
                      </a:r>
                      <a:r>
                        <a:rPr lang="zh-CN" altLang="en-US" sz="1000"/>
                        <a:t>单日进粉总人数）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200" b="1"/>
                        <a:t>次日留存率</a:t>
                      </a:r>
                      <a:endParaRPr lang="zh-CN" altLang="en-US" sz="12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（次日留存数</a:t>
                      </a:r>
                      <a:r>
                        <a:rPr lang="en-US" altLang="zh-CN" sz="1000"/>
                        <a:t>/</a:t>
                      </a:r>
                      <a:r>
                        <a:rPr lang="zh-CN" altLang="en-US" sz="1000"/>
                        <a:t>单日进粉总人数）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>
                          <a:highlight>
                            <a:srgbClr val="FFFF00"/>
                          </a:highlight>
                          <a:sym typeface="+mn-ea"/>
                        </a:rPr>
                        <a:t>*</a:t>
                      </a:r>
                      <a:r>
                        <a:rPr lang="zh-CN" altLang="en-US" sz="1000" b="1">
                          <a:highlight>
                            <a:srgbClr val="FFFF00"/>
                          </a:highlight>
                          <a:sym typeface="+mn-ea"/>
                        </a:rPr>
                        <a:t>目标：</a:t>
                      </a:r>
                      <a:r>
                        <a:rPr lang="zh-CN" altLang="en-US" sz="1000">
                          <a:sym typeface="+mn-ea"/>
                        </a:rPr>
                        <a:t>提升单日留存率在</a:t>
                      </a:r>
                      <a:r>
                        <a:rPr lang="en-US" altLang="zh-CN" sz="1000">
                          <a:sym typeface="+mn-ea"/>
                        </a:rPr>
                        <a:t>60%~70%</a:t>
                      </a:r>
                      <a:endParaRPr lang="en-US" altLang="zh-CN" sz="1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单日回复率</a:t>
                      </a:r>
                      <a:endParaRPr lang="zh-CN" altLang="en-US" sz="12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（回复个数</a:t>
                      </a:r>
                      <a:r>
                        <a:rPr lang="en-US" altLang="zh-CN" sz="1000"/>
                        <a:t> / </a:t>
                      </a:r>
                      <a:r>
                        <a:rPr lang="zh-CN" altLang="en-US" sz="1000"/>
                        <a:t>单日留存数）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>
                          <a:highlight>
                            <a:srgbClr val="FFFF00"/>
                          </a:highlight>
                          <a:sym typeface="+mn-ea"/>
                        </a:rPr>
                        <a:t>*</a:t>
                      </a:r>
                      <a:r>
                        <a:rPr lang="zh-CN" altLang="en-US" sz="1000" b="1">
                          <a:highlight>
                            <a:srgbClr val="FFFF00"/>
                          </a:highlight>
                          <a:sym typeface="+mn-ea"/>
                        </a:rPr>
                        <a:t>目标：</a:t>
                      </a:r>
                      <a:r>
                        <a:rPr lang="zh-CN" altLang="en-US" sz="1000">
                          <a:sym typeface="+mn-ea"/>
                        </a:rPr>
                        <a:t>回复率提升至</a:t>
                      </a:r>
                      <a:r>
                        <a:rPr lang="en-US" altLang="zh-CN" sz="1000">
                          <a:sym typeface="+mn-ea"/>
                        </a:rPr>
                        <a:t>10%</a:t>
                      </a:r>
                      <a:endParaRPr lang="en-US" altLang="zh-CN" sz="1000"/>
                    </a:p>
                    <a:p>
                      <a:pPr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（挖掘出病症、用药、医保三个标签）</a:t>
                      </a:r>
                      <a:endParaRPr lang="zh-CN" altLang="en-US" sz="1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 b="1"/>
                        <a:t>DAY1~DAY3</a:t>
                      </a:r>
                      <a:r>
                        <a:rPr lang="zh-CN" altLang="en-US" sz="1000" b="1"/>
                        <a:t>回复率总和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en-US" altLang="zh-CN" sz="1000" b="1"/>
                        <a:t>DAY3</a:t>
                      </a:r>
                      <a:r>
                        <a:rPr lang="zh-CN" altLang="en-US" sz="1000" b="1"/>
                        <a:t>后留存率情况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>
                          <a:highlight>
                            <a:srgbClr val="FFFF00"/>
                          </a:highlight>
                        </a:rPr>
                        <a:t>*</a:t>
                      </a:r>
                      <a:r>
                        <a:rPr lang="zh-CN" altLang="en-US" sz="1000" b="1">
                          <a:highlight>
                            <a:srgbClr val="FFFF00"/>
                          </a:highlight>
                        </a:rPr>
                        <a:t>目标：</a:t>
                      </a:r>
                      <a:r>
                        <a:rPr lang="zh-CN" altLang="en-US" sz="1000"/>
                        <a:t>保证三次触达后留存率不低于</a:t>
                      </a:r>
                      <a:r>
                        <a:rPr lang="en-US" altLang="zh-CN" sz="1000"/>
                        <a:t>50%</a:t>
                      </a:r>
                      <a:r>
                        <a:rPr lang="zh-CN" altLang="en-US" sz="1000"/>
                        <a:t>的同时提升回复率至</a:t>
                      </a:r>
                      <a:r>
                        <a:rPr lang="en-US" altLang="zh-CN" sz="1000"/>
                        <a:t>20%</a:t>
                      </a:r>
                      <a:endParaRPr lang="en-US" altLang="zh-CN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（挖掘出至少</a:t>
                      </a:r>
                      <a:r>
                        <a:rPr lang="en-US" altLang="zh-CN" sz="1000"/>
                        <a:t>6</a:t>
                      </a:r>
                      <a:r>
                        <a:rPr lang="zh-CN" altLang="en-US" sz="1000"/>
                        <a:t>个标签，单粉价值可以从原来的</a:t>
                      </a:r>
                      <a:r>
                        <a:rPr lang="en-US" altLang="zh-CN" sz="1000"/>
                        <a:t>1~2</a:t>
                      </a:r>
                      <a:r>
                        <a:rPr lang="zh-CN" altLang="en-US" sz="1000"/>
                        <a:t>元提升至少</a:t>
                      </a:r>
                      <a:r>
                        <a:rPr lang="en-US" altLang="zh-CN" sz="1000"/>
                        <a:t>35</a:t>
                      </a:r>
                      <a:r>
                        <a:rPr lang="zh-CN" altLang="en-US" sz="1000"/>
                        <a:t>元）</a:t>
                      </a:r>
                      <a:endParaRPr lang="zh-CN" altLang="en-US" sz="1000"/>
                    </a:p>
                  </a:txBody>
                  <a:tcPr/>
                </a:tc>
              </a:tr>
              <a:tr h="12858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揣摩用户体感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/>
                        <a:t>基于场景思考</a:t>
                      </a:r>
                      <a:r>
                        <a:rPr lang="en-US" altLang="zh-CN" sz="1000" b="1"/>
                        <a:t>——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用户在医院药房取袋情况下，什么样的人和动作才不会让他们反感？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 b="1"/>
                        <a:t>思考点：</a:t>
                      </a:r>
                      <a:r>
                        <a:rPr lang="zh-CN" altLang="en-US" sz="1000"/>
                        <a:t>觉得是能帮我解决用药问题的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900" b="1"/>
                        <a:t>1</a:t>
                      </a:r>
                      <a:r>
                        <a:rPr lang="zh-CN" altLang="en-US" sz="900" b="1"/>
                        <a:t>、如何分得清？</a:t>
                      </a:r>
                      <a:endParaRPr lang="zh-CN" altLang="en-US" sz="900" b="1"/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主要还是通过与用户一对一对话中发生的</a:t>
                      </a:r>
                      <a:endParaRPr lang="zh-CN" altLang="en-US" sz="900"/>
                    </a:p>
                    <a:p>
                      <a:pPr>
                        <a:buNone/>
                      </a:pPr>
                      <a:endParaRPr lang="zh-CN" altLang="en-US" sz="900"/>
                    </a:p>
                    <a:p>
                      <a:pPr>
                        <a:buNone/>
                      </a:pPr>
                      <a:r>
                        <a:rPr lang="en-US" altLang="zh-CN" sz="900" b="1"/>
                        <a:t>2</a:t>
                      </a:r>
                      <a:r>
                        <a:rPr lang="zh-CN" altLang="en-US" sz="900" b="1"/>
                        <a:t>、如何让用户愿意回复我？</a:t>
                      </a:r>
                      <a:endParaRPr lang="zh-CN" altLang="en-US" sz="900" b="1"/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结合他们取药后的使用场景进行思考，比如会需要查医保、查停车缴费等</a:t>
                      </a:r>
                      <a:endParaRPr lang="zh-CN" altLang="en-US" sz="900"/>
                    </a:p>
                    <a:p>
                      <a:pPr>
                        <a:buNone/>
                      </a:pPr>
                      <a:endParaRPr lang="zh-CN" altLang="en-US" sz="900"/>
                    </a:p>
                    <a:p>
                      <a:pPr>
                        <a:buNone/>
                      </a:pPr>
                      <a:r>
                        <a:rPr lang="en-US" altLang="zh-CN" sz="900" b="1"/>
                        <a:t>3</a:t>
                      </a:r>
                      <a:r>
                        <a:rPr lang="zh-CN" altLang="en-US" sz="900" b="1"/>
                        <a:t>、如何让用户愿意回复病症？</a:t>
                      </a:r>
                      <a:endParaRPr lang="zh-CN" altLang="en-US" sz="900" b="1"/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比如通过提醒吃药方式与用户拉进距离，从而询问出病症情况</a:t>
                      </a:r>
                      <a:endParaRPr lang="zh-CN" altLang="en-US" sz="9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 b="1"/>
                        <a:t>1</a:t>
                      </a:r>
                      <a:r>
                        <a:rPr lang="zh-CN" altLang="en-US" sz="1000" b="1"/>
                        <a:t>，如何保证三次触达后用户对我不反感？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依旧基于用药场景，普遍拿药后有三天用药时间，可以结合这个时间与用户持续互动，突出对用户的用药关怀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/>
                        <a:t>2</a:t>
                      </a:r>
                      <a:r>
                        <a:rPr lang="zh-CN" altLang="en-US" sz="1000" b="1"/>
                        <a:t>，如何让用户愿意回复的更多？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抓住人的生病心理，即使再小的病对于患者本身来说，也是很大的事，所以用一对一健康解决方案进行触发</a:t>
                      </a:r>
                      <a:endParaRPr lang="zh-CN" altLang="en-US" sz="1000"/>
                    </a:p>
                  </a:txBody>
                  <a:tcPr/>
                </a:tc>
              </a:tr>
              <a:tr h="10502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制定运营策略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、更换</a:t>
                      </a:r>
                      <a:r>
                        <a:rPr lang="en-US" altLang="zh-CN" sz="1000"/>
                        <a:t>IP</a:t>
                      </a:r>
                      <a:r>
                        <a:rPr lang="zh-CN" altLang="en-US" sz="1000"/>
                        <a:t>定位，从原来</a:t>
                      </a:r>
                      <a:r>
                        <a:rPr lang="en-US" altLang="zh-CN" sz="1000"/>
                        <a:t>58</a:t>
                      </a:r>
                      <a:r>
                        <a:rPr lang="zh-CN" altLang="en-US" sz="1000"/>
                        <a:t>好物官</a:t>
                      </a:r>
                      <a:r>
                        <a:rPr lang="en-US" altLang="zh-CN" sz="1000"/>
                        <a:t> </a:t>
                      </a:r>
                      <a:r>
                        <a:rPr lang="zh-CN" altLang="en-US" sz="1000"/>
                        <a:t>更换成</a:t>
                      </a:r>
                      <a:r>
                        <a:rPr lang="en-US" altLang="zh-CN" sz="1000"/>
                        <a:t> </a:t>
                      </a:r>
                      <a:r>
                        <a:rPr lang="zh-CN" altLang="en-US" sz="1000"/>
                        <a:t>健康管理官，解决用药问题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/>
                        <a:t>2</a:t>
                      </a:r>
                      <a:r>
                        <a:rPr lang="zh-CN" altLang="en-US" sz="1000"/>
                        <a:t>，自动欢迎语，凸显用药方面指引的话术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，将自动欢迎语做简化，突出用药指引字眼，附带有医保查询、停车缴费服务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/>
                        <a:t>2</a:t>
                      </a:r>
                      <a:r>
                        <a:rPr lang="zh-CN" altLang="en-US" sz="1000"/>
                        <a:t>，原来只有</a:t>
                      </a: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次触达，当天增加多</a:t>
                      </a: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次触达，相当于加粉后当天会收到两次消息，采用提醒吃药的方式，提醒的同时询问出病症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，设计</a:t>
                      </a:r>
                      <a:r>
                        <a:rPr lang="en-US" altLang="zh-CN" sz="1000"/>
                        <a:t>DAY1~DAY3</a:t>
                      </a:r>
                      <a:r>
                        <a:rPr lang="zh-CN" altLang="en-US" sz="1000"/>
                        <a:t>的群发话术，结合用药场景，并在每一段话中引导用户进行一对一健康方案咨询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/>
                        <a:t>2</a:t>
                      </a:r>
                      <a:r>
                        <a:rPr lang="zh-CN" altLang="en-US" sz="1000"/>
                        <a:t>，用</a:t>
                      </a:r>
                      <a:r>
                        <a:rPr lang="en-US" altLang="zh-CN" sz="1000"/>
                        <a:t>“</a:t>
                      </a:r>
                      <a:r>
                        <a:rPr lang="zh-CN" altLang="en-US" sz="1000"/>
                        <a:t>免费体检</a:t>
                      </a:r>
                      <a:r>
                        <a:rPr lang="en-US" altLang="zh-CN" sz="1000"/>
                        <a:t>”</a:t>
                      </a:r>
                      <a:r>
                        <a:rPr lang="zh-CN" altLang="en-US" sz="1000"/>
                        <a:t>作为利益点，引导用户填写问卷，获取更多标签信息</a:t>
                      </a:r>
                      <a:endParaRPr lang="zh-CN" altLang="en-US" sz="1000"/>
                    </a:p>
                  </a:txBody>
                  <a:tcPr/>
                </a:tc>
              </a:tr>
              <a:tr h="5657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执行结果数据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>
                          <a:solidFill>
                            <a:srgbClr val="FF0000"/>
                          </a:solidFill>
                        </a:rPr>
                        <a:t>单日留存率从</a:t>
                      </a: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52%</a:t>
                      </a:r>
                      <a:r>
                        <a:rPr lang="zh-CN" altLang="en-US" sz="1000" b="1">
                          <a:solidFill>
                            <a:srgbClr val="FF0000"/>
                          </a:solidFill>
                        </a:rPr>
                        <a:t>提升至</a:t>
                      </a: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70%</a:t>
                      </a:r>
                      <a:endParaRPr lang="en-US" altLang="zh-CN" sz="1000" b="1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（同行做的数据单日留存率均值</a:t>
                      </a:r>
                      <a:r>
                        <a:rPr lang="en-US" altLang="zh-CN" sz="900"/>
                        <a:t>55%</a:t>
                      </a:r>
                      <a:r>
                        <a:rPr lang="zh-CN" altLang="en-US" sz="900"/>
                        <a:t>，最高</a:t>
                      </a:r>
                      <a:r>
                        <a:rPr lang="en-US" altLang="zh-CN" sz="900"/>
                        <a:t>60%</a:t>
                      </a:r>
                      <a:r>
                        <a:rPr lang="zh-CN" altLang="en-US" sz="900"/>
                        <a:t>）</a:t>
                      </a:r>
                      <a:endParaRPr lang="zh-CN" altLang="en-US" sz="9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/>
                        <a:t>单日回复率从原来的</a:t>
                      </a:r>
                      <a:r>
                        <a:rPr lang="en-US" altLang="zh-CN" sz="1000" b="1"/>
                        <a:t>2%</a:t>
                      </a:r>
                      <a:r>
                        <a:rPr lang="zh-CN" altLang="en-US" sz="1000" b="1"/>
                        <a:t>提升至</a:t>
                      </a:r>
                      <a:r>
                        <a:rPr lang="en-US" altLang="zh-CN" sz="1000" b="1"/>
                        <a:t>10%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/>
                        <a:t>三次触达后留存率保持在</a:t>
                      </a:r>
                      <a:r>
                        <a:rPr lang="en-US" altLang="zh-CN" sz="1000" b="1"/>
                        <a:t>52%</a:t>
                      </a:r>
                      <a:r>
                        <a:rPr lang="zh-CN" altLang="en-US" sz="1000" b="1"/>
                        <a:t>且回复率可以做到</a:t>
                      </a:r>
                      <a:r>
                        <a:rPr lang="en-US" altLang="zh-CN" sz="1000" b="1"/>
                        <a:t>20%</a:t>
                      </a:r>
                      <a:r>
                        <a:rPr lang="zh-CN" altLang="en-US" sz="1000" b="1"/>
                        <a:t>，并且可以打上至少</a:t>
                      </a:r>
                      <a:r>
                        <a:rPr lang="en-US" altLang="zh-CN" sz="1000" b="1"/>
                        <a:t>8</a:t>
                      </a:r>
                      <a:r>
                        <a:rPr lang="zh-CN" altLang="en-US" sz="1000" b="1"/>
                        <a:t>组标签</a:t>
                      </a:r>
                      <a:r>
                        <a:rPr lang="zh-CN" altLang="en-US" sz="1000"/>
                        <a:t>，</a:t>
                      </a:r>
                      <a:r>
                        <a:rPr lang="zh-CN" altLang="en-US" sz="1000" b="1">
                          <a:solidFill>
                            <a:srgbClr val="FF0000"/>
                          </a:solidFill>
                        </a:rPr>
                        <a:t>所有都是结合系统实现自动化</a:t>
                      </a:r>
                      <a:endParaRPr lang="zh-CN" altLang="en-US" sz="1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36905" y="284480"/>
            <a:ext cx="63404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分层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运营干货分享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如何让你的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群发内容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更容易得到用户回复？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26060" y="31242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745490" y="1563370"/>
            <a:ext cx="7964170" cy="2640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marL="342900" indent="-342900" algn="l">
              <a:lnSpc>
                <a:spcPct val="210000"/>
              </a:lnSpc>
              <a:buFont typeface="+mj-ea"/>
              <a:buAutoNum type="circleNumDbPlain"/>
            </a:pPr>
            <a:r>
              <a:rPr lang="zh-CN" sz="2400" b="1">
                <a:sym typeface="+mn-ea"/>
              </a:rPr>
              <a:t>先结合场景思考，用户当下需要什么</a:t>
            </a:r>
            <a:endParaRPr lang="zh-CN" sz="2400" b="1">
              <a:sym typeface="+mn-ea"/>
            </a:endParaRPr>
          </a:p>
          <a:p>
            <a:pPr marL="342900" indent="-342900" algn="l">
              <a:lnSpc>
                <a:spcPct val="210000"/>
              </a:lnSpc>
              <a:buFont typeface="+mj-ea"/>
              <a:buAutoNum type="circleNumDbPlain"/>
            </a:pPr>
            <a:r>
              <a:rPr lang="zh-CN" altLang="en-US" sz="2400" b="1">
                <a:sym typeface="+mn-ea"/>
              </a:rPr>
              <a:t>再结合对的利益点刺激！</a:t>
            </a:r>
            <a:endParaRPr lang="zh-CN" altLang="en-US" sz="2400" b="1">
              <a:sym typeface="+mn-ea"/>
            </a:endParaRPr>
          </a:p>
          <a:p>
            <a:pPr marL="342900" indent="-342900" algn="l">
              <a:lnSpc>
                <a:spcPct val="210000"/>
              </a:lnSpc>
              <a:buFont typeface="+mj-ea"/>
              <a:buAutoNum type="circleNumDbPlain"/>
            </a:pPr>
            <a:r>
              <a:rPr lang="zh-CN" sz="2400" b="1">
                <a:sym typeface="+mn-ea"/>
              </a:rPr>
              <a:t>适当埋钩子，先吸引打开</a:t>
            </a:r>
            <a:endParaRPr lang="zh-CN" altLang="en-US" sz="24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15315" y="184785"/>
            <a:ext cx="36658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sym typeface="+mn-ea"/>
              </a:rPr>
              <a:t>先结合场景思考，用户当下需要什么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44475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71265" y="1226185"/>
            <a:ext cx="2330450" cy="3792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676015" y="642620"/>
            <a:ext cx="2534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ym typeface="+mn-ea"/>
              </a:rPr>
              <a:t>9.3</a:t>
            </a:r>
            <a:r>
              <a:rPr lang="zh-CN" altLang="en-US" sz="1600" b="1">
                <a:sym typeface="+mn-ea"/>
              </a:rPr>
              <a:t>测试所用策略</a:t>
            </a:r>
            <a:endParaRPr lang="zh-CN" altLang="en-US" sz="1600" b="1">
              <a:sym typeface="+mn-ea"/>
            </a:endParaRPr>
          </a:p>
          <a:p>
            <a:pPr algn="ctr"/>
            <a:r>
              <a:rPr lang="zh-CN" altLang="en-US" sz="1600" b="1">
                <a:sym typeface="+mn-ea"/>
              </a:rPr>
              <a:t>单日留存率</a:t>
            </a:r>
            <a:r>
              <a:rPr lang="en-US" altLang="zh-CN" sz="1600" b="1">
                <a:sym typeface="+mn-ea"/>
              </a:rPr>
              <a:t>62.18%</a:t>
            </a:r>
            <a:endParaRPr lang="en-US" altLang="zh-CN" sz="16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47840" y="642620"/>
            <a:ext cx="2421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ym typeface="+mn-ea"/>
              </a:rPr>
              <a:t>9.6</a:t>
            </a:r>
            <a:r>
              <a:rPr lang="zh-CN" altLang="en-US" sz="1600" b="1">
                <a:sym typeface="+mn-ea"/>
              </a:rPr>
              <a:t>测试所用策略</a:t>
            </a:r>
            <a:endParaRPr lang="zh-CN" altLang="en-US" sz="1600" b="1">
              <a:sym typeface="+mn-ea"/>
            </a:endParaRPr>
          </a:p>
          <a:p>
            <a:pPr algn="ctr"/>
            <a:r>
              <a:rPr lang="zh-CN" altLang="en-US" sz="1600" b="1">
                <a:sym typeface="+mn-ea"/>
              </a:rPr>
              <a:t>单日留存率</a:t>
            </a:r>
            <a:r>
              <a:rPr lang="en-US" altLang="zh-CN" sz="1600" b="1">
                <a:sym typeface="+mn-ea"/>
              </a:rPr>
              <a:t>68.3%</a:t>
            </a:r>
            <a:endParaRPr lang="en-US" altLang="zh-CN" sz="1600" b="1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7530" y="1264920"/>
            <a:ext cx="2362200" cy="3715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236855" y="184150"/>
            <a:ext cx="341630" cy="280035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045" y="1226185"/>
            <a:ext cx="2552065" cy="381952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03505" y="642620"/>
            <a:ext cx="3308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ym typeface="+mn-ea"/>
              </a:rPr>
              <a:t>8.25</a:t>
            </a:r>
            <a:r>
              <a:rPr lang="zh-CN" altLang="en-US" sz="1600" b="1">
                <a:sym typeface="+mn-ea"/>
              </a:rPr>
              <a:t>测试所用策略</a:t>
            </a:r>
            <a:endParaRPr lang="zh-CN" altLang="en-US" sz="1600" b="1">
              <a:sym typeface="+mn-ea"/>
            </a:endParaRPr>
          </a:p>
          <a:p>
            <a:pPr algn="ctr"/>
            <a:r>
              <a:rPr lang="zh-CN" altLang="en-US" sz="1600" b="1">
                <a:sym typeface="+mn-ea"/>
              </a:rPr>
              <a:t>单日留存率</a:t>
            </a:r>
            <a:r>
              <a:rPr lang="en-US" altLang="zh-CN" sz="1600" b="1">
                <a:sym typeface="+mn-ea"/>
              </a:rPr>
              <a:t>54.85</a:t>
            </a:r>
            <a:r>
              <a:rPr lang="en-US" altLang="zh-CN" sz="1600" b="1">
                <a:sym typeface="+mn-ea"/>
              </a:rPr>
              <a:t>%</a:t>
            </a:r>
            <a:endParaRPr lang="en-US" altLang="zh-CN" sz="1600" b="1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9725" y="5179695"/>
            <a:ext cx="9165590" cy="306705"/>
          </a:xfrm>
          <a:prstGeom prst="rect">
            <a:avLst/>
          </a:prstGeom>
          <a:noFill/>
          <a:ln w="12700" cmpd="sng">
            <a:solidFill>
              <a:srgbClr val="ECAF74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sz="1400" b="1">
                <a:sym typeface="+mn-ea"/>
              </a:rPr>
              <a:t>结合用户实际使用场景去思考话术，思考用户当下需要什么，通过更改说辞，留存率可以实现</a:t>
            </a:r>
            <a:r>
              <a:rPr lang="en-US" altLang="zh-CN" sz="1400" b="1">
                <a:sym typeface="+mn-ea"/>
              </a:rPr>
              <a:t>14</a:t>
            </a:r>
            <a:r>
              <a:rPr lang="zh-CN" altLang="en-US" sz="1400" b="1">
                <a:sym typeface="+mn-ea"/>
              </a:rPr>
              <a:t>个点的差距</a:t>
            </a:r>
            <a:endParaRPr lang="zh-CN" altLang="en-US" sz="14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711835" y="188595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ym typeface="+mn-ea"/>
              </a:rPr>
              <a:t>再结合对的利益点刺激！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0099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1271905" y="711835"/>
            <a:ext cx="7059930" cy="494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/>
              <a:t>不同的话术，带来了两个截然不同的留存率、打开率、</a:t>
            </a:r>
            <a:r>
              <a:rPr lang="zh-CN"/>
              <a:t>回复率</a:t>
            </a:r>
            <a:endParaRPr lang="zh-CN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35" y="1478915"/>
            <a:ext cx="4321810" cy="250253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795" y="1478915"/>
            <a:ext cx="5160645" cy="242443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62965" y="4075430"/>
            <a:ext cx="3308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 b="1">
                <a:sym typeface="+mn-ea"/>
              </a:rPr>
              <a:t>单日打开率</a:t>
            </a:r>
            <a:r>
              <a:rPr lang="en-US" altLang="zh-CN" sz="1600" b="1">
                <a:sym typeface="+mn-ea"/>
              </a:rPr>
              <a:t>2.14%</a:t>
            </a:r>
            <a:endParaRPr lang="en-US" altLang="zh-CN" sz="1600" b="1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13425" y="4075430"/>
            <a:ext cx="3308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 b="1">
                <a:sym typeface="+mn-ea"/>
              </a:rPr>
              <a:t>单日打开率</a:t>
            </a:r>
            <a:r>
              <a:rPr lang="en-US" altLang="zh-CN" sz="1600" b="1">
                <a:sym typeface="+mn-ea"/>
              </a:rPr>
              <a:t>7.53%</a:t>
            </a:r>
            <a:endParaRPr lang="en-US" altLang="zh-CN" sz="16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40995" y="28702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75" y="1590675"/>
            <a:ext cx="3452495" cy="828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" y="2768600"/>
            <a:ext cx="3388995" cy="813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2225" y="2785745"/>
            <a:ext cx="3235325" cy="779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2225" y="1590675"/>
            <a:ext cx="3054985" cy="845820"/>
          </a:xfrm>
          <a:prstGeom prst="rect">
            <a:avLst/>
          </a:prstGeom>
        </p:spPr>
      </p:pic>
      <p:sp>
        <p:nvSpPr>
          <p:cNvPr id="105" name="文本框 104"/>
          <p:cNvSpPr txBox="1"/>
          <p:nvPr/>
        </p:nvSpPr>
        <p:spPr>
          <a:xfrm>
            <a:off x="2143760" y="4714875"/>
            <a:ext cx="5682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思考：如果你收到这样两条消息，对比下，你会打开哪一个？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3865" y="1161415"/>
            <a:ext cx="3871595" cy="331470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934585" y="1161415"/>
            <a:ext cx="3871595" cy="331470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3900" y="243205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>
                <a:sym typeface="+mn-ea"/>
              </a:rPr>
              <a:t>适当埋钩子，先吸引打开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673668" y="2460943"/>
            <a:ext cx="5059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五、如何实现标签</a:t>
            </a:r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自动化？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361" y="605172"/>
            <a:ext cx="7248175" cy="455672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1078" y="925033"/>
            <a:ext cx="3540680" cy="4233055"/>
          </a:xfrm>
          <a:prstGeom prst="rect">
            <a:avLst/>
          </a:prstGeom>
          <a:noFill/>
          <a:ln w="19050">
            <a:solidFill>
              <a:srgbClr val="FEA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710000" y="417830"/>
            <a:ext cx="3524058" cy="3718235"/>
          </a:xfrm>
          <a:prstGeom prst="rect">
            <a:avLst/>
          </a:prstGeom>
          <a:noFill/>
          <a:ln w="19050">
            <a:solidFill>
              <a:srgbClr val="FEA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77656" y="51293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EA900"/>
                </a:solidFill>
              </a:rPr>
              <a:t>偏特征</a:t>
            </a:r>
            <a:endParaRPr lang="zh-CN" altLang="en-US" dirty="0">
              <a:solidFill>
                <a:srgbClr val="FEA9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33447" y="37624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EA900"/>
                </a:solidFill>
              </a:rPr>
              <a:t>偏行为</a:t>
            </a:r>
            <a:endParaRPr lang="zh-CN" altLang="en-US" dirty="0">
              <a:solidFill>
                <a:srgbClr val="FEA9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01164" y="4352316"/>
            <a:ext cx="3877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前期主要来源靠收集用户画像</a:t>
            </a:r>
            <a:endParaRPr lang="en-US" altLang="zh-CN" b="1" dirty="0">
              <a:solidFill>
                <a:srgbClr val="FEA900"/>
              </a:solidFill>
            </a:endParaRPr>
          </a:p>
          <a:p>
            <a:r>
              <a:rPr lang="zh-CN" altLang="en-US" b="1" dirty="0">
                <a:solidFill>
                  <a:srgbClr val="FEA900"/>
                </a:solidFill>
              </a:rPr>
              <a:t>后期主要靠迭代更新（精细、精准）</a:t>
            </a:r>
            <a:endParaRPr lang="en-US" altLang="zh-CN" b="1" dirty="0">
              <a:solidFill>
                <a:srgbClr val="FEA900"/>
              </a:solidFill>
            </a:endParaRPr>
          </a:p>
          <a:p>
            <a:endParaRPr lang="en-US" altLang="zh-CN" sz="1400" b="1" dirty="0">
              <a:solidFill>
                <a:srgbClr val="FEA900"/>
              </a:solidFill>
            </a:endParaRPr>
          </a:p>
          <a:p>
            <a:r>
              <a:rPr lang="zh-CN" altLang="en-US" sz="1400" b="1" dirty="0">
                <a:solidFill>
                  <a:srgbClr val="FEA900"/>
                </a:solidFill>
              </a:rPr>
              <a:t>共四阶段：收集、整合、成型、维护</a:t>
            </a:r>
            <a:endParaRPr lang="zh-CN" altLang="en-US" sz="1400" b="1" dirty="0">
              <a:solidFill>
                <a:srgbClr val="FEA9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3490" y="285542"/>
            <a:ext cx="4648200" cy="5048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基础用户标签</a:t>
            </a:r>
            <a:r>
              <a:rPr lang="en-US" alt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静态</a:t>
            </a:r>
            <a:r>
              <a:rPr lang="en-US" alt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&amp;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动态</a:t>
            </a:r>
            <a:endParaRPr lang="zh-CN" altLang="en-US" sz="2685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873125" y="38227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第一招：根据行为方式自动打标签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97510" y="38227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739775" y="1226820"/>
            <a:ext cx="7964170" cy="36798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lnSpc>
                <a:spcPct val="220000"/>
              </a:lnSpc>
              <a:buFont typeface="Wingdings" panose="05000000000000000000" charset="0"/>
              <a:buNone/>
            </a:pPr>
            <a:r>
              <a:rPr lang="zh-CN" altLang="en-US" b="1"/>
              <a:t>根据我们运营中常见的使用场景去思考</a:t>
            </a:r>
            <a:r>
              <a:rPr lang="en-US" altLang="zh-CN" b="1"/>
              <a:t>——</a:t>
            </a:r>
            <a:endParaRPr lang="zh-CN" altLang="en-US" b="1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用户是否已经</a:t>
            </a:r>
            <a:r>
              <a:rPr lang="zh-CN" altLang="en-US">
                <a:solidFill>
                  <a:srgbClr val="FF0000"/>
                </a:solidFill>
              </a:rPr>
              <a:t>进群</a:t>
            </a:r>
            <a:r>
              <a:rPr lang="zh-CN" altLang="en-US"/>
              <a:t>？如何区分已进群和未进群？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用户是否有</a:t>
            </a:r>
            <a:r>
              <a:rPr lang="zh-CN" altLang="en-US">
                <a:solidFill>
                  <a:srgbClr val="FF0000"/>
                </a:solidFill>
              </a:rPr>
              <a:t>打开商品</a:t>
            </a:r>
            <a:r>
              <a:rPr lang="zh-CN" altLang="en-US"/>
              <a:t>？访问了多少次？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用户是否查看了</a:t>
            </a:r>
            <a:r>
              <a:rPr lang="zh-CN" altLang="en-US">
                <a:solidFill>
                  <a:srgbClr val="FF0000"/>
                </a:solidFill>
              </a:rPr>
              <a:t>推送的文章</a:t>
            </a:r>
            <a:r>
              <a:rPr lang="zh-CN" altLang="en-US"/>
              <a:t>？有转发给好友看嘛？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用户是否查看了</a:t>
            </a:r>
            <a:r>
              <a:rPr lang="zh-CN" altLang="en-US">
                <a:solidFill>
                  <a:srgbClr val="FF0000"/>
                </a:solidFill>
              </a:rPr>
              <a:t>推送的文件</a:t>
            </a:r>
            <a:r>
              <a:rPr lang="zh-CN" altLang="en-US"/>
              <a:t>？看了多久呢？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en-US" altLang="zh-CN"/>
              <a:t>……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5468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如何打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已入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4384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45" y="1220470"/>
            <a:ext cx="2112645" cy="403542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3700" y="922020"/>
            <a:ext cx="3134360" cy="221805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252210" y="1868805"/>
            <a:ext cx="38938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可以使用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微伴助手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自动打标签功能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并且可以指定群聊进行打标签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进群的用户可以自动打上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已进群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700" y="3315335"/>
            <a:ext cx="3931920" cy="213550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85" y="1209040"/>
            <a:ext cx="7917180" cy="386651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21665" y="519684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注意事项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创建了就不能修改了，只能删除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4465" y="80772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后台还有数据统计功能，并且能够识别入群方式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68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如何打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已入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3840" y="21272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05155" y="18478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是否已查看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商品？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19431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652385" y="2341245"/>
            <a:ext cx="22561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【雷达链接】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支持商品链接、网站、营销落地页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注意：需是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H5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链接，有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https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05" y="977265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245" y="1766570"/>
            <a:ext cx="4322445" cy="35312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173095" y="1057910"/>
            <a:ext cx="5217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微伴助手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的【互动雷达】功能，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可以给链接、文章、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实现雷达跟踪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打标功能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6357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是否已查看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商品？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5273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193030" y="2100580"/>
            <a:ext cx="35794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，只要打开链接就能自动打标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75" y="907415"/>
            <a:ext cx="4495165" cy="460057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5250180" y="2762885"/>
            <a:ext cx="357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，根据累计打开次数，还能再设定一次规则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3055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文章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1971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3451860" y="684530"/>
            <a:ext cx="6289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【雷达文章】支持复制公众号文章链接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9655" y="1021715"/>
            <a:ext cx="6289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并且支持添加成员名片，可在页面侧边栏显示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05" y="1073785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290" y="1509395"/>
            <a:ext cx="4361180" cy="394017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758190" y="3028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文章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47345" y="30289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86740" y="4806315"/>
            <a:ext cx="6289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可以按照点击次数、阅读时长、转发次数分别打不同的标签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t="2246" b="3466"/>
          <a:stretch>
            <a:fillRect/>
          </a:stretch>
        </p:blipFill>
        <p:spPr>
          <a:xfrm>
            <a:off x="526415" y="923925"/>
            <a:ext cx="7176770" cy="373126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62940" y="18478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是否查看了推送的文件？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52095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562850" y="2696845"/>
            <a:ext cx="2434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【雷达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】针对没有公众号推文，只有文件就可以用这个功能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5" y="1212850"/>
            <a:ext cx="4281170" cy="422275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50" y="1115060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413385" y="31877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77000" y="2036445"/>
            <a:ext cx="34080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打标签逻辑跟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雷达文章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一致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根据点击次数、阅读时长、转发次数分别打标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但有个小问题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就是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文件无法放大，如果文件字太小，看起来体验感就很不好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4225" y="274955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是否查看了推送的文件？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65" y="1194435"/>
            <a:ext cx="5902960" cy="374523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第二招：高阶玩法，多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重标签如何识别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752475" y="1435735"/>
            <a:ext cx="7964170" cy="29940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b="1"/>
              <a:t>如何通过日常对话中自动打标签？</a:t>
            </a:r>
            <a:r>
              <a:rPr lang="zh-CN"/>
              <a:t>（关键词回复）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通过填写问卷如何实现自动打标签？</a:t>
            </a:r>
            <a:r>
              <a:rPr lang="zh-CN" altLang="en-US"/>
              <a:t>（多重标签）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不同来源进粉，如何识别</a:t>
            </a:r>
            <a:r>
              <a:rPr lang="zh-CN" altLang="en-US" b="1"/>
              <a:t>并打不同标签？</a:t>
            </a:r>
            <a:r>
              <a:rPr lang="zh-CN" altLang="en-US"/>
              <a:t>（分清</a:t>
            </a:r>
            <a:r>
              <a:rPr lang="zh-CN" altLang="en-US"/>
              <a:t>来源标签）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同一内容，如何分别统计不同渠道访问数据？</a:t>
            </a:r>
            <a:r>
              <a:rPr lang="zh-CN" altLang="en-US" sz="1600"/>
              <a:t>（比如朋友圈、群聊、公众号等）</a:t>
            </a:r>
            <a:endParaRPr lang="zh-CN" altLang="en-US" sz="1600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导入历史订单如何识别用户过往的消费标签？</a:t>
            </a:r>
            <a:r>
              <a:rPr lang="zh-CN" altLang="en-US" sz="1600"/>
              <a:t>（比如有复购、高客单用户）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091" y="464453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标签案例</a:t>
            </a:r>
            <a:endParaRPr lang="zh-CN" altLang="en-US" sz="1600" b="1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84200" y="1075055"/>
            <a:ext cx="1827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人群包标签展示</a:t>
            </a:r>
            <a:endParaRPr lang="zh-CN" altLang="en-US" b="1" dirty="0" smtClean="0">
              <a:solidFill>
                <a:srgbClr val="4A7A8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701040" y="1443355"/>
            <a:ext cx="1397000" cy="381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" y="1520190"/>
            <a:ext cx="1869440" cy="4052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760" y="375920"/>
            <a:ext cx="1303655" cy="5196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690" y="378460"/>
            <a:ext cx="1383030" cy="5196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0" y="378460"/>
            <a:ext cx="1426210" cy="5194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680" y="375285"/>
            <a:ext cx="1426845" cy="5197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57467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关键词回复自动打标签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03835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0" y="1847215"/>
            <a:ext cx="1990725" cy="3000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8950" y="1382395"/>
            <a:ext cx="24345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点燃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SCRM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035" y="1382395"/>
            <a:ext cx="5039995" cy="364998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957820" y="2692400"/>
            <a:ext cx="2434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支持半匹配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全匹配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可以打多组标签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79450" y="2139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关键词回复自动打标签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08610" y="27051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05" y="769620"/>
            <a:ext cx="8382635" cy="445135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79450" y="2139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关键词回复自动打标签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08610" y="27051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49695" y="2217420"/>
            <a:ext cx="334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还可以设置自动回复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只要用户的回复中包含关键词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即可自动弹出设定好的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群发内容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" y="821690"/>
            <a:ext cx="5909310" cy="441769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3219450" y="889000"/>
            <a:ext cx="5608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sz="20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可以支持自动绑号</a:t>
            </a:r>
            <a:r>
              <a:rPr lang="zh-CN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（填写手机号就能自动识别</a:t>
            </a:r>
            <a:r>
              <a:rPr lang="en-US" altLang="zh-CN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绑定）</a:t>
            </a:r>
            <a:endParaRPr lang="zh-CN" altLang="en-US" sz="12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9450" y="2139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90" y="661035"/>
            <a:ext cx="1797050" cy="483171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9580" y="2006600"/>
            <a:ext cx="5529580" cy="341376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219450" y="1287780"/>
            <a:ext cx="5608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sz="20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可以自动打标签</a:t>
            </a:r>
            <a:r>
              <a:rPr lang="zh-CN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（支持单选</a:t>
            </a:r>
            <a:r>
              <a:rPr lang="en-US" altLang="zh-CN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多选）</a:t>
            </a:r>
            <a:endParaRPr lang="zh-CN" altLang="en-US" sz="12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5" y="1087755"/>
            <a:ext cx="9098915" cy="4328795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70" y="963930"/>
            <a:ext cx="2199005" cy="399542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480" y="964565"/>
            <a:ext cx="2018030" cy="399478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175" y="958215"/>
            <a:ext cx="2420620" cy="400113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517650" y="4723765"/>
            <a:ext cx="297243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一版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表单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1600"/>
              <a:t>采用微伴</a:t>
            </a:r>
            <a:r>
              <a:rPr lang="zh-CN" sz="1600"/>
              <a:t>系统，填写率</a:t>
            </a:r>
            <a:r>
              <a:rPr lang="en-US" altLang="zh-CN" sz="1600"/>
              <a:t>80%</a:t>
            </a:r>
            <a:r>
              <a:rPr lang="zh-CN" altLang="en-US" sz="1600"/>
              <a:t>左右</a:t>
            </a:r>
            <a:endParaRPr lang="zh-CN" altLang="en-US" sz="1600"/>
          </a:p>
          <a:p>
            <a:pPr algn="l"/>
            <a:r>
              <a:rPr lang="zh-CN" altLang="en-US" sz="1600"/>
              <a:t>非自动绑号，需手动同步</a:t>
            </a:r>
            <a:endParaRPr lang="zh-CN" altLang="en-US" sz="1600"/>
          </a:p>
        </p:txBody>
      </p:sp>
      <p:sp>
        <p:nvSpPr>
          <p:cNvPr id="9" name="文本框 8"/>
          <p:cNvSpPr txBox="1"/>
          <p:nvPr/>
        </p:nvSpPr>
        <p:spPr>
          <a:xfrm>
            <a:off x="7674610" y="4323715"/>
            <a:ext cx="247142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第二版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表单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1600"/>
              <a:t>采用点燃</a:t>
            </a:r>
            <a:r>
              <a:rPr lang="en-US" altLang="zh-CN" sz="1600"/>
              <a:t>SCDP</a:t>
            </a:r>
            <a:r>
              <a:rPr lang="zh-CN" altLang="en-US" sz="1600"/>
              <a:t>系统</a:t>
            </a:r>
            <a:endParaRPr lang="zh-CN" altLang="en-US" sz="1600"/>
          </a:p>
          <a:p>
            <a:pPr algn="l"/>
            <a:r>
              <a:rPr lang="zh-CN" sz="1600"/>
              <a:t>填写率稳定在</a:t>
            </a:r>
            <a:r>
              <a:rPr lang="en-US" altLang="zh-CN" sz="1600"/>
              <a:t>85%</a:t>
            </a:r>
            <a:r>
              <a:rPr lang="zh-CN" altLang="en-US" sz="1600"/>
              <a:t>左右</a:t>
            </a:r>
            <a:endParaRPr lang="zh-CN" altLang="en-US" sz="1600"/>
          </a:p>
          <a:p>
            <a:pPr algn="l"/>
            <a:r>
              <a:rPr lang="zh-CN" altLang="en-US" sz="1600"/>
              <a:t>自动绑号</a:t>
            </a:r>
            <a:r>
              <a:rPr lang="en-US" altLang="zh-CN" sz="1600"/>
              <a:t>+</a:t>
            </a:r>
            <a:r>
              <a:rPr lang="zh-CN" altLang="en-US" sz="1600"/>
              <a:t>打标签</a:t>
            </a:r>
            <a:endParaRPr lang="zh-CN" altLang="en-US" sz="1600"/>
          </a:p>
          <a:p>
            <a:pPr algn="l"/>
            <a:r>
              <a:rPr lang="zh-CN" altLang="en-US" sz="1600">
                <a:sym typeface="+mn-ea"/>
              </a:rPr>
              <a:t>最高达</a:t>
            </a:r>
            <a:r>
              <a:rPr lang="en-US" altLang="zh-CN" sz="1600">
                <a:sym typeface="+mn-ea"/>
              </a:rPr>
              <a:t>94.44%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397625" y="2245360"/>
            <a:ext cx="3491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ym typeface="+mn-ea"/>
              </a:rPr>
              <a:t>通过软件活码生成器</a:t>
            </a:r>
            <a:endParaRPr lang="zh-CN" altLang="en-US" sz="2400" b="1" dirty="0">
              <a:sym typeface="+mn-ea"/>
            </a:endParaRPr>
          </a:p>
          <a:p>
            <a:r>
              <a:rPr lang="zh-CN" altLang="en-US" sz="2400" b="1" dirty="0">
                <a:sym typeface="+mn-ea"/>
              </a:rPr>
              <a:t>设置来源标签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不同来源进粉，如何识别并打不同标签？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" y="641350"/>
            <a:ext cx="5781675" cy="485330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7533005" y="1941830"/>
            <a:ext cx="2379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b="1" dirty="0">
                <a:sym typeface="+mn-ea"/>
              </a:rPr>
              <a:t>通过软件导入商城订单获取标签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不同来源进粉，如何识别并打不同标签？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15" y="976630"/>
            <a:ext cx="7129780" cy="381381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5" y="969645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060" y="969645"/>
            <a:ext cx="3182620" cy="18440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060" y="3002915"/>
            <a:ext cx="6127115" cy="228790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同一内容，如何分别统计不同渠道访问数据？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6850" y="1477010"/>
            <a:ext cx="2727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互动雷达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添加渠道链接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可以做多个不同渠道的统计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同一内容，如何分别统计不同渠道访问数据？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养生方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5" y="861695"/>
            <a:ext cx="1550670" cy="40430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770" y="1359535"/>
            <a:ext cx="3088005" cy="288607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85" y="1288415"/>
            <a:ext cx="3689985" cy="28581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43255" y="4977765"/>
            <a:ext cx="1404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朋友圈海报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86380" y="4354195"/>
            <a:ext cx="2371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点对点沟通（图文链接）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97065" y="4354195"/>
            <a:ext cx="2371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企微收到的消息提示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5732145" y="2806700"/>
            <a:ext cx="290195" cy="2178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113790" y="252095"/>
            <a:ext cx="654685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分层运营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---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多标签组合人群包的分层运营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71525" y="352425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" y="719455"/>
            <a:ext cx="2160905" cy="3843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80" y="697230"/>
            <a:ext cx="2185670" cy="3888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730" y="684530"/>
            <a:ext cx="2185670" cy="38881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280" y="633095"/>
            <a:ext cx="1787525" cy="1740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2680335"/>
            <a:ext cx="2734945" cy="15373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135495" y="2373630"/>
            <a:ext cx="2482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针对裂变粉的群独有话题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65010" y="4191635"/>
            <a:ext cx="2482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针对所有粉的通用话题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235446" y="4739280"/>
            <a:ext cx="2163580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拉入不同的群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5222290" y="4911314"/>
            <a:ext cx="1086305" cy="32606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dirty="0">
                <a:solidFill>
                  <a:srgbClr val="FFFFFF"/>
                </a:solidFill>
              </a:rPr>
              <a:t>Lorem</a:t>
            </a:r>
            <a:endParaRPr lang="zh-CN" altLang="en-US" sz="1510" dirty="0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2567606" y="4739927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发不同的点对点消息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4899766" y="4750275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发不同的朋友圈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7373562" y="4739280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不同的群内容也不一样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导入历史订单如何</a:t>
            </a:r>
            <a:r>
              <a:rPr lang="zh-CN" altLang="en-US" sz="1600" b="1">
                <a:sym typeface="+mn-ea"/>
              </a:rPr>
              <a:t>识别用户过往的消费标签？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0545" y="5187315"/>
            <a:ext cx="1404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标签管理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00985" y="1053465"/>
            <a:ext cx="5048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可以按商品关键词、订单金额、消费次数、</a:t>
            </a:r>
            <a:endParaRPr lang="zh-CN" sz="20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20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消费月份、订单城市等进行打标</a:t>
            </a:r>
            <a:endParaRPr lang="zh-CN" sz="20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45" y="657225"/>
            <a:ext cx="1493520" cy="453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t="1787"/>
          <a:stretch>
            <a:fillRect/>
          </a:stretch>
        </p:blipFill>
        <p:spPr>
          <a:xfrm>
            <a:off x="2689860" y="1964690"/>
            <a:ext cx="6325235" cy="355981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导入历史订单如何</a:t>
            </a:r>
            <a:r>
              <a:rPr lang="zh-CN" altLang="en-US" sz="1600" b="1">
                <a:sym typeface="+mn-ea"/>
              </a:rPr>
              <a:t>识别用户过往的消费标签？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90" y="1882775"/>
            <a:ext cx="9572625" cy="31883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430020" y="1114425"/>
            <a:ext cx="6283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玩法一：筛选出特定时期下单的用户</a:t>
            </a:r>
            <a:endParaRPr lang="zh-CN" sz="24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sz="16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（比如私域首单、主播活动、或大促活动）</a:t>
            </a:r>
            <a:endParaRPr lang="zh-CN" altLang="en-US" sz="16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导入历史订单如何</a:t>
            </a:r>
            <a:r>
              <a:rPr lang="zh-CN" altLang="en-US" sz="1600" b="1">
                <a:sym typeface="+mn-ea"/>
              </a:rPr>
              <a:t>识别用户过往的消费标签嘛？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15" y="1393190"/>
            <a:ext cx="9216390" cy="415988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矩形 3"/>
          <p:cNvSpPr/>
          <p:nvPr/>
        </p:nvSpPr>
        <p:spPr>
          <a:xfrm>
            <a:off x="643255" y="1393190"/>
            <a:ext cx="1185545" cy="378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9305" y="686435"/>
            <a:ext cx="6283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玩法二：筛选出高客单用户，进行深度运营</a:t>
            </a:r>
            <a:endParaRPr lang="zh-CN" sz="28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sz="16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（可通过累计消费金额</a:t>
            </a:r>
            <a:r>
              <a:rPr lang="zh-CN" altLang="en-US" sz="16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观察）</a:t>
            </a:r>
            <a:endParaRPr lang="zh-CN" altLang="en-US" sz="16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导入历史订单如何</a:t>
            </a:r>
            <a:r>
              <a:rPr lang="zh-CN" altLang="en-US" sz="1600" b="1">
                <a:sym typeface="+mn-ea"/>
              </a:rPr>
              <a:t>识别用户过往的消费标签嘛？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l="533"/>
          <a:stretch>
            <a:fillRect/>
          </a:stretch>
        </p:blipFill>
        <p:spPr>
          <a:xfrm>
            <a:off x="300355" y="2012950"/>
            <a:ext cx="9648190" cy="334391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930400" y="1041400"/>
            <a:ext cx="6283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玩法三：根据下单时间导推出复购时间</a:t>
            </a:r>
            <a:endParaRPr lang="zh-CN" sz="24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sz="24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单独筛选出来提醒复购</a:t>
            </a:r>
            <a:endParaRPr lang="zh-CN" altLang="en-US" sz="16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34010" y="38227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09386" y="352425"/>
            <a:ext cx="4526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dirty="0">
                <a:sym typeface="+mn-ea"/>
              </a:rPr>
              <a:t>总结：</a:t>
            </a:r>
            <a:r>
              <a:rPr lang="zh-CN" altLang="en-US" b="1" dirty="0"/>
              <a:t>用户标签维护，定时更新，确保</a:t>
            </a:r>
            <a:r>
              <a:rPr lang="zh-CN" altLang="en-US" b="1" dirty="0"/>
              <a:t>时效</a:t>
            </a:r>
            <a:endParaRPr lang="zh-CN" altLang="en-US" b="1" dirty="0"/>
          </a:p>
        </p:txBody>
      </p:sp>
      <p:grpSp>
        <p:nvGrpSpPr>
          <p:cNvPr id="12" name="组合 11"/>
          <p:cNvGrpSpPr/>
          <p:nvPr/>
        </p:nvGrpSpPr>
        <p:grpSpPr>
          <a:xfrm>
            <a:off x="2025332" y="2008386"/>
            <a:ext cx="6199505" cy="1209675"/>
            <a:chOff x="3198" y="3822"/>
            <a:chExt cx="9763" cy="1905"/>
          </a:xfrm>
        </p:grpSpPr>
        <p:grpSp>
          <p:nvGrpSpPr>
            <p:cNvPr id="14" name="组合 13"/>
            <p:cNvGrpSpPr/>
            <p:nvPr/>
          </p:nvGrpSpPr>
          <p:grpSpPr>
            <a:xfrm>
              <a:off x="3198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矩形 32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定期更新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圆角矩形 1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1</a:t>
                </a:r>
                <a:endParaRPr lang="zh-CN" altLang="en-US" b="1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786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矩形 28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更新维度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圆角矩形 37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2</a:t>
                </a:r>
                <a:endParaRPr lang="zh-CN" altLang="en-US" b="1" dirty="0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374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矩形 24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更新权限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圆角矩形 4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3</a:t>
                </a:r>
                <a:endParaRPr lang="zh-CN" altLang="en-US" b="1" dirty="0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10962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无用标签清理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圆角矩形 51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4</a:t>
                </a:r>
                <a:endParaRPr lang="zh-CN" altLang="en-US" b="1" dirty="0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090419" y="3564493"/>
            <a:ext cx="113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实时更新、每周、每月或</a:t>
            </a:r>
            <a:r>
              <a:rPr lang="en-US" altLang="zh-CN" sz="1200" dirty="0"/>
              <a:t>2-3</a:t>
            </a:r>
            <a:r>
              <a:rPr lang="zh-CN" altLang="en-US" sz="1200" dirty="0"/>
              <a:t>个月更新等</a:t>
            </a:r>
            <a:endParaRPr lang="zh-CN" altLang="en-US" sz="1200" dirty="0"/>
          </a:p>
        </p:txBody>
      </p:sp>
      <p:sp>
        <p:nvSpPr>
          <p:cNvPr id="39" name="文本框 38"/>
          <p:cNvSpPr txBox="1"/>
          <p:nvPr/>
        </p:nvSpPr>
        <p:spPr>
          <a:xfrm>
            <a:off x="3792893" y="3597513"/>
            <a:ext cx="113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在什么情况下触发对具体用户的更新，如什么情况下更新某类用户的风险评级；</a:t>
            </a:r>
            <a:endParaRPr lang="zh-CN" altLang="en-US" sz="1200" dirty="0"/>
          </a:p>
        </p:txBody>
      </p:sp>
      <p:sp>
        <p:nvSpPr>
          <p:cNvPr id="40" name="文本框 39"/>
          <p:cNvSpPr txBox="1"/>
          <p:nvPr/>
        </p:nvSpPr>
        <p:spPr>
          <a:xfrm>
            <a:off x="5439270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哪些成员可以进行标签编辑与整理，避免误删，误编导致人群损失。</a:t>
            </a:r>
            <a:endParaRPr lang="zh-CN" altLang="en-US" sz="1200" dirty="0"/>
          </a:p>
        </p:txBody>
      </p:sp>
      <p:sp>
        <p:nvSpPr>
          <p:cNvPr id="41" name="文本框 40"/>
          <p:cNvSpPr txBox="1"/>
          <p:nvPr/>
        </p:nvSpPr>
        <p:spPr>
          <a:xfrm>
            <a:off x="7085647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避免无用标签过多占用资源，定期清理掉及给予更多新标签的测试机会。</a:t>
            </a:r>
            <a:endParaRPr lang="zh-CN" altLang="en-US" sz="1200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40995" y="28702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23900" y="243205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>
                <a:sym typeface="+mn-ea"/>
              </a:rPr>
              <a:t>用户标签</a:t>
            </a:r>
            <a:r>
              <a:rPr lang="zh-CN">
                <a:sym typeface="+mn-ea"/>
              </a:rPr>
              <a:t>作业</a:t>
            </a:r>
            <a:endParaRPr lang="zh-CN"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8605" y="1139825"/>
            <a:ext cx="2809875" cy="3077845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457575" y="1140460"/>
            <a:ext cx="2956560" cy="307721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770370" y="1139825"/>
            <a:ext cx="2737485" cy="307721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95" y="1243330"/>
            <a:ext cx="2679700" cy="27324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rcRect l="5522" r="513"/>
          <a:stretch>
            <a:fillRect/>
          </a:stretch>
        </p:blipFill>
        <p:spPr>
          <a:xfrm>
            <a:off x="3540125" y="1337310"/>
            <a:ext cx="2767965" cy="24028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015" y="1337310"/>
            <a:ext cx="2637155" cy="21958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03530" y="4286885"/>
            <a:ext cx="2754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通过生意参谋（或百度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指数）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找出内容及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交易画像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10660" y="4286885"/>
            <a:ext cx="1851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通过微信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朋友圈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找出用户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画像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02145" y="4286885"/>
            <a:ext cx="23348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用户基准画像体系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搭建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57575" y="802005"/>
            <a:ext cx="68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ym typeface="+mn-ea"/>
              </a:rPr>
              <a:t>2</a:t>
            </a:r>
            <a:endParaRPr lang="en-US" sz="3200" b="1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0510" y="802005"/>
            <a:ext cx="68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ym typeface="+mn-ea"/>
              </a:rPr>
              <a:t>1</a:t>
            </a:r>
            <a:endParaRPr lang="en-US" sz="3200" b="1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31660" y="802005"/>
            <a:ext cx="68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ym typeface="+mn-ea"/>
              </a:rPr>
              <a:t>3</a:t>
            </a:r>
            <a:endParaRPr lang="en-US" sz="32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430_2*m_h_i*1_1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30_2*m_h_i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30_2*m_h_f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430_2*m_h_a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430_2*m_h_a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430_2*m_h_a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30_2*m_h_i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6_1"/>
  <p:tag name="KSO_WM_UNIT_ID" val="diagram20174671_4*q_h_i*1_6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430_2*m_h_i*1_1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30_2*m_h_f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30_2*m_h_i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30_2*m_h_f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160430_2*m_h_z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430_2*m_h_i*1_2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30_2*m_h_i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30_2*m_h_f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160430_2*m_h_z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430_2*m_h_i*1_3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30_2*m_h_i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30_2*m_h_f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160430_2*m_h_z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430_2*m_h_a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430_2*m_h_a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430_2*m_h_a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UNIT_TABLE_BEAUTIFY" val="smartTable{ad97cbb2-429d-41ba-8080-925aeaca9887}"/>
  <p:tag name="TABLE_ENDDRAG_ORIGIN_RECT" val="245*68"/>
  <p:tag name="TABLE_ENDDRAG_RECT" val="60*120*245*68"/>
</p:tagLst>
</file>

<file path=ppt/tags/tag44.xml><?xml version="1.0" encoding="utf-8"?>
<p:tagLst xmlns:p="http://schemas.openxmlformats.org/presentationml/2006/main">
  <p:tag name="KSO_WM_UNIT_TABLE_BEAUTIFY" val="smartTable{64381c28-7e73-4670-ba8e-dc4c0dd52c68}"/>
  <p:tag name="TABLE_ENDDRAG_ORIGIN_RECT" val="335*143"/>
  <p:tag name="TABLE_ENDDRAG_RECT" val="341*120*335*143"/>
</p:tagLst>
</file>

<file path=ppt/tags/tag45.xml><?xml version="1.0" encoding="utf-8"?>
<p:tagLst xmlns:p="http://schemas.openxmlformats.org/presentationml/2006/main">
  <p:tag name="KSO_WM_UNIT_TABLE_BEAUTIFY" val="smartTable{2d0dfd0f-1900-4103-a691-be80acb747cb}"/>
  <p:tag name="TABLE_ENDDRAG_ORIGIN_RECT" val="402*67"/>
  <p:tag name="TABLE_ENDDRAG_RECT" val="375*294*402*67"/>
</p:tagLst>
</file>

<file path=ppt/tags/tag46.xml><?xml version="1.0" encoding="utf-8"?>
<p:tagLst xmlns:p="http://schemas.openxmlformats.org/presentationml/2006/main">
  <p:tag name="KSO_WM_UNIT_TABLE_BEAUTIFY" val="smartTable{c1fc07bb-0d20-478b-be4d-a961f1979d22}"/>
  <p:tag name="TABLE_ENDDRAG_ORIGIN_RECT" val="565*69"/>
  <p:tag name="TABLE_ENDDRAG_RECT" val="121*295*565*69"/>
</p:tagLst>
</file>

<file path=ppt/tags/tag47.xml><?xml version="1.0" encoding="utf-8"?>
<p:tagLst xmlns:p="http://schemas.openxmlformats.org/presentationml/2006/main">
  <p:tag name="REFSHAPE" val="1095853852"/>
</p:tagLst>
</file>

<file path=ppt/tags/tag48.xml><?xml version="1.0" encoding="utf-8"?>
<p:tagLst xmlns:p="http://schemas.openxmlformats.org/presentationml/2006/main">
  <p:tag name="REFSHAPE" val="1095853852"/>
</p:tagLst>
</file>

<file path=ppt/tags/tag49.xml><?xml version="1.0" encoding="utf-8"?>
<p:tagLst xmlns:p="http://schemas.openxmlformats.org/presentationml/2006/main">
  <p:tag name="REFSHAPE" val="1095853852"/>
</p:tagLst>
</file>

<file path=ppt/tags/tag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430_2*m_h_i*1_2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REFSHAPE" val="1095853852"/>
</p:tagLst>
</file>

<file path=ppt/tags/tag51.xml><?xml version="1.0" encoding="utf-8"?>
<p:tagLst xmlns:p="http://schemas.openxmlformats.org/presentationml/2006/main">
  <p:tag name="REFSHAPE" val="1095853852"/>
</p:tagLst>
</file>

<file path=ppt/tags/tag52.xml><?xml version="1.0" encoding="utf-8"?>
<p:tagLst xmlns:p="http://schemas.openxmlformats.org/presentationml/2006/main">
  <p:tag name="REFSHAPE" val="1095853852"/>
</p:tagLst>
</file>

<file path=ppt/tags/tag53.xml><?xml version="1.0" encoding="utf-8"?>
<p:tagLst xmlns:p="http://schemas.openxmlformats.org/presentationml/2006/main">
  <p:tag name="REFSHAPE" val="1095853852"/>
</p:tagLst>
</file>

<file path=ppt/tags/tag54.xml><?xml version="1.0" encoding="utf-8"?>
<p:tagLst xmlns:p="http://schemas.openxmlformats.org/presentationml/2006/main">
  <p:tag name="REFSHAPE" val="1095853852"/>
</p:tagLst>
</file>

<file path=ppt/tags/tag55.xml><?xml version="1.0" encoding="utf-8"?>
<p:tagLst xmlns:p="http://schemas.openxmlformats.org/presentationml/2006/main">
  <p:tag name="REFSHAPE" val="1095853852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5"/>
  <p:tag name="KSO_WM_UNIT_ID" val="diagram20174671_4*q_i*1_5"/>
  <p:tag name="KSO_WM_UNIT_LAYERLEVEL" val="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6"/>
  <p:tag name="KSO_WM_UNIT_ID" val="diagram20174671_4*q_i*1_6"/>
  <p:tag name="KSO_WM_UNIT_LAYERLEVEL" val="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30_2*m_h_i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7"/>
  <p:tag name="KSO_WM_UNIT_ID" val="diagram20174671_4*q_i*1_7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6"/>
  <p:tag name="KSO_WM_UNIT_ID" val="diagram20174671_4*q_i*1_16"/>
  <p:tag name="KSO_WM_UNIT_LAYERLEVEL" val="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6_1"/>
  <p:tag name="KSO_WM_UNIT_ID" val="diagram20174671_4*q_h_i*1_6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24"/>
  <p:tag name="KSO_WM_UNIT_ID" val="diagram20174671_4*q_i*1_24"/>
  <p:tag name="KSO_WM_UNIT_LAYERLEVEL" val="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UNIT_TABLE_BEAUTIFY" val="smartTable{000f7d6f-22d4-4748-b887-0ee4673362f9}"/>
  <p:tag name="TABLE_ENDDRAG_ORIGIN_RECT" val="764*380"/>
  <p:tag name="TABLE_ENDDRAG_RECT" val="20*51*764*380"/>
</p:tagLst>
</file>

<file path=ppt/tags/tag69.xml><?xml version="1.0" encoding="utf-8"?>
<p:tagLst xmlns:p="http://schemas.openxmlformats.org/presentationml/2006/main">
  <p:tag name="KSO_WM_UNIT_PLACING_PICTURE_USER_VIEWPORT" val="{&quot;height&quot;:8100,&quot;width&quot;:4980}"/>
</p:tagLst>
</file>

<file path=ppt/tags/tag7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30_2*m_h_f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160430_2*m_h_z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430_2*m_h_i*1_3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9825</Words>
  <Application>WPS 演示</Application>
  <PresentationFormat>自定义</PresentationFormat>
  <Paragraphs>1928</Paragraphs>
  <Slides>95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95</vt:i4>
      </vt:variant>
    </vt:vector>
  </HeadingPairs>
  <TitlesOfParts>
    <vt:vector size="105" baseType="lpstr">
      <vt:lpstr>Arial</vt:lpstr>
      <vt:lpstr>宋体</vt:lpstr>
      <vt:lpstr>Wingdings</vt:lpstr>
      <vt:lpstr>微软雅黑</vt:lpstr>
      <vt:lpstr>Wingdings</vt:lpstr>
      <vt:lpstr>等线</vt:lpstr>
      <vt:lpstr>Calibri</vt:lpstr>
      <vt:lpstr>Arial Unicode MS</vt:lpstr>
      <vt:lpstr>Microsoft YaHei UI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Sosi Lee</cp:lastModifiedBy>
  <cp:revision>458</cp:revision>
  <dcterms:created xsi:type="dcterms:W3CDTF">2019-12-22T05:53:00Z</dcterms:created>
  <dcterms:modified xsi:type="dcterms:W3CDTF">2021-12-24T08:08:06Z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6F97E908112E46C7A06BE1413615179A</vt:lpwstr>
  </property>
</Properties>
</file>