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5"/>
  </p:handoutMasterIdLst>
  <p:sldIdLst>
    <p:sldId id="2283" r:id="rId3"/>
    <p:sldId id="2986" r:id="rId5"/>
    <p:sldId id="2696" r:id="rId6"/>
    <p:sldId id="5927" r:id="rId7"/>
    <p:sldId id="5926" r:id="rId8"/>
    <p:sldId id="2891" r:id="rId9"/>
    <p:sldId id="2786" r:id="rId10"/>
    <p:sldId id="2798" r:id="rId11"/>
    <p:sldId id="2799" r:id="rId12"/>
    <p:sldId id="2800" r:id="rId13"/>
    <p:sldId id="2801" r:id="rId14"/>
    <p:sldId id="2802" r:id="rId15"/>
    <p:sldId id="2803" r:id="rId16"/>
    <p:sldId id="2804" r:id="rId17"/>
    <p:sldId id="2787" r:id="rId18"/>
    <p:sldId id="6340" r:id="rId19"/>
    <p:sldId id="5937" r:id="rId20"/>
    <p:sldId id="6344" r:id="rId21"/>
    <p:sldId id="5947" r:id="rId22"/>
    <p:sldId id="6348" r:id="rId23"/>
    <p:sldId id="6345" r:id="rId24"/>
    <p:sldId id="5956" r:id="rId25"/>
    <p:sldId id="6346" r:id="rId26"/>
    <p:sldId id="6347" r:id="rId27"/>
    <p:sldId id="5959" r:id="rId28"/>
    <p:sldId id="5951" r:id="rId29"/>
    <p:sldId id="5952" r:id="rId30"/>
    <p:sldId id="5939" r:id="rId31"/>
    <p:sldId id="2697" r:id="rId32"/>
    <p:sldId id="2694" r:id="rId33"/>
    <p:sldId id="5963" r:id="rId34"/>
    <p:sldId id="5964" r:id="rId35"/>
    <p:sldId id="5965" r:id="rId36"/>
    <p:sldId id="5966" r:id="rId37"/>
    <p:sldId id="2847" r:id="rId38"/>
    <p:sldId id="5967" r:id="rId39"/>
    <p:sldId id="5968" r:id="rId40"/>
    <p:sldId id="5969" r:id="rId41"/>
    <p:sldId id="5970" r:id="rId42"/>
    <p:sldId id="6038" r:id="rId43"/>
    <p:sldId id="6350" r:id="rId44"/>
    <p:sldId id="6351" r:id="rId45"/>
    <p:sldId id="6352" r:id="rId46"/>
    <p:sldId id="6353" r:id="rId47"/>
    <p:sldId id="6354" r:id="rId48"/>
    <p:sldId id="6349" r:id="rId49"/>
    <p:sldId id="3444" r:id="rId50"/>
    <p:sldId id="5912" r:id="rId51"/>
    <p:sldId id="5913" r:id="rId52"/>
    <p:sldId id="5925" r:id="rId53"/>
    <p:sldId id="5914" r:id="rId54"/>
    <p:sldId id="5915" r:id="rId55"/>
    <p:sldId id="5916" r:id="rId56"/>
    <p:sldId id="5917" r:id="rId57"/>
    <p:sldId id="5918" r:id="rId58"/>
    <p:sldId id="5919" r:id="rId59"/>
    <p:sldId id="5920" r:id="rId60"/>
    <p:sldId id="5921" r:id="rId61"/>
    <p:sldId id="6039" r:id="rId62"/>
    <p:sldId id="6040" r:id="rId63"/>
    <p:sldId id="6288" r:id="rId64"/>
    <p:sldId id="5922" r:id="rId65"/>
    <p:sldId id="6031" r:id="rId66"/>
    <p:sldId id="6037" r:id="rId67"/>
    <p:sldId id="6355" r:id="rId68"/>
    <p:sldId id="6356" r:id="rId69"/>
    <p:sldId id="6035" r:id="rId70"/>
    <p:sldId id="6036" r:id="rId71"/>
    <p:sldId id="6357" r:id="rId72"/>
    <p:sldId id="6358" r:id="rId73"/>
    <p:sldId id="5924" r:id="rId74"/>
  </p:sldIdLst>
  <p:sldSz cx="10259695"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倪腾" initials="倪腾" lastIdx="2" clrIdx="0"/>
  <p:cmAuthor id="2" name=" " initials="" lastIdx="1" clrIdx="1"/>
  <p:cmAuthor id="3" name="廖梦竹" initials="M" lastIdx="2" clrIdx="2"/>
  <p:cmAuthor id="4" name="Administrator" initials="A" lastIdx="2" clrIdx="3"/>
  <p:cmAuthor id="75" name="作者" initials="A" lastIdx="0" clrIdx="24"/>
  <p:cmAuthor id="5" name="vonta‘s" initials="8" lastIdx="1" clrIdx="2"/>
  <p:cmAuthor id="0" name="李涛" initials="李涛"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900"/>
    <a:srgbClr val="F8F8F8"/>
    <a:srgbClr val="120C16"/>
    <a:srgbClr val="6DF5ED"/>
    <a:srgbClr val="E93252"/>
    <a:srgbClr val="0358B2"/>
    <a:srgbClr val="0358B1"/>
    <a:srgbClr val="035898"/>
    <a:srgbClr val="F1F1F1"/>
    <a:srgbClr val="026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97" autoAdjust="0"/>
    <p:restoredTop sz="93826" autoAdjust="0"/>
  </p:normalViewPr>
  <p:slideViewPr>
    <p:cSldViewPr snapToGrid="0">
      <p:cViewPr varScale="1">
        <p:scale>
          <a:sx n="75" d="100"/>
          <a:sy n="75" d="100"/>
        </p:scale>
        <p:origin x="700" y="1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9" Type="http://schemas.openxmlformats.org/officeDocument/2006/relationships/commentAuthors" Target="commentAuthors.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handoutMaster" Target="handoutMasters/handoutMaster1.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2)(1).xlsx" TargetMode="External"/></Relationships>
</file>

<file path=ppt/charts/_rels/chart13.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15.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17.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2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5)(1).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5)(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30.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D:\Personal\Favorites\UserData\My%20Documents\WeChat%20Files\lin345557227\FileStorage\File\2021-01\&#35843;&#30740;&#25968;&#25454;(1)(3)(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Personal\Favorites\UserData\My%20Documents\WeChat%20Files\lin345557227\FileStorage\File\2021-01\&#35843;&#30740;&#25968;&#25454;(2)(1).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D:\Personal\Favorites\UserData\My%20Documents\WeChat%20Files\lin345557227\FileStorage\File\2021-01\&#35843;&#30740;&#25968;&#25454;(1)(3)(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64124015748"/>
          <c:y val="0.0778727445394112"/>
          <c:w val="0.593626968503937"/>
          <c:h val="0.916429249762583"/>
        </c:manualLayout>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Lbls>
            <c:dLbl>
              <c:idx val="1"/>
              <c:layout>
                <c:manualLayout>
                  <c:x val="0.0822114682814132"/>
                  <c:y val="0.171602087748594"/>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delete val="1"/>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'[调研数据(1)(3)(1).xlsx]复购客户调研'!$H$33:$H$35</c:f>
              <c:strCache>
                <c:ptCount val="3"/>
                <c:pt idx="0">
                  <c:v>愿意</c:v>
                </c:pt>
                <c:pt idx="1">
                  <c:v>可以有偿分享</c:v>
                </c:pt>
                <c:pt idx="2">
                  <c:v>不愿意，有顾虑</c:v>
                </c:pt>
              </c:strCache>
            </c:strRef>
          </c:cat>
          <c:val>
            <c:numRef>
              <c:f>'[调研数据(1)(3)(1).xlsx]复购客户调研'!$I$33:$I$35</c:f>
              <c:numCache>
                <c:formatCode>General</c:formatCode>
                <c:ptCount val="3"/>
                <c:pt idx="0">
                  <c:v>5</c:v>
                </c:pt>
                <c:pt idx="1">
                  <c:v>1</c:v>
                </c:pt>
                <c:pt idx="2">
                  <c:v>0</c:v>
                </c:pt>
              </c:numCache>
            </c:numRef>
          </c:val>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701754385964918"/>
          <c:y val="0.0633062589584329"/>
          <c:w val="0.876257309941521"/>
          <c:h val="0.894887720974678"/>
        </c:manualLayout>
      </c:layout>
      <c:pieChart>
        <c:varyColors val="1"/>
        <c:ser>
          <c:idx val="0"/>
          <c:order val="0"/>
          <c:spPr/>
          <c:explosion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Lbls>
            <c:dLbl>
              <c:idx val="1"/>
              <c:layout>
                <c:manualLayout>
                  <c:x val="0.0984947528579179"/>
                  <c:y val="0.13586281846648"/>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84795321637427"/>
                      <c:h val="0.263258480649785"/>
                    </c:manualLayout>
                  </c15:layout>
                </c:ext>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'[调研数据(1)(3)(1).xlsx]体验客户调研'!$BT$33:$BT$35</c:f>
              <c:strCache>
                <c:ptCount val="3"/>
                <c:pt idx="0">
                  <c:v>愿意</c:v>
                </c:pt>
                <c:pt idx="1">
                  <c:v>可以有偿分享</c:v>
                </c:pt>
                <c:pt idx="2">
                  <c:v>不愿意，有顾虑</c:v>
                </c:pt>
              </c:strCache>
            </c:strRef>
          </c:cat>
          <c:val>
            <c:numRef>
              <c:f>'[调研数据(1)(3)(1).xlsx]体验客户调研'!$BU$33:$BU$35</c:f>
              <c:numCache>
                <c:formatCode>General</c:formatCode>
                <c:ptCount val="3"/>
                <c:pt idx="0">
                  <c:v>58</c:v>
                </c:pt>
                <c:pt idx="1">
                  <c:v>10</c:v>
                </c:pt>
                <c:pt idx="2">
                  <c:v>1</c:v>
                </c:pt>
              </c:numCache>
            </c:numRef>
          </c:val>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Lbls>
            <c:dLbl>
              <c:idx val="1"/>
              <c:delete val="1"/>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'[调研数据(2)(1).xlsx]复购客户调研'!$G$27:$G$29</c:f>
              <c:strCache>
                <c:ptCount val="3"/>
                <c:pt idx="0">
                  <c:v>会</c:v>
                </c:pt>
                <c:pt idx="1">
                  <c:v>不会</c:v>
                </c:pt>
                <c:pt idx="2">
                  <c:v>随缘</c:v>
                </c:pt>
              </c:strCache>
            </c:strRef>
          </c:cat>
          <c:val>
            <c:numRef>
              <c:f>'[调研数据(2)(1).xlsx]复购客户调研'!$H$27:$H$29</c:f>
              <c:numCache>
                <c:formatCode>General</c:formatCode>
                <c:ptCount val="3"/>
                <c:pt idx="0">
                  <c:v>3</c:v>
                </c:pt>
                <c:pt idx="1">
                  <c:v>0</c:v>
                </c:pt>
                <c:pt idx="2">
                  <c:v>3</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033426183844"/>
          <c:y val="0.00767263427109974"/>
          <c:w val="0.604108635097493"/>
          <c:h val="0.887468030690537"/>
        </c:manualLayout>
      </c:layout>
      <c:pieChart>
        <c:varyColors val="1"/>
        <c:ser>
          <c:idx val="0"/>
          <c:order val="0"/>
          <c:spPr/>
          <c:explosion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'[调研数据(1)(3)(1).xlsx]复购客户调研'!$H$44:$H$45</c:f>
              <c:strCache>
                <c:ptCount val="2"/>
                <c:pt idx="0">
                  <c:v>男</c:v>
                </c:pt>
                <c:pt idx="1">
                  <c:v>女</c:v>
                </c:pt>
              </c:strCache>
            </c:strRef>
          </c:cat>
          <c:val>
            <c:numRef>
              <c:f>'[调研数据(1)(3)(1).xlsx]复购客户调研'!$I$44:$I$45</c:f>
              <c:numCache>
                <c:formatCode>General</c:formatCode>
                <c:ptCount val="2"/>
                <c:pt idx="0">
                  <c:v>5</c:v>
                </c:pt>
                <c:pt idx="1">
                  <c:v>1</c:v>
                </c:pt>
              </c:numCache>
            </c:numRef>
          </c:val>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6666666666667"/>
          <c:y val="0.00630914826498423"/>
          <c:w val="0.767111111111111"/>
          <c:h val="0.907465825446898"/>
        </c:manualLayout>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'[调研数据(1)(3)(1).xlsx]体验客户调研'!$BS$44:$BS$45</c:f>
              <c:strCache>
                <c:ptCount val="2"/>
                <c:pt idx="0">
                  <c:v>男</c:v>
                </c:pt>
                <c:pt idx="1">
                  <c:v>女</c:v>
                </c:pt>
              </c:strCache>
            </c:strRef>
          </c:cat>
          <c:val>
            <c:numRef>
              <c:f>'[调研数据(1)(3)(1).xlsx]体验客户调研'!$BT$44:$BT$45</c:f>
              <c:numCache>
                <c:formatCode>General</c:formatCode>
                <c:ptCount val="2"/>
                <c:pt idx="0">
                  <c:v>63</c:v>
                </c:pt>
                <c:pt idx="1">
                  <c:v>6</c:v>
                </c:pt>
              </c:numCache>
            </c:numRef>
          </c:val>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c:explosion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Lbls>
            <c:dLbl>
              <c:idx val="0"/>
              <c:delete val="1"/>
            </c:dLbl>
            <c:dLbl>
              <c:idx val="1"/>
              <c:layout>
                <c:manualLayout>
                  <c:x val="-0.110660999911289"/>
                  <c:y val="0.13686979974855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77029360967185"/>
                      <c:h val="0.164375"/>
                    </c:manualLayout>
                  </c15:layout>
                </c:ext>
              </c:extLst>
            </c:dLbl>
            <c:dLbl>
              <c:idx val="2"/>
              <c:layout/>
              <c:dLblPos val="inEnd"/>
              <c:showLegendKey val="0"/>
              <c:showVal val="0"/>
              <c:showCatName val="1"/>
              <c:showSerName val="0"/>
              <c:showPercent val="1"/>
              <c:showBubbleSize val="0"/>
              <c:separator>
</c:separator>
              <c:extLst>
                <c:ext xmlns:c15="http://schemas.microsoft.com/office/drawing/2012/chart" uri="{CE6537A1-D6FC-4f65-9D91-7224C49458BB}">
                  <c15:layout>
                    <c:manualLayout>
                      <c:w val="0.204835924006908"/>
                      <c:h val="0.133541666666667"/>
                    </c:manualLayout>
                  </c15:layout>
                </c:ext>
              </c:extLst>
            </c:dLbl>
            <c:dLbl>
              <c:idx val="3"/>
              <c:delete val="1"/>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'[调研数据(1)(3)(1).xlsx]复购客户调研'!$H$46:$H$50</c:f>
              <c:strCache>
                <c:ptCount val="5"/>
                <c:pt idx="0">
                  <c:v>18-23岁</c:v>
                </c:pt>
                <c:pt idx="1">
                  <c:v>24-30岁</c:v>
                </c:pt>
                <c:pt idx="2">
                  <c:v>31-40岁</c:v>
                </c:pt>
                <c:pt idx="3">
                  <c:v>41-50岁</c:v>
                </c:pt>
                <c:pt idx="4">
                  <c:v>50岁以上</c:v>
                </c:pt>
              </c:strCache>
            </c:strRef>
          </c:cat>
          <c:val>
            <c:numRef>
              <c:f>'[调研数据(1)(3)(1).xlsx]复购客户调研'!$I$46:$I$50</c:f>
              <c:numCache>
                <c:formatCode>General</c:formatCode>
                <c:ptCount val="5"/>
                <c:pt idx="0">
                  <c:v>0</c:v>
                </c:pt>
                <c:pt idx="1">
                  <c:v>2</c:v>
                </c:pt>
                <c:pt idx="2">
                  <c:v>3</c:v>
                </c:pt>
                <c:pt idx="3">
                  <c:v>0</c:v>
                </c:pt>
                <c:pt idx="4">
                  <c:v>1</c:v>
                </c:pt>
              </c:numCache>
            </c:numRef>
          </c:val>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957428931522"/>
          <c:y val="0.0515063168124393"/>
          <c:w val="0.6588713065397"/>
          <c:h val="0.914480077745384"/>
        </c:manualLayout>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Lbls>
            <c:dLbl>
              <c:idx val="0"/>
              <c:layout/>
              <c:dLblPos val="inEnd"/>
              <c:showLegendKey val="0"/>
              <c:showVal val="0"/>
              <c:showCatName val="1"/>
              <c:showSerName val="0"/>
              <c:showPercent val="1"/>
              <c:showBubbleSize val="0"/>
              <c:separator>
</c:separator>
              <c:extLst>
                <c:ext xmlns:c15="http://schemas.microsoft.com/office/drawing/2012/chart" uri="{CE6537A1-D6FC-4f65-9D91-7224C49458BB}">
                  <c15:layout>
                    <c:manualLayout>
                      <c:w val="0.0841570177915843"/>
                      <c:h val="0.168575792287132"/>
                    </c:manualLayout>
                  </c15:layout>
                </c:ext>
              </c:extLst>
            </c:dLbl>
            <c:dLbl>
              <c:idx val="3"/>
              <c:layout/>
              <c:dLblPos val="inEnd"/>
              <c:showLegendKey val="0"/>
              <c:showVal val="0"/>
              <c:showCatName val="1"/>
              <c:showSerName val="0"/>
              <c:showPercent val="1"/>
              <c:showBubbleSize val="0"/>
              <c:separator>
</c:separator>
              <c:extLst>
                <c:ext xmlns:c15="http://schemas.microsoft.com/office/drawing/2012/chart" uri="{CE6537A1-D6FC-4f65-9D91-7224C49458BB}">
                  <c15:layout>
                    <c:manualLayout>
                      <c:w val="0.10590228748941"/>
                      <c:h val="0.171439480717831"/>
                    </c:manualLayout>
                  </c15:layout>
                </c:ext>
              </c:extLst>
            </c:dLbl>
            <c:dLbl>
              <c:idx val="4"/>
              <c:layout>
                <c:manualLayout>
                  <c:x val="0.0132525463335459"/>
                  <c:y val="0.073485651399008"/>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13256530910271"/>
                      <c:h val="0.289424475379181"/>
                    </c:manualLayout>
                  </c15:layout>
                </c:ext>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'[调研数据(1)(3)(1).xlsx]体验客户调研'!$BT$46:$BT$50</c:f>
              <c:strCache>
                <c:ptCount val="5"/>
                <c:pt idx="0">
                  <c:v>18-23岁</c:v>
                </c:pt>
                <c:pt idx="1">
                  <c:v>24-30岁</c:v>
                </c:pt>
                <c:pt idx="2">
                  <c:v>31-40岁</c:v>
                </c:pt>
                <c:pt idx="3">
                  <c:v>41-50岁</c:v>
                </c:pt>
                <c:pt idx="4">
                  <c:v>50岁以上</c:v>
                </c:pt>
              </c:strCache>
            </c:strRef>
          </c:cat>
          <c:val>
            <c:numRef>
              <c:f>'[调研数据(1)(3)(1).xlsx]体验客户调研'!$BU$46:$BU$50</c:f>
              <c:numCache>
                <c:formatCode>General</c:formatCode>
                <c:ptCount val="5"/>
                <c:pt idx="0">
                  <c:v>3</c:v>
                </c:pt>
                <c:pt idx="1">
                  <c:v>19</c:v>
                </c:pt>
                <c:pt idx="2">
                  <c:v>38</c:v>
                </c:pt>
                <c:pt idx="3">
                  <c:v>7</c:v>
                </c:pt>
                <c:pt idx="4">
                  <c:v>2</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033426183844"/>
          <c:y val="0.00767263427109974"/>
          <c:w val="0.604108635097493"/>
          <c:h val="0.887468030690537"/>
        </c:manualLayout>
      </c:layout>
      <c:pieChart>
        <c:varyColors val="1"/>
        <c:dLbls>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'[调研数据(1)(3)(1).xlsx]复购客户调研'!$H$51:$H$52</c:f>
              <c:strCache>
                <c:ptCount val="2"/>
                <c:pt idx="0">
                  <c:v>已婚</c:v>
                </c:pt>
                <c:pt idx="1">
                  <c:v>未婚</c:v>
                </c:pt>
              </c:strCache>
            </c:strRef>
          </c:cat>
          <c:val>
            <c:numRef>
              <c:f>'[调研数据(1)(3)(1).xlsx]复购客户调研'!$I$51:$I$52</c:f>
              <c:numCache>
                <c:formatCode>General</c:formatCode>
                <c:ptCount val="2"/>
                <c:pt idx="0">
                  <c:v>4</c:v>
                </c:pt>
                <c:pt idx="1">
                  <c:v>2</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Lbls>
            <c:dLbl>
              <c:idx val="1"/>
              <c:layout>
                <c:manualLayout>
                  <c:x val="0.182184285219921"/>
                  <c:y val="0.205253079339737"/>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8118609406953"/>
                      <c:h val="0.166446149775073"/>
                    </c:manualLayout>
                  </c15:layout>
                </c:ext>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'[调研数据(1)(3)(1).xlsx]体验客户调研'!$BS$51:$BS$52</c:f>
              <c:strCache>
                <c:ptCount val="2"/>
                <c:pt idx="0">
                  <c:v>已婚</c:v>
                </c:pt>
                <c:pt idx="1">
                  <c:v>未婚</c:v>
                </c:pt>
              </c:strCache>
            </c:strRef>
          </c:cat>
          <c:val>
            <c:numRef>
              <c:f>'[调研数据(1)(3)(1).xlsx]体验客户调研'!$BT$51:$BT$52</c:f>
              <c:numCache>
                <c:formatCode>General</c:formatCode>
                <c:ptCount val="2"/>
                <c:pt idx="0">
                  <c:v>51</c:v>
                </c:pt>
                <c:pt idx="1">
                  <c:v>18</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92325932312999"/>
          <c:y val="0.00694605232692753"/>
          <c:w val="0.872386290148739"/>
          <c:h val="0.937022458902524"/>
        </c:manualLayout>
      </c:layout>
      <c:pieChart>
        <c:varyColors val="1"/>
        <c:ser>
          <c:idx val="0"/>
          <c:order val="0"/>
          <c:spPr/>
          <c:explosion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Lbls>
            <c:dLbl>
              <c:idx val="2"/>
              <c:delete val="1"/>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'[调研数据(1)(3)(1).xlsx]复购客户调研'!$H$5:$H$9</c:f>
              <c:strCache>
                <c:ptCount val="5"/>
                <c:pt idx="0">
                  <c:v>有，每天都有喝一点</c:v>
                </c:pt>
                <c:pt idx="1">
                  <c:v>有，隔2-3天会喝，看心情</c:v>
                </c:pt>
                <c:pt idx="2">
                  <c:v>有，一周喝一次</c:v>
                </c:pt>
                <c:pt idx="3">
                  <c:v>不定期，看心情</c:v>
                </c:pt>
                <c:pt idx="4">
                  <c:v>没有喝酒的习惯</c:v>
                </c:pt>
              </c:strCache>
            </c:strRef>
          </c:cat>
          <c:val>
            <c:numRef>
              <c:f>'[调研数据(1)(3)(1).xlsx]复购客户调研'!$I$5:$I$9</c:f>
              <c:numCache>
                <c:formatCode>General</c:formatCode>
                <c:ptCount val="5"/>
                <c:pt idx="0">
                  <c:v>1</c:v>
                </c:pt>
                <c:pt idx="1">
                  <c:v>2</c:v>
                </c:pt>
                <c:pt idx="2">
                  <c:v>0</c:v>
                </c:pt>
                <c:pt idx="3">
                  <c:v>2</c:v>
                </c:pt>
                <c:pt idx="4">
                  <c:v>1</c:v>
                </c:pt>
              </c:numCache>
            </c:numRef>
          </c:val>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Lbls>
            <c:dLbl>
              <c:idx val="2"/>
              <c:layout>
                <c:manualLayout>
                  <c:x val="0.173138165261657"/>
                  <c:y val="0.093537254308596"/>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68131868131868"/>
                      <c:h val="0.153976721629486"/>
                    </c:manualLayout>
                  </c15:layout>
                </c:ext>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'[调研数据(1)(3)(1).xlsx]复购客户调研'!$H$106:$H$108</c:f>
              <c:strCache>
                <c:ptCount val="3"/>
                <c:pt idx="0">
                  <c:v>租房</c:v>
                </c:pt>
                <c:pt idx="1">
                  <c:v>供房</c:v>
                </c:pt>
                <c:pt idx="2">
                  <c:v>有房无贷</c:v>
                </c:pt>
              </c:strCache>
            </c:strRef>
          </c:cat>
          <c:val>
            <c:numRef>
              <c:f>'[调研数据(1)(3)(1).xlsx]复购客户调研'!$I$106:$I$108</c:f>
              <c:numCache>
                <c:formatCode>General</c:formatCode>
                <c:ptCount val="3"/>
                <c:pt idx="0">
                  <c:v>1</c:v>
                </c:pt>
                <c:pt idx="1">
                  <c:v>3</c:v>
                </c:pt>
                <c:pt idx="2">
                  <c:v>2</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c:explosion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Lbls>
            <c:dLbl>
              <c:idx val="2"/>
              <c:layout>
                <c:manualLayout>
                  <c:x val="0.172247941268059"/>
                  <c:y val="0.0205515739262369"/>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'[调研数据(1)(3)(1).xlsx]体验客户调研'!$A$106:$BR$108</c:f>
              <c:strCache>
                <c:ptCount val="3"/>
                <c:pt idx="0">
                  <c:v> 租房</c:v>
                </c:pt>
                <c:pt idx="1">
                  <c:v>供房</c:v>
                </c:pt>
                <c:pt idx="2">
                  <c:v> 有房无贷</c:v>
                </c:pt>
              </c:strCache>
            </c:strRef>
          </c:cat>
          <c:val>
            <c:numRef>
              <c:f>'[调研数据(1)(3)(1).xlsx]体验客户调研'!$BS$106:$BS$108</c:f>
              <c:numCache>
                <c:formatCode>General</c:formatCode>
                <c:ptCount val="3"/>
                <c:pt idx="0">
                  <c:v>11</c:v>
                </c:pt>
                <c:pt idx="1">
                  <c:v>23</c:v>
                </c:pt>
                <c:pt idx="2">
                  <c:v>35</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01999739364"/>
          <c:y val="0.0987024892571668"/>
          <c:w val="0.75285368384642"/>
          <c:h val="0.908199457542249"/>
        </c:manualLayout>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Lbls>
            <c:dLbl>
              <c:idx val="3"/>
              <c:delete val="1"/>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'[调研数据(1)(3)(1).xlsx]复购客户调研'!$H$101:$H$105</c:f>
              <c:strCache>
                <c:ptCount val="5"/>
                <c:pt idx="0">
                  <c:v>低于3000元</c:v>
                </c:pt>
                <c:pt idx="1">
                  <c:v>3000-6000元</c:v>
                </c:pt>
                <c:pt idx="2">
                  <c:v>6000-10000元</c:v>
                </c:pt>
                <c:pt idx="3">
                  <c:v>10000-20000元</c:v>
                </c:pt>
                <c:pt idx="4">
                  <c:v>20000元以上</c:v>
                </c:pt>
              </c:strCache>
            </c:strRef>
          </c:cat>
          <c:val>
            <c:numRef>
              <c:f>'[调研数据(1)(3)(1).xlsx]复购客户调研'!$I$101:$I$105</c:f>
              <c:numCache>
                <c:formatCode>General</c:formatCode>
                <c:ptCount val="5"/>
                <c:pt idx="0">
                  <c:v>1</c:v>
                </c:pt>
                <c:pt idx="1">
                  <c:v>3</c:v>
                </c:pt>
                <c:pt idx="2">
                  <c:v>1</c:v>
                </c:pt>
                <c:pt idx="3">
                  <c:v>0</c:v>
                </c:pt>
                <c:pt idx="4">
                  <c:v>1</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216097491852"/>
          <c:y val="0.0463939266132434"/>
          <c:w val="0.629587643474564"/>
          <c:h val="0.93694643610291"/>
        </c:manualLayout>
      </c:layout>
      <c:pieChart>
        <c:varyColors val="1"/>
        <c:ser>
          <c:idx val="0"/>
          <c:order val="0"/>
          <c:explosion val="0"/>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'[调研数据(1)(3)(1).xlsx]体验客户调研'!$A$101:$BQ$105</c:f>
              <c:strCache>
                <c:ptCount val="5"/>
                <c:pt idx="0">
                  <c:v>低于3000元</c:v>
                </c:pt>
                <c:pt idx="1">
                  <c:v> 3000-6000元</c:v>
                </c:pt>
                <c:pt idx="2">
                  <c:v> 6000-10000元</c:v>
                </c:pt>
                <c:pt idx="3">
                  <c:v>10000-20000元</c:v>
                </c:pt>
                <c:pt idx="4">
                  <c:v> 20000元以上</c:v>
                </c:pt>
              </c:strCache>
            </c:strRef>
          </c:cat>
          <c:val>
            <c:numRef>
              <c:f>'[调研数据(1)(3)(1).xlsx]体验客户调研'!$BR$101:$BR$105</c:f>
            </c:numRef>
          </c:val>
        </c:ser>
        <c:ser>
          <c:idx val="1"/>
          <c:order val="1"/>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Lbls>
            <c:dLbl>
              <c:idx val="0"/>
              <c:layout/>
              <c:dLblPos val="inEnd"/>
              <c:showLegendKey val="0"/>
              <c:showVal val="0"/>
              <c:showCatName val="1"/>
              <c:showSerName val="0"/>
              <c:showPercent val="1"/>
              <c:showBubbleSize val="0"/>
              <c:separator>
</c:separator>
              <c:extLst>
                <c:ext xmlns:c15="http://schemas.microsoft.com/office/drawing/2012/chart" uri="{CE6537A1-D6FC-4f65-9D91-7224C49458BB}">
                  <c15:layout>
                    <c:manualLayout>
                      <c:w val="0.104010202635681"/>
                      <c:h val="0.179038380430198"/>
                    </c:manualLayout>
                  </c15:layout>
                </c:ext>
              </c:extLst>
            </c:dLbl>
            <c:dLbl>
              <c:idx val="3"/>
              <c:layout>
                <c:manualLayout>
                  <c:x val="0.111513798626675"/>
                  <c:y val="0.08738207801217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20447782343772"/>
                      <c:h val="0.159426402361873"/>
                    </c:manualLayout>
                  </c15:layout>
                </c:ext>
              </c:extLst>
            </c:dLbl>
            <c:dLbl>
              <c:idx val="4"/>
              <c:layout/>
              <c:dLblPos val="inEnd"/>
              <c:showLegendKey val="0"/>
              <c:showVal val="0"/>
              <c:showCatName val="1"/>
              <c:showSerName val="0"/>
              <c:showPercent val="1"/>
              <c:showBubbleSize val="0"/>
              <c:separator>
</c:separator>
              <c:extLst>
                <c:ext xmlns:c15="http://schemas.microsoft.com/office/drawing/2012/chart" uri="{CE6537A1-D6FC-4f65-9D91-7224C49458BB}">
                  <c15:layout>
                    <c:manualLayout>
                      <c:w val="0.0996174011619668"/>
                      <c:h val="0.194432728806411"/>
                    </c:manualLayout>
                  </c15:layout>
                </c:ext>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'[调研数据(1)(3)(1).xlsx]体验客户调研'!$A$101:$BQ$105</c:f>
              <c:strCache>
                <c:ptCount val="5"/>
                <c:pt idx="0">
                  <c:v>低于3000元</c:v>
                </c:pt>
                <c:pt idx="1">
                  <c:v> 3000-6000元</c:v>
                </c:pt>
                <c:pt idx="2">
                  <c:v> 6000-10000元</c:v>
                </c:pt>
                <c:pt idx="3">
                  <c:v>10000-20000元</c:v>
                </c:pt>
                <c:pt idx="4">
                  <c:v> 20000元以上</c:v>
                </c:pt>
              </c:strCache>
            </c:strRef>
          </c:cat>
          <c:val>
            <c:numRef>
              <c:f>'[调研数据(1)(3)(1).xlsx]体验客户调研'!$BS$101:$BS$105</c:f>
              <c:numCache>
                <c:formatCode>General</c:formatCode>
                <c:ptCount val="5"/>
                <c:pt idx="0">
                  <c:v>4</c:v>
                </c:pt>
                <c:pt idx="1">
                  <c:v>20</c:v>
                </c:pt>
                <c:pt idx="2">
                  <c:v>20</c:v>
                </c:pt>
                <c:pt idx="3">
                  <c:v>20</c:v>
                </c:pt>
                <c:pt idx="4">
                  <c:v>5</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11627906977"/>
          <c:y val="0.026650266502665"/>
          <c:w val="0.688062015503876"/>
          <c:h val="0.90979909799098"/>
        </c:manualLayout>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'[调研数据(1)(3)(1).xlsx]复购客户调研'!$H$110:$H$112</c:f>
              <c:strCache>
                <c:ptCount val="3"/>
                <c:pt idx="0">
                  <c:v>华为</c:v>
                </c:pt>
                <c:pt idx="1">
                  <c:v>三星</c:v>
                </c:pt>
                <c:pt idx="2">
                  <c:v>小米</c:v>
                </c:pt>
              </c:strCache>
            </c:strRef>
          </c:cat>
          <c:val>
            <c:numRef>
              <c:f>'[调研数据(1)(3)(1).xlsx]复购客户调研'!$I$110:$I$112</c:f>
              <c:numCache>
                <c:formatCode>General</c:formatCode>
                <c:ptCount val="3"/>
                <c:pt idx="0">
                  <c:v>4</c:v>
                </c:pt>
                <c:pt idx="1">
                  <c:v>1</c:v>
                </c:pt>
                <c:pt idx="2">
                  <c:v>1</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721202666572"/>
          <c:y val="0.00768497799684394"/>
          <c:w val="0.659582264565775"/>
          <c:h val="0.960341454739463"/>
        </c:manualLayout>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Pt>
            <c:idx val="5"/>
            <c:bubble3D val="0"/>
            <c:spPr>
              <a:solidFill>
                <a:schemeClr val="accent6"/>
              </a:solidFill>
              <a:ln>
                <a:noFill/>
              </a:ln>
              <a:effectLst/>
            </c:spPr>
          </c:dPt>
          <c:dPt>
            <c:idx val="6"/>
            <c:bubble3D val="0"/>
            <c:spPr>
              <a:solidFill>
                <a:schemeClr val="accent1">
                  <a:lumMod val="60000"/>
                </a:schemeClr>
              </a:solidFill>
              <a:ln>
                <a:noFill/>
              </a:ln>
              <a:effectLst/>
            </c:spPr>
          </c:dPt>
          <c:dLbls>
            <c:dLbl>
              <c:idx val="3"/>
              <c:layout>
                <c:manualLayout>
                  <c:x val="0.121634316220506"/>
                  <c:y val="0.117844687754081"/>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0962264150943396"/>
                      <c:h val="0.133562428407789"/>
                    </c:manualLayout>
                  </c15:layout>
                </c:ext>
              </c:extLst>
            </c:dLbl>
            <c:dLbl>
              <c:idx val="4"/>
              <c:layout>
                <c:manualLayout>
                  <c:x val="0.0785308952743563"/>
                  <c:y val="0.1000945140159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03930817610063"/>
                      <c:h val="0.166781214203895"/>
                    </c:manualLayout>
                  </c15:layout>
                </c:ext>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'[调研数据(1)(3)(1).xlsx]体验客户调研'!$BT$109:$BT$115</c:f>
              <c:strCache>
                <c:ptCount val="7"/>
                <c:pt idx="0">
                  <c:v>苹果</c:v>
                </c:pt>
                <c:pt idx="1">
                  <c:v>华为</c:v>
                </c:pt>
                <c:pt idx="2">
                  <c:v>三星</c:v>
                </c:pt>
                <c:pt idx="3">
                  <c:v>OPPO</c:v>
                </c:pt>
                <c:pt idx="4">
                  <c:v>VIVO</c:v>
                </c:pt>
                <c:pt idx="5">
                  <c:v>小米</c:v>
                </c:pt>
                <c:pt idx="6">
                  <c:v>其他</c:v>
                </c:pt>
              </c:strCache>
            </c:strRef>
          </c:cat>
          <c:val>
            <c:numRef>
              <c:f>'[调研数据(1)(3)(1).xlsx]体验客户调研'!$BU$109:$BU$115</c:f>
              <c:numCache>
                <c:formatCode>General</c:formatCode>
                <c:ptCount val="7"/>
                <c:pt idx="0">
                  <c:v>29</c:v>
                </c:pt>
                <c:pt idx="1">
                  <c:v>26</c:v>
                </c:pt>
                <c:pt idx="2">
                  <c:v>3</c:v>
                </c:pt>
                <c:pt idx="3">
                  <c:v>1</c:v>
                </c:pt>
                <c:pt idx="4">
                  <c:v>3</c:v>
                </c:pt>
                <c:pt idx="5">
                  <c:v>6</c:v>
                </c:pt>
                <c:pt idx="6">
                  <c:v>1</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365560640732"/>
          <c:y val="0.0952992550732083"/>
          <c:w val="0.493850114416476"/>
          <c:h val="0.88697662471102"/>
        </c:manualLayout>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'[调研数据(1)(3)(1).xlsx]复购客户调研'!$H$53:$H$57</c:f>
              <c:strCache>
                <c:ptCount val="5"/>
                <c:pt idx="0">
                  <c:v>北京</c:v>
                </c:pt>
                <c:pt idx="1">
                  <c:v>江苏</c:v>
                </c:pt>
                <c:pt idx="2">
                  <c:v>浙江</c:v>
                </c:pt>
                <c:pt idx="3">
                  <c:v>安徽</c:v>
                </c:pt>
                <c:pt idx="4">
                  <c:v>湖北</c:v>
                </c:pt>
              </c:strCache>
            </c:strRef>
          </c:cat>
          <c:val>
            <c:numRef>
              <c:f>'[调研数据(1)(3)(1).xlsx]复购客户调研'!$I$53:$I$57</c:f>
              <c:numCache>
                <c:formatCode>General</c:formatCode>
                <c:ptCount val="5"/>
                <c:pt idx="0">
                  <c:v>1</c:v>
                </c:pt>
                <c:pt idx="1">
                  <c:v>2</c:v>
                </c:pt>
                <c:pt idx="2">
                  <c:v>1</c:v>
                </c:pt>
                <c:pt idx="3">
                  <c:v>1</c:v>
                </c:pt>
                <c:pt idx="4">
                  <c:v>1</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'[调研数据(1)(5)(1).xlsx]体验客户调研'!$BT$53:$BT$57</c:f>
              <c:strCache>
                <c:ptCount val="5"/>
                <c:pt idx="0">
                  <c:v>北京</c:v>
                </c:pt>
                <c:pt idx="1">
                  <c:v>河南</c:v>
                </c:pt>
                <c:pt idx="2">
                  <c:v>湖北</c:v>
                </c:pt>
                <c:pt idx="3">
                  <c:v>江苏</c:v>
                </c:pt>
                <c:pt idx="4">
                  <c:v>上海</c:v>
                </c:pt>
              </c:strCache>
            </c:strRef>
          </c:cat>
          <c:val>
            <c:numRef>
              <c:f>'[调研数据(1)(5)(1).xlsx]体验客户调研'!$BU$53:$BU$57</c:f>
              <c:numCache>
                <c:formatCode>General</c:formatCode>
                <c:ptCount val="5"/>
                <c:pt idx="0">
                  <c:v>8</c:v>
                </c:pt>
                <c:pt idx="1">
                  <c:v>8</c:v>
                </c:pt>
                <c:pt idx="2">
                  <c:v>7</c:v>
                </c:pt>
                <c:pt idx="3">
                  <c:v>7</c:v>
                </c:pt>
                <c:pt idx="4">
                  <c:v>6</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'[调研数据(1)(3)(1).xlsx]复购客户调研'!$H$90:$H$92</c:f>
              <c:strCache>
                <c:ptCount val="3"/>
                <c:pt idx="0">
                  <c:v>公共服务</c:v>
                </c:pt>
                <c:pt idx="1">
                  <c:v>建筑</c:v>
                </c:pt>
                <c:pt idx="2">
                  <c:v>商业服务</c:v>
                </c:pt>
              </c:strCache>
            </c:strRef>
          </c:cat>
          <c:val>
            <c:numRef>
              <c:f>'[调研数据(1)(3)(1).xlsx]复购客户调研'!$I$90:$I$92</c:f>
              <c:numCache>
                <c:formatCode>General</c:formatCode>
                <c:ptCount val="3"/>
                <c:pt idx="0">
                  <c:v>1</c:v>
                </c:pt>
                <c:pt idx="1">
                  <c:v>2</c:v>
                </c:pt>
                <c:pt idx="2">
                  <c:v>3</c:v>
                </c:pt>
              </c:numCache>
            </c:numRef>
          </c:val>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'[调研数据(1)(5)(1).xlsx]体验客户调研'!$BT$89:$BT$93</c:f>
              <c:strCache>
                <c:ptCount val="5"/>
                <c:pt idx="0">
                  <c:v> 制造业</c:v>
                </c:pt>
                <c:pt idx="1">
                  <c:v> 公共服务</c:v>
                </c:pt>
                <c:pt idx="2">
                  <c:v>建筑</c:v>
                </c:pt>
                <c:pt idx="3">
                  <c:v> 住宿餐饮</c:v>
                </c:pt>
                <c:pt idx="4">
                  <c:v> 金融地产</c:v>
                </c:pt>
              </c:strCache>
            </c:strRef>
          </c:cat>
          <c:val>
            <c:numRef>
              <c:f>'[调研数据(1)(5)(1).xlsx]体验客户调研'!$BU$89:$BU$93</c:f>
              <c:numCache>
                <c:formatCode>General</c:formatCode>
                <c:ptCount val="5"/>
                <c:pt idx="0">
                  <c:v>9</c:v>
                </c:pt>
                <c:pt idx="1">
                  <c:v>8</c:v>
                </c:pt>
                <c:pt idx="2">
                  <c:v>5</c:v>
                </c:pt>
                <c:pt idx="3">
                  <c:v>10</c:v>
                </c:pt>
                <c:pt idx="4">
                  <c:v>9</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Lbls>
            <c:dLbl>
              <c:idx val="2"/>
              <c:delete val="1"/>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'[调研数据(1)(3)(1).xlsx]复购客户调研'!$H$10:$H$14</c:f>
              <c:strCache>
                <c:ptCount val="5"/>
                <c:pt idx="0">
                  <c:v>白酒</c:v>
                </c:pt>
                <c:pt idx="1">
                  <c:v>药酒</c:v>
                </c:pt>
                <c:pt idx="2">
                  <c:v>洋酒</c:v>
                </c:pt>
                <c:pt idx="3">
                  <c:v>红酒</c:v>
                </c:pt>
                <c:pt idx="4">
                  <c:v>啤酒</c:v>
                </c:pt>
              </c:strCache>
            </c:strRef>
          </c:cat>
          <c:val>
            <c:numRef>
              <c:f>'[调研数据(1)(3)(1).xlsx]复购客户调研'!$I$10:$I$14</c:f>
              <c:numCache>
                <c:formatCode>General</c:formatCode>
                <c:ptCount val="5"/>
                <c:pt idx="0">
                  <c:v>3</c:v>
                </c:pt>
                <c:pt idx="1">
                  <c:v>1</c:v>
                </c:pt>
                <c:pt idx="2">
                  <c:v>0</c:v>
                </c:pt>
                <c:pt idx="3">
                  <c:v>3</c:v>
                </c:pt>
                <c:pt idx="4">
                  <c:v>1</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957428931522"/>
          <c:y val="0.0515063168124393"/>
          <c:w val="0.6588713065397"/>
          <c:h val="0.914480077745384"/>
        </c:manualLayout>
      </c:layout>
      <c:pieChart>
        <c:varyColors val="1"/>
        <c:dLbls>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1499620966"/>
          <c:y val="0.187570110468475"/>
          <c:w val="0.481527777777778"/>
          <c:h val="0.802546296296296"/>
        </c:manualLayout>
      </c:layout>
      <c:pieChart>
        <c:varyColors val="1"/>
        <c:ser>
          <c:idx val="0"/>
          <c:order val="0"/>
          <c:explosion val="0"/>
          <c:dPt>
            <c:idx val="0"/>
            <c:bubble3D val="0"/>
            <c:explosion val="2"/>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Pt>
            <c:idx val="5"/>
            <c:bubble3D val="0"/>
            <c:spPr>
              <a:solidFill>
                <a:schemeClr val="accent6"/>
              </a:solidFill>
              <a:ln>
                <a:noFill/>
              </a:ln>
              <a:effectLst/>
            </c:spPr>
          </c:dPt>
          <c:dPt>
            <c:idx val="6"/>
            <c:bubble3D val="0"/>
            <c:spPr>
              <a:solidFill>
                <a:schemeClr val="accent1">
                  <a:lumMod val="60000"/>
                </a:schemeClr>
              </a:solidFill>
              <a:ln>
                <a:noFill/>
              </a:ln>
              <a:effectLst/>
            </c:spPr>
          </c:dPt>
          <c:dPt>
            <c:idx val="7"/>
            <c:bubble3D val="0"/>
            <c:spPr>
              <a:solidFill>
                <a:schemeClr val="accent2">
                  <a:lumMod val="60000"/>
                </a:schemeClr>
              </a:solidFill>
              <a:ln>
                <a:noFill/>
              </a:ln>
              <a:effectLst/>
            </c:spPr>
          </c:dPt>
          <c:dLbls>
            <c:dLbl>
              <c:idx val="1"/>
              <c:delete val="1"/>
            </c:dLbl>
            <c:dLbl>
              <c:idx val="2"/>
              <c:delete val="1"/>
            </c:dLbl>
            <c:dLbl>
              <c:idx val="3"/>
              <c:delete val="1"/>
            </c:dLbl>
            <c:dLbl>
              <c:idx val="4"/>
              <c:delete val="1"/>
            </c:dLbl>
            <c:dLbl>
              <c:idx val="5"/>
              <c:delete val="1"/>
            </c:dLbl>
            <c:dLbl>
              <c:idx val="6"/>
              <c:delete val="1"/>
            </c:dLbl>
            <c:dLbl>
              <c:idx val="7"/>
              <c:delete val="1"/>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'[调研数据(1)(3)(1).xlsx]复购客户调研'!$H$36:$H$43</c:f>
              <c:strCache>
                <c:ptCount val="8"/>
                <c:pt idx="0">
                  <c:v>朋友圈</c:v>
                </c:pt>
                <c:pt idx="1">
                  <c:v>百度知道百度贴吧</c:v>
                </c:pt>
                <c:pt idx="2">
                  <c:v>微博</c:v>
                </c:pt>
                <c:pt idx="3">
                  <c:v>快手</c:v>
                </c:pt>
                <c:pt idx="4">
                  <c:v>抖音</c:v>
                </c:pt>
                <c:pt idx="5">
                  <c:v>今日头条</c:v>
                </c:pt>
                <c:pt idx="6">
                  <c:v>知乎</c:v>
                </c:pt>
                <c:pt idx="7">
                  <c:v>小红书</c:v>
                </c:pt>
              </c:strCache>
            </c:strRef>
          </c:cat>
          <c:val>
            <c:numRef>
              <c:f>'[调研数据(1)(3)(1).xlsx]复购客户调研'!$I$36:$I$43</c:f>
              <c:numCache>
                <c:formatCode>General</c:formatCode>
                <c:ptCount val="8"/>
                <c:pt idx="0">
                  <c:v>6</c:v>
                </c:pt>
                <c:pt idx="1">
                  <c:v>0</c:v>
                </c:pt>
                <c:pt idx="2">
                  <c:v>0</c:v>
                </c:pt>
                <c:pt idx="3">
                  <c:v>0</c:v>
                </c:pt>
                <c:pt idx="4">
                  <c:v>0</c:v>
                </c:pt>
                <c:pt idx="5">
                  <c:v>0</c:v>
                </c:pt>
                <c:pt idx="6">
                  <c:v>0</c:v>
                </c:pt>
                <c:pt idx="7">
                  <c:v>0</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573593483614"/>
          <c:y val="0.0453731343283579"/>
          <c:w val="0.868535707520364"/>
          <c:h val="0.912437810945274"/>
        </c:manualLayout>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'[调研数据(1)(3)(1).xlsx]体验客户调研'!$BT$36:$BT$43</c:f>
              <c:strCache>
                <c:ptCount val="3"/>
                <c:pt idx="0">
                  <c:v>朋友圈</c:v>
                </c:pt>
                <c:pt idx="1">
                  <c:v>微博</c:v>
                </c:pt>
                <c:pt idx="2">
                  <c:v>抖音</c:v>
                </c:pt>
              </c:strCache>
            </c:strRef>
          </c:cat>
          <c:val>
            <c:numRef>
              <c:f>体验客户调研!$BU$36:$BU$43</c:f>
              <c:numCache>
                <c:formatCode>General</c:formatCode>
                <c:ptCount val="3"/>
                <c:pt idx="0">
                  <c:v>59</c:v>
                </c:pt>
                <c:pt idx="1">
                  <c:v>13</c:v>
                </c:pt>
                <c:pt idx="2">
                  <c:v>24</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c:explosion val="0"/>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'[调研数据(1)(3)(1).xlsx]体验客户调研'!$A$10:$BP$14</c:f>
              <c:strCache>
                <c:ptCount val="5"/>
                <c:pt idx="0">
                  <c:v>白酒</c:v>
                </c:pt>
                <c:pt idx="1">
                  <c:v>药酒</c:v>
                </c:pt>
                <c:pt idx="2">
                  <c:v>洋酒</c:v>
                </c:pt>
                <c:pt idx="3">
                  <c:v>红酒</c:v>
                </c:pt>
                <c:pt idx="4">
                  <c:v>啤酒</c:v>
                </c:pt>
              </c:strCache>
            </c:strRef>
          </c:cat>
          <c:val>
            <c:numRef>
              <c:f>'[调研数据(1)(3)(1).xlsx]体验客户调研'!$BQ$10:$BQ$14</c:f>
            </c:numRef>
          </c:val>
        </c:ser>
        <c:ser>
          <c:idx val="1"/>
          <c:order val="1"/>
          <c:spPr/>
          <c:explosion val="0"/>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'[调研数据(1)(3)(1).xlsx]体验客户调研'!$A$10:$BP$14</c:f>
              <c:strCache>
                <c:ptCount val="5"/>
                <c:pt idx="0">
                  <c:v>白酒</c:v>
                </c:pt>
                <c:pt idx="1">
                  <c:v>药酒</c:v>
                </c:pt>
                <c:pt idx="2">
                  <c:v>洋酒</c:v>
                </c:pt>
                <c:pt idx="3">
                  <c:v>红酒</c:v>
                </c:pt>
                <c:pt idx="4">
                  <c:v>啤酒</c:v>
                </c:pt>
              </c:strCache>
            </c:strRef>
          </c:cat>
          <c:val>
            <c:numRef>
              <c:f>'[调研数据(1)(3)(1).xlsx]体验客户调研'!$BR$10:$BR$14</c:f>
            </c:numRef>
          </c:val>
        </c:ser>
        <c:ser>
          <c:idx val="2"/>
          <c:order val="2"/>
          <c:spPr/>
          <c:explosion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'[调研数据(1)(3)(1).xlsx]体验客户调研'!$A$10:$BP$14</c:f>
              <c:strCache>
                <c:ptCount val="5"/>
                <c:pt idx="0">
                  <c:v>白酒</c:v>
                </c:pt>
                <c:pt idx="1">
                  <c:v>药酒</c:v>
                </c:pt>
                <c:pt idx="2">
                  <c:v>洋酒</c:v>
                </c:pt>
                <c:pt idx="3">
                  <c:v>红酒</c:v>
                </c:pt>
                <c:pt idx="4">
                  <c:v>啤酒</c:v>
                </c:pt>
              </c:strCache>
            </c:strRef>
          </c:cat>
          <c:val>
            <c:numRef>
              <c:f>'[调研数据(1)(3)(1).xlsx]体验客户调研'!$BS$10:$BS$14</c:f>
              <c:numCache>
                <c:formatCode>General</c:formatCode>
                <c:ptCount val="5"/>
                <c:pt idx="0">
                  <c:v>39</c:v>
                </c:pt>
                <c:pt idx="1">
                  <c:v>14</c:v>
                </c:pt>
                <c:pt idx="2">
                  <c:v>9</c:v>
                </c:pt>
                <c:pt idx="3">
                  <c:v>23</c:v>
                </c:pt>
                <c:pt idx="4">
                  <c:v>31</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77338355304457"/>
          <c:y val="0.00649350649350649"/>
          <c:w val="0.524795982423101"/>
          <c:h val="0.904761904761905"/>
        </c:manualLayout>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Pt>
            <c:idx val="5"/>
            <c:bubble3D val="0"/>
            <c:spPr>
              <a:solidFill>
                <a:schemeClr val="accent6"/>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'[调研数据(1)(3)(1).xlsx]复购客户调研'!$H$15:$H$20</c:f>
              <c:strCache>
                <c:ptCount val="6"/>
                <c:pt idx="0">
                  <c:v>超市</c:v>
                </c:pt>
                <c:pt idx="1">
                  <c:v>烟酒店</c:v>
                </c:pt>
                <c:pt idx="2">
                  <c:v>便利店</c:v>
                </c:pt>
                <c:pt idx="3">
                  <c:v>购物网站</c:v>
                </c:pt>
                <c:pt idx="4">
                  <c:v>微商</c:v>
                </c:pt>
                <c:pt idx="5">
                  <c:v>社区团购</c:v>
                </c:pt>
              </c:strCache>
            </c:strRef>
          </c:cat>
          <c:val>
            <c:numRef>
              <c:f>'[调研数据(1)(3)(1).xlsx]复购客户调研'!$I$15:$I$20</c:f>
              <c:numCache>
                <c:formatCode>General</c:formatCode>
                <c:ptCount val="6"/>
                <c:pt idx="0">
                  <c:v>4</c:v>
                </c:pt>
                <c:pt idx="1">
                  <c:v>3</c:v>
                </c:pt>
                <c:pt idx="2">
                  <c:v>1</c:v>
                </c:pt>
                <c:pt idx="3">
                  <c:v>4</c:v>
                </c:pt>
                <c:pt idx="4">
                  <c:v>2</c:v>
                </c:pt>
                <c:pt idx="5">
                  <c:v>1</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369114220464"/>
          <c:y val="0.11505376344086"/>
          <c:w val="0.693755224350249"/>
          <c:h val="0.865925875726634"/>
        </c:manualLayout>
      </c:layout>
      <c:pieChart>
        <c:varyColors val="1"/>
        <c:ser>
          <c:idx val="0"/>
          <c:order val="0"/>
          <c:spPr/>
          <c:explosion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Pt>
            <c:idx val="5"/>
            <c:bubble3D val="0"/>
            <c:spPr>
              <a:solidFill>
                <a:schemeClr val="accent6"/>
              </a:solidFill>
              <a:ln>
                <a:noFill/>
              </a:ln>
              <a:effectLst>
                <a:outerShdw blurRad="317500" algn="ctr" rotWithShape="0">
                  <a:prstClr val="black">
                    <a:alpha val="25000"/>
                  </a:prstClr>
                </a:outerShdw>
              </a:effectLst>
            </c:spPr>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'[调研数据(1)(3)(1).xlsx]体验客户调研'!$BT$15:$BT$20</c:f>
              <c:strCache>
                <c:ptCount val="6"/>
                <c:pt idx="0">
                  <c:v>超市</c:v>
                </c:pt>
                <c:pt idx="1">
                  <c:v>烟酒店</c:v>
                </c:pt>
                <c:pt idx="2">
                  <c:v>便利店</c:v>
                </c:pt>
                <c:pt idx="3">
                  <c:v>购物网站</c:v>
                </c:pt>
                <c:pt idx="4">
                  <c:v>微商</c:v>
                </c:pt>
                <c:pt idx="5">
                  <c:v>社区团购</c:v>
                </c:pt>
              </c:strCache>
            </c:strRef>
          </c:cat>
          <c:val>
            <c:numRef>
              <c:f>'[调研数据(1)(3)(1).xlsx]体验客户调研'!$BU$15:$BU$20</c:f>
              <c:numCache>
                <c:formatCode>General</c:formatCode>
                <c:ptCount val="6"/>
                <c:pt idx="0">
                  <c:v>51</c:v>
                </c:pt>
                <c:pt idx="1">
                  <c:v>35</c:v>
                </c:pt>
                <c:pt idx="2">
                  <c:v>22</c:v>
                </c:pt>
                <c:pt idx="3">
                  <c:v>35</c:v>
                </c:pt>
                <c:pt idx="4">
                  <c:v>9</c:v>
                </c:pt>
                <c:pt idx="5">
                  <c:v>3</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95908988839718"/>
          <c:y val="0.0976830682869262"/>
          <c:w val="0.886039886039886"/>
          <c:h val="0.849262697979246"/>
        </c:manualLayout>
      </c:layout>
      <c:pieChart>
        <c:varyColors val="1"/>
        <c:ser>
          <c:idx val="0"/>
          <c:order val="0"/>
          <c:spPr/>
          <c:explosion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Pt>
            <c:idx val="5"/>
            <c:bubble3D val="0"/>
            <c:spPr>
              <a:solidFill>
                <a:schemeClr val="accent6"/>
              </a:solidFill>
              <a:ln>
                <a:noFill/>
              </a:ln>
              <a:effectLst>
                <a:outerShdw blurRad="317500" algn="ctr" rotWithShape="0">
                  <a:prstClr val="black">
                    <a:alpha val="25000"/>
                  </a:prstClr>
                </a:outerShdw>
              </a:effectLst>
            </c:spPr>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'[调研数据(1)(3)(1).xlsx]体验客户调研'!$BT$21:$BT$26</c:f>
              <c:strCache>
                <c:ptCount val="6"/>
                <c:pt idx="0">
                  <c:v>产品成分有疑虑</c:v>
                </c:pt>
                <c:pt idx="1">
                  <c:v>包装外观一般</c:v>
                </c:pt>
                <c:pt idx="2">
                  <c:v>不够优惠</c:v>
                </c:pt>
                <c:pt idx="3">
                  <c:v>品牌没听过</c:v>
                </c:pt>
                <c:pt idx="4">
                  <c:v>口味不喜欢</c:v>
                </c:pt>
                <c:pt idx="5">
                  <c:v>效果不确定</c:v>
                </c:pt>
              </c:strCache>
            </c:strRef>
          </c:cat>
          <c:val>
            <c:numRef>
              <c:f>'[调研数据(1)(3)(1).xlsx]体验客户调研'!$BU$21:$BU$26</c:f>
              <c:numCache>
                <c:formatCode>General</c:formatCode>
                <c:ptCount val="6"/>
                <c:pt idx="0">
                  <c:v>19</c:v>
                </c:pt>
                <c:pt idx="1">
                  <c:v>12</c:v>
                </c:pt>
                <c:pt idx="2">
                  <c:v>19</c:v>
                </c:pt>
                <c:pt idx="3">
                  <c:v>39</c:v>
                </c:pt>
                <c:pt idx="4">
                  <c:v>19</c:v>
                </c:pt>
                <c:pt idx="5">
                  <c:v>14</c:v>
                </c:pt>
              </c:numCache>
            </c:numRef>
          </c:val>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166666666667"/>
          <c:y val="0.00694444444444444"/>
          <c:w val="0.570833333333333"/>
          <c:h val="0.951388888888889"/>
        </c:manualLayout>
      </c:layout>
      <c:pieChart>
        <c:varyColors val="1"/>
        <c:ser>
          <c:idx val="0"/>
          <c:order val="0"/>
          <c:explosion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Pt>
            <c:idx val="5"/>
            <c:bubble3D val="0"/>
            <c:spPr>
              <a:solidFill>
                <a:schemeClr val="accent6"/>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'[调研数据(2)(1).xlsx]复购客户调研'!$G$21:$G$26</c:f>
              <c:strCache>
                <c:ptCount val="6"/>
                <c:pt idx="0">
                  <c:v>产品成分</c:v>
                </c:pt>
                <c:pt idx="1">
                  <c:v>包装外观</c:v>
                </c:pt>
                <c:pt idx="2">
                  <c:v>价格优惠</c:v>
                </c:pt>
                <c:pt idx="3">
                  <c:v>朋友介绍</c:v>
                </c:pt>
                <c:pt idx="4">
                  <c:v>口味</c:v>
                </c:pt>
                <c:pt idx="5">
                  <c:v>效果</c:v>
                </c:pt>
              </c:strCache>
            </c:strRef>
          </c:cat>
          <c:val>
            <c:numRef>
              <c:f>'[调研数据(2)(1).xlsx]复购客户调研'!$H$21:$H$26</c:f>
              <c:numCache>
                <c:formatCode>General</c:formatCode>
                <c:ptCount val="6"/>
                <c:pt idx="0">
                  <c:v>3</c:v>
                </c:pt>
                <c:pt idx="1">
                  <c:v>2</c:v>
                </c:pt>
                <c:pt idx="2">
                  <c:v>4</c:v>
                </c:pt>
                <c:pt idx="3">
                  <c:v>2</c:v>
                </c:pt>
                <c:pt idx="4">
                  <c:v>2</c:v>
                </c:pt>
                <c:pt idx="5">
                  <c:v>2</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31117250154871"/>
          <c:y val="0.0369184011269921"/>
          <c:w val="0.892318244170096"/>
          <c:h val="0.936645068394528"/>
        </c:manualLayout>
      </c:layout>
      <c:pieChart>
        <c:varyColors val="1"/>
        <c:ser>
          <c:idx val="0"/>
          <c:order val="0"/>
          <c:spPr/>
          <c:explosion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Pt>
            <c:idx val="5"/>
            <c:bubble3D val="0"/>
            <c:spPr>
              <a:solidFill>
                <a:schemeClr val="accent6"/>
              </a:solidFill>
              <a:ln>
                <a:noFill/>
              </a:ln>
              <a:effectLst>
                <a:outerShdw blurRad="317500" algn="ctr" rotWithShape="0">
                  <a:prstClr val="black">
                    <a:alpha val="25000"/>
                  </a:prstClr>
                </a:outerShdw>
              </a:effectLst>
            </c:spPr>
          </c:dPt>
          <c:dLbls>
            <c:dLbl>
              <c:idx val="5"/>
              <c:layout>
                <c:manualLayout>
                  <c:x val="0.170981492809564"/>
                  <c:y val="0.240725333907649"/>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'[调研数据(1)(3)(1).xlsx]体验客户调研'!$BT$27:$BT$32</c:f>
              <c:strCache>
                <c:ptCount val="6"/>
                <c:pt idx="0">
                  <c:v>品牌知名度</c:v>
                </c:pt>
                <c:pt idx="1">
                  <c:v>口味</c:v>
                </c:pt>
                <c:pt idx="2">
                  <c:v>价格优惠</c:v>
                </c:pt>
                <c:pt idx="3">
                  <c:v>包装设计</c:v>
                </c:pt>
                <c:pt idx="4">
                  <c:v>产品成分</c:v>
                </c:pt>
                <c:pt idx="5">
                  <c:v>使用效果</c:v>
                </c:pt>
              </c:strCache>
            </c:strRef>
          </c:cat>
          <c:val>
            <c:numRef>
              <c:f>'[调研数据(1)(3)(1).xlsx]体验客户调研'!$BU$27:$BU$32</c:f>
              <c:numCache>
                <c:formatCode>General</c:formatCode>
                <c:ptCount val="6"/>
                <c:pt idx="0">
                  <c:v>3</c:v>
                </c:pt>
                <c:pt idx="1">
                  <c:v>7</c:v>
                </c:pt>
                <c:pt idx="2">
                  <c:v>2</c:v>
                </c:pt>
                <c:pt idx="3">
                  <c:v>3</c:v>
                </c:pt>
                <c:pt idx="4">
                  <c:v>8</c:v>
                </c:pt>
                <c:pt idx="5">
                  <c:v>7</c:v>
                </c:pt>
              </c:numCache>
            </c:numRef>
          </c:val>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D527559-FDD8-4274-B634-C7FBCF5BC573}" type="doc">
      <dgm:prSet loTypeId="urn:microsoft.com/office/officeart/2005/8/layout/chevron1" loCatId="process" qsTypeId="urn:microsoft.com/office/officeart/2005/8/quickstyle/simple1" qsCatId="simple" csTypeId="urn:microsoft.com/office/officeart/2005/8/colors/accent2_5" csCatId="accent1" phldr="0"/>
      <dgm:spPr/>
    </dgm:pt>
    <dgm:pt modelId="{870E4F47-8CC4-4F59-B4C1-42B5AAA5CEFE}">
      <dgm:prSet phldrT="[文本]" phldr="0" custT="0"/>
      <dgm:spPr/>
      <dgm:t>
        <a:bodyPr vert="horz" wrap="square"/>
        <a:p>
          <a:pPr>
            <a:lnSpc>
              <a:spcPct val="100000"/>
            </a:lnSpc>
            <a:spcBef>
              <a:spcPct val="0"/>
            </a:spcBef>
            <a:spcAft>
              <a:spcPct val="35000"/>
            </a:spcAft>
          </a:pPr>
          <a:r>
            <a:rPr lang="zh-CN" altLang="en-US"/>
            <a:t>前期</a:t>
          </a:r>
          <a:r>
            <a:rPr lang="zh-CN" altLang="en-US"/>
            <a:t>调研</a:t>
          </a:r>
          <a:r>
            <a:rPr lang="zh-CN" altLang="en-US"/>
            <a:t/>
          </a:r>
          <a:endParaRPr lang="zh-CN" altLang="en-US"/>
        </a:p>
      </dgm:t>
    </dgm:pt>
    <dgm:pt modelId="{3D1AB2CA-88A4-4E4C-9A8A-508DF0E06639}" cxnId="{2DBD9C73-D632-435D-A26E-2C83793C7712}" type="parTrans">
      <dgm:prSet/>
      <dgm:spPr/>
    </dgm:pt>
    <dgm:pt modelId="{856E2728-BF00-49C7-82BA-8F4DCB00940B}" cxnId="{2DBD9C73-D632-435D-A26E-2C83793C7712}" type="sibTrans">
      <dgm:prSet/>
      <dgm:spPr/>
    </dgm:pt>
    <dgm:pt modelId="{1AA64000-5F0F-47A8-A435-2AF8D82F28B1}">
      <dgm:prSet phldrT="[文本]" phldr="0" custT="0"/>
      <dgm:spPr/>
      <dgm:t>
        <a:bodyPr vert="horz" wrap="square"/>
        <a:p>
          <a:pPr>
            <a:lnSpc>
              <a:spcPct val="100000"/>
            </a:lnSpc>
            <a:spcBef>
              <a:spcPct val="0"/>
            </a:spcBef>
            <a:spcAft>
              <a:spcPct val="35000"/>
            </a:spcAft>
          </a:pPr>
          <a:r>
            <a:rPr lang="zh-CN" altLang="en-US"/>
            <a:t>精准引流</a:t>
          </a:r>
          <a:r>
            <a:rPr lang="zh-CN" altLang="en-US"/>
            <a:t/>
          </a:r>
          <a:endParaRPr lang="zh-CN" altLang="en-US"/>
        </a:p>
      </dgm:t>
    </dgm:pt>
    <dgm:pt modelId="{845A32C3-0E8A-4EED-972E-FC6F9A8364F8}" cxnId="{CCE236B0-5006-42C8-A305-4074C08EC476}" type="parTrans">
      <dgm:prSet/>
      <dgm:spPr/>
    </dgm:pt>
    <dgm:pt modelId="{C0D86BAE-7711-4781-A574-7BE0EA273229}" cxnId="{CCE236B0-5006-42C8-A305-4074C08EC476}" type="sibTrans">
      <dgm:prSet/>
      <dgm:spPr/>
    </dgm:pt>
    <dgm:pt modelId="{9C12F5BE-AC2F-4662-8DFA-C79428950CF2}">
      <dgm:prSet phldrT="[文本]" phldr="0" custT="0"/>
      <dgm:spPr/>
      <dgm:t>
        <a:bodyPr vert="horz" wrap="square"/>
        <a:p>
          <a:pPr>
            <a:lnSpc>
              <a:spcPct val="100000"/>
            </a:lnSpc>
            <a:spcBef>
              <a:spcPct val="0"/>
            </a:spcBef>
            <a:spcAft>
              <a:spcPct val="35000"/>
            </a:spcAft>
          </a:pPr>
          <a:r>
            <a:rPr lang="zh-CN" altLang="en-US"/>
            <a:t>安家流程</a:t>
          </a:r>
          <a:r>
            <a:rPr lang="zh-CN" altLang="en-US"/>
            <a:t/>
          </a:r>
          <a:endParaRPr lang="zh-CN" altLang="en-US"/>
        </a:p>
      </dgm:t>
    </dgm:pt>
    <dgm:pt modelId="{E2B7565C-BEBF-47B7-AC71-10023CB96091}" cxnId="{3D1A66C7-F2AC-4F1E-85C2-07F42FF166F2}" type="parTrans">
      <dgm:prSet/>
      <dgm:spPr/>
    </dgm:pt>
    <dgm:pt modelId="{BE48B07B-4C6F-4C50-9D7F-CE1D6590BF95}" cxnId="{3D1A66C7-F2AC-4F1E-85C2-07F42FF166F2}" type="sibTrans">
      <dgm:prSet/>
      <dgm:spPr/>
    </dgm:pt>
    <dgm:pt modelId="{BA5C37CE-AA95-4B1B-9B6A-D651D2B110AF}">
      <dgm:prSet phldr="0" custT="0"/>
      <dgm:spPr/>
      <dgm:t>
        <a:bodyPr vert="horz" wrap="square"/>
        <a:p>
          <a:pPr>
            <a:lnSpc>
              <a:spcPct val="100000"/>
            </a:lnSpc>
            <a:spcBef>
              <a:spcPct val="0"/>
            </a:spcBef>
            <a:spcAft>
              <a:spcPct val="35000"/>
            </a:spcAft>
          </a:pPr>
          <a:r>
            <a:rPr lang="zh-CN"/>
            <a:t>营销变现</a:t>
          </a:r>
          <a:r>
            <a:rPr lang="zh-CN"/>
            <a:t/>
          </a:r>
          <a:endParaRPr lang="zh-CN"/>
        </a:p>
      </dgm:t>
    </dgm:pt>
    <dgm:pt modelId="{D7B3DA20-3EBB-425D-86CE-ACA1D4A33094}" cxnId="{4AA8BD37-9F37-4D52-8D15-65063206199B}" type="parTrans">
      <dgm:prSet/>
      <dgm:spPr/>
    </dgm:pt>
    <dgm:pt modelId="{FAAE3C84-A406-44EE-B956-AC497EFC3445}" cxnId="{4AA8BD37-9F37-4D52-8D15-65063206199B}" type="sibTrans">
      <dgm:prSet/>
      <dgm:spPr/>
    </dgm:pt>
    <dgm:pt modelId="{06348514-460A-4AF3-8A3D-8F2CACEE87B3}">
      <dgm:prSet phldr="0" custT="0"/>
      <dgm:spPr/>
      <dgm:t>
        <a:bodyPr vert="horz" wrap="square"/>
        <a:p>
          <a:pPr>
            <a:lnSpc>
              <a:spcPct val="100000"/>
            </a:lnSpc>
            <a:spcBef>
              <a:spcPct val="0"/>
            </a:spcBef>
            <a:spcAft>
              <a:spcPct val="35000"/>
            </a:spcAft>
          </a:pPr>
          <a:r>
            <a:rPr lang="zh-CN"/>
            <a:t>用户裂变</a:t>
          </a:r>
          <a:r>
            <a:rPr lang="zh-CN"/>
            <a:t/>
          </a:r>
          <a:endParaRPr lang="zh-CN"/>
        </a:p>
      </dgm:t>
    </dgm:pt>
    <dgm:pt modelId="{AC0CA318-5926-4591-AC2A-7AC1B777B0D2}" cxnId="{8AC6F263-44AC-4D92-8303-9A40F9949CFC}" type="parTrans">
      <dgm:prSet/>
      <dgm:spPr/>
    </dgm:pt>
    <dgm:pt modelId="{85798031-5059-403B-A019-AA89FE27C235}" cxnId="{8AC6F263-44AC-4D92-8303-9A40F9949CFC}" type="sibTrans">
      <dgm:prSet/>
      <dgm:spPr/>
    </dgm:pt>
    <dgm:pt modelId="{60E81CF5-4537-4C2F-8762-598D2E914097}" type="pres">
      <dgm:prSet presAssocID="{9D527559-FDD8-4274-B634-C7FBCF5BC573}" presName="Name0" presStyleCnt="0">
        <dgm:presLayoutVars>
          <dgm:dir/>
          <dgm:animLvl val="lvl"/>
          <dgm:resizeHandles val="exact"/>
        </dgm:presLayoutVars>
      </dgm:prSet>
      <dgm:spPr/>
    </dgm:pt>
    <dgm:pt modelId="{67FF3BB9-6612-4697-87EE-EC66312779BE}" type="pres">
      <dgm:prSet presAssocID="{870E4F47-8CC4-4F59-B4C1-42B5AAA5CEFE}" presName="parTxOnly" presStyleLbl="node1" presStyleIdx="0" presStyleCnt="5">
        <dgm:presLayoutVars>
          <dgm:chMax val="0"/>
          <dgm:chPref val="0"/>
          <dgm:bulletEnabled val="1"/>
        </dgm:presLayoutVars>
      </dgm:prSet>
      <dgm:spPr/>
    </dgm:pt>
    <dgm:pt modelId="{E484CEA2-673C-4A85-8A00-8580D721B29A}" type="pres">
      <dgm:prSet presAssocID="{856E2728-BF00-49C7-82BA-8F4DCB00940B}" presName="parTxOnlySpace" presStyleCnt="0"/>
      <dgm:spPr/>
    </dgm:pt>
    <dgm:pt modelId="{D3000CD6-B08B-4D3B-8D2A-7F1C26A23961}" type="pres">
      <dgm:prSet presAssocID="{1AA64000-5F0F-47A8-A435-2AF8D82F28B1}" presName="parTxOnly" presStyleLbl="node1" presStyleIdx="1" presStyleCnt="5">
        <dgm:presLayoutVars>
          <dgm:chMax val="0"/>
          <dgm:chPref val="0"/>
          <dgm:bulletEnabled val="1"/>
        </dgm:presLayoutVars>
      </dgm:prSet>
      <dgm:spPr/>
    </dgm:pt>
    <dgm:pt modelId="{1773A515-DFFE-41F0-B581-98757CBEC16E}" type="pres">
      <dgm:prSet presAssocID="{C0D86BAE-7711-4781-A574-7BE0EA273229}" presName="parTxOnlySpace" presStyleCnt="0"/>
      <dgm:spPr/>
    </dgm:pt>
    <dgm:pt modelId="{74437C11-3810-488A-B265-8C8037793D77}" type="pres">
      <dgm:prSet presAssocID="{9C12F5BE-AC2F-4662-8DFA-C79428950CF2}" presName="parTxOnly" presStyleLbl="node1" presStyleIdx="2" presStyleCnt="5">
        <dgm:presLayoutVars>
          <dgm:chMax val="0"/>
          <dgm:chPref val="0"/>
          <dgm:bulletEnabled val="1"/>
        </dgm:presLayoutVars>
      </dgm:prSet>
      <dgm:spPr/>
    </dgm:pt>
    <dgm:pt modelId="{967BBD81-9998-4303-8E3F-F729CCD900A9}" type="pres">
      <dgm:prSet presAssocID="{BE48B07B-4C6F-4C50-9D7F-CE1D6590BF95}" presName="parTxOnlySpace" presStyleCnt="0"/>
      <dgm:spPr/>
    </dgm:pt>
    <dgm:pt modelId="{82CC7DA8-0932-4BD6-8D09-17CF718B7EC2}" type="pres">
      <dgm:prSet presAssocID="{BA5C37CE-AA95-4B1B-9B6A-D651D2B110AF}" presName="parTxOnly" presStyleLbl="node1" presStyleIdx="3" presStyleCnt="5">
        <dgm:presLayoutVars>
          <dgm:chMax val="0"/>
          <dgm:chPref val="0"/>
          <dgm:bulletEnabled val="1"/>
        </dgm:presLayoutVars>
      </dgm:prSet>
      <dgm:spPr/>
    </dgm:pt>
    <dgm:pt modelId="{3D3FE312-250B-4BBD-A2CD-8CF3F404CB3B}" type="pres">
      <dgm:prSet presAssocID="{FAAE3C84-A406-44EE-B956-AC497EFC3445}" presName="parTxOnlySpace" presStyleCnt="0"/>
      <dgm:spPr/>
    </dgm:pt>
    <dgm:pt modelId="{0BD0D3E2-0AE5-4C97-AED1-19C04C10FDF7}" type="pres">
      <dgm:prSet presAssocID="{06348514-460A-4AF3-8A3D-8F2CACEE87B3}" presName="parTxOnly" presStyleLbl="node1" presStyleIdx="4" presStyleCnt="5">
        <dgm:presLayoutVars>
          <dgm:chMax val="0"/>
          <dgm:chPref val="0"/>
          <dgm:bulletEnabled val="1"/>
        </dgm:presLayoutVars>
      </dgm:prSet>
      <dgm:spPr/>
    </dgm:pt>
  </dgm:ptLst>
  <dgm:cxnLst>
    <dgm:cxn modelId="{2DBD9C73-D632-435D-A26E-2C83793C7712}" srcId="{9D527559-FDD8-4274-B634-C7FBCF5BC573}" destId="{870E4F47-8CC4-4F59-B4C1-42B5AAA5CEFE}" srcOrd="0" destOrd="0" parTransId="{3D1AB2CA-88A4-4E4C-9A8A-508DF0E06639}" sibTransId="{856E2728-BF00-49C7-82BA-8F4DCB00940B}"/>
    <dgm:cxn modelId="{CCE236B0-5006-42C8-A305-4074C08EC476}" srcId="{9D527559-FDD8-4274-B634-C7FBCF5BC573}" destId="{1AA64000-5F0F-47A8-A435-2AF8D82F28B1}" srcOrd="1" destOrd="0" parTransId="{845A32C3-0E8A-4EED-972E-FC6F9A8364F8}" sibTransId="{C0D86BAE-7711-4781-A574-7BE0EA273229}"/>
    <dgm:cxn modelId="{3D1A66C7-F2AC-4F1E-85C2-07F42FF166F2}" srcId="{9D527559-FDD8-4274-B634-C7FBCF5BC573}" destId="{9C12F5BE-AC2F-4662-8DFA-C79428950CF2}" srcOrd="2" destOrd="0" parTransId="{E2B7565C-BEBF-47B7-AC71-10023CB96091}" sibTransId="{BE48B07B-4C6F-4C50-9D7F-CE1D6590BF95}"/>
    <dgm:cxn modelId="{4AA8BD37-9F37-4D52-8D15-65063206199B}" srcId="{9D527559-FDD8-4274-B634-C7FBCF5BC573}" destId="{BA5C37CE-AA95-4B1B-9B6A-D651D2B110AF}" srcOrd="3" destOrd="0" parTransId="{D7B3DA20-3EBB-425D-86CE-ACA1D4A33094}" sibTransId="{FAAE3C84-A406-44EE-B956-AC497EFC3445}"/>
    <dgm:cxn modelId="{8AC6F263-44AC-4D92-8303-9A40F9949CFC}" srcId="{9D527559-FDD8-4274-B634-C7FBCF5BC573}" destId="{06348514-460A-4AF3-8A3D-8F2CACEE87B3}" srcOrd="4" destOrd="0" parTransId="{AC0CA318-5926-4591-AC2A-7AC1B777B0D2}" sibTransId="{85798031-5059-403B-A019-AA89FE27C235}"/>
    <dgm:cxn modelId="{7A428837-38DF-4113-81CF-A25025523DFA}" type="presOf" srcId="{9D527559-FDD8-4274-B634-C7FBCF5BC573}" destId="{60E81CF5-4537-4C2F-8762-598D2E914097}" srcOrd="0" destOrd="0" presId="urn:microsoft.com/office/officeart/2005/8/layout/chevron1"/>
    <dgm:cxn modelId="{AE979A4A-024C-4056-8D3E-7FC88D6E571D}" type="presParOf" srcId="{60E81CF5-4537-4C2F-8762-598D2E914097}" destId="{67FF3BB9-6612-4697-87EE-EC66312779BE}" srcOrd="0" destOrd="0" presId="urn:microsoft.com/office/officeart/2005/8/layout/chevron1"/>
    <dgm:cxn modelId="{696F1D86-1E92-4165-B0ED-FE483570F14D}" type="presOf" srcId="{870E4F47-8CC4-4F59-B4C1-42B5AAA5CEFE}" destId="{67FF3BB9-6612-4697-87EE-EC66312779BE}" srcOrd="0" destOrd="0" presId="urn:microsoft.com/office/officeart/2005/8/layout/chevron1"/>
    <dgm:cxn modelId="{DCCD286D-FBDA-40A9-8D6F-B3E9A916FADB}" type="presParOf" srcId="{60E81CF5-4537-4C2F-8762-598D2E914097}" destId="{E484CEA2-673C-4A85-8A00-8580D721B29A}" srcOrd="1" destOrd="0" presId="urn:microsoft.com/office/officeart/2005/8/layout/chevron1"/>
    <dgm:cxn modelId="{48448A26-8E7A-41C1-900C-1A029BF1A547}" type="presParOf" srcId="{60E81CF5-4537-4C2F-8762-598D2E914097}" destId="{D3000CD6-B08B-4D3B-8D2A-7F1C26A23961}" srcOrd="2" destOrd="0" presId="urn:microsoft.com/office/officeart/2005/8/layout/chevron1"/>
    <dgm:cxn modelId="{A42ACF64-1B5F-4611-93A1-2D00A06FAC04}" type="presOf" srcId="{1AA64000-5F0F-47A8-A435-2AF8D82F28B1}" destId="{D3000CD6-B08B-4D3B-8D2A-7F1C26A23961}" srcOrd="0" destOrd="0" presId="urn:microsoft.com/office/officeart/2005/8/layout/chevron1"/>
    <dgm:cxn modelId="{E3C83954-BDFA-42EB-B212-C5CDDF1B0389}" type="presParOf" srcId="{60E81CF5-4537-4C2F-8762-598D2E914097}" destId="{1773A515-DFFE-41F0-B581-98757CBEC16E}" srcOrd="3" destOrd="0" presId="urn:microsoft.com/office/officeart/2005/8/layout/chevron1"/>
    <dgm:cxn modelId="{F0976BDD-FFF5-41D2-9AFE-7264C7BA558F}" type="presParOf" srcId="{60E81CF5-4537-4C2F-8762-598D2E914097}" destId="{74437C11-3810-488A-B265-8C8037793D77}" srcOrd="4" destOrd="0" presId="urn:microsoft.com/office/officeart/2005/8/layout/chevron1"/>
    <dgm:cxn modelId="{63604057-4BDD-41F3-83CC-CBF137A9830E}" type="presOf" srcId="{9C12F5BE-AC2F-4662-8DFA-C79428950CF2}" destId="{74437C11-3810-488A-B265-8C8037793D77}" srcOrd="0" destOrd="0" presId="urn:microsoft.com/office/officeart/2005/8/layout/chevron1"/>
    <dgm:cxn modelId="{2D6C6A64-6D62-418F-A66F-0BF3DD28C104}" type="presParOf" srcId="{60E81CF5-4537-4C2F-8762-598D2E914097}" destId="{967BBD81-9998-4303-8E3F-F729CCD900A9}" srcOrd="5" destOrd="0" presId="urn:microsoft.com/office/officeart/2005/8/layout/chevron1"/>
    <dgm:cxn modelId="{99E55472-4F95-4FE8-B7FE-C0114260FA78}" type="presParOf" srcId="{60E81CF5-4537-4C2F-8762-598D2E914097}" destId="{82CC7DA8-0932-4BD6-8D09-17CF718B7EC2}" srcOrd="6" destOrd="0" presId="urn:microsoft.com/office/officeart/2005/8/layout/chevron1"/>
    <dgm:cxn modelId="{DB58C46D-25FE-4271-9CDD-C1356AFC2AA8}" type="presOf" srcId="{BA5C37CE-AA95-4B1B-9B6A-D651D2B110AF}" destId="{82CC7DA8-0932-4BD6-8D09-17CF718B7EC2}" srcOrd="0" destOrd="0" presId="urn:microsoft.com/office/officeart/2005/8/layout/chevron1"/>
    <dgm:cxn modelId="{B9E94C99-66E5-44C6-B75D-F6A8F89AA24F}" type="presParOf" srcId="{60E81CF5-4537-4C2F-8762-598D2E914097}" destId="{3D3FE312-250B-4BBD-A2CD-8CF3F404CB3B}" srcOrd="7" destOrd="0" presId="urn:microsoft.com/office/officeart/2005/8/layout/chevron1"/>
    <dgm:cxn modelId="{BEA9DA27-9622-4425-A6EE-138B3825F629}" type="presParOf" srcId="{60E81CF5-4537-4C2F-8762-598D2E914097}" destId="{0BD0D3E2-0AE5-4C97-AED1-19C04C10FDF7}" srcOrd="8" destOrd="0" presId="urn:microsoft.com/office/officeart/2005/8/layout/chevron1"/>
    <dgm:cxn modelId="{B9AB51AA-26FB-4AFC-8F6F-6B53FF83855F}" type="presOf" srcId="{06348514-460A-4AF3-8A3D-8F2CACEE87B3}" destId="{0BD0D3E2-0AE5-4C97-AED1-19C04C10FDF7}"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B9AAD-24D5-4918-8EDF-B332210074D7}" type="doc">
      <dgm:prSet loTypeId="urn:microsoft.com/office/officeart/2005/8/layout/orgChart1" loCatId="hierarchy" qsTypeId="urn:microsoft.com/office/officeart/2005/8/quickstyle/simple1" qsCatId="simple" csTypeId="urn:microsoft.com/office/officeart/2005/8/colors/accent1_2" csCatId="accent1" phldr="0"/>
      <dgm:spPr/>
      <dgm:t>
        <a:bodyPr/>
        <a:p>
          <a:endParaRPr lang="zh-CN" altLang="en-US"/>
        </a:p>
      </dgm:t>
    </dgm:pt>
    <dgm:pt modelId="{64128110-2BC2-4E83-AE3D-7442626E6916}">
      <dgm:prSet phldrT="[文本]" phldr="0" custT="0"/>
      <dgm:spPr/>
      <dgm:t>
        <a:bodyPr vert="horz" wrap="square"/>
        <a:p>
          <a:pPr>
            <a:lnSpc>
              <a:spcPct val="100000"/>
            </a:lnSpc>
            <a:spcBef>
              <a:spcPct val="0"/>
            </a:spcBef>
            <a:spcAft>
              <a:spcPct val="35000"/>
            </a:spcAft>
          </a:pPr>
          <a:r>
            <a:rPr lang="en-US" altLang="zh-CN"/>
            <a:t>1</a:t>
          </a:r>
          <a:r>
            <a:rPr lang="zh-CN" altLang="en-US"/>
            <a:t>级</a:t>
          </a:r>
          <a:r>
            <a:rPr lang="zh-CN" altLang="en-US"/>
            <a:t/>
          </a:r>
          <a:endParaRPr lang="zh-CN" altLang="en-US"/>
        </a:p>
      </dgm:t>
    </dgm:pt>
    <dgm:pt modelId="{7C4D8020-E6A5-42B0-ACC1-F3A6FF2AC2B4}" cxnId="{98A8EA70-13CB-4281-8E20-0A6E3357EFF8}" type="parTrans">
      <dgm:prSet/>
      <dgm:spPr/>
      <dgm:t>
        <a:bodyPr/>
        <a:p>
          <a:endParaRPr lang="zh-CN" altLang="en-US"/>
        </a:p>
      </dgm:t>
    </dgm:pt>
    <dgm:pt modelId="{EC14B256-0355-49D6-9784-F21A5D6A7477}" cxnId="{98A8EA70-13CB-4281-8E20-0A6E3357EFF8}" type="sibTrans">
      <dgm:prSet/>
      <dgm:spPr/>
      <dgm:t>
        <a:bodyPr/>
        <a:p>
          <a:endParaRPr lang="zh-CN" altLang="en-US"/>
        </a:p>
      </dgm:t>
    </dgm:pt>
    <dgm:pt modelId="{225828B5-AAC3-48E3-8DDE-6E14A1E9FCE8}">
      <dgm:prSet phldrT="[文本]" phldr="0" custT="0"/>
      <dgm:spPr/>
      <dgm:t>
        <a:bodyPr vert="horz" wrap="square"/>
        <a:p>
          <a:pPr>
            <a:lnSpc>
              <a:spcPct val="100000"/>
            </a:lnSpc>
            <a:spcBef>
              <a:spcPct val="0"/>
            </a:spcBef>
            <a:spcAft>
              <a:spcPct val="35000"/>
            </a:spcAft>
          </a:pPr>
          <a:r>
            <a:rPr lang="en-US" altLang="zh-CN"/>
            <a:t>2</a:t>
          </a:r>
          <a:r>
            <a:rPr lang="zh-CN" altLang="en-US"/>
            <a:t>级</a:t>
          </a:r>
          <a:r>
            <a:rPr lang="zh-CN" altLang="en-US"/>
            <a:t/>
          </a:r>
          <a:endParaRPr lang="zh-CN" altLang="en-US"/>
        </a:p>
      </dgm:t>
    </dgm:pt>
    <dgm:pt modelId="{90F8E70F-E1C5-4691-812A-47839830C40B}" cxnId="{30CD8817-9AAE-4BDB-8CFD-F370C8AF6F23}" type="parTrans">
      <dgm:prSet/>
      <dgm:spPr/>
      <dgm:t>
        <a:bodyPr/>
        <a:p>
          <a:endParaRPr lang="zh-CN" altLang="en-US"/>
        </a:p>
      </dgm:t>
    </dgm:pt>
    <dgm:pt modelId="{6E8CAA27-4324-4304-92E5-3562A8011552}" cxnId="{30CD8817-9AAE-4BDB-8CFD-F370C8AF6F23}" type="sibTrans">
      <dgm:prSet/>
      <dgm:spPr/>
      <dgm:t>
        <a:bodyPr/>
        <a:p>
          <a:endParaRPr lang="zh-CN" altLang="en-US"/>
        </a:p>
      </dgm:t>
    </dgm:pt>
    <dgm:pt modelId="{38E49B74-8DBD-4016-A125-067AB1CCA820}">
      <dgm:prSet phldr="0" custT="0"/>
      <dgm:spPr/>
      <dgm:t>
        <a:bodyPr vert="horz" wrap="square"/>
        <a:p>
          <a:pPr>
            <a:lnSpc>
              <a:spcPct val="100000"/>
            </a:lnSpc>
            <a:spcBef>
              <a:spcPct val="0"/>
            </a:spcBef>
            <a:spcAft>
              <a:spcPct val="35000"/>
            </a:spcAft>
          </a:pPr>
          <a:r>
            <a:rPr lang="en-US"/>
            <a:t>3</a:t>
          </a:r>
          <a:r>
            <a:rPr lang="zh-CN" altLang="en-US"/>
            <a:t>级</a:t>
          </a:r>
          <a:r>
            <a:rPr lang="zh-CN" altLang="en-US"/>
            <a:t/>
          </a:r>
          <a:endParaRPr lang="zh-CN" altLang="en-US"/>
        </a:p>
      </dgm:t>
    </dgm:pt>
    <dgm:pt modelId="{3A0E67C8-4D88-4A5A-A356-C7CA53D45AB8}" cxnId="{EE35CA70-6265-4172-9D94-71CDD8CC0A9F}" type="parTrans">
      <dgm:prSet/>
      <dgm:spPr/>
    </dgm:pt>
    <dgm:pt modelId="{999B7057-7D74-4A43-BDC0-E3F706E6FC76}" cxnId="{EE35CA70-6265-4172-9D94-71CDD8CC0A9F}" type="sibTrans">
      <dgm:prSet/>
      <dgm:spPr/>
    </dgm:pt>
    <dgm:pt modelId="{37D77502-DD69-4FCD-BFD3-1B91FA3A0B41}">
      <dgm:prSet phldrT="[文本]" phldr="0" custT="0"/>
      <dgm:spPr/>
      <dgm:t>
        <a:bodyPr vert="horz" wrap="square"/>
        <a:p>
          <a:pPr>
            <a:lnSpc>
              <a:spcPct val="100000"/>
            </a:lnSpc>
            <a:spcBef>
              <a:spcPct val="0"/>
            </a:spcBef>
            <a:spcAft>
              <a:spcPct val="35000"/>
            </a:spcAft>
          </a:pPr>
          <a:r>
            <a:rPr lang="en-US" altLang="zh-CN"/>
            <a:t>2</a:t>
          </a:r>
          <a:r>
            <a:rPr lang="zh-CN" altLang="en-US"/>
            <a:t>级</a:t>
          </a:r>
          <a:r>
            <a:rPr lang="zh-CN" altLang="en-US"/>
            <a:t/>
          </a:r>
          <a:endParaRPr lang="zh-CN" altLang="en-US"/>
        </a:p>
      </dgm:t>
    </dgm:pt>
    <dgm:pt modelId="{56E3332C-AB51-492A-BF41-0AEAAF10CB36}" cxnId="{2807BFC4-B941-4B1A-BC23-498C8A75A439}" type="parTrans">
      <dgm:prSet/>
      <dgm:spPr/>
      <dgm:t>
        <a:bodyPr/>
        <a:p>
          <a:endParaRPr lang="zh-CN" altLang="en-US"/>
        </a:p>
      </dgm:t>
    </dgm:pt>
    <dgm:pt modelId="{A79A0933-F266-4AC1-9DE1-FD7E900B09C8}" cxnId="{2807BFC4-B941-4B1A-BC23-498C8A75A439}" type="sibTrans">
      <dgm:prSet/>
      <dgm:spPr/>
      <dgm:t>
        <a:bodyPr/>
        <a:p>
          <a:endParaRPr lang="zh-CN" altLang="en-US"/>
        </a:p>
      </dgm:t>
    </dgm:pt>
    <dgm:pt modelId="{81EE2E0C-6A5F-4B2C-ADA9-FDFFCB8C7AC8}">
      <dgm:prSet phldrT="[文本]" phldr="0" custT="0"/>
      <dgm:spPr/>
      <dgm:t>
        <a:bodyPr vert="horz" wrap="square"/>
        <a:p>
          <a:pPr>
            <a:lnSpc>
              <a:spcPct val="100000"/>
            </a:lnSpc>
            <a:spcBef>
              <a:spcPct val="0"/>
            </a:spcBef>
            <a:spcAft>
              <a:spcPct val="35000"/>
            </a:spcAft>
          </a:pPr>
          <a:r>
            <a:rPr lang="en-US" altLang="zh-CN"/>
            <a:t>2</a:t>
          </a:r>
          <a:r>
            <a:rPr lang="zh-CN" altLang="en-US"/>
            <a:t>级</a:t>
          </a:r>
          <a:r>
            <a:rPr lang="zh-CN" altLang="en-US"/>
            <a:t/>
          </a:r>
          <a:endParaRPr lang="zh-CN" altLang="en-US"/>
        </a:p>
      </dgm:t>
    </dgm:pt>
    <dgm:pt modelId="{01FF1330-6476-4A29-B36A-956B908B4DC2}" cxnId="{AE198085-161D-4275-9732-B0448E634328}" type="parTrans">
      <dgm:prSet/>
      <dgm:spPr/>
      <dgm:t>
        <a:bodyPr/>
        <a:p>
          <a:endParaRPr lang="zh-CN" altLang="en-US"/>
        </a:p>
      </dgm:t>
    </dgm:pt>
    <dgm:pt modelId="{72C2C69A-BE49-48A9-B607-A2F8C3C08133}" cxnId="{AE198085-161D-4275-9732-B0448E634328}" type="sibTrans">
      <dgm:prSet/>
      <dgm:spPr/>
      <dgm:t>
        <a:bodyPr/>
        <a:p>
          <a:endParaRPr lang="zh-CN" altLang="en-US"/>
        </a:p>
      </dgm:t>
    </dgm:pt>
    <dgm:pt modelId="{0E1B0E90-E7C8-4725-807C-51E9938A4E25}">
      <dgm:prSet phldr="0" custT="0"/>
      <dgm:spPr/>
      <dgm:t>
        <a:bodyPr vert="horz" wrap="square"/>
        <a:p>
          <a:pPr>
            <a:lnSpc>
              <a:spcPct val="100000"/>
            </a:lnSpc>
            <a:spcBef>
              <a:spcPct val="0"/>
            </a:spcBef>
            <a:spcAft>
              <a:spcPct val="35000"/>
            </a:spcAft>
          </a:pPr>
          <a:r>
            <a:rPr lang="en-US"/>
            <a:t>3</a:t>
          </a:r>
          <a:r>
            <a:rPr lang="zh-CN" altLang="en-US"/>
            <a:t>级</a:t>
          </a:r>
          <a:endParaRPr lang="zh-CN" altLang="en-US"/>
        </a:p>
      </dgm:t>
    </dgm:pt>
    <dgm:pt modelId="{2FE7E4F5-1CA5-4996-AC08-29796CC82713}" cxnId="{AB681BF2-CC40-4301-A50D-5E381AA74E9E}" type="parTrans">
      <dgm:prSet/>
      <dgm:spPr/>
    </dgm:pt>
    <dgm:pt modelId="{A617AB77-34A7-4B50-844F-788A2AB92FA3}" cxnId="{AB681BF2-CC40-4301-A50D-5E381AA74E9E}" type="sibTrans">
      <dgm:prSet/>
      <dgm:spPr/>
    </dgm:pt>
    <dgm:pt modelId="{A0978794-9BCE-433B-B93E-47CAFDCEA76C}">
      <dgm:prSet phldr="0" custT="0"/>
      <dgm:spPr/>
      <dgm:t>
        <a:bodyPr vert="horz" wrap="square"/>
        <a:p>
          <a:pPr>
            <a:lnSpc>
              <a:spcPct val="100000"/>
            </a:lnSpc>
            <a:spcBef>
              <a:spcPct val="0"/>
            </a:spcBef>
            <a:spcAft>
              <a:spcPct val="35000"/>
            </a:spcAft>
          </a:pPr>
          <a:r>
            <a:rPr>
              <a:sym typeface="+mn-ea"/>
            </a:rPr>
            <a:t>3</a:t>
          </a:r>
          <a:r>
            <a:rPr>
              <a:sym typeface="+mn-ea"/>
            </a:rPr>
            <a:t>级</a:t>
          </a:r>
          <a:r>
            <a:rPr lang="zh-CN" altLang="en-US"/>
            <a:t/>
          </a:r>
          <a:endParaRPr lang="zh-CN" altLang="en-US"/>
        </a:p>
      </dgm:t>
    </dgm:pt>
    <dgm:pt modelId="{1D1F9A6D-1B0E-43FA-A774-17B309C6FD7D}" cxnId="{A1A492C2-EF57-4AB8-9C0A-403FAA546F6C}" type="parTrans">
      <dgm:prSet/>
      <dgm:spPr/>
    </dgm:pt>
    <dgm:pt modelId="{2CE09321-04D1-40E6-AB47-109B9BD80F55}" cxnId="{A1A492C2-EF57-4AB8-9C0A-403FAA546F6C}" type="sibTrans">
      <dgm:prSet/>
      <dgm:spPr/>
    </dgm:pt>
    <dgm:pt modelId="{4EDE80CE-927E-4EB2-84C0-B89D40244C5E}">
      <dgm:prSet phldr="0" custT="0"/>
      <dgm:spPr/>
      <dgm:t>
        <a:bodyPr vert="horz" wrap="square"/>
        <a:p>
          <a:pPr>
            <a:lnSpc>
              <a:spcPct val="100000"/>
            </a:lnSpc>
            <a:spcBef>
              <a:spcPct val="0"/>
            </a:spcBef>
            <a:spcAft>
              <a:spcPct val="35000"/>
            </a:spcAft>
          </a:pPr>
          <a:r>
            <a:rPr>
              <a:sym typeface="+mn-ea"/>
            </a:rPr>
            <a:t>3</a:t>
          </a:r>
          <a:r>
            <a:rPr>
              <a:sym typeface="+mn-ea"/>
            </a:rPr>
            <a:t>级</a:t>
          </a:r>
          <a:r>
            <a:rPr lang="zh-CN" altLang="en-US"/>
            <a:t/>
          </a:r>
          <a:endParaRPr lang="zh-CN" altLang="en-US"/>
        </a:p>
      </dgm:t>
    </dgm:pt>
    <dgm:pt modelId="{24E38877-48DE-4260-951F-7DC9C45494B9}" cxnId="{F984EF38-1DE6-42DC-A76B-08C525DFCB1F}" type="parTrans">
      <dgm:prSet/>
      <dgm:spPr/>
    </dgm:pt>
    <dgm:pt modelId="{880ECBB4-A037-4462-8091-833F4AA7C35A}" cxnId="{F984EF38-1DE6-42DC-A76B-08C525DFCB1F}" type="sibTrans">
      <dgm:prSet/>
      <dgm:spPr/>
    </dgm:pt>
    <dgm:pt modelId="{3B6A414C-3A9E-4611-BB68-5D72D64144EC}">
      <dgm:prSet phldr="0" custT="0"/>
      <dgm:spPr/>
      <dgm:t>
        <a:bodyPr vert="horz" wrap="square"/>
        <a:p>
          <a:pPr>
            <a:lnSpc>
              <a:spcPct val="100000"/>
            </a:lnSpc>
            <a:spcBef>
              <a:spcPct val="0"/>
            </a:spcBef>
            <a:spcAft>
              <a:spcPct val="35000"/>
            </a:spcAft>
          </a:pPr>
          <a:r>
            <a:rPr lang="en-US"/>
            <a:t>4</a:t>
          </a:r>
          <a:r>
            <a:rPr lang="zh-CN" altLang="en-US"/>
            <a:t>级</a:t>
          </a:r>
          <a:r>
            <a:rPr lang="zh-CN" altLang="en-US"/>
            <a:t/>
          </a:r>
          <a:endParaRPr lang="zh-CN" altLang="en-US"/>
        </a:p>
      </dgm:t>
    </dgm:pt>
    <dgm:pt modelId="{0EFC8F41-ED7C-4DE3-BD32-60A89CB676E1}" cxnId="{80D08012-BE6A-4832-925A-D4CA8C9F52E3}" type="parTrans">
      <dgm:prSet/>
      <dgm:spPr/>
    </dgm:pt>
    <dgm:pt modelId="{1B32867D-9683-481A-B303-C93E9973892E}" cxnId="{80D08012-BE6A-4832-925A-D4CA8C9F52E3}" type="sibTrans">
      <dgm:prSet/>
      <dgm:spPr/>
    </dgm:pt>
    <dgm:pt modelId="{BCE7A822-804E-447E-8DB8-C2CA4B3B8C3E}">
      <dgm:prSet phldr="0" custT="0"/>
      <dgm:spPr/>
      <dgm:t>
        <a:bodyPr vert="horz" wrap="square"/>
        <a:p>
          <a:pPr>
            <a:lnSpc>
              <a:spcPct val="100000"/>
            </a:lnSpc>
            <a:spcBef>
              <a:spcPct val="0"/>
            </a:spcBef>
            <a:spcAft>
              <a:spcPct val="35000"/>
            </a:spcAft>
          </a:pPr>
          <a:r>
            <a:rPr lang="en-US"/>
            <a:t>5</a:t>
          </a:r>
          <a:r>
            <a:rPr lang="zh-CN" altLang="en-US"/>
            <a:t>级</a:t>
          </a:r>
          <a:endParaRPr lang="zh-CN" altLang="en-US"/>
        </a:p>
      </dgm:t>
    </dgm:pt>
    <dgm:pt modelId="{335E34DB-DB7B-4859-8924-24E5540837CC}" cxnId="{2EDC3FE7-20A0-4319-AFDC-E4794C004DD3}" type="parTrans">
      <dgm:prSet/>
      <dgm:spPr/>
    </dgm:pt>
    <dgm:pt modelId="{F1828F95-5B8F-4BBC-8F70-20EBDD1272AA}" cxnId="{2EDC3FE7-20A0-4319-AFDC-E4794C004DD3}" type="sibTrans">
      <dgm:prSet/>
      <dgm:spPr/>
    </dgm:pt>
    <dgm:pt modelId="{F2F85ABC-FC7F-47FE-BEBE-DA8EBA9B9A27}">
      <dgm:prSet phldr="0" custT="0"/>
      <dgm:spPr/>
      <dgm:t>
        <a:bodyPr vert="horz" wrap="square"/>
        <a:p>
          <a:pPr>
            <a:lnSpc>
              <a:spcPct val="100000"/>
            </a:lnSpc>
            <a:spcBef>
              <a:spcPct val="0"/>
            </a:spcBef>
            <a:spcAft>
              <a:spcPct val="35000"/>
            </a:spcAft>
          </a:pPr>
          <a:r>
            <a:rPr lang="en-US"/>
            <a:t>6</a:t>
          </a:r>
          <a:r>
            <a:rPr lang="zh-CN" altLang="en-US"/>
            <a:t>级</a:t>
          </a:r>
          <a:r>
            <a:rPr lang="zh-CN" altLang="en-US"/>
            <a:t/>
          </a:r>
          <a:endParaRPr lang="zh-CN" altLang="en-US"/>
        </a:p>
      </dgm:t>
    </dgm:pt>
    <dgm:pt modelId="{D550931E-9CAA-4542-B3C9-1B9D389E723A}" cxnId="{73CE7133-7E6F-4BD7-8E17-444DA9434EF2}" type="parTrans">
      <dgm:prSet/>
      <dgm:spPr/>
    </dgm:pt>
    <dgm:pt modelId="{9594F265-4A78-464D-9385-7C41211A54C9}" cxnId="{73CE7133-7E6F-4BD7-8E17-444DA9434EF2}" type="sibTrans">
      <dgm:prSet/>
      <dgm:spPr/>
    </dgm:pt>
    <dgm:pt modelId="{BA93B576-B793-42EE-948C-529D2404171E}">
      <dgm:prSet phldr="0" custT="0"/>
      <dgm:spPr/>
      <dgm:t>
        <a:bodyPr vert="horz" wrap="square"/>
        <a:p>
          <a:pPr>
            <a:lnSpc>
              <a:spcPct val="100000"/>
            </a:lnSpc>
            <a:spcBef>
              <a:spcPct val="0"/>
            </a:spcBef>
            <a:spcAft>
              <a:spcPct val="35000"/>
            </a:spcAft>
          </a:pPr>
          <a:r>
            <a:rPr>
              <a:sym typeface="+mn-ea"/>
            </a:rPr>
            <a:t>6</a:t>
          </a:r>
          <a:r>
            <a:rPr>
              <a:sym typeface="+mn-ea"/>
            </a:rPr>
            <a:t>级</a:t>
          </a:r>
          <a:r>
            <a:rPr lang="zh-CN" altLang="en-US"/>
            <a:t/>
          </a:r>
          <a:endParaRPr lang="zh-CN" altLang="en-US"/>
        </a:p>
      </dgm:t>
    </dgm:pt>
    <dgm:pt modelId="{12B7F4EB-14A0-49CE-ADB2-CE7DC4AEA9B8}" cxnId="{666C9B2C-8FBD-4C1F-A75D-D2DAF20BE36C}" type="parTrans">
      <dgm:prSet/>
      <dgm:spPr/>
    </dgm:pt>
    <dgm:pt modelId="{1EEBB084-EFBD-437D-9627-5B7F2E87095D}" cxnId="{666C9B2C-8FBD-4C1F-A75D-D2DAF20BE36C}" type="sibTrans">
      <dgm:prSet/>
      <dgm:spPr/>
    </dgm:pt>
    <dgm:pt modelId="{5F490512-58F2-4482-8077-32851813CF27}">
      <dgm:prSet phldr="0" custT="0"/>
      <dgm:spPr/>
      <dgm:t>
        <a:bodyPr vert="horz" wrap="square"/>
        <a:p>
          <a:pPr>
            <a:lnSpc>
              <a:spcPct val="100000"/>
            </a:lnSpc>
            <a:spcBef>
              <a:spcPct val="0"/>
            </a:spcBef>
            <a:spcAft>
              <a:spcPct val="35000"/>
            </a:spcAft>
          </a:pPr>
          <a:r>
            <a:rPr lang="en-US"/>
            <a:t>7</a:t>
          </a:r>
          <a:r>
            <a:rPr lang="zh-CN" altLang="en-US"/>
            <a:t>级</a:t>
          </a:r>
          <a:endParaRPr lang="zh-CN" altLang="en-US"/>
        </a:p>
      </dgm:t>
    </dgm:pt>
    <dgm:pt modelId="{20AE93E8-74B6-4831-B6D3-E5A8A87B0A5E}" cxnId="{AFFCACB1-B616-441B-B810-9A93EE59909B}" type="parTrans">
      <dgm:prSet/>
      <dgm:spPr/>
    </dgm:pt>
    <dgm:pt modelId="{3A360C9A-F880-40BF-8662-89513CE34C4F}" cxnId="{AFFCACB1-B616-441B-B810-9A93EE59909B}" type="sibTrans">
      <dgm:prSet/>
      <dgm:spPr/>
    </dgm:pt>
    <dgm:pt modelId="{B42AACEC-DB82-42B7-BFCE-FFA3438B227D}">
      <dgm:prSet phldr="0" custT="0"/>
      <dgm:spPr/>
      <dgm:t>
        <a:bodyPr vert="horz" wrap="square"/>
        <a:p>
          <a:pPr>
            <a:lnSpc>
              <a:spcPct val="100000"/>
            </a:lnSpc>
            <a:spcBef>
              <a:spcPct val="0"/>
            </a:spcBef>
            <a:spcAft>
              <a:spcPct val="35000"/>
            </a:spcAft>
          </a:pPr>
          <a:r>
            <a:rPr>
              <a:sym typeface="+mn-ea"/>
            </a:rPr>
            <a:t>6</a:t>
          </a:r>
          <a:r>
            <a:rPr>
              <a:sym typeface="+mn-ea"/>
            </a:rPr>
            <a:t>级</a:t>
          </a:r>
          <a:r>
            <a:rPr lang="zh-CN" altLang="en-US"/>
            <a:t/>
          </a:r>
          <a:endParaRPr lang="zh-CN" altLang="en-US"/>
        </a:p>
      </dgm:t>
    </dgm:pt>
    <dgm:pt modelId="{E542B938-E747-4FB5-B3B8-9376588218E7}" cxnId="{66BFE9B7-C5FA-4F63-B14C-7A2DE128D5D3}" type="parTrans">
      <dgm:prSet/>
      <dgm:spPr/>
    </dgm:pt>
    <dgm:pt modelId="{6089AD57-CBC9-4A3A-9523-705B23079E5B}" cxnId="{66BFE9B7-C5FA-4F63-B14C-7A2DE128D5D3}" type="sibTrans">
      <dgm:prSet/>
      <dgm:spPr/>
    </dgm:pt>
    <dgm:pt modelId="{2B3A4A9E-EB80-4AFD-96C1-364C2659C688}">
      <dgm:prSet phldr="0" custT="0"/>
      <dgm:spPr/>
      <dgm:t>
        <a:bodyPr vert="horz" wrap="square"/>
        <a:p>
          <a:pPr>
            <a:lnSpc>
              <a:spcPct val="100000"/>
            </a:lnSpc>
            <a:spcBef>
              <a:spcPct val="0"/>
            </a:spcBef>
            <a:spcAft>
              <a:spcPct val="35000"/>
            </a:spcAft>
          </a:pPr>
          <a:r>
            <a:rPr>
              <a:sym typeface="+mn-ea"/>
            </a:rPr>
            <a:t>4</a:t>
          </a:r>
          <a:r>
            <a:rPr>
              <a:sym typeface="+mn-ea"/>
            </a:rPr>
            <a:t>级</a:t>
          </a:r>
          <a:r>
            <a:rPr lang="zh-CN" altLang="en-US"/>
            <a:t/>
          </a:r>
          <a:endParaRPr lang="zh-CN" altLang="en-US"/>
        </a:p>
      </dgm:t>
    </dgm:pt>
    <dgm:pt modelId="{17B1449C-C208-465D-AF62-AA1F60E40629}" cxnId="{DFA5A1A0-63D5-406D-995A-D6A956F09D48}" type="parTrans">
      <dgm:prSet/>
      <dgm:spPr/>
    </dgm:pt>
    <dgm:pt modelId="{A65B0B99-0E57-4D47-AABA-3B6271E1543A}" cxnId="{DFA5A1A0-63D5-406D-995A-D6A956F09D48}" type="sibTrans">
      <dgm:prSet/>
      <dgm:spPr/>
    </dgm:pt>
    <dgm:pt modelId="{7BE386A7-CE52-48E6-B7CE-6030B21E5BD1}">
      <dgm:prSet phldr="0" custT="0"/>
      <dgm:spPr/>
      <dgm:t>
        <a:bodyPr vert="horz" wrap="square"/>
        <a:p>
          <a:pPr>
            <a:lnSpc>
              <a:spcPct val="100000"/>
            </a:lnSpc>
            <a:spcBef>
              <a:spcPct val="0"/>
            </a:spcBef>
            <a:spcAft>
              <a:spcPct val="35000"/>
            </a:spcAft>
          </a:pPr>
          <a:r>
            <a:rPr>
              <a:sym typeface="+mn-ea"/>
            </a:rPr>
            <a:t>4</a:t>
          </a:r>
          <a:r>
            <a:rPr>
              <a:sym typeface="+mn-ea"/>
            </a:rPr>
            <a:t>级</a:t>
          </a:r>
          <a:r>
            <a:rPr lang="zh-CN" altLang="en-US"/>
            <a:t/>
          </a:r>
          <a:endParaRPr lang="zh-CN" altLang="en-US"/>
        </a:p>
      </dgm:t>
    </dgm:pt>
    <dgm:pt modelId="{5F797C2B-FBA9-4CF7-91B0-5C275E6F1561}" cxnId="{6B2046D8-7580-4CEE-97EC-12DF7DB8F2D1}" type="parTrans">
      <dgm:prSet/>
      <dgm:spPr/>
    </dgm:pt>
    <dgm:pt modelId="{2B84DF53-7FF4-4919-B611-9DACC5EA9F7D}" cxnId="{6B2046D8-7580-4CEE-97EC-12DF7DB8F2D1}" type="sibTrans">
      <dgm:prSet/>
      <dgm:spPr/>
    </dgm:pt>
    <dgm:pt modelId="{0F89BA2F-7FB1-47A4-B6A8-9A821D15E1C1}" type="pres">
      <dgm:prSet presAssocID="{C17B9AAD-24D5-4918-8EDF-B332210074D7}" presName="hierChild1" presStyleCnt="0">
        <dgm:presLayoutVars>
          <dgm:orgChart val="1"/>
          <dgm:chPref val="1"/>
          <dgm:dir/>
          <dgm:animOne val="branch"/>
          <dgm:animLvl val="lvl"/>
          <dgm:resizeHandles/>
        </dgm:presLayoutVars>
      </dgm:prSet>
      <dgm:spPr/>
    </dgm:pt>
    <dgm:pt modelId="{43B1D5CD-F6F5-420F-9336-DAB5AE405CAB}" type="pres">
      <dgm:prSet presAssocID="{64128110-2BC2-4E83-AE3D-7442626E6916}" presName="hierRoot1" presStyleCnt="0">
        <dgm:presLayoutVars>
          <dgm:hierBranch val="init"/>
        </dgm:presLayoutVars>
      </dgm:prSet>
      <dgm:spPr/>
    </dgm:pt>
    <dgm:pt modelId="{87C865EB-D9C7-4E5F-B312-83EF73AB58D0}" type="pres">
      <dgm:prSet presAssocID="{64128110-2BC2-4E83-AE3D-7442626E6916}" presName="rootComposite1" presStyleCnt="0"/>
      <dgm:spPr/>
    </dgm:pt>
    <dgm:pt modelId="{3F87A36D-B515-4CB3-9442-512F3C54FBDD}" type="pres">
      <dgm:prSet presAssocID="{64128110-2BC2-4E83-AE3D-7442626E6916}" presName="rootText1" presStyleLbl="node0" presStyleIdx="0" presStyleCnt="1">
        <dgm:presLayoutVars>
          <dgm:chPref val="3"/>
        </dgm:presLayoutVars>
      </dgm:prSet>
      <dgm:spPr/>
    </dgm:pt>
    <dgm:pt modelId="{C8EA578D-1EEF-4168-811C-C3CB6C46B153}" type="pres">
      <dgm:prSet presAssocID="{64128110-2BC2-4E83-AE3D-7442626E6916}" presName="rootConnector1" presStyleCnt="0"/>
      <dgm:spPr/>
    </dgm:pt>
    <dgm:pt modelId="{5BEABAEC-9F0C-4E39-AD8E-6628EFFC11DC}" type="pres">
      <dgm:prSet presAssocID="{64128110-2BC2-4E83-AE3D-7442626E6916}" presName="hierChild2" presStyleCnt="0"/>
      <dgm:spPr/>
    </dgm:pt>
    <dgm:pt modelId="{1F968B94-413B-42AE-BA1D-5E5D1F62B58B}" type="pres">
      <dgm:prSet presAssocID="{90F8E70F-E1C5-4691-812A-47839830C40B}" presName="Name37" presStyleLbl="parChTrans1D2" presStyleIdx="0" presStyleCnt="3"/>
      <dgm:spPr/>
    </dgm:pt>
    <dgm:pt modelId="{841E9607-AFA8-422E-867A-D0B9A43F76FB}" type="pres">
      <dgm:prSet presAssocID="{225828B5-AAC3-48E3-8DDE-6E14A1E9FCE8}" presName="hierRoot2" presStyleCnt="0">
        <dgm:presLayoutVars>
          <dgm:hierBranch val="init"/>
        </dgm:presLayoutVars>
      </dgm:prSet>
      <dgm:spPr/>
    </dgm:pt>
    <dgm:pt modelId="{7848FCCC-0559-4207-BA93-63FF4F6D75CC}" type="pres">
      <dgm:prSet presAssocID="{225828B5-AAC3-48E3-8DDE-6E14A1E9FCE8}" presName="rootComposite" presStyleCnt="0"/>
      <dgm:spPr/>
    </dgm:pt>
    <dgm:pt modelId="{2FB69221-32D0-434B-B23D-866F77A6B0EE}" type="pres">
      <dgm:prSet presAssocID="{225828B5-AAC3-48E3-8DDE-6E14A1E9FCE8}" presName="rootText" presStyleLbl="node2" presStyleIdx="0" presStyleCnt="3">
        <dgm:presLayoutVars>
          <dgm:chPref val="3"/>
        </dgm:presLayoutVars>
      </dgm:prSet>
      <dgm:spPr/>
    </dgm:pt>
    <dgm:pt modelId="{5C67B634-DB68-4653-97A5-5D62FE999B47}" type="pres">
      <dgm:prSet presAssocID="{225828B5-AAC3-48E3-8DDE-6E14A1E9FCE8}" presName="rootConnector" presStyleCnt="0"/>
      <dgm:spPr/>
    </dgm:pt>
    <dgm:pt modelId="{A7817FA8-C290-4779-9081-B0B52FF24E56}" type="pres">
      <dgm:prSet presAssocID="{225828B5-AAC3-48E3-8DDE-6E14A1E9FCE8}" presName="hierChild4" presStyleCnt="0"/>
      <dgm:spPr/>
    </dgm:pt>
    <dgm:pt modelId="{6DBE4510-1994-488A-8115-CA1B79FDB40D}" type="pres">
      <dgm:prSet presAssocID="{3A0E67C8-4D88-4A5A-A356-C7CA53D45AB8}" presName="Name37" presStyleLbl="parChTrans1D3" presStyleIdx="0" presStyleCnt="4"/>
      <dgm:spPr/>
    </dgm:pt>
    <dgm:pt modelId="{628AF108-A108-4BAE-AD2F-DF639F44E438}" type="pres">
      <dgm:prSet presAssocID="{38E49B74-8DBD-4016-A125-067AB1CCA820}" presName="hierRoot2" presStyleCnt="0">
        <dgm:presLayoutVars>
          <dgm:hierBranch val="init"/>
        </dgm:presLayoutVars>
      </dgm:prSet>
      <dgm:spPr/>
    </dgm:pt>
    <dgm:pt modelId="{9C98A522-0910-4457-845E-6D4949E61824}" type="pres">
      <dgm:prSet presAssocID="{38E49B74-8DBD-4016-A125-067AB1CCA820}" presName="rootComposite" presStyleCnt="0"/>
      <dgm:spPr/>
    </dgm:pt>
    <dgm:pt modelId="{14616260-52FE-4DB0-A5A7-E50C1AA9E2A3}" type="pres">
      <dgm:prSet presAssocID="{38E49B74-8DBD-4016-A125-067AB1CCA820}" presName="rootText" presStyleLbl="node3" presStyleIdx="0" presStyleCnt="4">
        <dgm:presLayoutVars>
          <dgm:chPref val="3"/>
        </dgm:presLayoutVars>
      </dgm:prSet>
      <dgm:spPr/>
    </dgm:pt>
    <dgm:pt modelId="{90CAF0DB-503D-4581-81C3-5087650BFDAF}" type="pres">
      <dgm:prSet presAssocID="{38E49B74-8DBD-4016-A125-067AB1CCA820}" presName="rootConnector" presStyleCnt="0"/>
      <dgm:spPr/>
    </dgm:pt>
    <dgm:pt modelId="{BF69D2EF-BA28-4962-881A-47AD81CB28B9}" type="pres">
      <dgm:prSet presAssocID="{38E49B74-8DBD-4016-A125-067AB1CCA820}" presName="hierChild4" presStyleCnt="0"/>
      <dgm:spPr/>
    </dgm:pt>
    <dgm:pt modelId="{AF6198E5-E049-476C-9B2E-4C2027390A56}" type="pres">
      <dgm:prSet presAssocID="{38E49B74-8DBD-4016-A125-067AB1CCA820}" presName="hierChild5" presStyleCnt="0"/>
      <dgm:spPr/>
    </dgm:pt>
    <dgm:pt modelId="{782C31C6-F89C-4EE5-9321-5D7AEDFD4677}" type="pres">
      <dgm:prSet presAssocID="{225828B5-AAC3-48E3-8DDE-6E14A1E9FCE8}" presName="hierChild5" presStyleCnt="0"/>
      <dgm:spPr/>
    </dgm:pt>
    <dgm:pt modelId="{4336AD91-6774-4DB4-BDD0-A33B76AEE6B7}" type="pres">
      <dgm:prSet presAssocID="{56E3332C-AB51-492A-BF41-0AEAAF10CB36}" presName="Name37" presStyleLbl="parChTrans1D2" presStyleIdx="1" presStyleCnt="3"/>
      <dgm:spPr/>
    </dgm:pt>
    <dgm:pt modelId="{9DFAC067-11BC-4885-918F-10D0401D4F77}" type="pres">
      <dgm:prSet presAssocID="{37D77502-DD69-4FCD-BFD3-1B91FA3A0B41}" presName="hierRoot2" presStyleCnt="0">
        <dgm:presLayoutVars>
          <dgm:hierBranch val="init"/>
        </dgm:presLayoutVars>
      </dgm:prSet>
      <dgm:spPr/>
    </dgm:pt>
    <dgm:pt modelId="{3798E192-B322-4C1D-A304-A3A890D1C199}" type="pres">
      <dgm:prSet presAssocID="{37D77502-DD69-4FCD-BFD3-1B91FA3A0B41}" presName="rootComposite" presStyleCnt="0"/>
      <dgm:spPr/>
    </dgm:pt>
    <dgm:pt modelId="{AFBE47F0-7A8F-4C93-AF1D-8BA2F7BEC08C}" type="pres">
      <dgm:prSet presAssocID="{37D77502-DD69-4FCD-BFD3-1B91FA3A0B41}" presName="rootText" presStyleLbl="node2" presStyleIdx="1" presStyleCnt="3">
        <dgm:presLayoutVars>
          <dgm:chPref val="3"/>
        </dgm:presLayoutVars>
      </dgm:prSet>
      <dgm:spPr/>
    </dgm:pt>
    <dgm:pt modelId="{2445C7C8-45D2-4D23-B6BE-965FFAF23B88}" type="pres">
      <dgm:prSet presAssocID="{37D77502-DD69-4FCD-BFD3-1B91FA3A0B41}" presName="rootConnector" presStyleCnt="0"/>
      <dgm:spPr/>
    </dgm:pt>
    <dgm:pt modelId="{B814C46B-2953-4DFE-86D5-6641B5D8BDFD}" type="pres">
      <dgm:prSet presAssocID="{37D77502-DD69-4FCD-BFD3-1B91FA3A0B41}" presName="hierChild4" presStyleCnt="0"/>
      <dgm:spPr/>
    </dgm:pt>
    <dgm:pt modelId="{8C5F1B03-FD37-43EA-A7E6-8885D7520042}" type="pres">
      <dgm:prSet presAssocID="{37D77502-DD69-4FCD-BFD3-1B91FA3A0B41}" presName="hierChild5" presStyleCnt="0"/>
      <dgm:spPr/>
    </dgm:pt>
    <dgm:pt modelId="{F3FBFC0D-1C10-482A-B755-432B7B102F58}" type="pres">
      <dgm:prSet presAssocID="{01FF1330-6476-4A29-B36A-956B908B4DC2}" presName="Name37" presStyleLbl="parChTrans1D2" presStyleIdx="2" presStyleCnt="3"/>
      <dgm:spPr/>
    </dgm:pt>
    <dgm:pt modelId="{55EB3F4A-D96C-45F8-A083-E0A674B482EF}" type="pres">
      <dgm:prSet presAssocID="{81EE2E0C-6A5F-4B2C-ADA9-FDFFCB8C7AC8}" presName="hierRoot2" presStyleCnt="0">
        <dgm:presLayoutVars>
          <dgm:hierBranch val="init"/>
        </dgm:presLayoutVars>
      </dgm:prSet>
      <dgm:spPr/>
    </dgm:pt>
    <dgm:pt modelId="{26427A8A-8184-401A-BA5F-B732C715EED7}" type="pres">
      <dgm:prSet presAssocID="{81EE2E0C-6A5F-4B2C-ADA9-FDFFCB8C7AC8}" presName="rootComposite" presStyleCnt="0"/>
      <dgm:spPr/>
    </dgm:pt>
    <dgm:pt modelId="{CD29CA80-3F78-4D10-B0B9-E1DB408EE544}" type="pres">
      <dgm:prSet presAssocID="{81EE2E0C-6A5F-4B2C-ADA9-FDFFCB8C7AC8}" presName="rootText" presStyleLbl="node2" presStyleIdx="2" presStyleCnt="3">
        <dgm:presLayoutVars>
          <dgm:chPref val="3"/>
        </dgm:presLayoutVars>
      </dgm:prSet>
      <dgm:spPr/>
    </dgm:pt>
    <dgm:pt modelId="{64484104-CFD4-449D-95B4-82574E1BEAC9}" type="pres">
      <dgm:prSet presAssocID="{81EE2E0C-6A5F-4B2C-ADA9-FDFFCB8C7AC8}" presName="rootConnector" presStyleCnt="0"/>
      <dgm:spPr/>
    </dgm:pt>
    <dgm:pt modelId="{03ED9A96-D917-442C-960F-6C2655E777D9}" type="pres">
      <dgm:prSet presAssocID="{81EE2E0C-6A5F-4B2C-ADA9-FDFFCB8C7AC8}" presName="hierChild4" presStyleCnt="0"/>
      <dgm:spPr/>
    </dgm:pt>
    <dgm:pt modelId="{B44323DE-C598-4A52-B11B-071D2B3B086A}" type="pres">
      <dgm:prSet presAssocID="{2FE7E4F5-1CA5-4996-AC08-29796CC82713}" presName="Name37" presStyleLbl="parChTrans1D3" presStyleIdx="1" presStyleCnt="4"/>
      <dgm:spPr/>
    </dgm:pt>
    <dgm:pt modelId="{1CA2654C-F77C-45C2-85AC-5346E9E71FE6}" type="pres">
      <dgm:prSet presAssocID="{0E1B0E90-E7C8-4725-807C-51E9938A4E25}" presName="hierRoot2" presStyleCnt="0">
        <dgm:presLayoutVars>
          <dgm:hierBranch val="init"/>
        </dgm:presLayoutVars>
      </dgm:prSet>
      <dgm:spPr/>
    </dgm:pt>
    <dgm:pt modelId="{208134E1-9C6C-4D8D-879F-34BA40F09ECF}" type="pres">
      <dgm:prSet presAssocID="{0E1B0E90-E7C8-4725-807C-51E9938A4E25}" presName="rootComposite" presStyleCnt="0"/>
      <dgm:spPr/>
    </dgm:pt>
    <dgm:pt modelId="{08E01E47-B7DB-42D5-8D89-C0D6190084D1}" type="pres">
      <dgm:prSet presAssocID="{0E1B0E90-E7C8-4725-807C-51E9938A4E25}" presName="rootText" presStyleLbl="node3" presStyleIdx="1" presStyleCnt="4">
        <dgm:presLayoutVars>
          <dgm:chPref val="3"/>
        </dgm:presLayoutVars>
      </dgm:prSet>
      <dgm:spPr/>
    </dgm:pt>
    <dgm:pt modelId="{9C959023-8B81-4B8D-B287-CFC660B1F4FE}" type="pres">
      <dgm:prSet presAssocID="{0E1B0E90-E7C8-4725-807C-51E9938A4E25}" presName="rootConnector" presStyleCnt="0"/>
      <dgm:spPr/>
    </dgm:pt>
    <dgm:pt modelId="{683CF42F-FE13-4D07-95CC-4C8FFFB7AB8A}" type="pres">
      <dgm:prSet presAssocID="{0E1B0E90-E7C8-4725-807C-51E9938A4E25}" presName="hierChild4" presStyleCnt="0"/>
      <dgm:spPr/>
    </dgm:pt>
    <dgm:pt modelId="{E5DFDEC2-9C61-43E1-948B-9604DC5865E7}" type="pres">
      <dgm:prSet presAssocID="{0E1B0E90-E7C8-4725-807C-51E9938A4E25}" presName="hierChild5" presStyleCnt="0"/>
      <dgm:spPr/>
    </dgm:pt>
    <dgm:pt modelId="{5D03549D-D75A-4721-9982-86743D436F13}" type="pres">
      <dgm:prSet presAssocID="{1D1F9A6D-1B0E-43FA-A774-17B309C6FD7D}" presName="Name37" presStyleLbl="parChTrans1D3" presStyleIdx="2" presStyleCnt="4"/>
      <dgm:spPr/>
    </dgm:pt>
    <dgm:pt modelId="{83C16A5C-3A76-41EE-BFAC-534A0C038AAB}" type="pres">
      <dgm:prSet presAssocID="{A0978794-9BCE-433B-B93E-47CAFDCEA76C}" presName="hierRoot2" presStyleCnt="0">
        <dgm:presLayoutVars>
          <dgm:hierBranch val="init"/>
        </dgm:presLayoutVars>
      </dgm:prSet>
      <dgm:spPr/>
    </dgm:pt>
    <dgm:pt modelId="{EC523FA0-EA98-46F6-B927-F0B5D6AE676C}" type="pres">
      <dgm:prSet presAssocID="{A0978794-9BCE-433B-B93E-47CAFDCEA76C}" presName="rootComposite" presStyleCnt="0"/>
      <dgm:spPr/>
    </dgm:pt>
    <dgm:pt modelId="{ABEC694F-9C61-458B-B0B2-B087A7710FAC}" type="pres">
      <dgm:prSet presAssocID="{A0978794-9BCE-433B-B93E-47CAFDCEA76C}" presName="rootText" presStyleLbl="node3" presStyleIdx="2" presStyleCnt="4">
        <dgm:presLayoutVars>
          <dgm:chPref val="3"/>
        </dgm:presLayoutVars>
      </dgm:prSet>
      <dgm:spPr/>
    </dgm:pt>
    <dgm:pt modelId="{D108EA25-87B4-4B45-8DD4-CFCC434FF451}" type="pres">
      <dgm:prSet presAssocID="{A0978794-9BCE-433B-B93E-47CAFDCEA76C}" presName="rootConnector" presStyleCnt="0"/>
      <dgm:spPr/>
    </dgm:pt>
    <dgm:pt modelId="{9F5E0E8D-754D-45C0-8C46-BA66E4C91483}" type="pres">
      <dgm:prSet presAssocID="{A0978794-9BCE-433B-B93E-47CAFDCEA76C}" presName="hierChild4" presStyleCnt="0"/>
      <dgm:spPr/>
    </dgm:pt>
    <dgm:pt modelId="{95C8F79A-8CA4-4A92-A23D-0DD2FE934D28}" type="pres">
      <dgm:prSet presAssocID="{A0978794-9BCE-433B-B93E-47CAFDCEA76C}" presName="hierChild5" presStyleCnt="0"/>
      <dgm:spPr/>
    </dgm:pt>
    <dgm:pt modelId="{117CFAC9-C300-491A-A295-CBD1E77F117B}" type="pres">
      <dgm:prSet presAssocID="{24E38877-48DE-4260-951F-7DC9C45494B9}" presName="Name37" presStyleLbl="parChTrans1D3" presStyleIdx="3" presStyleCnt="4"/>
      <dgm:spPr/>
    </dgm:pt>
    <dgm:pt modelId="{2A4F2A6C-76E2-4DCD-A6CB-E9050F16C6EA}" type="pres">
      <dgm:prSet presAssocID="{4EDE80CE-927E-4EB2-84C0-B89D40244C5E}" presName="hierRoot2" presStyleCnt="0">
        <dgm:presLayoutVars>
          <dgm:hierBranch val="init"/>
        </dgm:presLayoutVars>
      </dgm:prSet>
      <dgm:spPr/>
    </dgm:pt>
    <dgm:pt modelId="{7B490500-3934-4F2A-B3E3-F9DD9F11FF7E}" type="pres">
      <dgm:prSet presAssocID="{4EDE80CE-927E-4EB2-84C0-B89D40244C5E}" presName="rootComposite" presStyleCnt="0"/>
      <dgm:spPr/>
    </dgm:pt>
    <dgm:pt modelId="{E8CE2679-3429-4CAD-882E-21884DFD68E1}" type="pres">
      <dgm:prSet presAssocID="{4EDE80CE-927E-4EB2-84C0-B89D40244C5E}" presName="rootText" presStyleLbl="node3" presStyleIdx="3" presStyleCnt="4">
        <dgm:presLayoutVars>
          <dgm:chPref val="3"/>
        </dgm:presLayoutVars>
      </dgm:prSet>
      <dgm:spPr/>
    </dgm:pt>
    <dgm:pt modelId="{CDE5363C-D236-4A57-9016-F511D68EB94F}" type="pres">
      <dgm:prSet presAssocID="{4EDE80CE-927E-4EB2-84C0-B89D40244C5E}" presName="rootConnector" presStyleCnt="0"/>
      <dgm:spPr/>
    </dgm:pt>
    <dgm:pt modelId="{663FDE15-C251-4E2B-B6CC-EF8377355298}" type="pres">
      <dgm:prSet presAssocID="{4EDE80CE-927E-4EB2-84C0-B89D40244C5E}" presName="hierChild4" presStyleCnt="0"/>
      <dgm:spPr/>
    </dgm:pt>
    <dgm:pt modelId="{7D8FDB1B-2140-448A-9DF2-F8E09BC385EB}" type="pres">
      <dgm:prSet presAssocID="{0EFC8F41-ED7C-4DE3-BD32-60A89CB676E1}" presName="Name37" presStyleLbl="parChTrans1D4" presStyleIdx="0" presStyleCnt="8"/>
      <dgm:spPr/>
    </dgm:pt>
    <dgm:pt modelId="{E510F4AF-F4AE-4116-8AA1-A0ABAF5DD57D}" type="pres">
      <dgm:prSet presAssocID="{3B6A414C-3A9E-4611-BB68-5D72D64144EC}" presName="hierRoot2" presStyleCnt="0">
        <dgm:presLayoutVars>
          <dgm:hierBranch val="init"/>
        </dgm:presLayoutVars>
      </dgm:prSet>
      <dgm:spPr/>
    </dgm:pt>
    <dgm:pt modelId="{35E41C11-8138-4B0F-BAE3-C726B66118AB}" type="pres">
      <dgm:prSet presAssocID="{3B6A414C-3A9E-4611-BB68-5D72D64144EC}" presName="rootComposite" presStyleCnt="0"/>
      <dgm:spPr/>
    </dgm:pt>
    <dgm:pt modelId="{85D05ADB-C870-48A3-B386-649318CD1262}" type="pres">
      <dgm:prSet presAssocID="{3B6A414C-3A9E-4611-BB68-5D72D64144EC}" presName="rootText" presStyleLbl="node4" presStyleIdx="0" presStyleCnt="8">
        <dgm:presLayoutVars>
          <dgm:chPref val="3"/>
        </dgm:presLayoutVars>
      </dgm:prSet>
      <dgm:spPr/>
    </dgm:pt>
    <dgm:pt modelId="{DD814461-1CC7-414A-B797-CC400C720C9B}" type="pres">
      <dgm:prSet presAssocID="{3B6A414C-3A9E-4611-BB68-5D72D64144EC}" presName="rootConnector" presStyleCnt="0"/>
      <dgm:spPr/>
    </dgm:pt>
    <dgm:pt modelId="{A93261F0-E093-410F-B34B-054A6AF43B9B}" type="pres">
      <dgm:prSet presAssocID="{3B6A414C-3A9E-4611-BB68-5D72D64144EC}" presName="hierChild4" presStyleCnt="0"/>
      <dgm:spPr/>
    </dgm:pt>
    <dgm:pt modelId="{3D31BB2D-2884-440C-B9F7-4B8265ACA0D4}" type="pres">
      <dgm:prSet presAssocID="{335E34DB-DB7B-4859-8924-24E5540837CC}" presName="Name37" presStyleLbl="parChTrans1D4" presStyleIdx="1" presStyleCnt="8"/>
      <dgm:spPr/>
    </dgm:pt>
    <dgm:pt modelId="{6404DD91-D936-4260-9DD7-FC12DFE6BE99}" type="pres">
      <dgm:prSet presAssocID="{BCE7A822-804E-447E-8DB8-C2CA4B3B8C3E}" presName="hierRoot2" presStyleCnt="0">
        <dgm:presLayoutVars>
          <dgm:hierBranch val="init"/>
        </dgm:presLayoutVars>
      </dgm:prSet>
      <dgm:spPr/>
    </dgm:pt>
    <dgm:pt modelId="{30828E3A-2E00-4719-A649-3BF40B5AE602}" type="pres">
      <dgm:prSet presAssocID="{BCE7A822-804E-447E-8DB8-C2CA4B3B8C3E}" presName="rootComposite" presStyleCnt="0"/>
      <dgm:spPr/>
    </dgm:pt>
    <dgm:pt modelId="{E18F03F3-9274-43AD-9144-15A88B1AF538}" type="pres">
      <dgm:prSet presAssocID="{BCE7A822-804E-447E-8DB8-C2CA4B3B8C3E}" presName="rootText" presStyleLbl="node4" presStyleIdx="1" presStyleCnt="8">
        <dgm:presLayoutVars>
          <dgm:chPref val="3"/>
        </dgm:presLayoutVars>
      </dgm:prSet>
      <dgm:spPr/>
    </dgm:pt>
    <dgm:pt modelId="{53EBB6AC-1757-4AAE-8557-5D25780DA69A}" type="pres">
      <dgm:prSet presAssocID="{BCE7A822-804E-447E-8DB8-C2CA4B3B8C3E}" presName="rootConnector" presStyleCnt="0"/>
      <dgm:spPr/>
    </dgm:pt>
    <dgm:pt modelId="{8F098970-7711-4935-B61C-455ED9E534FB}" type="pres">
      <dgm:prSet presAssocID="{BCE7A822-804E-447E-8DB8-C2CA4B3B8C3E}" presName="hierChild4" presStyleCnt="0"/>
      <dgm:spPr/>
    </dgm:pt>
    <dgm:pt modelId="{39230FC5-1A25-4292-91E4-E7058E2E383A}" type="pres">
      <dgm:prSet presAssocID="{D550931E-9CAA-4542-B3C9-1B9D389E723A}" presName="Name37" presStyleLbl="parChTrans1D4" presStyleIdx="2" presStyleCnt="8"/>
      <dgm:spPr/>
    </dgm:pt>
    <dgm:pt modelId="{DC836784-9ABD-4066-AB2F-7754232CE294}" type="pres">
      <dgm:prSet presAssocID="{F2F85ABC-FC7F-47FE-BEBE-DA8EBA9B9A27}" presName="hierRoot2" presStyleCnt="0">
        <dgm:presLayoutVars>
          <dgm:hierBranch val="init"/>
        </dgm:presLayoutVars>
      </dgm:prSet>
      <dgm:spPr/>
    </dgm:pt>
    <dgm:pt modelId="{6D6B8F52-9F7F-4659-8E32-84F110B30A81}" type="pres">
      <dgm:prSet presAssocID="{F2F85ABC-FC7F-47FE-BEBE-DA8EBA9B9A27}" presName="rootComposite" presStyleCnt="0"/>
      <dgm:spPr/>
    </dgm:pt>
    <dgm:pt modelId="{1B0B2785-5107-43E6-A5B1-430ADE44C9B8}" type="pres">
      <dgm:prSet presAssocID="{F2F85ABC-FC7F-47FE-BEBE-DA8EBA9B9A27}" presName="rootText" presStyleLbl="node4" presStyleIdx="2" presStyleCnt="8">
        <dgm:presLayoutVars>
          <dgm:chPref val="3"/>
        </dgm:presLayoutVars>
      </dgm:prSet>
      <dgm:spPr/>
    </dgm:pt>
    <dgm:pt modelId="{37CF33B1-DA36-407E-A9B9-16FE88D8F0FC}" type="pres">
      <dgm:prSet presAssocID="{F2F85ABC-FC7F-47FE-BEBE-DA8EBA9B9A27}" presName="rootConnector" presStyleCnt="0"/>
      <dgm:spPr/>
    </dgm:pt>
    <dgm:pt modelId="{487A14E9-4F9D-497F-894C-0703CECE4FCB}" type="pres">
      <dgm:prSet presAssocID="{F2F85ABC-FC7F-47FE-BEBE-DA8EBA9B9A27}" presName="hierChild4" presStyleCnt="0"/>
      <dgm:spPr/>
    </dgm:pt>
    <dgm:pt modelId="{0923A7F3-8536-461B-B74D-F1E605A4AD47}" type="pres">
      <dgm:prSet presAssocID="{F2F85ABC-FC7F-47FE-BEBE-DA8EBA9B9A27}" presName="hierChild5" presStyleCnt="0"/>
      <dgm:spPr/>
    </dgm:pt>
    <dgm:pt modelId="{33804EE1-CEB8-4891-8A19-4DD338339D70}" type="pres">
      <dgm:prSet presAssocID="{12B7F4EB-14A0-49CE-ADB2-CE7DC4AEA9B8}" presName="Name37" presStyleLbl="parChTrans1D4" presStyleIdx="3" presStyleCnt="8"/>
      <dgm:spPr/>
    </dgm:pt>
    <dgm:pt modelId="{EBB79944-86D5-401B-B663-E346BB38EF15}" type="pres">
      <dgm:prSet presAssocID="{BA93B576-B793-42EE-948C-529D2404171E}" presName="hierRoot2" presStyleCnt="0">
        <dgm:presLayoutVars>
          <dgm:hierBranch val="init"/>
        </dgm:presLayoutVars>
      </dgm:prSet>
      <dgm:spPr/>
    </dgm:pt>
    <dgm:pt modelId="{9F0B0BB1-7B39-4243-BBF9-EA39ABE20327}" type="pres">
      <dgm:prSet presAssocID="{BA93B576-B793-42EE-948C-529D2404171E}" presName="rootComposite" presStyleCnt="0"/>
      <dgm:spPr/>
    </dgm:pt>
    <dgm:pt modelId="{6049A43F-5562-474D-897F-50902D12AEE2}" type="pres">
      <dgm:prSet presAssocID="{BA93B576-B793-42EE-948C-529D2404171E}" presName="rootText" presStyleLbl="node4" presStyleIdx="3" presStyleCnt="8">
        <dgm:presLayoutVars>
          <dgm:chPref val="3"/>
        </dgm:presLayoutVars>
      </dgm:prSet>
      <dgm:spPr/>
    </dgm:pt>
    <dgm:pt modelId="{4CB1CF2C-0579-4A1C-AACF-E0507ABDA767}" type="pres">
      <dgm:prSet presAssocID="{BA93B576-B793-42EE-948C-529D2404171E}" presName="rootConnector" presStyleCnt="0"/>
      <dgm:spPr/>
    </dgm:pt>
    <dgm:pt modelId="{D4FC0610-EC3F-4E6C-996A-74579E92246B}" type="pres">
      <dgm:prSet presAssocID="{BA93B576-B793-42EE-948C-529D2404171E}" presName="hierChild4" presStyleCnt="0"/>
      <dgm:spPr/>
    </dgm:pt>
    <dgm:pt modelId="{37A230C9-C15B-4BF1-A671-BB62C4B4996A}" type="pres">
      <dgm:prSet presAssocID="{20AE93E8-74B6-4831-B6D3-E5A8A87B0A5E}" presName="Name37" presStyleLbl="parChTrans1D4" presStyleIdx="4" presStyleCnt="8"/>
      <dgm:spPr/>
    </dgm:pt>
    <dgm:pt modelId="{85C1F0D3-52F5-4A87-8A80-D99937CBFB3D}" type="pres">
      <dgm:prSet presAssocID="{5F490512-58F2-4482-8077-32851813CF27}" presName="hierRoot2" presStyleCnt="0">
        <dgm:presLayoutVars>
          <dgm:hierBranch val="init"/>
        </dgm:presLayoutVars>
      </dgm:prSet>
      <dgm:spPr/>
    </dgm:pt>
    <dgm:pt modelId="{011780CD-E330-42E5-90C0-BEB8904AEBD8}" type="pres">
      <dgm:prSet presAssocID="{5F490512-58F2-4482-8077-32851813CF27}" presName="rootComposite" presStyleCnt="0"/>
      <dgm:spPr/>
    </dgm:pt>
    <dgm:pt modelId="{19C8CE10-4F72-4C49-B243-6C0C9EB84FA7}" type="pres">
      <dgm:prSet presAssocID="{5F490512-58F2-4482-8077-32851813CF27}" presName="rootText" presStyleLbl="node4" presStyleIdx="4" presStyleCnt="8">
        <dgm:presLayoutVars>
          <dgm:chPref val="3"/>
        </dgm:presLayoutVars>
      </dgm:prSet>
      <dgm:spPr/>
    </dgm:pt>
    <dgm:pt modelId="{85DDFDE3-C903-4BC6-B5D6-E054C4264C41}" type="pres">
      <dgm:prSet presAssocID="{5F490512-58F2-4482-8077-32851813CF27}" presName="rootConnector" presStyleCnt="0"/>
      <dgm:spPr/>
    </dgm:pt>
    <dgm:pt modelId="{219B9972-7014-4A08-A6A9-DEE66D2732EF}" type="pres">
      <dgm:prSet presAssocID="{5F490512-58F2-4482-8077-32851813CF27}" presName="hierChild4" presStyleCnt="0"/>
      <dgm:spPr/>
    </dgm:pt>
    <dgm:pt modelId="{CF29CC69-CFD3-48C6-8C80-4B5639AC369C}" type="pres">
      <dgm:prSet presAssocID="{5F490512-58F2-4482-8077-32851813CF27}" presName="hierChild5" presStyleCnt="0"/>
      <dgm:spPr/>
    </dgm:pt>
    <dgm:pt modelId="{2ECCAF33-80CD-418D-AE72-F6F4183F4F4E}" type="pres">
      <dgm:prSet presAssocID="{BA93B576-B793-42EE-948C-529D2404171E}" presName="hierChild5" presStyleCnt="0"/>
      <dgm:spPr/>
    </dgm:pt>
    <dgm:pt modelId="{5B66B9EC-90FF-4177-A318-40C2A1C9305D}" type="pres">
      <dgm:prSet presAssocID="{E542B938-E747-4FB5-B3B8-9376588218E7}" presName="Name37" presStyleLbl="parChTrans1D4" presStyleIdx="5" presStyleCnt="8"/>
      <dgm:spPr/>
    </dgm:pt>
    <dgm:pt modelId="{1414418A-AD36-4AC4-AC81-E1D013E6921B}" type="pres">
      <dgm:prSet presAssocID="{B42AACEC-DB82-42B7-BFCE-FFA3438B227D}" presName="hierRoot2" presStyleCnt="0">
        <dgm:presLayoutVars>
          <dgm:hierBranch val="init"/>
        </dgm:presLayoutVars>
      </dgm:prSet>
      <dgm:spPr/>
    </dgm:pt>
    <dgm:pt modelId="{A70B752E-61D1-47FA-890D-58B463947E8A}" type="pres">
      <dgm:prSet presAssocID="{B42AACEC-DB82-42B7-BFCE-FFA3438B227D}" presName="rootComposite" presStyleCnt="0"/>
      <dgm:spPr/>
    </dgm:pt>
    <dgm:pt modelId="{10BF370E-1B48-44CE-B7AF-E9565E8AA692}" type="pres">
      <dgm:prSet presAssocID="{B42AACEC-DB82-42B7-BFCE-FFA3438B227D}" presName="rootText" presStyleLbl="node4" presStyleIdx="5" presStyleCnt="8">
        <dgm:presLayoutVars>
          <dgm:chPref val="3"/>
        </dgm:presLayoutVars>
      </dgm:prSet>
      <dgm:spPr/>
    </dgm:pt>
    <dgm:pt modelId="{969AC636-26B6-426B-8EF6-5D83BB5081CD}" type="pres">
      <dgm:prSet presAssocID="{B42AACEC-DB82-42B7-BFCE-FFA3438B227D}" presName="rootConnector" presStyleCnt="0"/>
      <dgm:spPr/>
    </dgm:pt>
    <dgm:pt modelId="{C399CD8B-AF67-46F2-AF02-3DFBE8F8F645}" type="pres">
      <dgm:prSet presAssocID="{B42AACEC-DB82-42B7-BFCE-FFA3438B227D}" presName="hierChild4" presStyleCnt="0"/>
      <dgm:spPr/>
    </dgm:pt>
    <dgm:pt modelId="{8D514EFA-BC7D-4AB4-84D4-01C828A9AB27}" type="pres">
      <dgm:prSet presAssocID="{B42AACEC-DB82-42B7-BFCE-FFA3438B227D}" presName="hierChild5" presStyleCnt="0"/>
      <dgm:spPr/>
    </dgm:pt>
    <dgm:pt modelId="{25F68A29-41F1-4A3B-85EA-93DDFE074EEB}" type="pres">
      <dgm:prSet presAssocID="{BCE7A822-804E-447E-8DB8-C2CA4B3B8C3E}" presName="hierChild5" presStyleCnt="0"/>
      <dgm:spPr/>
    </dgm:pt>
    <dgm:pt modelId="{59681071-1C03-4776-9D16-E1FCA6518F10}" type="pres">
      <dgm:prSet presAssocID="{3B6A414C-3A9E-4611-BB68-5D72D64144EC}" presName="hierChild5" presStyleCnt="0"/>
      <dgm:spPr/>
    </dgm:pt>
    <dgm:pt modelId="{75445467-10DA-4E65-A298-5279E851EC83}" type="pres">
      <dgm:prSet presAssocID="{17B1449C-C208-465D-AF62-AA1F60E40629}" presName="Name37" presStyleLbl="parChTrans1D4" presStyleIdx="6" presStyleCnt="8"/>
      <dgm:spPr/>
    </dgm:pt>
    <dgm:pt modelId="{373655DD-BE61-4DDA-B44D-51EEA9156A20}" type="pres">
      <dgm:prSet presAssocID="{2B3A4A9E-EB80-4AFD-96C1-364C2659C688}" presName="hierRoot2" presStyleCnt="0">
        <dgm:presLayoutVars>
          <dgm:hierBranch val="init"/>
        </dgm:presLayoutVars>
      </dgm:prSet>
      <dgm:spPr/>
    </dgm:pt>
    <dgm:pt modelId="{1203C73C-7105-45BC-B135-AC2A29FA0438}" type="pres">
      <dgm:prSet presAssocID="{2B3A4A9E-EB80-4AFD-96C1-364C2659C688}" presName="rootComposite" presStyleCnt="0"/>
      <dgm:spPr/>
    </dgm:pt>
    <dgm:pt modelId="{69A730FE-8194-46BD-8A66-1FE144F7BDA6}" type="pres">
      <dgm:prSet presAssocID="{2B3A4A9E-EB80-4AFD-96C1-364C2659C688}" presName="rootText" presStyleLbl="node4" presStyleIdx="6" presStyleCnt="8">
        <dgm:presLayoutVars>
          <dgm:chPref val="3"/>
        </dgm:presLayoutVars>
      </dgm:prSet>
      <dgm:spPr/>
    </dgm:pt>
    <dgm:pt modelId="{681ADA22-C8C2-4CC3-805F-DDAA82C4B475}" type="pres">
      <dgm:prSet presAssocID="{2B3A4A9E-EB80-4AFD-96C1-364C2659C688}" presName="rootConnector" presStyleCnt="0"/>
      <dgm:spPr/>
    </dgm:pt>
    <dgm:pt modelId="{5F413443-B439-4A49-94E4-DB722DB357D0}" type="pres">
      <dgm:prSet presAssocID="{2B3A4A9E-EB80-4AFD-96C1-364C2659C688}" presName="hierChild4" presStyleCnt="0"/>
      <dgm:spPr/>
    </dgm:pt>
    <dgm:pt modelId="{B0C4E1C6-91DC-4280-BD7C-0200A5178C10}" type="pres">
      <dgm:prSet presAssocID="{2B3A4A9E-EB80-4AFD-96C1-364C2659C688}" presName="hierChild5" presStyleCnt="0"/>
      <dgm:spPr/>
    </dgm:pt>
    <dgm:pt modelId="{C7A2D56B-DC70-4A11-8B9D-87AF1F39B9A8}" type="pres">
      <dgm:prSet presAssocID="{5F797C2B-FBA9-4CF7-91B0-5C275E6F1561}" presName="Name37" presStyleLbl="parChTrans1D4" presStyleIdx="7" presStyleCnt="8"/>
      <dgm:spPr/>
    </dgm:pt>
    <dgm:pt modelId="{C1C6F46F-E552-4765-9E4D-A7D6A9D6E0CD}" type="pres">
      <dgm:prSet presAssocID="{7BE386A7-CE52-48E6-B7CE-6030B21E5BD1}" presName="hierRoot2" presStyleCnt="0">
        <dgm:presLayoutVars>
          <dgm:hierBranch val="init"/>
        </dgm:presLayoutVars>
      </dgm:prSet>
      <dgm:spPr/>
    </dgm:pt>
    <dgm:pt modelId="{4487790C-5604-4359-83C0-CD1D7EBFEA6B}" type="pres">
      <dgm:prSet presAssocID="{7BE386A7-CE52-48E6-B7CE-6030B21E5BD1}" presName="rootComposite" presStyleCnt="0"/>
      <dgm:spPr/>
    </dgm:pt>
    <dgm:pt modelId="{D8A23C57-68BD-4724-80CA-DE25BB53E729}" type="pres">
      <dgm:prSet presAssocID="{7BE386A7-CE52-48E6-B7CE-6030B21E5BD1}" presName="rootText" presStyleLbl="node4" presStyleIdx="7" presStyleCnt="8">
        <dgm:presLayoutVars>
          <dgm:chPref val="3"/>
        </dgm:presLayoutVars>
      </dgm:prSet>
      <dgm:spPr/>
    </dgm:pt>
    <dgm:pt modelId="{19D26841-44B7-4168-AD47-FCEDD0223C60}" type="pres">
      <dgm:prSet presAssocID="{7BE386A7-CE52-48E6-B7CE-6030B21E5BD1}" presName="rootConnector" presStyleCnt="0"/>
      <dgm:spPr/>
    </dgm:pt>
    <dgm:pt modelId="{302F4DCF-B03B-4885-A339-7612E6533F8B}" type="pres">
      <dgm:prSet presAssocID="{7BE386A7-CE52-48E6-B7CE-6030B21E5BD1}" presName="hierChild4" presStyleCnt="0"/>
      <dgm:spPr/>
    </dgm:pt>
    <dgm:pt modelId="{38EC2F1A-3C7E-40BB-967A-C403085FD327}" type="pres">
      <dgm:prSet presAssocID="{7BE386A7-CE52-48E6-B7CE-6030B21E5BD1}" presName="hierChild5" presStyleCnt="0"/>
      <dgm:spPr/>
    </dgm:pt>
    <dgm:pt modelId="{96843AC3-9065-4C42-8C7A-35E21914A377}" type="pres">
      <dgm:prSet presAssocID="{4EDE80CE-927E-4EB2-84C0-B89D40244C5E}" presName="hierChild5" presStyleCnt="0"/>
      <dgm:spPr/>
    </dgm:pt>
    <dgm:pt modelId="{07BBFBE8-D4F9-47E6-AB6D-6C2BA5426163}" type="pres">
      <dgm:prSet presAssocID="{81EE2E0C-6A5F-4B2C-ADA9-FDFFCB8C7AC8}" presName="hierChild5" presStyleCnt="0"/>
      <dgm:spPr/>
    </dgm:pt>
    <dgm:pt modelId="{4AECC906-F21A-45D0-9402-FE140FA9EBA5}" type="pres">
      <dgm:prSet presAssocID="{64128110-2BC2-4E83-AE3D-7442626E6916}" presName="hierChild3" presStyleCnt="0"/>
      <dgm:spPr/>
    </dgm:pt>
  </dgm:ptLst>
  <dgm:cxnLst>
    <dgm:cxn modelId="{98A8EA70-13CB-4281-8E20-0A6E3357EFF8}" srcId="{C17B9AAD-24D5-4918-8EDF-B332210074D7}" destId="{64128110-2BC2-4E83-AE3D-7442626E6916}" srcOrd="0" destOrd="0" parTransId="{7C4D8020-E6A5-42B0-ACC1-F3A6FF2AC2B4}" sibTransId="{EC14B256-0355-49D6-9784-F21A5D6A7477}"/>
    <dgm:cxn modelId="{30CD8817-9AAE-4BDB-8CFD-F370C8AF6F23}" srcId="{64128110-2BC2-4E83-AE3D-7442626E6916}" destId="{225828B5-AAC3-48E3-8DDE-6E14A1E9FCE8}" srcOrd="0" destOrd="0" parTransId="{90F8E70F-E1C5-4691-812A-47839830C40B}" sibTransId="{6E8CAA27-4324-4304-92E5-3562A8011552}"/>
    <dgm:cxn modelId="{EE35CA70-6265-4172-9D94-71CDD8CC0A9F}" srcId="{225828B5-AAC3-48E3-8DDE-6E14A1E9FCE8}" destId="{38E49B74-8DBD-4016-A125-067AB1CCA820}" srcOrd="0" destOrd="0" parTransId="{3A0E67C8-4D88-4A5A-A356-C7CA53D45AB8}" sibTransId="{999B7057-7D74-4A43-BDC0-E3F706E6FC76}"/>
    <dgm:cxn modelId="{2807BFC4-B941-4B1A-BC23-498C8A75A439}" srcId="{64128110-2BC2-4E83-AE3D-7442626E6916}" destId="{37D77502-DD69-4FCD-BFD3-1B91FA3A0B41}" srcOrd="1" destOrd="0" parTransId="{56E3332C-AB51-492A-BF41-0AEAAF10CB36}" sibTransId="{A79A0933-F266-4AC1-9DE1-FD7E900B09C8}"/>
    <dgm:cxn modelId="{AE198085-161D-4275-9732-B0448E634328}" srcId="{64128110-2BC2-4E83-AE3D-7442626E6916}" destId="{81EE2E0C-6A5F-4B2C-ADA9-FDFFCB8C7AC8}" srcOrd="2" destOrd="0" parTransId="{01FF1330-6476-4A29-B36A-956B908B4DC2}" sibTransId="{72C2C69A-BE49-48A9-B607-A2F8C3C08133}"/>
    <dgm:cxn modelId="{AB681BF2-CC40-4301-A50D-5E381AA74E9E}" srcId="{81EE2E0C-6A5F-4B2C-ADA9-FDFFCB8C7AC8}" destId="{0E1B0E90-E7C8-4725-807C-51E9938A4E25}" srcOrd="0" destOrd="2" parTransId="{2FE7E4F5-1CA5-4996-AC08-29796CC82713}" sibTransId="{A617AB77-34A7-4B50-844F-788A2AB92FA3}"/>
    <dgm:cxn modelId="{A1A492C2-EF57-4AB8-9C0A-403FAA546F6C}" srcId="{81EE2E0C-6A5F-4B2C-ADA9-FDFFCB8C7AC8}" destId="{A0978794-9BCE-433B-B93E-47CAFDCEA76C}" srcOrd="1" destOrd="2" parTransId="{1D1F9A6D-1B0E-43FA-A774-17B309C6FD7D}" sibTransId="{2CE09321-04D1-40E6-AB47-109B9BD80F55}"/>
    <dgm:cxn modelId="{F984EF38-1DE6-42DC-A76B-08C525DFCB1F}" srcId="{81EE2E0C-6A5F-4B2C-ADA9-FDFFCB8C7AC8}" destId="{4EDE80CE-927E-4EB2-84C0-B89D40244C5E}" srcOrd="2" destOrd="2" parTransId="{24E38877-48DE-4260-951F-7DC9C45494B9}" sibTransId="{880ECBB4-A037-4462-8091-833F4AA7C35A}"/>
    <dgm:cxn modelId="{80D08012-BE6A-4832-925A-D4CA8C9F52E3}" srcId="{4EDE80CE-927E-4EB2-84C0-B89D40244C5E}" destId="{3B6A414C-3A9E-4611-BB68-5D72D64144EC}" srcOrd="0" destOrd="2" parTransId="{0EFC8F41-ED7C-4DE3-BD32-60A89CB676E1}" sibTransId="{1B32867D-9683-481A-B303-C93E9973892E}"/>
    <dgm:cxn modelId="{2EDC3FE7-20A0-4319-AFDC-E4794C004DD3}" srcId="{3B6A414C-3A9E-4611-BB68-5D72D64144EC}" destId="{BCE7A822-804E-447E-8DB8-C2CA4B3B8C3E}" srcOrd="0" destOrd="0" parTransId="{335E34DB-DB7B-4859-8924-24E5540837CC}" sibTransId="{F1828F95-5B8F-4BBC-8F70-20EBDD1272AA}"/>
    <dgm:cxn modelId="{73CE7133-7E6F-4BD7-8E17-444DA9434EF2}" srcId="{BCE7A822-804E-447E-8DB8-C2CA4B3B8C3E}" destId="{F2F85ABC-FC7F-47FE-BEBE-DA8EBA9B9A27}" srcOrd="0" destOrd="0" parTransId="{D550931E-9CAA-4542-B3C9-1B9D389E723A}" sibTransId="{9594F265-4A78-464D-9385-7C41211A54C9}"/>
    <dgm:cxn modelId="{666C9B2C-8FBD-4C1F-A75D-D2DAF20BE36C}" srcId="{BCE7A822-804E-447E-8DB8-C2CA4B3B8C3E}" destId="{BA93B576-B793-42EE-948C-529D2404171E}" srcOrd="1" destOrd="0" parTransId="{12B7F4EB-14A0-49CE-ADB2-CE7DC4AEA9B8}" sibTransId="{1EEBB084-EFBD-437D-9627-5B7F2E87095D}"/>
    <dgm:cxn modelId="{AFFCACB1-B616-441B-B810-9A93EE59909B}" srcId="{BA93B576-B793-42EE-948C-529D2404171E}" destId="{5F490512-58F2-4482-8077-32851813CF27}" srcOrd="0" destOrd="1" parTransId="{20AE93E8-74B6-4831-B6D3-E5A8A87B0A5E}" sibTransId="{3A360C9A-F880-40BF-8662-89513CE34C4F}"/>
    <dgm:cxn modelId="{66BFE9B7-C5FA-4F63-B14C-7A2DE128D5D3}" srcId="{BCE7A822-804E-447E-8DB8-C2CA4B3B8C3E}" destId="{B42AACEC-DB82-42B7-BFCE-FFA3438B227D}" srcOrd="2" destOrd="0" parTransId="{E542B938-E747-4FB5-B3B8-9376588218E7}" sibTransId="{6089AD57-CBC9-4A3A-9523-705B23079E5B}"/>
    <dgm:cxn modelId="{DFA5A1A0-63D5-406D-995A-D6A956F09D48}" srcId="{4EDE80CE-927E-4EB2-84C0-B89D40244C5E}" destId="{2B3A4A9E-EB80-4AFD-96C1-364C2659C688}" srcOrd="1" destOrd="2" parTransId="{17B1449C-C208-465D-AF62-AA1F60E40629}" sibTransId="{A65B0B99-0E57-4D47-AABA-3B6271E1543A}"/>
    <dgm:cxn modelId="{6B2046D8-7580-4CEE-97EC-12DF7DB8F2D1}" srcId="{4EDE80CE-927E-4EB2-84C0-B89D40244C5E}" destId="{7BE386A7-CE52-48E6-B7CE-6030B21E5BD1}" srcOrd="2" destOrd="2" parTransId="{5F797C2B-FBA9-4CF7-91B0-5C275E6F1561}" sibTransId="{2B84DF53-7FF4-4919-B611-9DACC5EA9F7D}"/>
    <dgm:cxn modelId="{CD5684F8-844E-4CD4-92C1-4AF2386D11E6}" type="presOf" srcId="{C17B9AAD-24D5-4918-8EDF-B332210074D7}" destId="{0F89BA2F-7FB1-47A4-B6A8-9A821D15E1C1}" srcOrd="0" destOrd="0" presId="urn:microsoft.com/office/officeart/2005/8/layout/orgChart1"/>
    <dgm:cxn modelId="{FD74593B-6CAE-41A5-BCDC-5EFEB87D609B}" type="presParOf" srcId="{0F89BA2F-7FB1-47A4-B6A8-9A821D15E1C1}" destId="{43B1D5CD-F6F5-420F-9336-DAB5AE405CAB}" srcOrd="0" destOrd="0" presId="urn:microsoft.com/office/officeart/2005/8/layout/orgChart1"/>
    <dgm:cxn modelId="{ACF361BC-0838-4D2A-AA6F-38F3819B5976}" type="presParOf" srcId="{43B1D5CD-F6F5-420F-9336-DAB5AE405CAB}" destId="{87C865EB-D9C7-4E5F-B312-83EF73AB58D0}" srcOrd="0" destOrd="0" presId="urn:microsoft.com/office/officeart/2005/8/layout/orgChart1"/>
    <dgm:cxn modelId="{9D62E6B7-4BA0-4FF9-905F-F92A440F693E}" type="presOf" srcId="{64128110-2BC2-4E83-AE3D-7442626E6916}" destId="{87C865EB-D9C7-4E5F-B312-83EF73AB58D0}" srcOrd="0" destOrd="0" presId="urn:microsoft.com/office/officeart/2005/8/layout/orgChart1"/>
    <dgm:cxn modelId="{9CC8E8FF-5F62-4C33-84C8-8CA07E7FD575}" type="presParOf" srcId="{87C865EB-D9C7-4E5F-B312-83EF73AB58D0}" destId="{3F87A36D-B515-4CB3-9442-512F3C54FBDD}" srcOrd="0" destOrd="0" presId="urn:microsoft.com/office/officeart/2005/8/layout/orgChart1"/>
    <dgm:cxn modelId="{3DA858C7-90A5-4B14-97B9-C1E97C673C54}" type="presOf" srcId="{64128110-2BC2-4E83-AE3D-7442626E6916}" destId="{3F87A36D-B515-4CB3-9442-512F3C54FBDD}" srcOrd="0" destOrd="0" presId="urn:microsoft.com/office/officeart/2005/8/layout/orgChart1"/>
    <dgm:cxn modelId="{869F6CEC-8BC9-429D-A111-3539FC93B0F6}" type="presParOf" srcId="{87C865EB-D9C7-4E5F-B312-83EF73AB58D0}" destId="{C8EA578D-1EEF-4168-811C-C3CB6C46B153}" srcOrd="1" destOrd="0" presId="urn:microsoft.com/office/officeart/2005/8/layout/orgChart1"/>
    <dgm:cxn modelId="{56BAFDC7-FFBE-4848-A6DB-4F606F31DED4}" type="presOf" srcId="{64128110-2BC2-4E83-AE3D-7442626E6916}" destId="{C8EA578D-1EEF-4168-811C-C3CB6C46B153}" srcOrd="0" destOrd="0" presId="urn:microsoft.com/office/officeart/2005/8/layout/orgChart1"/>
    <dgm:cxn modelId="{C3458FFC-B841-4FA2-B4BA-196B843C2B60}" type="presParOf" srcId="{43B1D5CD-F6F5-420F-9336-DAB5AE405CAB}" destId="{5BEABAEC-9F0C-4E39-AD8E-6628EFFC11DC}" srcOrd="1" destOrd="0" presId="urn:microsoft.com/office/officeart/2005/8/layout/orgChart1"/>
    <dgm:cxn modelId="{FC57DCE3-2903-4349-BE93-9D4962F1F110}" type="presParOf" srcId="{5BEABAEC-9F0C-4E39-AD8E-6628EFFC11DC}" destId="{1F968B94-413B-42AE-BA1D-5E5D1F62B58B}" srcOrd="0" destOrd="1" presId="urn:microsoft.com/office/officeart/2005/8/layout/orgChart1"/>
    <dgm:cxn modelId="{ECDC5DBE-98CE-4FF9-ABBC-B6F5DE48B82E}" type="presOf" srcId="{90F8E70F-E1C5-4691-812A-47839830C40B}" destId="{1F968B94-413B-42AE-BA1D-5E5D1F62B58B}" srcOrd="0" destOrd="0" presId="urn:microsoft.com/office/officeart/2005/8/layout/orgChart1"/>
    <dgm:cxn modelId="{CC474217-6AFF-428C-B829-142EAD1B4150}" type="presParOf" srcId="{5BEABAEC-9F0C-4E39-AD8E-6628EFFC11DC}" destId="{841E9607-AFA8-422E-867A-D0B9A43F76FB}" srcOrd="1" destOrd="1" presId="urn:microsoft.com/office/officeart/2005/8/layout/orgChart1"/>
    <dgm:cxn modelId="{F418087C-1BFB-4A9B-8B57-961F381C8F2B}" type="presParOf" srcId="{841E9607-AFA8-422E-867A-D0B9A43F76FB}" destId="{7848FCCC-0559-4207-BA93-63FF4F6D75CC}" srcOrd="0" destOrd="1" presId="urn:microsoft.com/office/officeart/2005/8/layout/orgChart1"/>
    <dgm:cxn modelId="{F75CC59B-D77D-40C4-BD62-BAAA47D4D9A0}" type="presOf" srcId="{225828B5-AAC3-48E3-8DDE-6E14A1E9FCE8}" destId="{7848FCCC-0559-4207-BA93-63FF4F6D75CC}" srcOrd="0" destOrd="0" presId="urn:microsoft.com/office/officeart/2005/8/layout/orgChart1"/>
    <dgm:cxn modelId="{698B0114-BA87-40E5-B556-85E647247987}" type="presParOf" srcId="{7848FCCC-0559-4207-BA93-63FF4F6D75CC}" destId="{2FB69221-32D0-434B-B23D-866F77A6B0EE}" srcOrd="0" destOrd="0" presId="urn:microsoft.com/office/officeart/2005/8/layout/orgChart1"/>
    <dgm:cxn modelId="{634B80E4-BC28-4ADE-914E-54233277BCC1}" type="presOf" srcId="{225828B5-AAC3-48E3-8DDE-6E14A1E9FCE8}" destId="{2FB69221-32D0-434B-B23D-866F77A6B0EE}" srcOrd="0" destOrd="0" presId="urn:microsoft.com/office/officeart/2005/8/layout/orgChart1"/>
    <dgm:cxn modelId="{3D0DCCF2-C82D-44FF-B15A-EFD247BE9595}" type="presParOf" srcId="{7848FCCC-0559-4207-BA93-63FF4F6D75CC}" destId="{5C67B634-DB68-4653-97A5-5D62FE999B47}" srcOrd="1" destOrd="0" presId="urn:microsoft.com/office/officeart/2005/8/layout/orgChart1"/>
    <dgm:cxn modelId="{DC3DB224-DAF3-445E-8E15-8F309780A91E}" type="presOf" srcId="{225828B5-AAC3-48E3-8DDE-6E14A1E9FCE8}" destId="{5C67B634-DB68-4653-97A5-5D62FE999B47}" srcOrd="0" destOrd="0" presId="urn:microsoft.com/office/officeart/2005/8/layout/orgChart1"/>
    <dgm:cxn modelId="{655DE8F1-08B7-4EEE-8601-C13815A539DC}" type="presParOf" srcId="{841E9607-AFA8-422E-867A-D0B9A43F76FB}" destId="{A7817FA8-C290-4779-9081-B0B52FF24E56}" srcOrd="1" destOrd="1" presId="urn:microsoft.com/office/officeart/2005/8/layout/orgChart1"/>
    <dgm:cxn modelId="{6CF52F82-C7E6-450E-8321-42FAC766B027}" type="presParOf" srcId="{A7817FA8-C290-4779-9081-B0B52FF24E56}" destId="{6DBE4510-1994-488A-8115-CA1B79FDB40D}" srcOrd="0" destOrd="1" presId="urn:microsoft.com/office/officeart/2005/8/layout/orgChart1"/>
    <dgm:cxn modelId="{97F3A53A-E1AB-4E88-9B8E-1DF5D9133104}" type="presOf" srcId="{3A0E67C8-4D88-4A5A-A356-C7CA53D45AB8}" destId="{6DBE4510-1994-488A-8115-CA1B79FDB40D}" srcOrd="0" destOrd="0" presId="urn:microsoft.com/office/officeart/2005/8/layout/orgChart1"/>
    <dgm:cxn modelId="{28E5A2F4-33F1-4E04-9FC2-2EFBC8AB56FC}" type="presParOf" srcId="{A7817FA8-C290-4779-9081-B0B52FF24E56}" destId="{628AF108-A108-4BAE-AD2F-DF639F44E438}" srcOrd="1" destOrd="1" presId="urn:microsoft.com/office/officeart/2005/8/layout/orgChart1"/>
    <dgm:cxn modelId="{00EA6A4D-DD31-497C-9698-29683EE7190D}" type="presParOf" srcId="{628AF108-A108-4BAE-AD2F-DF639F44E438}" destId="{9C98A522-0910-4457-845E-6D4949E61824}" srcOrd="0" destOrd="1" presId="urn:microsoft.com/office/officeart/2005/8/layout/orgChart1"/>
    <dgm:cxn modelId="{3F6A05AE-DCAA-4CA0-9B29-D12B4BAB3F84}" type="presOf" srcId="{38E49B74-8DBD-4016-A125-067AB1CCA820}" destId="{9C98A522-0910-4457-845E-6D4949E61824}" srcOrd="0" destOrd="0" presId="urn:microsoft.com/office/officeart/2005/8/layout/orgChart1"/>
    <dgm:cxn modelId="{664053A1-D519-4D27-91C6-1952FEFF2D58}" type="presParOf" srcId="{9C98A522-0910-4457-845E-6D4949E61824}" destId="{14616260-52FE-4DB0-A5A7-E50C1AA9E2A3}" srcOrd="0" destOrd="0" presId="urn:microsoft.com/office/officeart/2005/8/layout/orgChart1"/>
    <dgm:cxn modelId="{9F49E1B8-22C8-4BC3-A1BA-23C1870033B5}" type="presOf" srcId="{38E49B74-8DBD-4016-A125-067AB1CCA820}" destId="{14616260-52FE-4DB0-A5A7-E50C1AA9E2A3}" srcOrd="0" destOrd="0" presId="urn:microsoft.com/office/officeart/2005/8/layout/orgChart1"/>
    <dgm:cxn modelId="{CC7EAD37-51AE-4E4C-98B4-9C3AFD72D4FB}" type="presParOf" srcId="{9C98A522-0910-4457-845E-6D4949E61824}" destId="{90CAF0DB-503D-4581-81C3-5087650BFDAF}" srcOrd="1" destOrd="0" presId="urn:microsoft.com/office/officeart/2005/8/layout/orgChart1"/>
    <dgm:cxn modelId="{143E7BC0-AAB8-43D7-96A7-F0960374F630}" type="presOf" srcId="{38E49B74-8DBD-4016-A125-067AB1CCA820}" destId="{90CAF0DB-503D-4581-81C3-5087650BFDAF}" srcOrd="0" destOrd="0" presId="urn:microsoft.com/office/officeart/2005/8/layout/orgChart1"/>
    <dgm:cxn modelId="{7DE2A392-D29E-4469-AD9E-CB64647D55A1}" type="presParOf" srcId="{628AF108-A108-4BAE-AD2F-DF639F44E438}" destId="{BF69D2EF-BA28-4962-881A-47AD81CB28B9}" srcOrd="1" destOrd="1" presId="urn:microsoft.com/office/officeart/2005/8/layout/orgChart1"/>
    <dgm:cxn modelId="{D850AB90-BC8C-4A61-AA4A-EF652AE8469D}" type="presParOf" srcId="{628AF108-A108-4BAE-AD2F-DF639F44E438}" destId="{AF6198E5-E049-476C-9B2E-4C2027390A56}" srcOrd="2" destOrd="1" presId="urn:microsoft.com/office/officeart/2005/8/layout/orgChart1"/>
    <dgm:cxn modelId="{F7BF9E5F-86BD-4859-B454-80ED85ED052B}" type="presParOf" srcId="{841E9607-AFA8-422E-867A-D0B9A43F76FB}" destId="{782C31C6-F89C-4EE5-9321-5D7AEDFD4677}" srcOrd="2" destOrd="1" presId="urn:microsoft.com/office/officeart/2005/8/layout/orgChart1"/>
    <dgm:cxn modelId="{149F8F30-7970-420C-9397-9AFECC70256F}" type="presParOf" srcId="{5BEABAEC-9F0C-4E39-AD8E-6628EFFC11DC}" destId="{4336AD91-6774-4DB4-BDD0-A33B76AEE6B7}" srcOrd="2" destOrd="1" presId="urn:microsoft.com/office/officeart/2005/8/layout/orgChart1"/>
    <dgm:cxn modelId="{AE483A5B-9AF1-4FC9-83F3-82ED0B7791C8}" type="presOf" srcId="{56E3332C-AB51-492A-BF41-0AEAAF10CB36}" destId="{4336AD91-6774-4DB4-BDD0-A33B76AEE6B7}" srcOrd="0" destOrd="0" presId="urn:microsoft.com/office/officeart/2005/8/layout/orgChart1"/>
    <dgm:cxn modelId="{01380253-9EFD-4491-ACA5-8E536A1A4452}" type="presParOf" srcId="{5BEABAEC-9F0C-4E39-AD8E-6628EFFC11DC}" destId="{9DFAC067-11BC-4885-918F-10D0401D4F77}" srcOrd="3" destOrd="1" presId="urn:microsoft.com/office/officeart/2005/8/layout/orgChart1"/>
    <dgm:cxn modelId="{327BD48F-7AD5-4175-864A-8642FE6A045A}" type="presParOf" srcId="{9DFAC067-11BC-4885-918F-10D0401D4F77}" destId="{3798E192-B322-4C1D-A304-A3A890D1C199}" srcOrd="0" destOrd="3" presId="urn:microsoft.com/office/officeart/2005/8/layout/orgChart1"/>
    <dgm:cxn modelId="{DF1BA251-F93B-47A8-80B0-B86DEF02B99F}" type="presOf" srcId="{37D77502-DD69-4FCD-BFD3-1B91FA3A0B41}" destId="{3798E192-B322-4C1D-A304-A3A890D1C199}" srcOrd="0" destOrd="0" presId="urn:microsoft.com/office/officeart/2005/8/layout/orgChart1"/>
    <dgm:cxn modelId="{A04241AF-4D9F-4E82-9803-15CB5CDFAD73}" type="presParOf" srcId="{3798E192-B322-4C1D-A304-A3A890D1C199}" destId="{AFBE47F0-7A8F-4C93-AF1D-8BA2F7BEC08C}" srcOrd="0" destOrd="0" presId="urn:microsoft.com/office/officeart/2005/8/layout/orgChart1"/>
    <dgm:cxn modelId="{5D12861A-5EC8-4FE5-AF10-351797C95A8C}" type="presOf" srcId="{37D77502-DD69-4FCD-BFD3-1B91FA3A0B41}" destId="{AFBE47F0-7A8F-4C93-AF1D-8BA2F7BEC08C}" srcOrd="0" destOrd="0" presId="urn:microsoft.com/office/officeart/2005/8/layout/orgChart1"/>
    <dgm:cxn modelId="{B833CBCC-64D2-4407-877E-2956124E59FF}" type="presParOf" srcId="{3798E192-B322-4C1D-A304-A3A890D1C199}" destId="{2445C7C8-45D2-4D23-B6BE-965FFAF23B88}" srcOrd="1" destOrd="0" presId="urn:microsoft.com/office/officeart/2005/8/layout/orgChart1"/>
    <dgm:cxn modelId="{BA54540B-19F0-40F9-A89B-D46252932EB6}" type="presOf" srcId="{37D77502-DD69-4FCD-BFD3-1B91FA3A0B41}" destId="{2445C7C8-45D2-4D23-B6BE-965FFAF23B88}" srcOrd="0" destOrd="0" presId="urn:microsoft.com/office/officeart/2005/8/layout/orgChart1"/>
    <dgm:cxn modelId="{99A54A32-6A80-4FCA-8024-49A371A43D8D}" type="presParOf" srcId="{9DFAC067-11BC-4885-918F-10D0401D4F77}" destId="{B814C46B-2953-4DFE-86D5-6641B5D8BDFD}" srcOrd="1" destOrd="3" presId="urn:microsoft.com/office/officeart/2005/8/layout/orgChart1"/>
    <dgm:cxn modelId="{7DCD2521-A6E2-41AB-8D38-C4962613D5DC}" type="presParOf" srcId="{9DFAC067-11BC-4885-918F-10D0401D4F77}" destId="{8C5F1B03-FD37-43EA-A7E6-8885D7520042}" srcOrd="2" destOrd="3" presId="urn:microsoft.com/office/officeart/2005/8/layout/orgChart1"/>
    <dgm:cxn modelId="{F5D1BBF6-5F6D-47E1-864D-8506917DAC7E}" type="presParOf" srcId="{5BEABAEC-9F0C-4E39-AD8E-6628EFFC11DC}" destId="{F3FBFC0D-1C10-482A-B755-432B7B102F58}" srcOrd="4" destOrd="1" presId="urn:microsoft.com/office/officeart/2005/8/layout/orgChart1"/>
    <dgm:cxn modelId="{4C753630-0A0A-4822-8AFC-6AF59A72E746}" type="presOf" srcId="{01FF1330-6476-4A29-B36A-956B908B4DC2}" destId="{F3FBFC0D-1C10-482A-B755-432B7B102F58}" srcOrd="0" destOrd="0" presId="urn:microsoft.com/office/officeart/2005/8/layout/orgChart1"/>
    <dgm:cxn modelId="{8410498E-1045-4E23-BDD3-11CC6DC2F6DB}" type="presParOf" srcId="{5BEABAEC-9F0C-4E39-AD8E-6628EFFC11DC}" destId="{55EB3F4A-D96C-45F8-A083-E0A674B482EF}" srcOrd="5" destOrd="1" presId="urn:microsoft.com/office/officeart/2005/8/layout/orgChart1"/>
    <dgm:cxn modelId="{95E475C2-9357-4320-9AE7-5419A9A04BCB}" type="presParOf" srcId="{55EB3F4A-D96C-45F8-A083-E0A674B482EF}" destId="{26427A8A-8184-401A-BA5F-B732C715EED7}" srcOrd="0" destOrd="5" presId="urn:microsoft.com/office/officeart/2005/8/layout/orgChart1"/>
    <dgm:cxn modelId="{368CBA56-1580-444A-93B2-654A816DFD6A}" type="presOf" srcId="{81EE2E0C-6A5F-4B2C-ADA9-FDFFCB8C7AC8}" destId="{26427A8A-8184-401A-BA5F-B732C715EED7}" srcOrd="0" destOrd="0" presId="urn:microsoft.com/office/officeart/2005/8/layout/orgChart1"/>
    <dgm:cxn modelId="{79975A3E-5EF3-4AAA-BEDF-21A63244C6A0}" type="presParOf" srcId="{26427A8A-8184-401A-BA5F-B732C715EED7}" destId="{CD29CA80-3F78-4D10-B0B9-E1DB408EE544}" srcOrd="0" destOrd="0" presId="urn:microsoft.com/office/officeart/2005/8/layout/orgChart1"/>
    <dgm:cxn modelId="{23092666-DA6F-4D98-AAE9-40A8E3149FC9}" type="presOf" srcId="{81EE2E0C-6A5F-4B2C-ADA9-FDFFCB8C7AC8}" destId="{CD29CA80-3F78-4D10-B0B9-E1DB408EE544}" srcOrd="0" destOrd="0" presId="urn:microsoft.com/office/officeart/2005/8/layout/orgChart1"/>
    <dgm:cxn modelId="{5BF6C101-C93E-4CC9-B587-816895F53A55}" type="presParOf" srcId="{26427A8A-8184-401A-BA5F-B732C715EED7}" destId="{64484104-CFD4-449D-95B4-82574E1BEAC9}" srcOrd="1" destOrd="0" presId="urn:microsoft.com/office/officeart/2005/8/layout/orgChart1"/>
    <dgm:cxn modelId="{14D7DDC5-8DDE-4CC6-B4F9-4CA16DF9C05F}" type="presOf" srcId="{81EE2E0C-6A5F-4B2C-ADA9-FDFFCB8C7AC8}" destId="{64484104-CFD4-449D-95B4-82574E1BEAC9}" srcOrd="0" destOrd="0" presId="urn:microsoft.com/office/officeart/2005/8/layout/orgChart1"/>
    <dgm:cxn modelId="{C4EE83B3-3DA7-496F-BF25-3905478C0721}" type="presParOf" srcId="{55EB3F4A-D96C-45F8-A083-E0A674B482EF}" destId="{03ED9A96-D917-442C-960F-6C2655E777D9}" srcOrd="1" destOrd="5" presId="urn:microsoft.com/office/officeart/2005/8/layout/orgChart1"/>
    <dgm:cxn modelId="{6802B2A6-1793-4531-822B-A5F4949AE00E}" type="presParOf" srcId="{03ED9A96-D917-442C-960F-6C2655E777D9}" destId="{B44323DE-C598-4A52-B11B-071D2B3B086A}" srcOrd="0" destOrd="1" presId="urn:microsoft.com/office/officeart/2005/8/layout/orgChart1"/>
    <dgm:cxn modelId="{2F667A45-EC70-41EB-9065-6E2399F57DB9}" type="presOf" srcId="{2FE7E4F5-1CA5-4996-AC08-29796CC82713}" destId="{B44323DE-C598-4A52-B11B-071D2B3B086A}" srcOrd="0" destOrd="0" presId="urn:microsoft.com/office/officeart/2005/8/layout/orgChart1"/>
    <dgm:cxn modelId="{A1DE011B-3381-469C-9117-B91A10A60137}" type="presParOf" srcId="{03ED9A96-D917-442C-960F-6C2655E777D9}" destId="{1CA2654C-F77C-45C2-85AC-5346E9E71FE6}" srcOrd="1" destOrd="1" presId="urn:microsoft.com/office/officeart/2005/8/layout/orgChart1"/>
    <dgm:cxn modelId="{E012EABA-2966-4404-8568-E53FC7F20108}" type="presParOf" srcId="{1CA2654C-F77C-45C2-85AC-5346E9E71FE6}" destId="{208134E1-9C6C-4D8D-879F-34BA40F09ECF}" srcOrd="0" destOrd="1" presId="urn:microsoft.com/office/officeart/2005/8/layout/orgChart1"/>
    <dgm:cxn modelId="{C108478B-9343-494E-88B9-7D1763F1082E}" type="presOf" srcId="{0E1B0E90-E7C8-4725-807C-51E9938A4E25}" destId="{208134E1-9C6C-4D8D-879F-34BA40F09ECF}" srcOrd="0" destOrd="0" presId="urn:microsoft.com/office/officeart/2005/8/layout/orgChart1"/>
    <dgm:cxn modelId="{2D7A0542-C620-40FA-A0C6-05A1C1AB954D}" type="presParOf" srcId="{208134E1-9C6C-4D8D-879F-34BA40F09ECF}" destId="{08E01E47-B7DB-42D5-8D89-C0D6190084D1}" srcOrd="0" destOrd="0" presId="urn:microsoft.com/office/officeart/2005/8/layout/orgChart1"/>
    <dgm:cxn modelId="{B76D976C-5617-44F3-A77D-1C29A490DC59}" type="presOf" srcId="{0E1B0E90-E7C8-4725-807C-51E9938A4E25}" destId="{08E01E47-B7DB-42D5-8D89-C0D6190084D1}" srcOrd="0" destOrd="0" presId="urn:microsoft.com/office/officeart/2005/8/layout/orgChart1"/>
    <dgm:cxn modelId="{D1CB0B2A-FEF2-4C5B-9036-E3E3B40DA20F}" type="presParOf" srcId="{208134E1-9C6C-4D8D-879F-34BA40F09ECF}" destId="{9C959023-8B81-4B8D-B287-CFC660B1F4FE}" srcOrd="1" destOrd="0" presId="urn:microsoft.com/office/officeart/2005/8/layout/orgChart1"/>
    <dgm:cxn modelId="{B1429903-DBB8-42AA-B9C5-A10DB991C547}" type="presOf" srcId="{0E1B0E90-E7C8-4725-807C-51E9938A4E25}" destId="{9C959023-8B81-4B8D-B287-CFC660B1F4FE}" srcOrd="0" destOrd="0" presId="urn:microsoft.com/office/officeart/2005/8/layout/orgChart1"/>
    <dgm:cxn modelId="{BB0B0DD6-8EF1-4760-A98E-EC6ECF6405BC}" type="presParOf" srcId="{1CA2654C-F77C-45C2-85AC-5346E9E71FE6}" destId="{683CF42F-FE13-4D07-95CC-4C8FFFB7AB8A}" srcOrd="1" destOrd="1" presId="urn:microsoft.com/office/officeart/2005/8/layout/orgChart1"/>
    <dgm:cxn modelId="{13BA0BA5-9E0B-45B9-A6C5-43FA7AB7D777}" type="presParOf" srcId="{1CA2654C-F77C-45C2-85AC-5346E9E71FE6}" destId="{E5DFDEC2-9C61-43E1-948B-9604DC5865E7}" srcOrd="2" destOrd="1" presId="urn:microsoft.com/office/officeart/2005/8/layout/orgChart1"/>
    <dgm:cxn modelId="{F8E8023E-F6AA-4AFD-AD68-4AEF87199440}" type="presParOf" srcId="{03ED9A96-D917-442C-960F-6C2655E777D9}" destId="{5D03549D-D75A-4721-9982-86743D436F13}" srcOrd="2" destOrd="1" presId="urn:microsoft.com/office/officeart/2005/8/layout/orgChart1"/>
    <dgm:cxn modelId="{86DD4BE7-8E92-4AC1-B391-F929BC23AA9F}" type="presOf" srcId="{1D1F9A6D-1B0E-43FA-A774-17B309C6FD7D}" destId="{5D03549D-D75A-4721-9982-86743D436F13}" srcOrd="0" destOrd="0" presId="urn:microsoft.com/office/officeart/2005/8/layout/orgChart1"/>
    <dgm:cxn modelId="{B1372C0F-05D5-436A-9984-3490A803B018}" type="presParOf" srcId="{03ED9A96-D917-442C-960F-6C2655E777D9}" destId="{83C16A5C-3A76-41EE-BFAC-534A0C038AAB}" srcOrd="3" destOrd="1" presId="urn:microsoft.com/office/officeart/2005/8/layout/orgChart1"/>
    <dgm:cxn modelId="{D14A9FFB-DE5B-46B5-8488-533A5002E478}" type="presParOf" srcId="{83C16A5C-3A76-41EE-BFAC-534A0C038AAB}" destId="{EC523FA0-EA98-46F6-B927-F0B5D6AE676C}" srcOrd="0" destOrd="3" presId="urn:microsoft.com/office/officeart/2005/8/layout/orgChart1"/>
    <dgm:cxn modelId="{D79898C5-FB55-4242-8553-DA7BCE5770A0}" type="presOf" srcId="{A0978794-9BCE-433B-B93E-47CAFDCEA76C}" destId="{EC523FA0-EA98-46F6-B927-F0B5D6AE676C}" srcOrd="0" destOrd="0" presId="urn:microsoft.com/office/officeart/2005/8/layout/orgChart1"/>
    <dgm:cxn modelId="{0F5DA02A-E20C-4BB2-A736-0BA89C45897D}" type="presParOf" srcId="{EC523FA0-EA98-46F6-B927-F0B5D6AE676C}" destId="{ABEC694F-9C61-458B-B0B2-B087A7710FAC}" srcOrd="0" destOrd="0" presId="urn:microsoft.com/office/officeart/2005/8/layout/orgChart1"/>
    <dgm:cxn modelId="{F18B1AD9-59C5-408B-802D-AA618DEBDE8A}" type="presOf" srcId="{A0978794-9BCE-433B-B93E-47CAFDCEA76C}" destId="{ABEC694F-9C61-458B-B0B2-B087A7710FAC}" srcOrd="0" destOrd="0" presId="urn:microsoft.com/office/officeart/2005/8/layout/orgChart1"/>
    <dgm:cxn modelId="{5AD678F9-0BBE-4441-8419-6690DB4F648F}" type="presParOf" srcId="{EC523FA0-EA98-46F6-B927-F0B5D6AE676C}" destId="{D108EA25-87B4-4B45-8DD4-CFCC434FF451}" srcOrd="1" destOrd="0" presId="urn:microsoft.com/office/officeart/2005/8/layout/orgChart1"/>
    <dgm:cxn modelId="{58283EA5-100B-484B-9CA9-55FFDA10F622}" type="presOf" srcId="{A0978794-9BCE-433B-B93E-47CAFDCEA76C}" destId="{D108EA25-87B4-4B45-8DD4-CFCC434FF451}" srcOrd="0" destOrd="0" presId="urn:microsoft.com/office/officeart/2005/8/layout/orgChart1"/>
    <dgm:cxn modelId="{5158D337-5E24-4C30-8325-44C9CC6E3461}" type="presParOf" srcId="{83C16A5C-3A76-41EE-BFAC-534A0C038AAB}" destId="{9F5E0E8D-754D-45C0-8C46-BA66E4C91483}" srcOrd="1" destOrd="3" presId="urn:microsoft.com/office/officeart/2005/8/layout/orgChart1"/>
    <dgm:cxn modelId="{47A1055C-97B9-49CD-923F-E7C564A6C9E6}" type="presParOf" srcId="{83C16A5C-3A76-41EE-BFAC-534A0C038AAB}" destId="{95C8F79A-8CA4-4A92-A23D-0DD2FE934D28}" srcOrd="2" destOrd="3" presId="urn:microsoft.com/office/officeart/2005/8/layout/orgChart1"/>
    <dgm:cxn modelId="{EC722E4F-10BE-40C0-91B1-841D465B1D23}" type="presParOf" srcId="{03ED9A96-D917-442C-960F-6C2655E777D9}" destId="{117CFAC9-C300-491A-A295-CBD1E77F117B}" srcOrd="4" destOrd="1" presId="urn:microsoft.com/office/officeart/2005/8/layout/orgChart1"/>
    <dgm:cxn modelId="{E709361E-F128-4FD1-A87C-D4163FDA0615}" type="presOf" srcId="{24E38877-48DE-4260-951F-7DC9C45494B9}" destId="{117CFAC9-C300-491A-A295-CBD1E77F117B}" srcOrd="0" destOrd="0" presId="urn:microsoft.com/office/officeart/2005/8/layout/orgChart1"/>
    <dgm:cxn modelId="{BB0DD0AC-6D14-41E7-8BDE-ABBD5F7AB95F}" type="presParOf" srcId="{03ED9A96-D917-442C-960F-6C2655E777D9}" destId="{2A4F2A6C-76E2-4DCD-A6CB-E9050F16C6EA}" srcOrd="5" destOrd="1" presId="urn:microsoft.com/office/officeart/2005/8/layout/orgChart1"/>
    <dgm:cxn modelId="{C373B3A6-6CF9-4E44-9F3B-07619C69F896}" type="presParOf" srcId="{2A4F2A6C-76E2-4DCD-A6CB-E9050F16C6EA}" destId="{7B490500-3934-4F2A-B3E3-F9DD9F11FF7E}" srcOrd="0" destOrd="5" presId="urn:microsoft.com/office/officeart/2005/8/layout/orgChart1"/>
    <dgm:cxn modelId="{28479FA9-8F5C-4EC4-8312-A364EAFBBE52}" type="presOf" srcId="{4EDE80CE-927E-4EB2-84C0-B89D40244C5E}" destId="{7B490500-3934-4F2A-B3E3-F9DD9F11FF7E}" srcOrd="0" destOrd="0" presId="urn:microsoft.com/office/officeart/2005/8/layout/orgChart1"/>
    <dgm:cxn modelId="{91F9A761-3615-47ED-83E5-B3DC53BF4ACC}" type="presParOf" srcId="{7B490500-3934-4F2A-B3E3-F9DD9F11FF7E}" destId="{E8CE2679-3429-4CAD-882E-21884DFD68E1}" srcOrd="0" destOrd="0" presId="urn:microsoft.com/office/officeart/2005/8/layout/orgChart1"/>
    <dgm:cxn modelId="{60F81BB3-48CC-49CB-A079-BF0956B2F63B}" type="presOf" srcId="{4EDE80CE-927E-4EB2-84C0-B89D40244C5E}" destId="{E8CE2679-3429-4CAD-882E-21884DFD68E1}" srcOrd="0" destOrd="0" presId="urn:microsoft.com/office/officeart/2005/8/layout/orgChart1"/>
    <dgm:cxn modelId="{AC1D64BC-430F-43D5-8C5D-015027D917AF}" type="presParOf" srcId="{7B490500-3934-4F2A-B3E3-F9DD9F11FF7E}" destId="{CDE5363C-D236-4A57-9016-F511D68EB94F}" srcOrd="1" destOrd="0" presId="urn:microsoft.com/office/officeart/2005/8/layout/orgChart1"/>
    <dgm:cxn modelId="{81A9B3A4-5735-4631-9093-0BEA55512FF3}" type="presOf" srcId="{4EDE80CE-927E-4EB2-84C0-B89D40244C5E}" destId="{CDE5363C-D236-4A57-9016-F511D68EB94F}" srcOrd="0" destOrd="0" presId="urn:microsoft.com/office/officeart/2005/8/layout/orgChart1"/>
    <dgm:cxn modelId="{B88BBF4B-80E1-4840-BC93-EAFCBC9CBE7D}" type="presParOf" srcId="{2A4F2A6C-76E2-4DCD-A6CB-E9050F16C6EA}" destId="{663FDE15-C251-4E2B-B6CC-EF8377355298}" srcOrd="1" destOrd="5" presId="urn:microsoft.com/office/officeart/2005/8/layout/orgChart1"/>
    <dgm:cxn modelId="{3662A352-41BD-4C4A-8E2F-D8DE160EDE9E}" type="presParOf" srcId="{663FDE15-C251-4E2B-B6CC-EF8377355298}" destId="{7D8FDB1B-2140-448A-9DF2-F8E09BC385EB}" srcOrd="0" destOrd="1" presId="urn:microsoft.com/office/officeart/2005/8/layout/orgChart1"/>
    <dgm:cxn modelId="{E59C4DB3-BB69-4CBF-AED0-4A2933452136}" type="presOf" srcId="{0EFC8F41-ED7C-4DE3-BD32-60A89CB676E1}" destId="{7D8FDB1B-2140-448A-9DF2-F8E09BC385EB}" srcOrd="0" destOrd="0" presId="urn:microsoft.com/office/officeart/2005/8/layout/orgChart1"/>
    <dgm:cxn modelId="{41B29742-90CE-4AEB-B2BF-62F08E953529}" type="presParOf" srcId="{663FDE15-C251-4E2B-B6CC-EF8377355298}" destId="{E510F4AF-F4AE-4116-8AA1-A0ABAF5DD57D}" srcOrd="1" destOrd="1" presId="urn:microsoft.com/office/officeart/2005/8/layout/orgChart1"/>
    <dgm:cxn modelId="{FE81C876-FBCA-4395-94B6-CFCE0AB2D372}" type="presParOf" srcId="{E510F4AF-F4AE-4116-8AA1-A0ABAF5DD57D}" destId="{35E41C11-8138-4B0F-BAE3-C726B66118AB}" srcOrd="0" destOrd="1" presId="urn:microsoft.com/office/officeart/2005/8/layout/orgChart1"/>
    <dgm:cxn modelId="{A11211ED-7896-4545-8C24-11EB75A0761F}" type="presOf" srcId="{3B6A414C-3A9E-4611-BB68-5D72D64144EC}" destId="{35E41C11-8138-4B0F-BAE3-C726B66118AB}" srcOrd="0" destOrd="0" presId="urn:microsoft.com/office/officeart/2005/8/layout/orgChart1"/>
    <dgm:cxn modelId="{A4A86E85-B515-4379-A87D-E7FE7CD525B6}" type="presParOf" srcId="{35E41C11-8138-4B0F-BAE3-C726B66118AB}" destId="{85D05ADB-C870-48A3-B386-649318CD1262}" srcOrd="0" destOrd="0" presId="urn:microsoft.com/office/officeart/2005/8/layout/orgChart1"/>
    <dgm:cxn modelId="{E53AF315-BF14-400A-B570-667963420D1C}" type="presOf" srcId="{3B6A414C-3A9E-4611-BB68-5D72D64144EC}" destId="{85D05ADB-C870-48A3-B386-649318CD1262}" srcOrd="0" destOrd="0" presId="urn:microsoft.com/office/officeart/2005/8/layout/orgChart1"/>
    <dgm:cxn modelId="{493F2D7F-7A77-446C-B935-720AD9A7D7B0}" type="presParOf" srcId="{35E41C11-8138-4B0F-BAE3-C726B66118AB}" destId="{DD814461-1CC7-414A-B797-CC400C720C9B}" srcOrd="1" destOrd="0" presId="urn:microsoft.com/office/officeart/2005/8/layout/orgChart1"/>
    <dgm:cxn modelId="{C3E44768-E579-475E-93C9-0D80F5FF251B}" type="presOf" srcId="{3B6A414C-3A9E-4611-BB68-5D72D64144EC}" destId="{DD814461-1CC7-414A-B797-CC400C720C9B}" srcOrd="0" destOrd="0" presId="urn:microsoft.com/office/officeart/2005/8/layout/orgChart1"/>
    <dgm:cxn modelId="{69C1C1DB-F629-4776-BB33-8657362B59D2}" type="presParOf" srcId="{E510F4AF-F4AE-4116-8AA1-A0ABAF5DD57D}" destId="{A93261F0-E093-410F-B34B-054A6AF43B9B}" srcOrd="1" destOrd="1" presId="urn:microsoft.com/office/officeart/2005/8/layout/orgChart1"/>
    <dgm:cxn modelId="{A5A3E498-91FE-4CB5-A6DD-3F7F629F9A8E}" type="presParOf" srcId="{A93261F0-E093-410F-B34B-054A6AF43B9B}" destId="{3D31BB2D-2884-440C-B9F7-4B8265ACA0D4}" srcOrd="0" destOrd="1" presId="urn:microsoft.com/office/officeart/2005/8/layout/orgChart1"/>
    <dgm:cxn modelId="{B8835B86-4F59-4B1D-86C9-57C8A086B391}" type="presOf" srcId="{335E34DB-DB7B-4859-8924-24E5540837CC}" destId="{3D31BB2D-2884-440C-B9F7-4B8265ACA0D4}" srcOrd="0" destOrd="0" presId="urn:microsoft.com/office/officeart/2005/8/layout/orgChart1"/>
    <dgm:cxn modelId="{FF9627BF-7DEB-49ED-9111-DAABE092D654}" type="presParOf" srcId="{A93261F0-E093-410F-B34B-054A6AF43B9B}" destId="{6404DD91-D936-4260-9DD7-FC12DFE6BE99}" srcOrd="1" destOrd="1" presId="urn:microsoft.com/office/officeart/2005/8/layout/orgChart1"/>
    <dgm:cxn modelId="{9D2CE69C-1483-4107-AC73-173D22C8DCEE}" type="presParOf" srcId="{6404DD91-D936-4260-9DD7-FC12DFE6BE99}" destId="{30828E3A-2E00-4719-A649-3BF40B5AE602}" srcOrd="0" destOrd="1" presId="urn:microsoft.com/office/officeart/2005/8/layout/orgChart1"/>
    <dgm:cxn modelId="{75177D73-D60E-419E-BF08-AA92D9D7DFE3}" type="presOf" srcId="{BCE7A822-804E-447E-8DB8-C2CA4B3B8C3E}" destId="{30828E3A-2E00-4719-A649-3BF40B5AE602}" srcOrd="0" destOrd="0" presId="urn:microsoft.com/office/officeart/2005/8/layout/orgChart1"/>
    <dgm:cxn modelId="{3AACFB30-B7D8-4A5D-949B-7C72E4E16A19}" type="presParOf" srcId="{30828E3A-2E00-4719-A649-3BF40B5AE602}" destId="{E18F03F3-9274-43AD-9144-15A88B1AF538}" srcOrd="0" destOrd="0" presId="urn:microsoft.com/office/officeart/2005/8/layout/orgChart1"/>
    <dgm:cxn modelId="{07E63013-A3A2-4E89-954A-FEC10DC3FC84}" type="presOf" srcId="{BCE7A822-804E-447E-8DB8-C2CA4B3B8C3E}" destId="{E18F03F3-9274-43AD-9144-15A88B1AF538}" srcOrd="0" destOrd="0" presId="urn:microsoft.com/office/officeart/2005/8/layout/orgChart1"/>
    <dgm:cxn modelId="{DEF7F383-6C17-4AAF-9256-0FB138853599}" type="presParOf" srcId="{30828E3A-2E00-4719-A649-3BF40B5AE602}" destId="{53EBB6AC-1757-4AAE-8557-5D25780DA69A}" srcOrd="1" destOrd="0" presId="urn:microsoft.com/office/officeart/2005/8/layout/orgChart1"/>
    <dgm:cxn modelId="{5F9F864D-2072-4DE9-A2E8-DDEF924AE65F}" type="presOf" srcId="{BCE7A822-804E-447E-8DB8-C2CA4B3B8C3E}" destId="{53EBB6AC-1757-4AAE-8557-5D25780DA69A}" srcOrd="0" destOrd="0" presId="urn:microsoft.com/office/officeart/2005/8/layout/orgChart1"/>
    <dgm:cxn modelId="{62D09393-9026-4ABA-981D-5434486259EB}" type="presParOf" srcId="{6404DD91-D936-4260-9DD7-FC12DFE6BE99}" destId="{8F098970-7711-4935-B61C-455ED9E534FB}" srcOrd="1" destOrd="1" presId="urn:microsoft.com/office/officeart/2005/8/layout/orgChart1"/>
    <dgm:cxn modelId="{BFE202E7-2F2F-4192-84B8-D39BDF52064C}" type="presParOf" srcId="{8F098970-7711-4935-B61C-455ED9E534FB}" destId="{39230FC5-1A25-4292-91E4-E7058E2E383A}" srcOrd="0" destOrd="1" presId="urn:microsoft.com/office/officeart/2005/8/layout/orgChart1"/>
    <dgm:cxn modelId="{69DFCD2B-A18C-46D8-810A-0A021134E086}" type="presOf" srcId="{D550931E-9CAA-4542-B3C9-1B9D389E723A}" destId="{39230FC5-1A25-4292-91E4-E7058E2E383A}" srcOrd="0" destOrd="0" presId="urn:microsoft.com/office/officeart/2005/8/layout/orgChart1"/>
    <dgm:cxn modelId="{755C4085-E96D-480B-9DFE-4FF348EDB27D}" type="presParOf" srcId="{8F098970-7711-4935-B61C-455ED9E534FB}" destId="{DC836784-9ABD-4066-AB2F-7754232CE294}" srcOrd="1" destOrd="1" presId="urn:microsoft.com/office/officeart/2005/8/layout/orgChart1"/>
    <dgm:cxn modelId="{F6608A9A-0B6F-4B30-964D-355B7C11EF04}" type="presParOf" srcId="{DC836784-9ABD-4066-AB2F-7754232CE294}" destId="{6D6B8F52-9F7F-4659-8E32-84F110B30A81}" srcOrd="0" destOrd="1" presId="urn:microsoft.com/office/officeart/2005/8/layout/orgChart1"/>
    <dgm:cxn modelId="{AF925A32-577B-4C1F-AB29-CB75A51DB050}" type="presOf" srcId="{F2F85ABC-FC7F-47FE-BEBE-DA8EBA9B9A27}" destId="{6D6B8F52-9F7F-4659-8E32-84F110B30A81}" srcOrd="0" destOrd="0" presId="urn:microsoft.com/office/officeart/2005/8/layout/orgChart1"/>
    <dgm:cxn modelId="{460F1A1F-0BE0-4A55-969F-40C5465FD508}" type="presParOf" srcId="{6D6B8F52-9F7F-4659-8E32-84F110B30A81}" destId="{1B0B2785-5107-43E6-A5B1-430ADE44C9B8}" srcOrd="0" destOrd="0" presId="urn:microsoft.com/office/officeart/2005/8/layout/orgChart1"/>
    <dgm:cxn modelId="{9EFE9591-FBD6-4A23-BF6D-C9F30B89F62D}" type="presOf" srcId="{F2F85ABC-FC7F-47FE-BEBE-DA8EBA9B9A27}" destId="{1B0B2785-5107-43E6-A5B1-430ADE44C9B8}" srcOrd="0" destOrd="0" presId="urn:microsoft.com/office/officeart/2005/8/layout/orgChart1"/>
    <dgm:cxn modelId="{05922B8E-90F2-4846-BAE9-2C095E3EC1DC}" type="presParOf" srcId="{6D6B8F52-9F7F-4659-8E32-84F110B30A81}" destId="{37CF33B1-DA36-407E-A9B9-16FE88D8F0FC}" srcOrd="1" destOrd="0" presId="urn:microsoft.com/office/officeart/2005/8/layout/orgChart1"/>
    <dgm:cxn modelId="{68B3FBB6-77DD-459E-96D0-4C891C7872DD}" type="presOf" srcId="{F2F85ABC-FC7F-47FE-BEBE-DA8EBA9B9A27}" destId="{37CF33B1-DA36-407E-A9B9-16FE88D8F0FC}" srcOrd="0" destOrd="0" presId="urn:microsoft.com/office/officeart/2005/8/layout/orgChart1"/>
    <dgm:cxn modelId="{67BBFB8A-516F-4D0B-8770-42ED3665CCA2}" type="presParOf" srcId="{DC836784-9ABD-4066-AB2F-7754232CE294}" destId="{487A14E9-4F9D-497F-894C-0703CECE4FCB}" srcOrd="1" destOrd="1" presId="urn:microsoft.com/office/officeart/2005/8/layout/orgChart1"/>
    <dgm:cxn modelId="{40B84E95-8581-4BAE-8EA1-36EF34750C95}" type="presParOf" srcId="{DC836784-9ABD-4066-AB2F-7754232CE294}" destId="{0923A7F3-8536-461B-B74D-F1E605A4AD47}" srcOrd="2" destOrd="1" presId="urn:microsoft.com/office/officeart/2005/8/layout/orgChart1"/>
    <dgm:cxn modelId="{7161ADCA-9CD4-4C49-A509-9E18F0C209E5}" type="presParOf" srcId="{8F098970-7711-4935-B61C-455ED9E534FB}" destId="{33804EE1-CEB8-4891-8A19-4DD338339D70}" srcOrd="2" destOrd="1" presId="urn:microsoft.com/office/officeart/2005/8/layout/orgChart1"/>
    <dgm:cxn modelId="{E882937C-1016-4296-92E0-246A32B92D2B}" type="presOf" srcId="{12B7F4EB-14A0-49CE-ADB2-CE7DC4AEA9B8}" destId="{33804EE1-CEB8-4891-8A19-4DD338339D70}" srcOrd="0" destOrd="0" presId="urn:microsoft.com/office/officeart/2005/8/layout/orgChart1"/>
    <dgm:cxn modelId="{814C70D4-A747-451C-A0F0-9170B4E9D290}" type="presParOf" srcId="{8F098970-7711-4935-B61C-455ED9E534FB}" destId="{EBB79944-86D5-401B-B663-E346BB38EF15}" srcOrd="3" destOrd="1" presId="urn:microsoft.com/office/officeart/2005/8/layout/orgChart1"/>
    <dgm:cxn modelId="{B4616B26-C32E-411D-8A6F-B5DA1B54143E}" type="presParOf" srcId="{EBB79944-86D5-401B-B663-E346BB38EF15}" destId="{9F0B0BB1-7B39-4243-BBF9-EA39ABE20327}" srcOrd="0" destOrd="3" presId="urn:microsoft.com/office/officeart/2005/8/layout/orgChart1"/>
    <dgm:cxn modelId="{D7B38802-AEE5-4F11-A759-8644760BB05F}" type="presOf" srcId="{BA93B576-B793-42EE-948C-529D2404171E}" destId="{9F0B0BB1-7B39-4243-BBF9-EA39ABE20327}" srcOrd="0" destOrd="0" presId="urn:microsoft.com/office/officeart/2005/8/layout/orgChart1"/>
    <dgm:cxn modelId="{66BCB87F-94B1-49D0-8332-FA04A40CC3B5}" type="presParOf" srcId="{9F0B0BB1-7B39-4243-BBF9-EA39ABE20327}" destId="{6049A43F-5562-474D-897F-50902D12AEE2}" srcOrd="0" destOrd="0" presId="urn:microsoft.com/office/officeart/2005/8/layout/orgChart1"/>
    <dgm:cxn modelId="{24F1B3BC-5E44-4CCE-8A47-62BC2EEA47AC}" type="presOf" srcId="{BA93B576-B793-42EE-948C-529D2404171E}" destId="{6049A43F-5562-474D-897F-50902D12AEE2}" srcOrd="0" destOrd="0" presId="urn:microsoft.com/office/officeart/2005/8/layout/orgChart1"/>
    <dgm:cxn modelId="{4FE68581-29D7-4B0F-BD38-345A369E6F01}" type="presParOf" srcId="{9F0B0BB1-7B39-4243-BBF9-EA39ABE20327}" destId="{4CB1CF2C-0579-4A1C-AACF-E0507ABDA767}" srcOrd="1" destOrd="0" presId="urn:microsoft.com/office/officeart/2005/8/layout/orgChart1"/>
    <dgm:cxn modelId="{6C2202BF-13C5-4CB4-A579-47929FABB2BC}" type="presOf" srcId="{BA93B576-B793-42EE-948C-529D2404171E}" destId="{4CB1CF2C-0579-4A1C-AACF-E0507ABDA767}" srcOrd="0" destOrd="0" presId="urn:microsoft.com/office/officeart/2005/8/layout/orgChart1"/>
    <dgm:cxn modelId="{9857F9B9-12B5-4718-A650-1F10DBC0DF9E}" type="presParOf" srcId="{EBB79944-86D5-401B-B663-E346BB38EF15}" destId="{D4FC0610-EC3F-4E6C-996A-74579E92246B}" srcOrd="1" destOrd="3" presId="urn:microsoft.com/office/officeart/2005/8/layout/orgChart1"/>
    <dgm:cxn modelId="{8F2CAC8F-C43F-4509-975B-5748BCCF7D72}" type="presParOf" srcId="{D4FC0610-EC3F-4E6C-996A-74579E92246B}" destId="{37A230C9-C15B-4BF1-A671-BB62C4B4996A}" srcOrd="0" destOrd="1" presId="urn:microsoft.com/office/officeart/2005/8/layout/orgChart1"/>
    <dgm:cxn modelId="{527365D5-6E40-4411-95AD-FBC6FF8FBA9A}" type="presOf" srcId="{20AE93E8-74B6-4831-B6D3-E5A8A87B0A5E}" destId="{37A230C9-C15B-4BF1-A671-BB62C4B4996A}" srcOrd="0" destOrd="0" presId="urn:microsoft.com/office/officeart/2005/8/layout/orgChart1"/>
    <dgm:cxn modelId="{9F7C7D1F-6817-43DF-BD4B-5F316E99EFD0}" type="presParOf" srcId="{D4FC0610-EC3F-4E6C-996A-74579E92246B}" destId="{85C1F0D3-52F5-4A87-8A80-D99937CBFB3D}" srcOrd="1" destOrd="1" presId="urn:microsoft.com/office/officeart/2005/8/layout/orgChart1"/>
    <dgm:cxn modelId="{BF2C0C94-480E-4A89-9E72-83B8A23947B6}" type="presParOf" srcId="{85C1F0D3-52F5-4A87-8A80-D99937CBFB3D}" destId="{011780CD-E330-42E5-90C0-BEB8904AEBD8}" srcOrd="0" destOrd="1" presId="urn:microsoft.com/office/officeart/2005/8/layout/orgChart1"/>
    <dgm:cxn modelId="{FF5A467A-EA6A-437C-8FDD-8C7723819396}" type="presOf" srcId="{5F490512-58F2-4482-8077-32851813CF27}" destId="{011780CD-E330-42E5-90C0-BEB8904AEBD8}" srcOrd="0" destOrd="0" presId="urn:microsoft.com/office/officeart/2005/8/layout/orgChart1"/>
    <dgm:cxn modelId="{DD7B7887-B99B-407D-9239-806CB8D7E9A6}" type="presParOf" srcId="{011780CD-E330-42E5-90C0-BEB8904AEBD8}" destId="{19C8CE10-4F72-4C49-B243-6C0C9EB84FA7}" srcOrd="0" destOrd="0" presId="urn:microsoft.com/office/officeart/2005/8/layout/orgChart1"/>
    <dgm:cxn modelId="{CC85E7EA-6A5E-47E0-A87A-5CBF4078737E}" type="presOf" srcId="{5F490512-58F2-4482-8077-32851813CF27}" destId="{19C8CE10-4F72-4C49-B243-6C0C9EB84FA7}" srcOrd="0" destOrd="0" presId="urn:microsoft.com/office/officeart/2005/8/layout/orgChart1"/>
    <dgm:cxn modelId="{BB40B018-A1FD-4A65-8846-E556994CF13F}" type="presParOf" srcId="{011780CD-E330-42E5-90C0-BEB8904AEBD8}" destId="{85DDFDE3-C903-4BC6-B5D6-E054C4264C41}" srcOrd="1" destOrd="0" presId="urn:microsoft.com/office/officeart/2005/8/layout/orgChart1"/>
    <dgm:cxn modelId="{E972AE49-0D74-4511-AE91-CE9F4F74D51A}" type="presOf" srcId="{5F490512-58F2-4482-8077-32851813CF27}" destId="{85DDFDE3-C903-4BC6-B5D6-E054C4264C41}" srcOrd="0" destOrd="0" presId="urn:microsoft.com/office/officeart/2005/8/layout/orgChart1"/>
    <dgm:cxn modelId="{81EE0053-2627-40F8-A6C3-EFCD764BD67D}" type="presParOf" srcId="{85C1F0D3-52F5-4A87-8A80-D99937CBFB3D}" destId="{219B9972-7014-4A08-A6A9-DEE66D2732EF}" srcOrd="1" destOrd="1" presId="urn:microsoft.com/office/officeart/2005/8/layout/orgChart1"/>
    <dgm:cxn modelId="{CA38F5D1-9E36-43DE-80D0-4926A21CA6C6}" type="presParOf" srcId="{85C1F0D3-52F5-4A87-8A80-D99937CBFB3D}" destId="{CF29CC69-CFD3-48C6-8C80-4B5639AC369C}" srcOrd="2" destOrd="1" presId="urn:microsoft.com/office/officeart/2005/8/layout/orgChart1"/>
    <dgm:cxn modelId="{1A560609-E66D-4C30-BC76-26E42729955E}" type="presParOf" srcId="{EBB79944-86D5-401B-B663-E346BB38EF15}" destId="{2ECCAF33-80CD-418D-AE72-F6F4183F4F4E}" srcOrd="2" destOrd="3" presId="urn:microsoft.com/office/officeart/2005/8/layout/orgChart1"/>
    <dgm:cxn modelId="{536D6018-F022-4FDE-916E-D250571C2E6E}" type="presParOf" srcId="{8F098970-7711-4935-B61C-455ED9E534FB}" destId="{5B66B9EC-90FF-4177-A318-40C2A1C9305D}" srcOrd="4" destOrd="1" presId="urn:microsoft.com/office/officeart/2005/8/layout/orgChart1"/>
    <dgm:cxn modelId="{AB55CE51-0107-4350-94E2-A3A4BD697F59}" type="presOf" srcId="{E542B938-E747-4FB5-B3B8-9376588218E7}" destId="{5B66B9EC-90FF-4177-A318-40C2A1C9305D}" srcOrd="0" destOrd="0" presId="urn:microsoft.com/office/officeart/2005/8/layout/orgChart1"/>
    <dgm:cxn modelId="{B61D1416-8608-4D33-8FCB-AA681E8B51BD}" type="presParOf" srcId="{8F098970-7711-4935-B61C-455ED9E534FB}" destId="{1414418A-AD36-4AC4-AC81-E1D013E6921B}" srcOrd="5" destOrd="1" presId="urn:microsoft.com/office/officeart/2005/8/layout/orgChart1"/>
    <dgm:cxn modelId="{7B1847D2-B9E5-4581-9BB8-08AC727C7FFC}" type="presParOf" srcId="{1414418A-AD36-4AC4-AC81-E1D013E6921B}" destId="{A70B752E-61D1-47FA-890D-58B463947E8A}" srcOrd="0" destOrd="5" presId="urn:microsoft.com/office/officeart/2005/8/layout/orgChart1"/>
    <dgm:cxn modelId="{3A42F259-DB7E-48A2-B6CE-C3D8A53CAB8D}" type="presOf" srcId="{B42AACEC-DB82-42B7-BFCE-FFA3438B227D}" destId="{A70B752E-61D1-47FA-890D-58B463947E8A}" srcOrd="0" destOrd="0" presId="urn:microsoft.com/office/officeart/2005/8/layout/orgChart1"/>
    <dgm:cxn modelId="{ED33AF7A-D978-41B4-AD77-F610790FF78A}" type="presParOf" srcId="{A70B752E-61D1-47FA-890D-58B463947E8A}" destId="{10BF370E-1B48-44CE-B7AF-E9565E8AA692}" srcOrd="0" destOrd="0" presId="urn:microsoft.com/office/officeart/2005/8/layout/orgChart1"/>
    <dgm:cxn modelId="{615C7399-A29D-4AA3-895C-0602B33F158B}" type="presOf" srcId="{B42AACEC-DB82-42B7-BFCE-FFA3438B227D}" destId="{10BF370E-1B48-44CE-B7AF-E9565E8AA692}" srcOrd="0" destOrd="0" presId="urn:microsoft.com/office/officeart/2005/8/layout/orgChart1"/>
    <dgm:cxn modelId="{C3868098-0819-4691-A3D0-0266A48A7045}" type="presParOf" srcId="{A70B752E-61D1-47FA-890D-58B463947E8A}" destId="{969AC636-26B6-426B-8EF6-5D83BB5081CD}" srcOrd="1" destOrd="0" presId="urn:microsoft.com/office/officeart/2005/8/layout/orgChart1"/>
    <dgm:cxn modelId="{2E064B35-91D9-4E9D-B6F0-D9EB0D58AE24}" type="presOf" srcId="{B42AACEC-DB82-42B7-BFCE-FFA3438B227D}" destId="{969AC636-26B6-426B-8EF6-5D83BB5081CD}" srcOrd="0" destOrd="0" presId="urn:microsoft.com/office/officeart/2005/8/layout/orgChart1"/>
    <dgm:cxn modelId="{87B4FF95-6DC0-4A4E-9942-F3DEDD1696F7}" type="presParOf" srcId="{1414418A-AD36-4AC4-AC81-E1D013E6921B}" destId="{C399CD8B-AF67-46F2-AF02-3DFBE8F8F645}" srcOrd="1" destOrd="5" presId="urn:microsoft.com/office/officeart/2005/8/layout/orgChart1"/>
    <dgm:cxn modelId="{2D246926-AB86-426E-A3F8-A000DF71B838}" type="presParOf" srcId="{1414418A-AD36-4AC4-AC81-E1D013E6921B}" destId="{8D514EFA-BC7D-4AB4-84D4-01C828A9AB27}" srcOrd="2" destOrd="5" presId="urn:microsoft.com/office/officeart/2005/8/layout/orgChart1"/>
    <dgm:cxn modelId="{300B7CAE-AF5D-42EB-8B49-1D9372B44030}" type="presParOf" srcId="{6404DD91-D936-4260-9DD7-FC12DFE6BE99}" destId="{25F68A29-41F1-4A3B-85EA-93DDFE074EEB}" srcOrd="2" destOrd="1" presId="urn:microsoft.com/office/officeart/2005/8/layout/orgChart1"/>
    <dgm:cxn modelId="{A7222DC3-2F76-4AA4-83A3-E66D0C6CE488}" type="presParOf" srcId="{E510F4AF-F4AE-4116-8AA1-A0ABAF5DD57D}" destId="{59681071-1C03-4776-9D16-E1FCA6518F10}" srcOrd="2" destOrd="1" presId="urn:microsoft.com/office/officeart/2005/8/layout/orgChart1"/>
    <dgm:cxn modelId="{0A50A444-2FD5-4672-AE07-D8280086DF3D}" type="presParOf" srcId="{663FDE15-C251-4E2B-B6CC-EF8377355298}" destId="{75445467-10DA-4E65-A298-5279E851EC83}" srcOrd="2" destOrd="1" presId="urn:microsoft.com/office/officeart/2005/8/layout/orgChart1"/>
    <dgm:cxn modelId="{7FDE2648-4256-4CEE-ABAD-EE0648A7D3E7}" type="presOf" srcId="{17B1449C-C208-465D-AF62-AA1F60E40629}" destId="{75445467-10DA-4E65-A298-5279E851EC83}" srcOrd="0" destOrd="0" presId="urn:microsoft.com/office/officeart/2005/8/layout/orgChart1"/>
    <dgm:cxn modelId="{51F6EA2C-7312-4075-9FAF-718F177AF009}" type="presParOf" srcId="{663FDE15-C251-4E2B-B6CC-EF8377355298}" destId="{373655DD-BE61-4DDA-B44D-51EEA9156A20}" srcOrd="3" destOrd="1" presId="urn:microsoft.com/office/officeart/2005/8/layout/orgChart1"/>
    <dgm:cxn modelId="{8C830416-B6ED-4A30-A990-CE09796AD1AD}" type="presParOf" srcId="{373655DD-BE61-4DDA-B44D-51EEA9156A20}" destId="{1203C73C-7105-45BC-B135-AC2A29FA0438}" srcOrd="0" destOrd="3" presId="urn:microsoft.com/office/officeart/2005/8/layout/orgChart1"/>
    <dgm:cxn modelId="{2B04E142-5DE6-4DDF-B664-E2B7B982A611}" type="presOf" srcId="{2B3A4A9E-EB80-4AFD-96C1-364C2659C688}" destId="{1203C73C-7105-45BC-B135-AC2A29FA0438}" srcOrd="0" destOrd="0" presId="urn:microsoft.com/office/officeart/2005/8/layout/orgChart1"/>
    <dgm:cxn modelId="{A8F5DB53-0859-4DB7-8888-59A08D0FB243}" type="presParOf" srcId="{1203C73C-7105-45BC-B135-AC2A29FA0438}" destId="{69A730FE-8194-46BD-8A66-1FE144F7BDA6}" srcOrd="0" destOrd="0" presId="urn:microsoft.com/office/officeart/2005/8/layout/orgChart1"/>
    <dgm:cxn modelId="{F1A469E2-5C00-472D-B127-1BFE9D39D940}" type="presOf" srcId="{2B3A4A9E-EB80-4AFD-96C1-364C2659C688}" destId="{69A730FE-8194-46BD-8A66-1FE144F7BDA6}" srcOrd="0" destOrd="0" presId="urn:microsoft.com/office/officeart/2005/8/layout/orgChart1"/>
    <dgm:cxn modelId="{972D3B12-2ECE-4387-86F0-CF32EBE17D76}" type="presParOf" srcId="{1203C73C-7105-45BC-B135-AC2A29FA0438}" destId="{681ADA22-C8C2-4CC3-805F-DDAA82C4B475}" srcOrd="1" destOrd="0" presId="urn:microsoft.com/office/officeart/2005/8/layout/orgChart1"/>
    <dgm:cxn modelId="{27DCDF35-E801-438A-8D78-31147E96970D}" type="presOf" srcId="{2B3A4A9E-EB80-4AFD-96C1-364C2659C688}" destId="{681ADA22-C8C2-4CC3-805F-DDAA82C4B475}" srcOrd="0" destOrd="0" presId="urn:microsoft.com/office/officeart/2005/8/layout/orgChart1"/>
    <dgm:cxn modelId="{FDD8F385-2222-438A-AB82-EC198BF7C7FD}" type="presParOf" srcId="{373655DD-BE61-4DDA-B44D-51EEA9156A20}" destId="{5F413443-B439-4A49-94E4-DB722DB357D0}" srcOrd="1" destOrd="3" presId="urn:microsoft.com/office/officeart/2005/8/layout/orgChart1"/>
    <dgm:cxn modelId="{F1208952-5F9D-4566-AD34-1A42EF3242F9}" type="presParOf" srcId="{373655DD-BE61-4DDA-B44D-51EEA9156A20}" destId="{B0C4E1C6-91DC-4280-BD7C-0200A5178C10}" srcOrd="2" destOrd="3" presId="urn:microsoft.com/office/officeart/2005/8/layout/orgChart1"/>
    <dgm:cxn modelId="{447B410C-E0D8-4DD9-A5CC-FB1CB0BE03EB}" type="presParOf" srcId="{663FDE15-C251-4E2B-B6CC-EF8377355298}" destId="{C7A2D56B-DC70-4A11-8B9D-87AF1F39B9A8}" srcOrd="4" destOrd="1" presId="urn:microsoft.com/office/officeart/2005/8/layout/orgChart1"/>
    <dgm:cxn modelId="{09DC1ED4-D11D-4049-BB38-63CC3EE5B0A3}" type="presOf" srcId="{5F797C2B-FBA9-4CF7-91B0-5C275E6F1561}" destId="{C7A2D56B-DC70-4A11-8B9D-87AF1F39B9A8}" srcOrd="0" destOrd="0" presId="urn:microsoft.com/office/officeart/2005/8/layout/orgChart1"/>
    <dgm:cxn modelId="{04AF292B-B3D9-4006-856D-D772F146C64C}" type="presParOf" srcId="{663FDE15-C251-4E2B-B6CC-EF8377355298}" destId="{C1C6F46F-E552-4765-9E4D-A7D6A9D6E0CD}" srcOrd="5" destOrd="1" presId="urn:microsoft.com/office/officeart/2005/8/layout/orgChart1"/>
    <dgm:cxn modelId="{466A9AAF-529C-470D-85E1-7ECAEBBF5839}" type="presParOf" srcId="{C1C6F46F-E552-4765-9E4D-A7D6A9D6E0CD}" destId="{4487790C-5604-4359-83C0-CD1D7EBFEA6B}" srcOrd="0" destOrd="5" presId="urn:microsoft.com/office/officeart/2005/8/layout/orgChart1"/>
    <dgm:cxn modelId="{3D428F55-26A0-4622-BBBD-FA4F932D326E}" type="presOf" srcId="{7BE386A7-CE52-48E6-B7CE-6030B21E5BD1}" destId="{4487790C-5604-4359-83C0-CD1D7EBFEA6B}" srcOrd="0" destOrd="0" presId="urn:microsoft.com/office/officeart/2005/8/layout/orgChart1"/>
    <dgm:cxn modelId="{55E47CEC-C7F4-4419-8758-937338125B3F}" type="presParOf" srcId="{4487790C-5604-4359-83C0-CD1D7EBFEA6B}" destId="{D8A23C57-68BD-4724-80CA-DE25BB53E729}" srcOrd="0" destOrd="0" presId="urn:microsoft.com/office/officeart/2005/8/layout/orgChart1"/>
    <dgm:cxn modelId="{D0C60D7E-62D5-4DAC-851A-FB98EF6D840C}" type="presOf" srcId="{7BE386A7-CE52-48E6-B7CE-6030B21E5BD1}" destId="{D8A23C57-68BD-4724-80CA-DE25BB53E729}" srcOrd="0" destOrd="0" presId="urn:microsoft.com/office/officeart/2005/8/layout/orgChart1"/>
    <dgm:cxn modelId="{BCC2FEAD-6521-436B-A012-B52D7761EC5B}" type="presParOf" srcId="{4487790C-5604-4359-83C0-CD1D7EBFEA6B}" destId="{19D26841-44B7-4168-AD47-FCEDD0223C60}" srcOrd="1" destOrd="0" presId="urn:microsoft.com/office/officeart/2005/8/layout/orgChart1"/>
    <dgm:cxn modelId="{111F1D4D-B9F7-4D99-A741-D361807922AC}" type="presOf" srcId="{7BE386A7-CE52-48E6-B7CE-6030B21E5BD1}" destId="{19D26841-44B7-4168-AD47-FCEDD0223C60}" srcOrd="0" destOrd="0" presId="urn:microsoft.com/office/officeart/2005/8/layout/orgChart1"/>
    <dgm:cxn modelId="{E531EA11-027F-449A-BBB4-2C7EEF697276}" type="presParOf" srcId="{C1C6F46F-E552-4765-9E4D-A7D6A9D6E0CD}" destId="{302F4DCF-B03B-4885-A339-7612E6533F8B}" srcOrd="1" destOrd="5" presId="urn:microsoft.com/office/officeart/2005/8/layout/orgChart1"/>
    <dgm:cxn modelId="{59CC3BF1-A260-4162-8803-31278948B3F3}" type="presParOf" srcId="{C1C6F46F-E552-4765-9E4D-A7D6A9D6E0CD}" destId="{38EC2F1A-3C7E-40BB-967A-C403085FD327}" srcOrd="2" destOrd="5" presId="urn:microsoft.com/office/officeart/2005/8/layout/orgChart1"/>
    <dgm:cxn modelId="{2CF69FF1-0571-4E4B-91DA-A452D57287F1}" type="presParOf" srcId="{2A4F2A6C-76E2-4DCD-A6CB-E9050F16C6EA}" destId="{96843AC3-9065-4C42-8C7A-35E21914A377}" srcOrd="2" destOrd="5" presId="urn:microsoft.com/office/officeart/2005/8/layout/orgChart1"/>
    <dgm:cxn modelId="{52965D91-D49C-4CB5-84BD-947DB28A4394}" type="presParOf" srcId="{55EB3F4A-D96C-45F8-A083-E0A674B482EF}" destId="{07BBFBE8-D4F9-47E6-AB6D-6C2BA5426163}" srcOrd="2" destOrd="5" presId="urn:microsoft.com/office/officeart/2005/8/layout/orgChart1"/>
    <dgm:cxn modelId="{BCC095AA-AFC7-4E30-BBBC-FBB35B2221D0}" type="presParOf" srcId="{43B1D5CD-F6F5-420F-9336-DAB5AE405CAB}" destId="{4AECC906-F21A-45D0-9402-FE140FA9EBA5}"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218E0-E72F-4FB4-B861-C83F0E35F934}" type="doc">
      <dgm:prSet loTypeId="urn:microsoft.com/office/officeart/2005/8/layout/hList1" loCatId="list" qsTypeId="urn:microsoft.com/office/officeart/2005/8/quickstyle/simple1" qsCatId="simple" csTypeId="urn:microsoft.com/office/officeart/2005/8/colors/accent1_2" csCatId="accent1" phldr="0"/>
      <dgm:spPr/>
      <dgm:t>
        <a:bodyPr/>
        <a:p>
          <a:endParaRPr lang="zh-CN" altLang="en-US"/>
        </a:p>
      </dgm:t>
    </dgm:pt>
    <dgm:pt modelId="{17264811-B842-45CA-8023-890707C56826}">
      <dgm:prSet phldrT="[文本]" phldr="0" custT="0"/>
      <dgm:spPr/>
      <dgm:t>
        <a:bodyPr vert="horz" wrap="square"/>
        <a:p>
          <a:pPr>
            <a:lnSpc>
              <a:spcPct val="100000"/>
            </a:lnSpc>
            <a:spcBef>
              <a:spcPct val="0"/>
            </a:spcBef>
            <a:spcAft>
              <a:spcPct val="35000"/>
            </a:spcAft>
          </a:pPr>
          <a:r>
            <a:rPr lang="zh-CN" altLang="en-US"/>
            <a:t>宣传</a:t>
          </a:r>
          <a:r>
            <a:rPr lang="zh-CN" altLang="en-US"/>
            <a:t>指标</a:t>
          </a:r>
          <a:r>
            <a:rPr lang="zh-CN" altLang="en-US"/>
            <a:t/>
          </a:r>
          <a:endParaRPr lang="zh-CN" altLang="en-US"/>
        </a:p>
      </dgm:t>
    </dgm:pt>
    <dgm:pt modelId="{A109D010-9885-4F8F-B8E9-E2C717658764}" cxnId="{B6140DDB-4CD2-4F5A-8D6A-DDF3815758F7}" type="parTrans">
      <dgm:prSet/>
      <dgm:spPr/>
      <dgm:t>
        <a:bodyPr/>
        <a:p>
          <a:endParaRPr lang="zh-CN" altLang="en-US"/>
        </a:p>
      </dgm:t>
    </dgm:pt>
    <dgm:pt modelId="{ABC69D63-56ED-48ED-9346-231F6A6139BF}" cxnId="{B6140DDB-4CD2-4F5A-8D6A-DDF3815758F7}" type="sibTrans">
      <dgm:prSet/>
      <dgm:spPr/>
      <dgm:t>
        <a:bodyPr/>
        <a:p>
          <a:endParaRPr lang="zh-CN" altLang="en-US"/>
        </a:p>
      </dgm:t>
    </dgm:pt>
    <dgm:pt modelId="{3A04E1E2-A022-47CE-8997-EF18827AD0A2}">
      <dgm:prSet phldrT="[文本]" phldr="0" custT="0"/>
      <dgm:spPr/>
      <dgm:t>
        <a:bodyPr vert="horz" wrap="square"/>
        <a:p>
          <a:pPr>
            <a:lnSpc>
              <a:spcPct val="100000"/>
            </a:lnSpc>
            <a:spcBef>
              <a:spcPct val="0"/>
            </a:spcBef>
            <a:spcAft>
              <a:spcPct val="15000"/>
            </a:spcAft>
          </a:pPr>
          <a:r>
            <a:rPr lang="zh-CN" altLang="en-US"/>
            <a:t>展示</a:t>
          </a:r>
          <a:r>
            <a:rPr lang="en-US" altLang="zh-CN"/>
            <a:t>/</a:t>
          </a:r>
          <a:r>
            <a:rPr lang="zh-CN" altLang="en-US"/>
            <a:t>触达</a:t>
          </a:r>
          <a:r>
            <a:rPr lang="zh-CN" altLang="en-US"/>
            <a:t>人</a:t>
          </a:r>
          <a:r>
            <a:rPr lang="zh-CN" altLang="en-US"/>
            <a:t>数</a:t>
          </a:r>
          <a:r>
            <a:rPr lang="zh-CN"/>
            <a:t/>
          </a:r>
          <a:endParaRPr lang="zh-CN"/>
        </a:p>
      </dgm:t>
    </dgm:pt>
    <dgm:pt modelId="{27D8CDC7-1381-4175-B7BB-6022CF4D82E6}" cxnId="{602AA9D0-EEC0-4AB3-855D-F134EB142E33}" type="parTrans">
      <dgm:prSet/>
      <dgm:spPr/>
      <dgm:t>
        <a:bodyPr/>
        <a:p>
          <a:endParaRPr lang="zh-CN" altLang="en-US"/>
        </a:p>
      </dgm:t>
    </dgm:pt>
    <dgm:pt modelId="{6093660C-20EB-4964-87F9-BCEC151AEF5F}" cxnId="{602AA9D0-EEC0-4AB3-855D-F134EB142E33}" type="sibTrans">
      <dgm:prSet/>
      <dgm:spPr/>
      <dgm:t>
        <a:bodyPr/>
        <a:p>
          <a:endParaRPr lang="zh-CN" altLang="en-US"/>
        </a:p>
      </dgm:t>
    </dgm:pt>
    <dgm:pt modelId="{E3CB133A-503D-4A42-917B-C2BEB2E24225}">
      <dgm:prSet phldr="0" custT="0"/>
      <dgm:spPr/>
      <dgm:t>
        <a:bodyPr vert="horz" wrap="square"/>
        <a:p>
          <a:pPr>
            <a:lnSpc>
              <a:spcPct val="100000"/>
            </a:lnSpc>
            <a:spcBef>
              <a:spcPct val="0"/>
            </a:spcBef>
            <a:spcAft>
              <a:spcPct val="15000"/>
            </a:spcAft>
          </a:pPr>
          <a:r>
            <a:rPr lang="zh-CN"/>
            <a:t>参与人数</a:t>
          </a:r>
          <a:endParaRPr lang="zh-CN"/>
        </a:p>
      </dgm:t>
    </dgm:pt>
    <dgm:pt modelId="{036D8D05-E474-451D-961D-1A2823EA1F0D}" cxnId="{F46F2F35-3072-4DDA-A109-F4B26A6F1F67}" type="parTrans">
      <dgm:prSet/>
      <dgm:spPr/>
    </dgm:pt>
    <dgm:pt modelId="{8D973D66-CB52-4D49-A4E3-71E1C2A1F1A8}" cxnId="{F46F2F35-3072-4DDA-A109-F4B26A6F1F67}" type="sibTrans">
      <dgm:prSet/>
      <dgm:spPr/>
    </dgm:pt>
    <dgm:pt modelId="{BCDCC1C8-C07C-47F4-8560-DAEB763158DA}">
      <dgm:prSet phldr="0" custT="0"/>
      <dgm:spPr/>
      <dgm:t>
        <a:bodyPr vert="horz" wrap="square"/>
        <a:p>
          <a:pPr>
            <a:lnSpc>
              <a:spcPct val="100000"/>
            </a:lnSpc>
            <a:spcBef>
              <a:spcPct val="0"/>
            </a:spcBef>
            <a:spcAft>
              <a:spcPct val="15000"/>
            </a:spcAft>
          </a:pPr>
          <a:r>
            <a:rPr lang="zh-CN"/>
            <a:t>活动打开率</a:t>
          </a:r>
          <a:r>
            <a:rPr lang="zh-CN"/>
            <a:t/>
          </a:r>
          <a:endParaRPr lang="zh-CN"/>
        </a:p>
      </dgm:t>
    </dgm:pt>
    <dgm:pt modelId="{4D70323F-D81B-4E43-967F-4F48B7BB379C}" cxnId="{48395A9E-809E-4D70-917C-C4692746EAE2}" type="parTrans">
      <dgm:prSet/>
      <dgm:spPr/>
    </dgm:pt>
    <dgm:pt modelId="{5869851E-4448-42C9-8381-641E90CE3A4F}" cxnId="{48395A9E-809E-4D70-917C-C4692746EAE2}" type="sibTrans">
      <dgm:prSet/>
      <dgm:spPr/>
    </dgm:pt>
    <dgm:pt modelId="{6CA7A9DC-7562-4CBA-83EC-7E90C19B38E1}">
      <dgm:prSet phldr="0" custT="0"/>
      <dgm:spPr/>
      <dgm:t>
        <a:bodyPr vert="horz" wrap="square"/>
        <a:p>
          <a:pPr>
            <a:lnSpc>
              <a:spcPct val="100000"/>
            </a:lnSpc>
            <a:spcBef>
              <a:spcPct val="0"/>
            </a:spcBef>
            <a:spcAft>
              <a:spcPct val="15000"/>
            </a:spcAft>
          </a:pPr>
          <a:r>
            <a:rPr lang="zh-CN" altLang="en-US"/>
            <a:t/>
          </a:r>
          <a:endParaRPr lang="zh-CN" altLang="en-US"/>
        </a:p>
      </dgm:t>
    </dgm:pt>
    <dgm:pt modelId="{C223FB5A-AD2C-4CE3-82E0-375019684F8B}" cxnId="{D88F70F3-914E-4482-86BE-F5E907DC760E}" type="parTrans">
      <dgm:prSet/>
      <dgm:spPr/>
    </dgm:pt>
    <dgm:pt modelId="{B16E50F2-CF46-49CE-8540-EBE830060415}" cxnId="{D88F70F3-914E-4482-86BE-F5E907DC760E}" type="sibTrans">
      <dgm:prSet/>
      <dgm:spPr/>
    </dgm:pt>
    <dgm:pt modelId="{511B270C-CFEE-474E-B241-251EDF746EE2}">
      <dgm:prSet phldr="0" custT="0"/>
      <dgm:spPr/>
      <dgm:t>
        <a:bodyPr vert="horz" wrap="square"/>
        <a:p>
          <a:pPr>
            <a:lnSpc>
              <a:spcPct val="100000"/>
            </a:lnSpc>
            <a:spcBef>
              <a:spcPct val="0"/>
            </a:spcBef>
            <a:spcAft>
              <a:spcPct val="15000"/>
            </a:spcAft>
          </a:pPr>
          <a:r>
            <a:rPr lang="zh-CN" altLang="en-US"/>
            <a:t/>
          </a:r>
          <a:endParaRPr lang="zh-CN" altLang="en-US"/>
        </a:p>
      </dgm:t>
    </dgm:pt>
    <dgm:pt modelId="{F266A0FD-2F81-4412-99BC-584AB60C67EB}" cxnId="{B6275C27-ECCE-4052-A275-F26402636A0E}" type="parTrans">
      <dgm:prSet/>
      <dgm:spPr/>
    </dgm:pt>
    <dgm:pt modelId="{50EBDB8C-3756-4DD2-9FFD-5CC108A4D43F}" cxnId="{B6275C27-ECCE-4052-A275-F26402636A0E}" type="sibTrans">
      <dgm:prSet/>
      <dgm:spPr/>
    </dgm:pt>
    <dgm:pt modelId="{1E2CC1A7-EE79-4C18-A179-CE42EF3B3F4A}">
      <dgm:prSet phldrT="[文本]" phldr="0" custT="0"/>
      <dgm:spPr/>
      <dgm:t>
        <a:bodyPr vert="horz" wrap="square"/>
        <a:p>
          <a:pPr>
            <a:lnSpc>
              <a:spcPct val="100000"/>
            </a:lnSpc>
            <a:spcBef>
              <a:spcPct val="0"/>
            </a:spcBef>
            <a:spcAft>
              <a:spcPct val="35000"/>
            </a:spcAft>
          </a:pPr>
          <a:r>
            <a:rPr lang="zh-CN" altLang="en-US">
              <a:sym typeface="+mn-ea"/>
            </a:rPr>
            <a:t>加粉指标</a:t>
          </a:r>
          <a:r>
            <a:rPr lang="zh-CN" altLang="en-US"/>
            <a:t/>
          </a:r>
          <a:endParaRPr lang="zh-CN" altLang="en-US"/>
        </a:p>
      </dgm:t>
    </dgm:pt>
    <dgm:pt modelId="{4420C36B-7FD0-41F4-845A-9000C47B4900}" cxnId="{6FBB3725-C506-4362-8AB6-0271DFEA66BA}" type="parTrans">
      <dgm:prSet/>
      <dgm:spPr/>
      <dgm:t>
        <a:bodyPr/>
        <a:p>
          <a:endParaRPr lang="zh-CN" altLang="en-US"/>
        </a:p>
      </dgm:t>
    </dgm:pt>
    <dgm:pt modelId="{1BAAE311-27E8-4383-9AB4-C15DA1D4E64A}" cxnId="{6FBB3725-C506-4362-8AB6-0271DFEA66BA}" type="sibTrans">
      <dgm:prSet/>
      <dgm:spPr/>
      <dgm:t>
        <a:bodyPr/>
        <a:p>
          <a:endParaRPr lang="zh-CN" altLang="en-US"/>
        </a:p>
      </dgm:t>
    </dgm:pt>
    <dgm:pt modelId="{99B048AD-4207-4FBF-AC96-32E95F737103}">
      <dgm:prSet phldrT="[文本]" phldr="0" custT="0"/>
      <dgm:spPr/>
      <dgm:t>
        <a:bodyPr vert="horz" wrap="square"/>
        <a:p>
          <a:pPr>
            <a:lnSpc>
              <a:spcPct val="100000"/>
            </a:lnSpc>
            <a:spcBef>
              <a:spcPct val="0"/>
            </a:spcBef>
            <a:spcAft>
              <a:spcPct val="15000"/>
            </a:spcAft>
          </a:pPr>
          <a:r>
            <a:rPr lang="zh-CN" altLang="en-US">
              <a:sym typeface="+mn-ea"/>
            </a:rPr>
            <a:t>增粉数</a:t>
          </a:r>
          <a:r>
            <a:rPr lang="zh-CN" altLang="en-US"/>
            <a:t/>
          </a:r>
          <a:endParaRPr lang="zh-CN" altLang="en-US"/>
        </a:p>
      </dgm:t>
    </dgm:pt>
    <dgm:pt modelId="{51D632FF-BB4F-4E18-882E-B48E55588B8F}" cxnId="{0672A6DC-FB8F-4AD7-AF6F-E642AEBBE3A8}" type="parTrans">
      <dgm:prSet/>
      <dgm:spPr/>
      <dgm:t>
        <a:bodyPr/>
        <a:p>
          <a:endParaRPr lang="zh-CN" altLang="en-US"/>
        </a:p>
      </dgm:t>
    </dgm:pt>
    <dgm:pt modelId="{FF53DED4-9E89-47A5-A21C-6C2BA42171BF}" cxnId="{0672A6DC-FB8F-4AD7-AF6F-E642AEBBE3A8}" type="sibTrans">
      <dgm:prSet/>
      <dgm:spPr/>
      <dgm:t>
        <a:bodyPr/>
        <a:p>
          <a:endParaRPr lang="zh-CN" altLang="en-US"/>
        </a:p>
      </dgm:t>
    </dgm:pt>
    <dgm:pt modelId="{3F49B973-E106-45BE-A8BC-167E6E03901D}">
      <dgm:prSet phldr="0" custT="0"/>
      <dgm:spPr/>
      <dgm:t>
        <a:bodyPr vert="horz" wrap="square"/>
        <a:p>
          <a:pPr>
            <a:lnSpc>
              <a:spcPct val="100000"/>
            </a:lnSpc>
            <a:spcBef>
              <a:spcPct val="0"/>
            </a:spcBef>
            <a:spcAft>
              <a:spcPct val="15000"/>
            </a:spcAft>
          </a:pPr>
          <a:r>
            <a:rPr lang="zh-CN" altLang="en-US">
              <a:sym typeface="+mn-ea"/>
            </a:rPr>
            <a:t>掉</a:t>
          </a:r>
          <a:r>
            <a:rPr lang="zh-CN" altLang="en-US">
              <a:sym typeface="+mn-ea"/>
            </a:rPr>
            <a:t>粉</a:t>
          </a:r>
          <a:r>
            <a:rPr lang="zh-CN" altLang="en-US">
              <a:sym typeface="+mn-ea"/>
            </a:rPr>
            <a:t>数</a:t>
          </a:r>
          <a:r>
            <a:rPr lang="en-US" altLang="zh-CN">
              <a:sym typeface="+mn-ea"/>
            </a:rPr>
            <a:t>/</a:t>
          </a:r>
          <a:r>
            <a:rPr lang="zh-CN" altLang="en-US">
              <a:sym typeface="+mn-ea"/>
            </a:rPr>
            <a:t>率</a:t>
          </a:r>
          <a:r>
            <a:rPr lang="zh-CN" altLang="en-US"/>
            <a:t/>
          </a:r>
          <a:endParaRPr lang="zh-CN" altLang="en-US"/>
        </a:p>
      </dgm:t>
    </dgm:pt>
    <dgm:pt modelId="{9ED01172-0D85-4A84-9DC3-6491A807E07E}" cxnId="{06C1F8B6-9612-4659-B07B-43C8A533EFC2}" type="parTrans">
      <dgm:prSet/>
      <dgm:spPr/>
    </dgm:pt>
    <dgm:pt modelId="{F2C45D8D-0419-4E1F-8159-2CF013E7FC44}" cxnId="{06C1F8B6-9612-4659-B07B-43C8A533EFC2}" type="sibTrans">
      <dgm:prSet/>
      <dgm:spPr/>
    </dgm:pt>
    <dgm:pt modelId="{B764782A-3773-4F16-A0D9-2AEA3D8B4606}">
      <dgm:prSet phldr="0" custT="0"/>
      <dgm:spPr/>
      <dgm:t>
        <a:bodyPr vert="horz" wrap="square"/>
        <a:p>
          <a:pPr>
            <a:lnSpc>
              <a:spcPct val="100000"/>
            </a:lnSpc>
            <a:spcBef>
              <a:spcPct val="0"/>
            </a:spcBef>
            <a:spcAft>
              <a:spcPct val="15000"/>
            </a:spcAft>
          </a:pPr>
          <a:r>
            <a:rPr lang="zh-CN" altLang="en-US">
              <a:sym typeface="+mn-ea"/>
            </a:rPr>
            <a:t>留存数</a:t>
          </a:r>
          <a:r>
            <a:rPr lang="en-US" altLang="zh-CN">
              <a:sym typeface="+mn-ea"/>
            </a:rPr>
            <a:t>/</a:t>
          </a:r>
          <a:r>
            <a:rPr lang="zh-CN" altLang="en-US">
              <a:sym typeface="+mn-ea"/>
            </a:rPr>
            <a:t>率</a:t>
          </a:r>
          <a:r>
            <a:rPr lang="zh-CN" altLang="en-US"/>
            <a:t/>
          </a:r>
          <a:endParaRPr lang="zh-CN" altLang="en-US"/>
        </a:p>
      </dgm:t>
    </dgm:pt>
    <dgm:pt modelId="{E20314E7-48AF-40CB-A329-84DEFD3D8192}" cxnId="{08C2EC87-BBD1-49C1-8962-2DB262B2BB74}" type="parTrans">
      <dgm:prSet/>
      <dgm:spPr/>
    </dgm:pt>
    <dgm:pt modelId="{0B55BB2D-E143-4704-832E-2FC07469EF20}" cxnId="{08C2EC87-BBD1-49C1-8962-2DB262B2BB74}" type="sibTrans">
      <dgm:prSet/>
      <dgm:spPr/>
    </dgm:pt>
    <dgm:pt modelId="{6E05703F-E33C-4EAA-A712-DA9A2BA2537B}">
      <dgm:prSet phldr="0" custT="0"/>
      <dgm:spPr/>
      <dgm:t>
        <a:bodyPr vert="horz" wrap="square"/>
        <a:p>
          <a:pPr>
            <a:lnSpc>
              <a:spcPct val="100000"/>
            </a:lnSpc>
            <a:spcBef>
              <a:spcPct val="0"/>
            </a:spcBef>
            <a:spcAft>
              <a:spcPct val="15000"/>
            </a:spcAft>
          </a:pPr>
          <a:r>
            <a:rPr lang="zh-CN" altLang="en-US">
              <a:sym typeface="+mn-ea"/>
            </a:rPr>
            <a:t>赠品成本</a:t>
          </a:r>
          <a:r>
            <a:rPr lang="zh-CN" altLang="en-US">
              <a:sym typeface="+mn-ea"/>
            </a:rPr>
            <a:t/>
          </a:r>
          <a:endParaRPr lang="zh-CN" altLang="en-US">
            <a:sym typeface="+mn-ea"/>
          </a:endParaRPr>
        </a:p>
      </dgm:t>
    </dgm:pt>
    <dgm:pt modelId="{67C4F7BD-7323-4749-A4E5-1F72EA1CBF11}" cxnId="{9E45BDE3-71B9-40BB-81A4-A017EC9F32F6}" type="parTrans">
      <dgm:prSet/>
      <dgm:spPr/>
    </dgm:pt>
    <dgm:pt modelId="{D6CA5018-D222-438A-ACF1-01E6798FC174}" cxnId="{9E45BDE3-71B9-40BB-81A4-A017EC9F32F6}" type="sibTrans">
      <dgm:prSet/>
      <dgm:spPr/>
    </dgm:pt>
    <dgm:pt modelId="{04335EA2-F53B-4ED5-BEAD-C54B76659892}">
      <dgm:prSet phldr="0" custT="0"/>
      <dgm:spPr/>
      <dgm:t>
        <a:bodyPr vert="horz" wrap="square"/>
        <a:p>
          <a:pPr>
            <a:lnSpc>
              <a:spcPct val="100000"/>
            </a:lnSpc>
            <a:spcBef>
              <a:spcPct val="0"/>
            </a:spcBef>
            <a:spcAft>
              <a:spcPct val="15000"/>
            </a:spcAft>
          </a:pPr>
          <a:r>
            <a:rPr lang="zh-CN" altLang="en-US">
              <a:sym typeface="+mn-ea"/>
            </a:rPr>
            <a:t>单粉成本</a:t>
          </a:r>
          <a:r>
            <a:rPr lang="zh-CN" altLang="en-US">
              <a:sym typeface="+mn-ea"/>
            </a:rPr>
            <a:t/>
          </a:r>
          <a:endParaRPr lang="zh-CN" altLang="en-US">
            <a:sym typeface="+mn-ea"/>
          </a:endParaRPr>
        </a:p>
      </dgm:t>
    </dgm:pt>
    <dgm:pt modelId="{6CE25E1F-C9D0-47C0-A97B-FBDA3B11711B}" cxnId="{60FCED20-2CB6-4531-B216-E9E3D1934D6C}" type="parTrans">
      <dgm:prSet/>
      <dgm:spPr/>
    </dgm:pt>
    <dgm:pt modelId="{222FBC89-07AA-4CDC-80BE-1AB104D87106}" cxnId="{60FCED20-2CB6-4531-B216-E9E3D1934D6C}" type="sibTrans">
      <dgm:prSet/>
      <dgm:spPr/>
    </dgm:pt>
    <dgm:pt modelId="{2B72A18A-6929-4A1D-9AC3-122D16255854}">
      <dgm:prSet phldr="0" custT="0"/>
      <dgm:spPr/>
      <dgm:t>
        <a:bodyPr vert="horz" wrap="square"/>
        <a:p>
          <a:pPr>
            <a:lnSpc>
              <a:spcPct val="100000"/>
            </a:lnSpc>
            <a:spcBef>
              <a:spcPct val="0"/>
            </a:spcBef>
            <a:spcAft>
              <a:spcPct val="15000"/>
            </a:spcAft>
          </a:pPr>
          <a:r>
            <a:rPr lang="zh-CN" altLang="en-US">
              <a:sym typeface="+mn-ea"/>
            </a:rPr>
            <a:t>裂变率</a:t>
          </a:r>
          <a:r>
            <a:rPr lang="zh-CN" altLang="en-US"/>
            <a:t/>
          </a:r>
          <a:endParaRPr lang="zh-CN" altLang="en-US"/>
        </a:p>
      </dgm:t>
    </dgm:pt>
    <dgm:pt modelId="{5BDC7B97-E255-4489-8BF4-59208585DBDF}" cxnId="{609A9084-D0EB-47A4-9448-DA28CF3EE6D8}" type="parTrans">
      <dgm:prSet/>
      <dgm:spPr/>
    </dgm:pt>
    <dgm:pt modelId="{C5E1B675-95FD-4997-8A04-D59556132756}" cxnId="{609A9084-D0EB-47A4-9448-DA28CF3EE6D8}" type="sibTrans">
      <dgm:prSet/>
      <dgm:spPr/>
    </dgm:pt>
    <dgm:pt modelId="{A5DFFFCE-3355-4F1E-91EC-A43D7EE25741}">
      <dgm:prSet phldr="0" custT="0"/>
      <dgm:spPr/>
      <dgm:t>
        <a:bodyPr vert="horz" wrap="square"/>
        <a:p>
          <a:pPr>
            <a:lnSpc>
              <a:spcPct val="100000"/>
            </a:lnSpc>
            <a:spcBef>
              <a:spcPct val="0"/>
            </a:spcBef>
            <a:spcAft>
              <a:spcPct val="15000"/>
            </a:spcAft>
          </a:pPr>
          <a:r>
            <a:rPr lang="zh-CN" altLang="en-US">
              <a:sym typeface="+mn-ea"/>
            </a:rPr>
            <a:t>人均裂变好友数</a:t>
          </a:r>
          <a:r>
            <a:rPr lang="zh-CN" altLang="en-US"/>
            <a:t/>
          </a:r>
          <a:endParaRPr lang="zh-CN" altLang="en-US"/>
        </a:p>
      </dgm:t>
    </dgm:pt>
    <dgm:pt modelId="{5155C0FA-9D5F-4760-A6BB-E4965AE64AAC}" cxnId="{EF4AE5A1-C9EC-49A9-BC10-CE5C26CD2371}" type="parTrans">
      <dgm:prSet/>
      <dgm:spPr/>
    </dgm:pt>
    <dgm:pt modelId="{124C33EA-AF22-4828-A9BF-DE98E29C10E0}" cxnId="{EF4AE5A1-C9EC-49A9-BC10-CE5C26CD2371}" type="sibTrans">
      <dgm:prSet/>
      <dgm:spPr/>
    </dgm:pt>
    <dgm:pt modelId="{A484B16A-D33B-49BA-80C2-13C962B6C989}">
      <dgm:prSet phldrT="[文本]" phldr="0" custT="0"/>
      <dgm:spPr/>
      <dgm:t>
        <a:bodyPr vert="horz" wrap="square"/>
        <a:p>
          <a:pPr>
            <a:lnSpc>
              <a:spcPct val="100000"/>
            </a:lnSpc>
            <a:spcBef>
              <a:spcPct val="0"/>
            </a:spcBef>
            <a:spcAft>
              <a:spcPct val="35000"/>
            </a:spcAft>
          </a:pPr>
          <a:r>
            <a:rPr lang="zh-CN" altLang="en-US">
              <a:sym typeface="+mn-ea"/>
            </a:rPr>
            <a:t>转化指标</a:t>
          </a:r>
          <a:r>
            <a:rPr lang="zh-CN" altLang="en-US"/>
            <a:t/>
          </a:r>
          <a:endParaRPr lang="zh-CN" altLang="en-US"/>
        </a:p>
      </dgm:t>
    </dgm:pt>
    <dgm:pt modelId="{57CF6C04-37F5-4AE7-BD5A-88A90D22B7DF}" cxnId="{37ECE3EA-9181-4777-BB41-5CB7DB47F717}" type="parTrans">
      <dgm:prSet/>
      <dgm:spPr/>
      <dgm:t>
        <a:bodyPr/>
        <a:p>
          <a:endParaRPr lang="zh-CN" altLang="en-US"/>
        </a:p>
      </dgm:t>
    </dgm:pt>
    <dgm:pt modelId="{A5EBB2B7-A37E-4898-A92E-017C79366253}" cxnId="{37ECE3EA-9181-4777-BB41-5CB7DB47F717}" type="sibTrans">
      <dgm:prSet/>
      <dgm:spPr/>
      <dgm:t>
        <a:bodyPr/>
        <a:p>
          <a:endParaRPr lang="zh-CN" altLang="en-US"/>
        </a:p>
      </dgm:t>
    </dgm:pt>
    <dgm:pt modelId="{3FE43A09-7FA9-430A-9A2C-BD8BB8A3FABC}">
      <dgm:prSet phldrT="[文本]" phldr="0" custT="0"/>
      <dgm:spPr/>
      <dgm:t>
        <a:bodyPr vert="horz" wrap="square"/>
        <a:p>
          <a:pPr>
            <a:lnSpc>
              <a:spcPct val="100000"/>
            </a:lnSpc>
            <a:spcBef>
              <a:spcPct val="0"/>
            </a:spcBef>
            <a:spcAft>
              <a:spcPct val="15000"/>
            </a:spcAft>
          </a:pPr>
          <a:r>
            <a:rPr>
              <a:latin typeface="微软雅黑" panose="020B0503020204020204" charset="-122"/>
              <a:ea typeface="微软雅黑" panose="020B0503020204020204" charset="-122"/>
              <a:sym typeface="+mn-ea"/>
            </a:rPr>
            <a:t>裂</a:t>
          </a:r>
          <a:r>
            <a:rPr lang="zh-CN" altLang="en-US">
              <a:latin typeface="微软雅黑" panose="020B0503020204020204" charset="-122"/>
              <a:ea typeface="微软雅黑" panose="020B0503020204020204" charset="-122"/>
              <a:sym typeface="+mn-ea"/>
            </a:rPr>
            <a:t>变级数</a:t>
          </a:r>
          <a:r>
            <a:rPr lang="zh-CN" altLang="en-US">
              <a:latin typeface="微软雅黑" panose="020B0503020204020204" charset="-122"/>
              <a:ea typeface="微软雅黑" panose="020B0503020204020204" charset="-122"/>
            </a:rPr>
            <a:t/>
          </a:r>
          <a:endParaRPr lang="zh-CN" altLang="en-US">
            <a:latin typeface="微软雅黑" panose="020B0503020204020204" charset="-122"/>
            <a:ea typeface="微软雅黑" panose="020B0503020204020204" charset="-122"/>
          </a:endParaRPr>
        </a:p>
      </dgm:t>
    </dgm:pt>
    <dgm:pt modelId="{681C8A90-C430-46FD-B21C-339809E07A93}" cxnId="{33186FE3-A501-464D-ADB3-F966CD07436C}" type="parTrans">
      <dgm:prSet/>
      <dgm:spPr/>
      <dgm:t>
        <a:bodyPr/>
        <a:p>
          <a:endParaRPr lang="zh-CN" altLang="en-US"/>
        </a:p>
      </dgm:t>
    </dgm:pt>
    <dgm:pt modelId="{65E243BC-A999-421C-8C58-849682F62438}" cxnId="{33186FE3-A501-464D-ADB3-F966CD07436C}" type="sibTrans">
      <dgm:prSet/>
      <dgm:spPr/>
      <dgm:t>
        <a:bodyPr/>
        <a:p>
          <a:endParaRPr lang="zh-CN" altLang="en-US"/>
        </a:p>
      </dgm:t>
    </dgm:pt>
    <dgm:pt modelId="{AF4D4B8D-2B3B-4166-BD8D-CB4F518472C3}">
      <dgm:prSet phldr="0" custT="0"/>
      <dgm:spPr/>
      <dgm:t>
        <a:bodyPr vert="horz" wrap="square"/>
        <a:p>
          <a:pPr>
            <a:lnSpc>
              <a:spcPct val="100000"/>
            </a:lnSpc>
            <a:spcBef>
              <a:spcPct val="0"/>
            </a:spcBef>
            <a:spcAft>
              <a:spcPct val="15000"/>
            </a:spcAft>
          </a:pPr>
          <a:r>
            <a:rPr>
              <a:latin typeface="微软雅黑" panose="020B0503020204020204" charset="-122"/>
              <a:ea typeface="微软雅黑" panose="020B0503020204020204" charset="-122"/>
              <a:sym typeface="+mn-ea"/>
            </a:rPr>
            <a:t>有</a:t>
          </a:r>
          <a:r>
            <a:rPr lang="zh-CN" altLang="en-US">
              <a:latin typeface="微软雅黑" panose="020B0503020204020204" charset="-122"/>
              <a:ea typeface="微软雅黑" panose="020B0503020204020204" charset="-122"/>
              <a:sym typeface="+mn-ea"/>
            </a:rPr>
            <a:t>效分享人数</a:t>
          </a:r>
          <a:r>
            <a:rPr lang="zh-CN" altLang="en-US">
              <a:latin typeface="微软雅黑" panose="020B0503020204020204" charset="-122"/>
              <a:ea typeface="微软雅黑" panose="020B0503020204020204" charset="-122"/>
            </a:rPr>
            <a:t/>
          </a:r>
          <a:endParaRPr lang="zh-CN" altLang="en-US">
            <a:latin typeface="微软雅黑" panose="020B0503020204020204" charset="-122"/>
            <a:ea typeface="微软雅黑" panose="020B0503020204020204" charset="-122"/>
          </a:endParaRPr>
        </a:p>
      </dgm:t>
    </dgm:pt>
    <dgm:pt modelId="{05E3FEC1-6EDF-4FA9-A72A-8D0FBB1F46A9}" cxnId="{B44AB616-8DC5-4347-9A1E-24285654B36A}" type="parTrans">
      <dgm:prSet/>
      <dgm:spPr/>
    </dgm:pt>
    <dgm:pt modelId="{3504E9F6-1463-4227-9261-CC9EE7CF0365}" cxnId="{B44AB616-8DC5-4347-9A1E-24285654B36A}" type="sibTrans">
      <dgm:prSet/>
      <dgm:spPr/>
    </dgm:pt>
    <dgm:pt modelId="{0D485F1C-DF0B-4A35-9B97-129902D78BA2}">
      <dgm:prSet phldr="0" custT="0"/>
      <dgm:spPr/>
      <dgm:t>
        <a:bodyPr vert="horz" wrap="square"/>
        <a:p>
          <a:pPr>
            <a:lnSpc>
              <a:spcPct val="100000"/>
            </a:lnSpc>
            <a:spcBef>
              <a:spcPct val="0"/>
            </a:spcBef>
            <a:spcAft>
              <a:spcPct val="15000"/>
            </a:spcAft>
          </a:pPr>
          <a:r>
            <a:rPr>
              <a:latin typeface="微软雅黑" panose="020B0503020204020204" charset="-122"/>
              <a:ea typeface="微软雅黑" panose="020B0503020204020204" charset="-122"/>
              <a:sym typeface="+mn-ea"/>
            </a:rPr>
            <a:t>分</a:t>
          </a:r>
          <a:r>
            <a:rPr lang="zh-CN" altLang="en-US">
              <a:latin typeface="微软雅黑" panose="020B0503020204020204" charset="-122"/>
              <a:ea typeface="微软雅黑" panose="020B0503020204020204" charset="-122"/>
              <a:sym typeface="+mn-ea"/>
            </a:rPr>
            <a:t>级达标人数</a:t>
          </a:r>
          <a:r>
            <a:rPr lang="zh-CN" altLang="en-US">
              <a:latin typeface="微软雅黑" panose="020B0503020204020204" charset="-122"/>
              <a:ea typeface="微软雅黑" panose="020B0503020204020204" charset="-122"/>
            </a:rPr>
            <a:t/>
          </a:r>
          <a:endParaRPr lang="zh-CN" altLang="en-US">
            <a:latin typeface="微软雅黑" panose="020B0503020204020204" charset="-122"/>
            <a:ea typeface="微软雅黑" panose="020B0503020204020204" charset="-122"/>
          </a:endParaRPr>
        </a:p>
      </dgm:t>
    </dgm:pt>
    <dgm:pt modelId="{978B73E5-1344-466C-963B-9580A06E0E4C}" cxnId="{3465D61A-96DC-458C-84C5-4993FB07045F}" type="parTrans">
      <dgm:prSet/>
      <dgm:spPr/>
    </dgm:pt>
    <dgm:pt modelId="{ACD2900E-FC8F-4611-ABD3-1D49496DB40B}" cxnId="{3465D61A-96DC-458C-84C5-4993FB07045F}" type="sibTrans">
      <dgm:prSet/>
      <dgm:spPr/>
    </dgm:pt>
    <dgm:pt modelId="{CB59A39D-4889-48C8-A456-75ABBFCFBEC5}">
      <dgm:prSet phldr="0" custT="0"/>
      <dgm:spPr/>
      <dgm:t>
        <a:bodyPr vert="horz" wrap="square"/>
        <a:p>
          <a:pPr>
            <a:lnSpc>
              <a:spcPct val="100000"/>
            </a:lnSpc>
            <a:spcBef>
              <a:spcPct val="0"/>
            </a:spcBef>
            <a:spcAft>
              <a:spcPct val="15000"/>
            </a:spcAft>
          </a:pPr>
          <a:r>
            <a:rPr>
              <a:latin typeface="微软雅黑" panose="020B0503020204020204" charset="-122"/>
              <a:ea typeface="微软雅黑" panose="020B0503020204020204" charset="-122"/>
              <a:sym typeface="+mn-ea"/>
            </a:rPr>
            <a:t>分</a:t>
          </a:r>
          <a:r>
            <a:rPr lang="zh-CN" altLang="en-US">
              <a:latin typeface="微软雅黑" panose="020B0503020204020204" charset="-122"/>
              <a:ea typeface="微软雅黑" panose="020B0503020204020204" charset="-122"/>
              <a:sym typeface="+mn-ea"/>
            </a:rPr>
            <a:t>级</a:t>
          </a:r>
          <a:r>
            <a:rPr>
              <a:latin typeface="微软雅黑" panose="020B0503020204020204" charset="-122"/>
              <a:ea typeface="微软雅黑" panose="020B0503020204020204" charset="-122"/>
              <a:sym typeface="+mn-ea"/>
            </a:rPr>
            <a:t>兑</a:t>
          </a:r>
          <a:r>
            <a:rPr lang="zh-CN" altLang="en-US">
              <a:latin typeface="微软雅黑" panose="020B0503020204020204" charset="-122"/>
              <a:ea typeface="微软雅黑" panose="020B0503020204020204" charset="-122"/>
              <a:sym typeface="+mn-ea"/>
            </a:rPr>
            <a:t>奖人数</a:t>
          </a:r>
          <a:r>
            <a:rPr lang="zh-CN" altLang="en-US">
              <a:latin typeface="微软雅黑" panose="020B0503020204020204" charset="-122"/>
              <a:ea typeface="微软雅黑" panose="020B0503020204020204" charset="-122"/>
            </a:rPr>
            <a:t/>
          </a:r>
          <a:endParaRPr lang="zh-CN" altLang="en-US">
            <a:latin typeface="微软雅黑" panose="020B0503020204020204" charset="-122"/>
            <a:ea typeface="微软雅黑" panose="020B0503020204020204" charset="-122"/>
          </a:endParaRPr>
        </a:p>
      </dgm:t>
    </dgm:pt>
    <dgm:pt modelId="{43B21C4D-0DA3-46B4-B489-D8B4C9E46999}" cxnId="{695396A3-6C8D-4FBD-AA42-D755E6477ACE}" type="parTrans">
      <dgm:prSet/>
      <dgm:spPr/>
    </dgm:pt>
    <dgm:pt modelId="{E79E3CDC-61E0-4E89-B501-B629A1825FEF}" cxnId="{695396A3-6C8D-4FBD-AA42-D755E6477ACE}" type="sibTrans">
      <dgm:prSet/>
      <dgm:spPr/>
    </dgm:pt>
    <dgm:pt modelId="{982DC0E7-28E5-4C08-9F81-8345002F90EB}">
      <dgm:prSet phldr="0" custT="0"/>
      <dgm:spPr/>
      <dgm:t>
        <a:bodyPr vert="horz" wrap="square"/>
        <a:p>
          <a:pPr>
            <a:lnSpc>
              <a:spcPct val="100000"/>
            </a:lnSpc>
            <a:spcBef>
              <a:spcPct val="0"/>
            </a:spcBef>
            <a:spcAft>
              <a:spcPct val="15000"/>
            </a:spcAft>
          </a:pPr>
          <a:r>
            <a:rPr>
              <a:latin typeface="微软雅黑" panose="020B0503020204020204" charset="-122"/>
              <a:ea typeface="微软雅黑" panose="020B0503020204020204" charset="-122"/>
              <a:sym typeface="+mn-ea"/>
            </a:rPr>
            <a:t>分</a:t>
          </a:r>
          <a:r>
            <a:rPr lang="zh-CN" altLang="en-US">
              <a:latin typeface="微软雅黑" panose="020B0503020204020204" charset="-122"/>
              <a:ea typeface="微软雅黑" panose="020B0503020204020204" charset="-122"/>
              <a:sym typeface="+mn-ea"/>
            </a:rPr>
            <a:t>级兑奖率</a:t>
          </a:r>
          <a:r>
            <a:rPr lang="zh-CN" altLang="en-US">
              <a:latin typeface="微软雅黑" panose="020B0503020204020204" charset="-122"/>
              <a:ea typeface="微软雅黑" panose="020B0503020204020204" charset="-122"/>
            </a:rPr>
            <a:t/>
          </a:r>
          <a:endParaRPr lang="zh-CN" altLang="en-US">
            <a:latin typeface="微软雅黑" panose="020B0503020204020204" charset="-122"/>
            <a:ea typeface="微软雅黑" panose="020B0503020204020204" charset="-122"/>
          </a:endParaRPr>
        </a:p>
      </dgm:t>
    </dgm:pt>
    <dgm:pt modelId="{93FA076D-1319-41A0-807A-F9F0255EBBAC}" cxnId="{512BDB91-9BE7-42DE-B96D-25CC15F8AEFE}" type="parTrans">
      <dgm:prSet/>
      <dgm:spPr/>
    </dgm:pt>
    <dgm:pt modelId="{707F33D8-41D1-4C67-BA26-BEA0C6570C15}" cxnId="{512BDB91-9BE7-42DE-B96D-25CC15F8AEFE}" type="sibTrans">
      <dgm:prSet/>
      <dgm:spPr/>
    </dgm:pt>
    <dgm:pt modelId="{7CF2E237-A323-4932-9A99-5C3801C407F7}" type="pres">
      <dgm:prSet presAssocID="{49F218E0-E72F-4FB4-B861-C83F0E35F934}" presName="Name0" presStyleCnt="0">
        <dgm:presLayoutVars>
          <dgm:dir/>
          <dgm:animLvl val="lvl"/>
          <dgm:resizeHandles val="exact"/>
        </dgm:presLayoutVars>
      </dgm:prSet>
      <dgm:spPr/>
    </dgm:pt>
    <dgm:pt modelId="{600174B3-3EC6-4ED8-9A64-BCC193972B36}" type="pres">
      <dgm:prSet presAssocID="{17264811-B842-45CA-8023-890707C56826}" presName="composite" presStyleCnt="0"/>
      <dgm:spPr/>
    </dgm:pt>
    <dgm:pt modelId="{27C3B081-C62D-4789-ACCC-6B5C4C4AC593}" type="pres">
      <dgm:prSet presAssocID="{17264811-B842-45CA-8023-890707C56826}" presName="parTx" presStyleLbl="alignNode1" presStyleIdx="0" presStyleCnt="3">
        <dgm:presLayoutVars>
          <dgm:chMax val="0"/>
          <dgm:chPref val="0"/>
          <dgm:bulletEnabled val="1"/>
        </dgm:presLayoutVars>
      </dgm:prSet>
      <dgm:spPr/>
    </dgm:pt>
    <dgm:pt modelId="{EF7A3F2B-0DDF-464D-BB82-2FD9B2735E45}" type="pres">
      <dgm:prSet presAssocID="{17264811-B842-45CA-8023-890707C56826}" presName="desTx" presStyleLbl="alignAccFollowNode1" presStyleIdx="0" presStyleCnt="3">
        <dgm:presLayoutVars>
          <dgm:bulletEnabled val="1"/>
        </dgm:presLayoutVars>
      </dgm:prSet>
      <dgm:spPr/>
    </dgm:pt>
    <dgm:pt modelId="{74BFF946-DBE8-4C9C-BE94-FFDC86C27C98}" type="pres">
      <dgm:prSet presAssocID="{ABC69D63-56ED-48ED-9346-231F6A6139BF}" presName="space" presStyleCnt="0"/>
      <dgm:spPr/>
    </dgm:pt>
    <dgm:pt modelId="{F09E7C67-D483-4458-8932-ED733A6AD0BE}" type="pres">
      <dgm:prSet presAssocID="{1E2CC1A7-EE79-4C18-A179-CE42EF3B3F4A}" presName="composite" presStyleCnt="0"/>
      <dgm:spPr/>
    </dgm:pt>
    <dgm:pt modelId="{F8668B23-714E-4127-97FC-1CD6337621BE}" type="pres">
      <dgm:prSet presAssocID="{1E2CC1A7-EE79-4C18-A179-CE42EF3B3F4A}" presName="parTx" presStyleLbl="alignNode1" presStyleIdx="1" presStyleCnt="3">
        <dgm:presLayoutVars>
          <dgm:chMax val="0"/>
          <dgm:chPref val="0"/>
          <dgm:bulletEnabled val="1"/>
        </dgm:presLayoutVars>
      </dgm:prSet>
      <dgm:spPr/>
    </dgm:pt>
    <dgm:pt modelId="{DBD11FAB-8B7F-4F8A-8171-934118D8A205}" type="pres">
      <dgm:prSet presAssocID="{1E2CC1A7-EE79-4C18-A179-CE42EF3B3F4A}" presName="desTx" presStyleLbl="alignAccFollowNode1" presStyleIdx="1" presStyleCnt="3">
        <dgm:presLayoutVars>
          <dgm:bulletEnabled val="1"/>
        </dgm:presLayoutVars>
      </dgm:prSet>
      <dgm:spPr/>
    </dgm:pt>
    <dgm:pt modelId="{D35F3378-C772-4716-BE81-93512F9BEC82}" type="pres">
      <dgm:prSet presAssocID="{1BAAE311-27E8-4383-9AB4-C15DA1D4E64A}" presName="space" presStyleCnt="0"/>
      <dgm:spPr/>
    </dgm:pt>
    <dgm:pt modelId="{AF734243-87E9-4C66-B7B8-A3E0E4E6C1E3}" type="pres">
      <dgm:prSet presAssocID="{A484B16A-D33B-49BA-80C2-13C962B6C989}" presName="composite" presStyleCnt="0"/>
      <dgm:spPr/>
    </dgm:pt>
    <dgm:pt modelId="{85F0829B-F0D0-4040-B2D6-0D289700BD62}" type="pres">
      <dgm:prSet presAssocID="{A484B16A-D33B-49BA-80C2-13C962B6C989}" presName="parTx" presStyleLbl="alignNode1" presStyleIdx="2" presStyleCnt="3">
        <dgm:presLayoutVars>
          <dgm:chMax val="0"/>
          <dgm:chPref val="0"/>
          <dgm:bulletEnabled val="1"/>
        </dgm:presLayoutVars>
      </dgm:prSet>
      <dgm:spPr/>
    </dgm:pt>
    <dgm:pt modelId="{8E8B5376-0863-491C-83DC-52E304B5A1D3}" type="pres">
      <dgm:prSet presAssocID="{A484B16A-D33B-49BA-80C2-13C962B6C989}" presName="desTx" presStyleLbl="alignAccFollowNode1" presStyleIdx="2" presStyleCnt="3">
        <dgm:presLayoutVars>
          <dgm:bulletEnabled val="1"/>
        </dgm:presLayoutVars>
      </dgm:prSet>
      <dgm:spPr/>
    </dgm:pt>
  </dgm:ptLst>
  <dgm:cxnLst>
    <dgm:cxn modelId="{B6140DDB-4CD2-4F5A-8D6A-DDF3815758F7}" srcId="{49F218E0-E72F-4FB4-B861-C83F0E35F934}" destId="{17264811-B842-45CA-8023-890707C56826}" srcOrd="0" destOrd="0" parTransId="{A109D010-9885-4F8F-B8E9-E2C717658764}" sibTransId="{ABC69D63-56ED-48ED-9346-231F6A6139BF}"/>
    <dgm:cxn modelId="{602AA9D0-EEC0-4AB3-855D-F134EB142E33}" srcId="{17264811-B842-45CA-8023-890707C56826}" destId="{3A04E1E2-A022-47CE-8997-EF18827AD0A2}" srcOrd="0" destOrd="0" parTransId="{27D8CDC7-1381-4175-B7BB-6022CF4D82E6}" sibTransId="{6093660C-20EB-4964-87F9-BCEC151AEF5F}"/>
    <dgm:cxn modelId="{F46F2F35-3072-4DDA-A109-F4B26A6F1F67}" srcId="{17264811-B842-45CA-8023-890707C56826}" destId="{E3CB133A-503D-4A42-917B-C2BEB2E24225}" srcOrd="1" destOrd="0" parTransId="{036D8D05-E474-451D-961D-1A2823EA1F0D}" sibTransId="{8D973D66-CB52-4D49-A4E3-71E1C2A1F1A8}"/>
    <dgm:cxn modelId="{48395A9E-809E-4D70-917C-C4692746EAE2}" srcId="{17264811-B842-45CA-8023-890707C56826}" destId="{BCDCC1C8-C07C-47F4-8560-DAEB763158DA}" srcOrd="2" destOrd="0" parTransId="{4D70323F-D81B-4E43-967F-4F48B7BB379C}" sibTransId="{5869851E-4448-42C9-8381-641E90CE3A4F}"/>
    <dgm:cxn modelId="{D88F70F3-914E-4482-86BE-F5E907DC760E}" srcId="{17264811-B842-45CA-8023-890707C56826}" destId="{6CA7A9DC-7562-4CBA-83EC-7E90C19B38E1}" srcOrd="3" destOrd="0" parTransId="{C223FB5A-AD2C-4CE3-82E0-375019684F8B}" sibTransId="{B16E50F2-CF46-49CE-8540-EBE830060415}"/>
    <dgm:cxn modelId="{B6275C27-ECCE-4052-A275-F26402636A0E}" srcId="{17264811-B842-45CA-8023-890707C56826}" destId="{511B270C-CFEE-474E-B241-251EDF746EE2}" srcOrd="4" destOrd="0" parTransId="{F266A0FD-2F81-4412-99BC-584AB60C67EB}" sibTransId="{50EBDB8C-3756-4DD2-9FFD-5CC108A4D43F}"/>
    <dgm:cxn modelId="{6FBB3725-C506-4362-8AB6-0271DFEA66BA}" srcId="{49F218E0-E72F-4FB4-B861-C83F0E35F934}" destId="{1E2CC1A7-EE79-4C18-A179-CE42EF3B3F4A}" srcOrd="1" destOrd="0" parTransId="{4420C36B-7FD0-41F4-845A-9000C47B4900}" sibTransId="{1BAAE311-27E8-4383-9AB4-C15DA1D4E64A}"/>
    <dgm:cxn modelId="{0672A6DC-FB8F-4AD7-AF6F-E642AEBBE3A8}" srcId="{1E2CC1A7-EE79-4C18-A179-CE42EF3B3F4A}" destId="{99B048AD-4207-4FBF-AC96-32E95F737103}" srcOrd="0" destOrd="1" parTransId="{51D632FF-BB4F-4E18-882E-B48E55588B8F}" sibTransId="{FF53DED4-9E89-47A5-A21C-6C2BA42171BF}"/>
    <dgm:cxn modelId="{06C1F8B6-9612-4659-B07B-43C8A533EFC2}" srcId="{1E2CC1A7-EE79-4C18-A179-CE42EF3B3F4A}" destId="{3F49B973-E106-45BE-A8BC-167E6E03901D}" srcOrd="1" destOrd="1" parTransId="{9ED01172-0D85-4A84-9DC3-6491A807E07E}" sibTransId="{F2C45D8D-0419-4E1F-8159-2CF013E7FC44}"/>
    <dgm:cxn modelId="{08C2EC87-BBD1-49C1-8962-2DB262B2BB74}" srcId="{1E2CC1A7-EE79-4C18-A179-CE42EF3B3F4A}" destId="{B764782A-3773-4F16-A0D9-2AEA3D8B4606}" srcOrd="2" destOrd="1" parTransId="{E20314E7-48AF-40CB-A329-84DEFD3D8192}" sibTransId="{0B55BB2D-E143-4704-832E-2FC07469EF20}"/>
    <dgm:cxn modelId="{9E45BDE3-71B9-40BB-81A4-A017EC9F32F6}" srcId="{1E2CC1A7-EE79-4C18-A179-CE42EF3B3F4A}" destId="{6E05703F-E33C-4EAA-A712-DA9A2BA2537B}" srcOrd="3" destOrd="1" parTransId="{67C4F7BD-7323-4749-A4E5-1F72EA1CBF11}" sibTransId="{D6CA5018-D222-438A-ACF1-01E6798FC174}"/>
    <dgm:cxn modelId="{60FCED20-2CB6-4531-B216-E9E3D1934D6C}" srcId="{1E2CC1A7-EE79-4C18-A179-CE42EF3B3F4A}" destId="{04335EA2-F53B-4ED5-BEAD-C54B76659892}" srcOrd="4" destOrd="1" parTransId="{6CE25E1F-C9D0-47C0-A97B-FBDA3B11711B}" sibTransId="{222FBC89-07AA-4CDC-80BE-1AB104D87106}"/>
    <dgm:cxn modelId="{609A9084-D0EB-47A4-9448-DA28CF3EE6D8}" srcId="{1E2CC1A7-EE79-4C18-A179-CE42EF3B3F4A}" destId="{2B72A18A-6929-4A1D-9AC3-122D16255854}" srcOrd="5" destOrd="1" parTransId="{5BDC7B97-E255-4489-8BF4-59208585DBDF}" sibTransId="{C5E1B675-95FD-4997-8A04-D59556132756}"/>
    <dgm:cxn modelId="{EF4AE5A1-C9EC-49A9-BC10-CE5C26CD2371}" srcId="{1E2CC1A7-EE79-4C18-A179-CE42EF3B3F4A}" destId="{A5DFFFCE-3355-4F1E-91EC-A43D7EE25741}" srcOrd="6" destOrd="1" parTransId="{5155C0FA-9D5F-4760-A6BB-E4965AE64AAC}" sibTransId="{124C33EA-AF22-4828-A9BF-DE98E29C10E0}"/>
    <dgm:cxn modelId="{37ECE3EA-9181-4777-BB41-5CB7DB47F717}" srcId="{49F218E0-E72F-4FB4-B861-C83F0E35F934}" destId="{A484B16A-D33B-49BA-80C2-13C962B6C989}" srcOrd="2" destOrd="0" parTransId="{57CF6C04-37F5-4AE7-BD5A-88A90D22B7DF}" sibTransId="{A5EBB2B7-A37E-4898-A92E-017C79366253}"/>
    <dgm:cxn modelId="{33186FE3-A501-464D-ADB3-F966CD07436C}" srcId="{A484B16A-D33B-49BA-80C2-13C962B6C989}" destId="{3FE43A09-7FA9-430A-9A2C-BD8BB8A3FABC}" srcOrd="0" destOrd="2" parTransId="{681C8A90-C430-46FD-B21C-339809E07A93}" sibTransId="{65E243BC-A999-421C-8C58-849682F62438}"/>
    <dgm:cxn modelId="{B44AB616-8DC5-4347-9A1E-24285654B36A}" srcId="{A484B16A-D33B-49BA-80C2-13C962B6C989}" destId="{AF4D4B8D-2B3B-4166-BD8D-CB4F518472C3}" srcOrd="1" destOrd="2" parTransId="{05E3FEC1-6EDF-4FA9-A72A-8D0FBB1F46A9}" sibTransId="{3504E9F6-1463-4227-9261-CC9EE7CF0365}"/>
    <dgm:cxn modelId="{3465D61A-96DC-458C-84C5-4993FB07045F}" srcId="{A484B16A-D33B-49BA-80C2-13C962B6C989}" destId="{0D485F1C-DF0B-4A35-9B97-129902D78BA2}" srcOrd="2" destOrd="2" parTransId="{978B73E5-1344-466C-963B-9580A06E0E4C}" sibTransId="{ACD2900E-FC8F-4611-ABD3-1D49496DB40B}"/>
    <dgm:cxn modelId="{695396A3-6C8D-4FBD-AA42-D755E6477ACE}" srcId="{A484B16A-D33B-49BA-80C2-13C962B6C989}" destId="{CB59A39D-4889-48C8-A456-75ABBFCFBEC5}" srcOrd="3" destOrd="2" parTransId="{43B21C4D-0DA3-46B4-B489-D8B4C9E46999}" sibTransId="{E79E3CDC-61E0-4E89-B501-B629A1825FEF}"/>
    <dgm:cxn modelId="{512BDB91-9BE7-42DE-B96D-25CC15F8AEFE}" srcId="{A484B16A-D33B-49BA-80C2-13C962B6C989}" destId="{982DC0E7-28E5-4C08-9F81-8345002F90EB}" srcOrd="4" destOrd="2" parTransId="{93FA076D-1319-41A0-807A-F9F0255EBBAC}" sibTransId="{707F33D8-41D1-4C67-BA26-BEA0C6570C15}"/>
    <dgm:cxn modelId="{0E55A6BD-65CC-4059-B2FF-A21502E3465A}" type="presOf" srcId="{49F218E0-E72F-4FB4-B861-C83F0E35F934}" destId="{7CF2E237-A323-4932-9A99-5C3801C407F7}" srcOrd="0" destOrd="0" presId="urn:microsoft.com/office/officeart/2005/8/layout/hList1"/>
    <dgm:cxn modelId="{A003CFAA-1BD2-4B0E-9435-F1E1C29F2577}" type="presParOf" srcId="{7CF2E237-A323-4932-9A99-5C3801C407F7}" destId="{600174B3-3EC6-4ED8-9A64-BCC193972B36}" srcOrd="0" destOrd="0" presId="urn:microsoft.com/office/officeart/2005/8/layout/hList1"/>
    <dgm:cxn modelId="{14D1FBF1-85A5-4DB2-B077-50BDFACA06A0}" type="presParOf" srcId="{600174B3-3EC6-4ED8-9A64-BCC193972B36}" destId="{27C3B081-C62D-4789-ACCC-6B5C4C4AC593}" srcOrd="0" destOrd="0" presId="urn:microsoft.com/office/officeart/2005/8/layout/hList1"/>
    <dgm:cxn modelId="{FC1EF1E0-71AA-4115-B5B7-AB219E25D92C}" type="presOf" srcId="{17264811-B842-45CA-8023-890707C56826}" destId="{27C3B081-C62D-4789-ACCC-6B5C4C4AC593}" srcOrd="0" destOrd="0" presId="urn:microsoft.com/office/officeart/2005/8/layout/hList1"/>
    <dgm:cxn modelId="{77054616-3060-4A99-ACCB-103F199C6F0F}" type="presParOf" srcId="{600174B3-3EC6-4ED8-9A64-BCC193972B36}" destId="{EF7A3F2B-0DDF-464D-BB82-2FD9B2735E45}" srcOrd="1" destOrd="0" presId="urn:microsoft.com/office/officeart/2005/8/layout/hList1"/>
    <dgm:cxn modelId="{666386F6-9B06-4883-855D-97D732419D9C}" type="presOf" srcId="{3A04E1E2-A022-47CE-8997-EF18827AD0A2}" destId="{EF7A3F2B-0DDF-464D-BB82-2FD9B2735E45}" srcOrd="0" destOrd="0" presId="urn:microsoft.com/office/officeart/2005/8/layout/hList1"/>
    <dgm:cxn modelId="{78A1C03C-2F1D-4453-9E63-63634F0385F7}" type="presOf" srcId="{E3CB133A-503D-4A42-917B-C2BEB2E24225}" destId="{EF7A3F2B-0DDF-464D-BB82-2FD9B2735E45}" srcOrd="0" destOrd="1" presId="urn:microsoft.com/office/officeart/2005/8/layout/hList1"/>
    <dgm:cxn modelId="{BB215B4F-F624-42B4-B18E-11AF103514DC}" type="presOf" srcId="{BCDCC1C8-C07C-47F4-8560-DAEB763158DA}" destId="{EF7A3F2B-0DDF-464D-BB82-2FD9B2735E45}" srcOrd="0" destOrd="2" presId="urn:microsoft.com/office/officeart/2005/8/layout/hList1"/>
    <dgm:cxn modelId="{BE7B8E7D-E99F-45E2-B850-B08856A30362}" type="presOf" srcId="{6CA7A9DC-7562-4CBA-83EC-7E90C19B38E1}" destId="{EF7A3F2B-0DDF-464D-BB82-2FD9B2735E45}" srcOrd="0" destOrd="3" presId="urn:microsoft.com/office/officeart/2005/8/layout/hList1"/>
    <dgm:cxn modelId="{80721F3B-9092-4674-846D-EEDAC6D16F69}" type="presOf" srcId="{511B270C-CFEE-474E-B241-251EDF746EE2}" destId="{EF7A3F2B-0DDF-464D-BB82-2FD9B2735E45}" srcOrd="0" destOrd="4" presId="urn:microsoft.com/office/officeart/2005/8/layout/hList1"/>
    <dgm:cxn modelId="{2BC99BAC-F597-4732-B1CB-BFB8E0AFF70B}" type="presParOf" srcId="{7CF2E237-A323-4932-9A99-5C3801C407F7}" destId="{74BFF946-DBE8-4C9C-BE94-FFDC86C27C98}" srcOrd="1" destOrd="0" presId="urn:microsoft.com/office/officeart/2005/8/layout/hList1"/>
    <dgm:cxn modelId="{A0854B21-8BE6-4B79-AB3E-162A6F06EFDB}" type="presParOf" srcId="{7CF2E237-A323-4932-9A99-5C3801C407F7}" destId="{F09E7C67-D483-4458-8932-ED733A6AD0BE}" srcOrd="2" destOrd="0" presId="urn:microsoft.com/office/officeart/2005/8/layout/hList1"/>
    <dgm:cxn modelId="{2B3AE28D-7F62-47AF-A5F3-250442A82B96}" type="presParOf" srcId="{F09E7C67-D483-4458-8932-ED733A6AD0BE}" destId="{F8668B23-714E-4127-97FC-1CD6337621BE}" srcOrd="0" destOrd="2" presId="urn:microsoft.com/office/officeart/2005/8/layout/hList1"/>
    <dgm:cxn modelId="{E29EE6BA-DDD3-43E4-9AEC-BFE32EA69DE6}" type="presOf" srcId="{1E2CC1A7-EE79-4C18-A179-CE42EF3B3F4A}" destId="{F8668B23-714E-4127-97FC-1CD6337621BE}" srcOrd="0" destOrd="0" presId="urn:microsoft.com/office/officeart/2005/8/layout/hList1"/>
    <dgm:cxn modelId="{9619DA8B-0E05-4FAC-A445-248CD1298415}" type="presParOf" srcId="{F09E7C67-D483-4458-8932-ED733A6AD0BE}" destId="{DBD11FAB-8B7F-4F8A-8171-934118D8A205}" srcOrd="1" destOrd="2" presId="urn:microsoft.com/office/officeart/2005/8/layout/hList1"/>
    <dgm:cxn modelId="{A890BC0F-2F62-4E03-BD0B-9688BFE3E04A}" type="presOf" srcId="{99B048AD-4207-4FBF-AC96-32E95F737103}" destId="{DBD11FAB-8B7F-4F8A-8171-934118D8A205}" srcOrd="0" destOrd="0" presId="urn:microsoft.com/office/officeart/2005/8/layout/hList1"/>
    <dgm:cxn modelId="{917AB68C-1B0C-41AE-8743-6CBE9F0770C5}" type="presOf" srcId="{3F49B973-E106-45BE-A8BC-167E6E03901D}" destId="{DBD11FAB-8B7F-4F8A-8171-934118D8A205}" srcOrd="0" destOrd="1" presId="urn:microsoft.com/office/officeart/2005/8/layout/hList1"/>
    <dgm:cxn modelId="{033E05F6-5E15-4AD4-BA56-A0B60B22BA71}" type="presOf" srcId="{B764782A-3773-4F16-A0D9-2AEA3D8B4606}" destId="{DBD11FAB-8B7F-4F8A-8171-934118D8A205}" srcOrd="0" destOrd="2" presId="urn:microsoft.com/office/officeart/2005/8/layout/hList1"/>
    <dgm:cxn modelId="{93FAEC32-3FC3-410C-A149-6C73AB513022}" type="presOf" srcId="{6E05703F-E33C-4EAA-A712-DA9A2BA2537B}" destId="{DBD11FAB-8B7F-4F8A-8171-934118D8A205}" srcOrd="0" destOrd="3" presId="urn:microsoft.com/office/officeart/2005/8/layout/hList1"/>
    <dgm:cxn modelId="{C9AE932F-5E1D-4692-B5ED-9342C6CB0BB7}" type="presOf" srcId="{04335EA2-F53B-4ED5-BEAD-C54B76659892}" destId="{DBD11FAB-8B7F-4F8A-8171-934118D8A205}" srcOrd="0" destOrd="4" presId="urn:microsoft.com/office/officeart/2005/8/layout/hList1"/>
    <dgm:cxn modelId="{EAB785E7-E309-45AB-BFF9-8AD120150513}" type="presOf" srcId="{2B72A18A-6929-4A1D-9AC3-122D16255854}" destId="{DBD11FAB-8B7F-4F8A-8171-934118D8A205}" srcOrd="0" destOrd="5" presId="urn:microsoft.com/office/officeart/2005/8/layout/hList1"/>
    <dgm:cxn modelId="{29B7B6D5-6625-48F0-9F7E-B5371A43CBF6}" type="presOf" srcId="{A5DFFFCE-3355-4F1E-91EC-A43D7EE25741}" destId="{DBD11FAB-8B7F-4F8A-8171-934118D8A205}" srcOrd="0" destOrd="6" presId="urn:microsoft.com/office/officeart/2005/8/layout/hList1"/>
    <dgm:cxn modelId="{7408D3CE-4A21-4CE7-9527-F19B05C93BC0}" type="presParOf" srcId="{7CF2E237-A323-4932-9A99-5C3801C407F7}" destId="{D35F3378-C772-4716-BE81-93512F9BEC82}" srcOrd="3" destOrd="0" presId="urn:microsoft.com/office/officeart/2005/8/layout/hList1"/>
    <dgm:cxn modelId="{4D0264E1-9C48-4032-B7D4-727F4E57D0FC}" type="presParOf" srcId="{7CF2E237-A323-4932-9A99-5C3801C407F7}" destId="{AF734243-87E9-4C66-B7B8-A3E0E4E6C1E3}" srcOrd="4" destOrd="0" presId="urn:microsoft.com/office/officeart/2005/8/layout/hList1"/>
    <dgm:cxn modelId="{72EB6D55-58E6-4940-AAAB-498D1E1FFD61}" type="presParOf" srcId="{AF734243-87E9-4C66-B7B8-A3E0E4E6C1E3}" destId="{85F0829B-F0D0-4040-B2D6-0D289700BD62}" srcOrd="0" destOrd="4" presId="urn:microsoft.com/office/officeart/2005/8/layout/hList1"/>
    <dgm:cxn modelId="{DA82F722-7C92-4BE1-8829-95E39A30ED59}" type="presOf" srcId="{A484B16A-D33B-49BA-80C2-13C962B6C989}" destId="{85F0829B-F0D0-4040-B2D6-0D289700BD62}" srcOrd="0" destOrd="0" presId="urn:microsoft.com/office/officeart/2005/8/layout/hList1"/>
    <dgm:cxn modelId="{EE5B5F1B-476E-48A9-A614-12B3A9BBB36D}" type="presParOf" srcId="{AF734243-87E9-4C66-B7B8-A3E0E4E6C1E3}" destId="{8E8B5376-0863-491C-83DC-52E304B5A1D3}" srcOrd="1" destOrd="4" presId="urn:microsoft.com/office/officeart/2005/8/layout/hList1"/>
    <dgm:cxn modelId="{69F7B2D6-0B2A-4D19-824E-885576FDC5E9}" type="presOf" srcId="{3FE43A09-7FA9-430A-9A2C-BD8BB8A3FABC}" destId="{8E8B5376-0863-491C-83DC-52E304B5A1D3}" srcOrd="0" destOrd="0" presId="urn:microsoft.com/office/officeart/2005/8/layout/hList1"/>
    <dgm:cxn modelId="{17022F25-D145-4116-8236-038DCA236036}" type="presOf" srcId="{AF4D4B8D-2B3B-4166-BD8D-CB4F518472C3}" destId="{8E8B5376-0863-491C-83DC-52E304B5A1D3}" srcOrd="0" destOrd="1" presId="urn:microsoft.com/office/officeart/2005/8/layout/hList1"/>
    <dgm:cxn modelId="{94C51A29-0ABB-4DE7-A402-8CAF4E4C78DF}" type="presOf" srcId="{0D485F1C-DF0B-4A35-9B97-129902D78BA2}" destId="{8E8B5376-0863-491C-83DC-52E304B5A1D3}" srcOrd="0" destOrd="2" presId="urn:microsoft.com/office/officeart/2005/8/layout/hList1"/>
    <dgm:cxn modelId="{AE5B3BA3-3F71-4E3B-8449-5CFBD4B59728}" type="presOf" srcId="{CB59A39D-4889-48C8-A456-75ABBFCFBEC5}" destId="{8E8B5376-0863-491C-83DC-52E304B5A1D3}" srcOrd="0" destOrd="3" presId="urn:microsoft.com/office/officeart/2005/8/layout/hList1"/>
    <dgm:cxn modelId="{3E730703-D507-4CD8-B798-E77FDD67E5D1}" type="presOf" srcId="{982DC0E7-28E5-4C08-9F81-8345002F90EB}" destId="{8E8B5376-0863-491C-83DC-52E304B5A1D3}" srcOrd="0" destOrd="4"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3DDEC3-4410-4A7B-A08D-B4E398522276}" type="doc">
      <dgm:prSet loTypeId="hierarchy" loCatId="hierarchy" qsTypeId="urn:microsoft.com/office/officeart/2005/8/quickstyle/simple1" qsCatId="simple" csTypeId="urn:microsoft.com/office/officeart/2005/8/colors/accent2_2" csCatId="accent1" phldr="0"/>
      <dgm:spPr/>
      <dgm:t>
        <a:bodyPr/>
        <a:p>
          <a:endParaRPr lang="zh-CN" altLang="en-US"/>
        </a:p>
      </dgm:t>
    </dgm:pt>
    <dgm:pt modelId="{F970B406-3137-445F-A047-960BE6F8F548}">
      <dgm:prSet phldrT="[文本]" phldr="0" custT="0"/>
      <dgm:spPr/>
      <dgm:t>
        <a:bodyPr vert="horz" wrap="square"/>
        <a:p>
          <a:pPr>
            <a:lnSpc>
              <a:spcPct val="100000"/>
            </a:lnSpc>
            <a:spcBef>
              <a:spcPct val="0"/>
            </a:spcBef>
            <a:spcAft>
              <a:spcPct val="35000"/>
            </a:spcAft>
          </a:pPr>
          <a:r>
            <a:rPr lang="zh-CN" altLang="en-US"/>
            <a:t>加粉</a:t>
          </a:r>
          <a:r>
            <a:rPr lang="zh-CN" altLang="en-US"/>
            <a:t/>
          </a:r>
          <a:endParaRPr lang="zh-CN" altLang="en-US"/>
        </a:p>
      </dgm:t>
    </dgm:pt>
    <dgm:pt modelId="{DE9920FC-ADF2-43FC-8D66-AB16E15737FC}" cxnId="{DA498471-2F87-4662-A049-AE4932872FDD}" type="parTrans">
      <dgm:prSet/>
      <dgm:spPr/>
      <dgm:t>
        <a:bodyPr/>
        <a:p>
          <a:endParaRPr lang="zh-CN" altLang="en-US"/>
        </a:p>
      </dgm:t>
    </dgm:pt>
    <dgm:pt modelId="{A6DBE21A-0230-45DE-A17E-9E9D78667511}" cxnId="{DA498471-2F87-4662-A049-AE4932872FDD}" type="sibTrans">
      <dgm:prSet/>
      <dgm:spPr/>
      <dgm:t>
        <a:bodyPr/>
        <a:p>
          <a:endParaRPr lang="zh-CN" altLang="en-US"/>
        </a:p>
      </dgm:t>
    </dgm:pt>
    <dgm:pt modelId="{2199E590-A466-443A-B43D-5CA7DA30B3AC}">
      <dgm:prSet phldrT="[文本]" phldr="0" custT="0"/>
      <dgm:spPr/>
      <dgm:t>
        <a:bodyPr vert="horz" wrap="square"/>
        <a:p>
          <a:pPr>
            <a:lnSpc>
              <a:spcPct val="100000"/>
            </a:lnSpc>
            <a:spcBef>
              <a:spcPct val="0"/>
            </a:spcBef>
            <a:spcAft>
              <a:spcPct val="35000"/>
            </a:spcAft>
          </a:pPr>
          <a:r>
            <a:rPr lang="zh-CN" altLang="en-US"/>
            <a:t>老客：</a:t>
          </a:r>
          <a:r>
            <a:rPr lang="zh-CN" altLang="en-US"/>
            <a:t>手机号主动加粉</a:t>
          </a:r>
          <a:r>
            <a:rPr lang="zh-CN" altLang="en-US"/>
            <a:t/>
          </a:r>
          <a:endParaRPr lang="zh-CN" altLang="en-US"/>
        </a:p>
      </dgm:t>
    </dgm:pt>
    <dgm:pt modelId="{0F1D7D4E-BD8E-43C1-8F99-ED496D7A9BB4}" cxnId="{51C0702F-CF6E-41D6-9B2F-046081E464A8}" type="parTrans">
      <dgm:prSet/>
      <dgm:spPr/>
      <dgm:t>
        <a:bodyPr/>
        <a:p>
          <a:endParaRPr lang="zh-CN" altLang="en-US"/>
        </a:p>
      </dgm:t>
    </dgm:pt>
    <dgm:pt modelId="{49BEF6ED-1342-41F0-807C-53E1906472B9}" cxnId="{51C0702F-CF6E-41D6-9B2F-046081E464A8}" type="sibTrans">
      <dgm:prSet/>
      <dgm:spPr/>
      <dgm:t>
        <a:bodyPr/>
        <a:p>
          <a:endParaRPr lang="zh-CN" altLang="en-US"/>
        </a:p>
      </dgm:t>
    </dgm:pt>
    <dgm:pt modelId="{6410EC4E-6AA5-4F68-930B-680495E49A0B}">
      <dgm:prSet phldrT="[文本]" phldr="0" custT="0"/>
      <dgm:spPr/>
      <dgm:t>
        <a:bodyPr vert="horz" wrap="square"/>
        <a:p>
          <a:pPr>
            <a:lnSpc>
              <a:spcPct val="100000"/>
            </a:lnSpc>
            <a:spcBef>
              <a:spcPct val="0"/>
            </a:spcBef>
            <a:spcAft>
              <a:spcPct val="35000"/>
            </a:spcAft>
          </a:pPr>
          <a:r>
            <a:rPr lang="zh-CN" altLang="en-US"/>
            <a:t>老客：个微好友批量加粉</a:t>
          </a:r>
          <a:r>
            <a:rPr lang="zh-CN" altLang="en-US"/>
            <a:t/>
          </a:r>
          <a:endParaRPr lang="zh-CN" altLang="en-US"/>
        </a:p>
      </dgm:t>
    </dgm:pt>
    <dgm:pt modelId="{23807AB1-DC98-4728-B950-3E60934BA7E7}" cxnId="{AEA194DB-5CF6-44FB-96C8-FC8356114267}" type="parTrans">
      <dgm:prSet/>
      <dgm:spPr/>
      <dgm:t>
        <a:bodyPr/>
        <a:p>
          <a:endParaRPr lang="zh-CN" altLang="en-US"/>
        </a:p>
      </dgm:t>
    </dgm:pt>
    <dgm:pt modelId="{B19E9109-E222-453D-A601-BD15100C2B8F}" cxnId="{AEA194DB-5CF6-44FB-96C8-FC8356114267}" type="sibTrans">
      <dgm:prSet/>
      <dgm:spPr/>
      <dgm:t>
        <a:bodyPr/>
        <a:p>
          <a:endParaRPr lang="zh-CN" altLang="en-US"/>
        </a:p>
      </dgm:t>
    </dgm:pt>
    <dgm:pt modelId="{1C50A7F3-7C1C-4262-B157-B93E35C6DED2}">
      <dgm:prSet phldr="0" custT="0"/>
      <dgm:spPr/>
      <dgm:t>
        <a:bodyPr vert="horz" wrap="square"/>
        <a:p>
          <a:pPr>
            <a:lnSpc>
              <a:spcPct val="100000"/>
            </a:lnSpc>
            <a:spcBef>
              <a:spcPct val="0"/>
            </a:spcBef>
            <a:spcAft>
              <a:spcPct val="35000"/>
            </a:spcAft>
          </a:pPr>
          <a:r>
            <a:rPr lang="zh-CN"/>
            <a:t>新客：包裹卡活码加粉</a:t>
          </a:r>
          <a:r>
            <a:rPr lang="zh-CN"/>
            <a:t/>
          </a:r>
          <a:endParaRPr lang="zh-CN"/>
        </a:p>
      </dgm:t>
    </dgm:pt>
    <dgm:pt modelId="{1D8CCD01-7B6E-4F57-A775-F01B280A8E2B}" cxnId="{71E47337-D882-4BCD-A27F-6E09842BEF31}" type="parTrans">
      <dgm:prSet/>
      <dgm:spPr/>
    </dgm:pt>
    <dgm:pt modelId="{83A1A070-BCA0-4207-A216-AFAAC334E6C9}" cxnId="{71E47337-D882-4BCD-A27F-6E09842BEF31}" type="sibTrans">
      <dgm:prSet/>
      <dgm:spPr/>
    </dgm:pt>
    <dgm:pt modelId="{867279BA-BE37-4115-B52A-17E4F0F535FD}">
      <dgm:prSet phldrT="[文本]" phldr="0" custT="0"/>
      <dgm:spPr/>
      <dgm:t>
        <a:bodyPr vert="horz" wrap="square"/>
        <a:p>
          <a:pPr>
            <a:lnSpc>
              <a:spcPct val="100000"/>
            </a:lnSpc>
            <a:spcBef>
              <a:spcPct val="0"/>
            </a:spcBef>
            <a:spcAft>
              <a:spcPct val="35000"/>
            </a:spcAft>
          </a:pPr>
          <a:r>
            <a:rPr lang="zh-CN" altLang="en-US"/>
            <a:t>用户细分</a:t>
          </a:r>
          <a:r>
            <a:rPr lang="zh-CN" altLang="en-US"/>
            <a:t/>
          </a:r>
          <a:endParaRPr lang="zh-CN" altLang="en-US"/>
        </a:p>
      </dgm:t>
    </dgm:pt>
    <dgm:pt modelId="{1A4FEF92-68C1-469B-A1A1-5D97CB9FBEDD}" cxnId="{88CA6C03-7057-40A8-AE75-969E1687E798}" type="parTrans">
      <dgm:prSet/>
      <dgm:spPr/>
      <dgm:t>
        <a:bodyPr/>
        <a:p>
          <a:endParaRPr lang="zh-CN" altLang="en-US"/>
        </a:p>
      </dgm:t>
    </dgm:pt>
    <dgm:pt modelId="{0FC30822-F791-4477-9BA8-25504EBFECC7}" cxnId="{88CA6C03-7057-40A8-AE75-969E1687E798}" type="sibTrans">
      <dgm:prSet/>
      <dgm:spPr/>
      <dgm:t>
        <a:bodyPr/>
        <a:p>
          <a:endParaRPr lang="zh-CN" altLang="en-US"/>
        </a:p>
      </dgm:t>
    </dgm:pt>
    <dgm:pt modelId="{849175CF-F593-437D-924E-CA0E96CBD1E1}">
      <dgm:prSet phldrT="[文本]" phldr="0" custT="0"/>
      <dgm:spPr/>
      <dgm:t>
        <a:bodyPr vert="horz" wrap="square"/>
        <a:p>
          <a:pPr>
            <a:lnSpc>
              <a:spcPct val="100000"/>
            </a:lnSpc>
            <a:spcBef>
              <a:spcPct val="0"/>
            </a:spcBef>
            <a:spcAft>
              <a:spcPct val="35000"/>
            </a:spcAft>
          </a:pPr>
          <a:r>
            <a:rPr lang="zh-CN" altLang="en-US"/>
            <a:t>渠道来源：</a:t>
          </a:r>
          <a:r>
            <a:rPr lang="zh-CN" altLang="en-US"/>
            <a:t>活码自动标签</a:t>
          </a:r>
          <a:r>
            <a:rPr lang="zh-CN" altLang="en-US"/>
            <a:t/>
          </a:r>
          <a:endParaRPr lang="zh-CN" altLang="en-US"/>
        </a:p>
      </dgm:t>
    </dgm:pt>
    <dgm:pt modelId="{57380257-9F95-43E2-B330-46970CC8990C}" cxnId="{D8998C5F-45B6-4F83-9C7D-1B9BB7F8C272}" type="parTrans">
      <dgm:prSet/>
      <dgm:spPr/>
      <dgm:t>
        <a:bodyPr/>
        <a:p>
          <a:endParaRPr lang="zh-CN" altLang="en-US"/>
        </a:p>
      </dgm:t>
    </dgm:pt>
    <dgm:pt modelId="{6A3A148F-286C-48E5-8F1A-D937B12918BD}" cxnId="{D8998C5F-45B6-4F83-9C7D-1B9BB7F8C272}" type="sibTrans">
      <dgm:prSet/>
      <dgm:spPr/>
      <dgm:t>
        <a:bodyPr/>
        <a:p>
          <a:endParaRPr lang="zh-CN" altLang="en-US"/>
        </a:p>
      </dgm:t>
    </dgm:pt>
    <dgm:pt modelId="{8C757F7A-BF47-479A-973F-2852BB847704}">
      <dgm:prSet phldrT="[文本]" phldr="0" custT="0"/>
      <dgm:spPr/>
      <dgm:t>
        <a:bodyPr vert="horz" wrap="square"/>
        <a:p>
          <a:pPr>
            <a:lnSpc>
              <a:spcPct val="100000"/>
            </a:lnSpc>
            <a:spcBef>
              <a:spcPct val="0"/>
            </a:spcBef>
            <a:spcAft>
              <a:spcPct val="35000"/>
            </a:spcAft>
          </a:pPr>
          <a:r>
            <a:rPr lang="zh-CN" altLang="en-US"/>
            <a:t>绑号后自动识别用户订单</a:t>
          </a:r>
          <a:endParaRPr lang="zh-CN" altLang="en-US"/>
        </a:p>
      </dgm:t>
    </dgm:pt>
    <dgm:pt modelId="{672BD303-3035-4BAD-BC56-6E34D1C63F93}" cxnId="{7F437BE5-CB86-4386-827F-FE251F7A2807}" type="parTrans">
      <dgm:prSet/>
      <dgm:spPr/>
      <dgm:t>
        <a:bodyPr/>
        <a:p>
          <a:endParaRPr lang="zh-CN" altLang="en-US"/>
        </a:p>
      </dgm:t>
    </dgm:pt>
    <dgm:pt modelId="{BB43DD45-D574-4499-816C-77E724CFB04C}" cxnId="{7F437BE5-CB86-4386-827F-FE251F7A2807}" type="sibTrans">
      <dgm:prSet/>
      <dgm:spPr/>
      <dgm:t>
        <a:bodyPr/>
        <a:p>
          <a:endParaRPr lang="zh-CN" altLang="en-US"/>
        </a:p>
      </dgm:t>
    </dgm:pt>
    <dgm:pt modelId="{9FC9A001-A348-441D-9EB5-18D2F8569BC2}">
      <dgm:prSet phldr="0" custT="0"/>
      <dgm:spPr/>
      <dgm:t>
        <a:bodyPr vert="horz" wrap="square"/>
        <a:p>
          <a:pPr>
            <a:lnSpc>
              <a:spcPct val="100000"/>
            </a:lnSpc>
            <a:spcBef>
              <a:spcPct val="0"/>
            </a:spcBef>
            <a:spcAft>
              <a:spcPct val="35000"/>
            </a:spcAft>
          </a:pPr>
          <a:r>
            <a:rPr lang="zh-CN"/>
            <a:t>多维度</a:t>
          </a:r>
          <a:r>
            <a:rPr lang="zh-CN"/>
            <a:t>批量</a:t>
          </a:r>
          <a:r>
            <a:rPr lang="zh-CN"/>
            <a:t>打标</a:t>
          </a:r>
          <a:r>
            <a:rPr lang="zh-CN"/>
            <a:t>处理</a:t>
          </a:r>
          <a:r>
            <a:rPr lang="zh-CN"/>
            <a:t/>
          </a:r>
          <a:endParaRPr lang="zh-CN"/>
        </a:p>
      </dgm:t>
    </dgm:pt>
    <dgm:pt modelId="{F3757D12-6C27-4008-B05C-7FFCBCF4F021}" cxnId="{C148A73D-0B66-4B10-BF8F-B99117240D9D}" type="parTrans">
      <dgm:prSet/>
      <dgm:spPr/>
    </dgm:pt>
    <dgm:pt modelId="{1BF9C13B-90B0-476B-B89A-EA9F8EA0D031}" cxnId="{C148A73D-0B66-4B10-BF8F-B99117240D9D}" type="sibTrans">
      <dgm:prSet/>
      <dgm:spPr/>
    </dgm:pt>
    <dgm:pt modelId="{05B2ACF0-B426-4A63-8D68-0816760CE3BB}">
      <dgm:prSet phldr="0" custT="0"/>
      <dgm:spPr/>
      <dgm:t>
        <a:bodyPr vert="horz" wrap="square"/>
        <a:p>
          <a:pPr>
            <a:lnSpc>
              <a:spcPct val="100000"/>
            </a:lnSpc>
            <a:spcBef>
              <a:spcPct val="0"/>
            </a:spcBef>
            <a:spcAft>
              <a:spcPct val="35000"/>
            </a:spcAft>
          </a:pPr>
          <a:r>
            <a:rPr lang="zh-CN"/>
            <a:t>自动引导</a:t>
          </a:r>
          <a:r>
            <a:rPr lang="zh-CN"/>
            <a:t/>
          </a:r>
          <a:endParaRPr lang="zh-CN"/>
        </a:p>
      </dgm:t>
    </dgm:pt>
    <dgm:pt modelId="{667DC371-A784-4115-A577-3FD0BAB148C6}" cxnId="{3E1276AB-9499-4BA4-A22C-130A3F4C5068}" type="parTrans">
      <dgm:prSet/>
      <dgm:spPr/>
    </dgm:pt>
    <dgm:pt modelId="{5CEEF76C-1606-4CAD-ACB5-63A4891C14E5}" cxnId="{3E1276AB-9499-4BA4-A22C-130A3F4C5068}" type="sibTrans">
      <dgm:prSet/>
      <dgm:spPr/>
    </dgm:pt>
    <dgm:pt modelId="{7A810F2E-9427-4808-8340-3CE871631595}">
      <dgm:prSet phldr="0" custT="0"/>
      <dgm:spPr/>
      <dgm:t>
        <a:bodyPr vert="horz" wrap="square"/>
        <a:p>
          <a:pPr>
            <a:lnSpc>
              <a:spcPct val="100000"/>
            </a:lnSpc>
            <a:spcBef>
              <a:spcPct val="0"/>
            </a:spcBef>
            <a:spcAft>
              <a:spcPct val="35000"/>
            </a:spcAft>
          </a:pPr>
          <a:r>
            <a:rPr lang="zh-CN"/>
            <a:t>活码自动欢迎语引导进群</a:t>
          </a:r>
          <a:r>
            <a:rPr lang="zh-CN"/>
            <a:t/>
          </a:r>
          <a:endParaRPr lang="zh-CN"/>
        </a:p>
      </dgm:t>
    </dgm:pt>
    <dgm:pt modelId="{2787331C-40B3-4309-99E4-75638E9CC8CA}" cxnId="{F668C9CF-6E15-4F3D-8D8A-B144147718C2}" type="parTrans">
      <dgm:prSet/>
      <dgm:spPr/>
    </dgm:pt>
    <dgm:pt modelId="{9565B941-713F-4D63-956E-67A6CFBFDC14}" cxnId="{F668C9CF-6E15-4F3D-8D8A-B144147718C2}" type="sibTrans">
      <dgm:prSet/>
      <dgm:spPr/>
    </dgm:pt>
    <dgm:pt modelId="{FF7A2296-7468-4846-911B-F26AFC0D1C89}">
      <dgm:prSet phldr="0" custT="0"/>
      <dgm:spPr/>
      <dgm:t>
        <a:bodyPr vert="horz" wrap="square"/>
        <a:p>
          <a:pPr>
            <a:lnSpc>
              <a:spcPct val="100000"/>
            </a:lnSpc>
            <a:spcBef>
              <a:spcPct val="0"/>
            </a:spcBef>
            <a:spcAft>
              <a:spcPct val="35000"/>
            </a:spcAft>
          </a:pPr>
          <a:r>
            <a:rPr lang="zh-CN"/>
            <a:t>群欢迎语自动引导参加活动</a:t>
          </a:r>
          <a:r>
            <a:rPr lang="zh-CN"/>
            <a:t/>
          </a:r>
          <a:endParaRPr lang="zh-CN"/>
        </a:p>
      </dgm:t>
    </dgm:pt>
    <dgm:pt modelId="{195139C1-4662-41C3-81A9-3A630373B10C}" cxnId="{D2C57283-B1A2-4E30-B984-7CBE4D1EBF3D}" type="parTrans">
      <dgm:prSet/>
      <dgm:spPr/>
    </dgm:pt>
    <dgm:pt modelId="{DE08B2F3-2873-49E2-B1FD-2DF9D30A42B9}" cxnId="{D2C57283-B1A2-4E30-B984-7CBE4D1EBF3D}" type="sibTrans">
      <dgm:prSet/>
      <dgm:spPr/>
    </dgm:pt>
    <dgm:pt modelId="{CAF9F05F-FFEC-4AA6-A56B-FD7C16AC8725}">
      <dgm:prSet phldr="0" custT="0"/>
      <dgm:spPr/>
      <dgm:t>
        <a:bodyPr vert="horz" wrap="square"/>
        <a:p>
          <a:pPr>
            <a:lnSpc>
              <a:spcPct val="100000"/>
            </a:lnSpc>
            <a:spcBef>
              <a:spcPct val="0"/>
            </a:spcBef>
            <a:spcAft>
              <a:spcPct val="35000"/>
            </a:spcAft>
          </a:pPr>
          <a:r>
            <a:rPr lang="zh-CN" altLang="en-US"/>
            <a:t>活码</a:t>
          </a:r>
          <a:r>
            <a:rPr lang="zh-CN" altLang="en-US"/>
            <a:t>新粉按标签自动拉群</a:t>
          </a:r>
          <a:endParaRPr lang="zh-CN" altLang="en-US"/>
        </a:p>
      </dgm:t>
    </dgm:pt>
    <dgm:pt modelId="{6DF3430E-8EC9-4175-9F20-C00C67B500FC}" cxnId="{53041F2F-C86B-4729-9F8B-17DFACCB9CD6}" type="parTrans">
      <dgm:prSet/>
      <dgm:spPr/>
    </dgm:pt>
    <dgm:pt modelId="{40DFBF7B-C27B-48CA-8B5D-309074BCA6BF}" cxnId="{53041F2F-C86B-4729-9F8B-17DFACCB9CD6}" type="sibTrans">
      <dgm:prSet/>
      <dgm:spPr/>
    </dgm:pt>
    <dgm:pt modelId="{877EA4ED-F6FA-4F2C-8E1E-71B11F7A1BC9}">
      <dgm:prSet phldr="0" custT="0"/>
      <dgm:spPr/>
      <dgm:t>
        <a:bodyPr vert="horz" wrap="square"/>
        <a:p>
          <a:pPr>
            <a:lnSpc>
              <a:spcPct val="100000"/>
            </a:lnSpc>
            <a:spcBef>
              <a:spcPct val="0"/>
            </a:spcBef>
            <a:spcAft>
              <a:spcPct val="35000"/>
            </a:spcAft>
          </a:pPr>
          <a:r>
            <a:rPr lang="zh-CN"/>
            <a:t>定时</a:t>
          </a:r>
          <a:r>
            <a:rPr lang="zh-CN"/>
            <a:t>群发</a:t>
          </a:r>
          <a:r>
            <a:rPr lang="zh-CN"/>
            <a:t/>
          </a:r>
          <a:endParaRPr lang="zh-CN"/>
        </a:p>
      </dgm:t>
    </dgm:pt>
    <dgm:pt modelId="{F33459E9-E76F-4C12-91E9-D4996FE9A639}" cxnId="{B42B6315-483C-4427-9C58-B7AE6E22B9AF}" type="parTrans">
      <dgm:prSet/>
      <dgm:spPr/>
    </dgm:pt>
    <dgm:pt modelId="{9A7B83E1-627C-4024-A6AA-A560E71BC79C}" cxnId="{B42B6315-483C-4427-9C58-B7AE6E22B9AF}" type="sibTrans">
      <dgm:prSet/>
      <dgm:spPr/>
    </dgm:pt>
    <dgm:pt modelId="{F53D816E-8F3F-4299-9CA1-7A67434FDC5C}">
      <dgm:prSet phldr="0" custT="0"/>
      <dgm:spPr/>
      <dgm:t>
        <a:bodyPr vert="horz" wrap="square"/>
        <a:p>
          <a:pPr>
            <a:lnSpc>
              <a:spcPct val="100000"/>
            </a:lnSpc>
            <a:spcBef>
              <a:spcPct val="0"/>
            </a:spcBef>
            <a:spcAft>
              <a:spcPct val="35000"/>
            </a:spcAft>
          </a:pPr>
          <a:r>
            <a:rPr lang="zh-CN"/>
            <a:t>定时</a:t>
          </a:r>
          <a:r>
            <a:rPr lang="zh-CN"/>
            <a:t>自动群早晚安</a:t>
          </a:r>
          <a:r>
            <a:rPr lang="zh-CN"/>
            <a:t/>
          </a:r>
          <a:endParaRPr lang="zh-CN"/>
        </a:p>
      </dgm:t>
    </dgm:pt>
    <dgm:pt modelId="{7FD07CE0-0319-43BA-BBD4-B04C0D7A027D}" cxnId="{B9B0CE07-7306-4CEB-A221-DB8FE76176EA}" type="parTrans">
      <dgm:prSet/>
      <dgm:spPr/>
    </dgm:pt>
    <dgm:pt modelId="{B8304F0B-C9C2-4AF4-A2AC-86D6CC6AA12D}" cxnId="{B9B0CE07-7306-4CEB-A221-DB8FE76176EA}" type="sibTrans">
      <dgm:prSet/>
      <dgm:spPr/>
    </dgm:pt>
    <dgm:pt modelId="{1D5BF3CC-074F-4C47-9ED3-F263A678B274}">
      <dgm:prSet phldr="0" custT="0"/>
      <dgm:spPr/>
      <dgm:t>
        <a:bodyPr vert="horz" wrap="square"/>
        <a:p>
          <a:pPr>
            <a:lnSpc>
              <a:spcPct val="100000"/>
            </a:lnSpc>
            <a:spcBef>
              <a:spcPct val="0"/>
            </a:spcBef>
            <a:spcAft>
              <a:spcPct val="35000"/>
            </a:spcAft>
          </a:pPr>
          <a:r>
            <a:rPr lang="zh-CN">
              <a:sym typeface="+mn-ea"/>
            </a:rPr>
            <a:t>定时朋友圈</a:t>
          </a:r>
          <a:r>
            <a:rPr lang="zh-CN"/>
            <a:t/>
          </a:r>
          <a:endParaRPr lang="zh-CN"/>
        </a:p>
      </dgm:t>
    </dgm:pt>
    <dgm:pt modelId="{03022658-F58D-4838-A045-74F57CA8B2BD}" cxnId="{533311AE-B480-46D2-AAF8-5583D50E210F}" type="parTrans">
      <dgm:prSet/>
      <dgm:spPr/>
    </dgm:pt>
    <dgm:pt modelId="{96674142-8839-432D-A1A3-48EDD4728277}" cxnId="{533311AE-B480-46D2-AAF8-5583D50E210F}" type="sibTrans">
      <dgm:prSet/>
      <dgm:spPr/>
    </dgm:pt>
    <dgm:pt modelId="{54042FBF-D70E-4BB7-86EA-3D1495389F5E}">
      <dgm:prSet phldr="0" custT="0"/>
      <dgm:spPr/>
      <dgm:t>
        <a:bodyPr vert="horz" wrap="square"/>
        <a:p>
          <a:pPr>
            <a:lnSpc>
              <a:spcPct val="100000"/>
            </a:lnSpc>
            <a:spcBef>
              <a:spcPct val="0"/>
            </a:spcBef>
            <a:spcAft>
              <a:spcPct val="35000"/>
            </a:spcAft>
          </a:pPr>
          <a:r>
            <a:rPr lang="zh-CN"/>
            <a:t>定时自动走群脚本</a:t>
          </a:r>
          <a:r>
            <a:rPr lang="en-US" altLang="zh-CN"/>
            <a:t/>
          </a:r>
          <a:endParaRPr lang="en-US" altLang="zh-CN"/>
        </a:p>
      </dgm:t>
    </dgm:pt>
    <dgm:pt modelId="{A52C3F86-45D1-446F-BCA1-65306EEF71D4}" cxnId="{C486C53F-1AD1-4016-AA72-F82E06D7DEE4}" type="parTrans">
      <dgm:prSet/>
      <dgm:spPr/>
    </dgm:pt>
    <dgm:pt modelId="{407F5A5C-FC2E-4372-8234-69357961463E}" cxnId="{C486C53F-1AD1-4016-AA72-F82E06D7DEE4}" type="sibTrans">
      <dgm:prSet/>
      <dgm:spPr/>
    </dgm:pt>
    <dgm:pt modelId="{9E5742CF-5698-470C-BA85-8B5692E9FCBA}">
      <dgm:prSet phldr="0" custT="0"/>
      <dgm:spPr/>
      <dgm:t>
        <a:bodyPr vert="horz" wrap="square"/>
        <a:p>
          <a:pPr>
            <a:lnSpc>
              <a:spcPct val="100000"/>
            </a:lnSpc>
            <a:spcBef>
              <a:spcPct val="0"/>
            </a:spcBef>
            <a:spcAft>
              <a:spcPct val="35000"/>
            </a:spcAft>
          </a:pPr>
          <a:r>
            <a:rPr lang="zh-CN"/>
            <a:t>人员增效</a:t>
          </a:r>
          <a:r>
            <a:rPr lang="zh-CN"/>
            <a:t/>
          </a:r>
          <a:endParaRPr lang="zh-CN"/>
        </a:p>
      </dgm:t>
    </dgm:pt>
    <dgm:pt modelId="{4E4B3994-4900-4A9D-8232-D96415A14AF2}" cxnId="{BF45B7CF-FF5F-4D14-A274-8C8BCCA82FEB}" type="parTrans">
      <dgm:prSet/>
      <dgm:spPr/>
    </dgm:pt>
    <dgm:pt modelId="{4B1AE419-41AD-40DD-B54B-8AA955517ADE}" cxnId="{BF45B7CF-FF5F-4D14-A274-8C8BCCA82FEB}" type="sibTrans">
      <dgm:prSet/>
      <dgm:spPr/>
    </dgm:pt>
    <dgm:pt modelId="{A7E26D83-9AE2-4920-8FBC-5C314242F748}">
      <dgm:prSet phldr="0" custT="0"/>
      <dgm:spPr/>
      <dgm:t>
        <a:bodyPr vert="horz" wrap="square"/>
        <a:p>
          <a:pPr>
            <a:lnSpc>
              <a:spcPct val="100000"/>
            </a:lnSpc>
            <a:spcBef>
              <a:spcPct val="0"/>
            </a:spcBef>
            <a:spcAft>
              <a:spcPct val="35000"/>
            </a:spcAft>
          </a:pPr>
          <a:r>
            <a:rPr lang="en-US" altLang="zh-CN"/>
            <a:t>WEB</a:t>
          </a:r>
          <a:r>
            <a:rPr lang="zh-CN" altLang="en-US"/>
            <a:t>客服</a:t>
          </a:r>
          <a:r>
            <a:rPr lang="zh-CN" altLang="en-US"/>
            <a:t>中台</a:t>
          </a:r>
          <a:r>
            <a:rPr lang="zh-CN" altLang="en-US"/>
            <a:t/>
          </a:r>
          <a:endParaRPr lang="zh-CN" altLang="en-US"/>
        </a:p>
      </dgm:t>
    </dgm:pt>
    <dgm:pt modelId="{17383FA5-D12B-446A-953F-0A3727EE6AA4}" cxnId="{D90279E0-1E05-4351-A2E6-C1BFE86CAF2E}" type="parTrans">
      <dgm:prSet/>
      <dgm:spPr/>
    </dgm:pt>
    <dgm:pt modelId="{2AA8A1AE-A7DC-4C93-8376-BE9D2F9A8425}" cxnId="{D90279E0-1E05-4351-A2E6-C1BFE86CAF2E}" type="sibTrans">
      <dgm:prSet/>
      <dgm:spPr/>
    </dgm:pt>
    <dgm:pt modelId="{3032B554-F566-4C8E-AB54-3F1C7779C36C}">
      <dgm:prSet phldr="0" custT="0"/>
      <dgm:spPr/>
      <dgm:t>
        <a:bodyPr vert="horz" wrap="square"/>
        <a:p>
          <a:pPr>
            <a:lnSpc>
              <a:spcPct val="100000"/>
            </a:lnSpc>
            <a:spcBef>
              <a:spcPct val="0"/>
            </a:spcBef>
            <a:spcAft>
              <a:spcPct val="35000"/>
            </a:spcAft>
          </a:pPr>
          <a:r>
            <a:rPr lang="zh-CN"/>
            <a:t>关键词自动回复</a:t>
          </a:r>
          <a:r>
            <a:rPr lang="zh-CN"/>
            <a:t/>
          </a:r>
          <a:endParaRPr lang="zh-CN"/>
        </a:p>
      </dgm:t>
    </dgm:pt>
    <dgm:pt modelId="{0A07DFA1-1BAA-4E0F-ACFD-FF4D4CA9B138}" cxnId="{99D70862-0653-4ACA-B3E3-6F896F885FDB}" type="parTrans">
      <dgm:prSet/>
      <dgm:spPr/>
    </dgm:pt>
    <dgm:pt modelId="{C2606CCA-2082-4C3E-8E75-1A1060D36BEE}" cxnId="{99D70862-0653-4ACA-B3E3-6F896F885FDB}" type="sibTrans">
      <dgm:prSet/>
      <dgm:spPr/>
    </dgm:pt>
    <dgm:pt modelId="{70E7F28D-2FEC-485C-B1BC-16DE95FBF3DE}">
      <dgm:prSet phldr="0" custT="0"/>
      <dgm:spPr/>
      <dgm:t>
        <a:bodyPr vert="horz" wrap="square"/>
        <a:p>
          <a:pPr>
            <a:lnSpc>
              <a:spcPct val="100000"/>
            </a:lnSpc>
            <a:spcBef>
              <a:spcPct val="0"/>
            </a:spcBef>
            <a:spcAft>
              <a:spcPct val="35000"/>
            </a:spcAft>
          </a:pPr>
          <a:r>
            <a:rPr lang="zh-CN"/>
            <a:t>自动打标策略</a:t>
          </a:r>
          <a:r>
            <a:rPr lang="zh-CN"/>
            <a:t/>
          </a:r>
          <a:endParaRPr lang="zh-CN"/>
        </a:p>
      </dgm:t>
    </dgm:pt>
    <dgm:pt modelId="{A6AEFC49-0EC1-4FFB-845E-2B69BF1DBDB3}" cxnId="{78297BF7-FD90-4F33-B85D-427AB8955DBF}" type="parTrans">
      <dgm:prSet/>
      <dgm:spPr/>
    </dgm:pt>
    <dgm:pt modelId="{4AA1CF5D-7303-4C3A-A11A-1C95E391998D}" cxnId="{78297BF7-FD90-4F33-B85D-427AB8955DBF}" type="sibTrans">
      <dgm:prSet/>
      <dgm:spPr/>
    </dgm:pt>
    <dgm:pt modelId="{BA99965A-2D40-4D79-8990-EDFF24C85EE8}" type="pres">
      <dgm:prSet presAssocID="{8C3DDEC3-4410-4A7B-A08D-B4E398522276}" presName="diagram" presStyleCnt="0">
        <dgm:presLayoutVars>
          <dgm:chPref val="1"/>
          <dgm:dir/>
          <dgm:animOne val="branch"/>
          <dgm:animLvl val="lvl"/>
          <dgm:resizeHandles/>
        </dgm:presLayoutVars>
      </dgm:prSet>
      <dgm:spPr/>
    </dgm:pt>
    <dgm:pt modelId="{687F4677-56D9-46C1-8D8A-E79069C61FEF}" type="pres">
      <dgm:prSet presAssocID="{F970B406-3137-445F-A047-960BE6F8F548}" presName="root" presStyleCnt="0"/>
      <dgm:spPr/>
    </dgm:pt>
    <dgm:pt modelId="{A0242BD7-40EC-4B30-A4E6-F6CADB9C4AF7}" type="pres">
      <dgm:prSet presAssocID="{F970B406-3137-445F-A047-960BE6F8F548}" presName="rootComposite" presStyleCnt="0"/>
      <dgm:spPr/>
    </dgm:pt>
    <dgm:pt modelId="{F7165120-5FFC-451F-A676-9DCAA5026EF0}" type="pres">
      <dgm:prSet presAssocID="{F970B406-3137-445F-A047-960BE6F8F548}" presName="rootText" presStyleLbl="node1" presStyleIdx="0" presStyleCnt="5"/>
      <dgm:spPr/>
    </dgm:pt>
    <dgm:pt modelId="{76A4EA41-4C04-4672-9E66-C332C13D0A8A}" type="pres">
      <dgm:prSet presAssocID="{F970B406-3137-445F-A047-960BE6F8F548}" presName="rootConnector" presStyleCnt="0"/>
      <dgm:spPr/>
    </dgm:pt>
    <dgm:pt modelId="{F8EA77B5-FD36-4D9F-8881-E02597338EBD}" type="pres">
      <dgm:prSet presAssocID="{F970B406-3137-445F-A047-960BE6F8F548}" presName="childShape" presStyleCnt="0"/>
      <dgm:spPr/>
    </dgm:pt>
    <dgm:pt modelId="{A8F86FA2-285E-4466-A13D-4ECC369B5275}" type="pres">
      <dgm:prSet presAssocID="{0F1D7D4E-BD8E-43C1-8F99-ED496D7A9BB4}" presName="Name13" presStyleLbl="parChTrans1D2" presStyleIdx="0" presStyleCnt="15"/>
      <dgm:spPr/>
    </dgm:pt>
    <dgm:pt modelId="{8402CCB8-5F3F-4B37-9533-2CEF8B977F02}" type="pres">
      <dgm:prSet presAssocID="{2199E590-A466-443A-B43D-5CA7DA30B3AC}" presName="childText" presStyleLbl="bgAcc1" presStyleIdx="0" presStyleCnt="15">
        <dgm:presLayoutVars>
          <dgm:bulletEnabled val="1"/>
        </dgm:presLayoutVars>
      </dgm:prSet>
      <dgm:spPr/>
    </dgm:pt>
    <dgm:pt modelId="{6FC5009F-DE3F-4EA7-8B97-755BF90691C6}" type="pres">
      <dgm:prSet presAssocID="{23807AB1-DC98-4728-B950-3E60934BA7E7}" presName="Name13" presStyleLbl="parChTrans1D2" presStyleIdx="1" presStyleCnt="15"/>
      <dgm:spPr/>
    </dgm:pt>
    <dgm:pt modelId="{8ED2A45B-0F28-4738-BACC-E7567F498BC0}" type="pres">
      <dgm:prSet presAssocID="{6410EC4E-6AA5-4F68-930B-680495E49A0B}" presName="childText" presStyleLbl="bgAcc1" presStyleIdx="1" presStyleCnt="15">
        <dgm:presLayoutVars>
          <dgm:bulletEnabled val="1"/>
        </dgm:presLayoutVars>
      </dgm:prSet>
      <dgm:spPr/>
    </dgm:pt>
    <dgm:pt modelId="{DEBCD32D-9894-435C-8B6F-824BC067CD89}" type="pres">
      <dgm:prSet presAssocID="{1D8CCD01-7B6E-4F57-A775-F01B280A8E2B}" presName="Name13" presStyleLbl="parChTrans1D2" presStyleIdx="2" presStyleCnt="15"/>
      <dgm:spPr/>
    </dgm:pt>
    <dgm:pt modelId="{7DDAB6EA-89E5-48DD-9B74-E5B2635C15A2}" type="pres">
      <dgm:prSet presAssocID="{1C50A7F3-7C1C-4262-B157-B93E35C6DED2}" presName="childText" presStyleLbl="bgAcc1" presStyleIdx="2" presStyleCnt="15">
        <dgm:presLayoutVars>
          <dgm:bulletEnabled val="1"/>
        </dgm:presLayoutVars>
      </dgm:prSet>
      <dgm:spPr/>
    </dgm:pt>
    <dgm:pt modelId="{3172787D-DB04-43ED-8026-C65F67B371C2}" type="pres">
      <dgm:prSet presAssocID="{867279BA-BE37-4115-B52A-17E4F0F535FD}" presName="root" presStyleCnt="0"/>
      <dgm:spPr/>
    </dgm:pt>
    <dgm:pt modelId="{5E7B529B-3791-4C92-8A8D-42B5FE64B1B8}" type="pres">
      <dgm:prSet presAssocID="{867279BA-BE37-4115-B52A-17E4F0F535FD}" presName="rootComposite" presStyleCnt="0"/>
      <dgm:spPr/>
    </dgm:pt>
    <dgm:pt modelId="{E3FF03EB-8647-4636-BC5C-E9BEC6C29553}" type="pres">
      <dgm:prSet presAssocID="{867279BA-BE37-4115-B52A-17E4F0F535FD}" presName="rootText" presStyleLbl="node1" presStyleIdx="1" presStyleCnt="5"/>
      <dgm:spPr/>
    </dgm:pt>
    <dgm:pt modelId="{020E4746-3A8C-42B4-AC17-0FB7CA4B2811}" type="pres">
      <dgm:prSet presAssocID="{867279BA-BE37-4115-B52A-17E4F0F535FD}" presName="rootConnector" presStyleCnt="0"/>
      <dgm:spPr/>
    </dgm:pt>
    <dgm:pt modelId="{A994A7C3-AEF7-4426-B7EF-877C67834B7F}" type="pres">
      <dgm:prSet presAssocID="{867279BA-BE37-4115-B52A-17E4F0F535FD}" presName="childShape" presStyleCnt="0"/>
      <dgm:spPr/>
    </dgm:pt>
    <dgm:pt modelId="{3F5EB287-4C34-456C-B985-2B774B3D9EF1}" type="pres">
      <dgm:prSet presAssocID="{57380257-9F95-43E2-B330-46970CC8990C}" presName="Name13" presStyleLbl="parChTrans1D2" presStyleIdx="3" presStyleCnt="15"/>
      <dgm:spPr/>
    </dgm:pt>
    <dgm:pt modelId="{A9454E12-1A81-4CCD-AB01-CC69284C8769}" type="pres">
      <dgm:prSet presAssocID="{849175CF-F593-437D-924E-CA0E96CBD1E1}" presName="childText" presStyleLbl="bgAcc1" presStyleIdx="3" presStyleCnt="15">
        <dgm:presLayoutVars>
          <dgm:bulletEnabled val="1"/>
        </dgm:presLayoutVars>
      </dgm:prSet>
      <dgm:spPr/>
    </dgm:pt>
    <dgm:pt modelId="{56903B70-44BE-4DEE-B3D8-8D6F309E69EE}" type="pres">
      <dgm:prSet presAssocID="{672BD303-3035-4BAD-BC56-6E34D1C63F93}" presName="Name13" presStyleLbl="parChTrans1D2" presStyleIdx="4" presStyleCnt="15"/>
      <dgm:spPr/>
    </dgm:pt>
    <dgm:pt modelId="{CD3CDA12-D3B0-45EC-A723-612A0493B711}" type="pres">
      <dgm:prSet presAssocID="{8C757F7A-BF47-479A-973F-2852BB847704}" presName="childText" presStyleLbl="bgAcc1" presStyleIdx="4" presStyleCnt="15">
        <dgm:presLayoutVars>
          <dgm:bulletEnabled val="1"/>
        </dgm:presLayoutVars>
      </dgm:prSet>
      <dgm:spPr/>
    </dgm:pt>
    <dgm:pt modelId="{5C1991CD-B7FA-4D6B-812D-71FCCD83244C}" type="pres">
      <dgm:prSet presAssocID="{F3757D12-6C27-4008-B05C-7FFCBCF4F021}" presName="Name13" presStyleLbl="parChTrans1D2" presStyleIdx="5" presStyleCnt="15"/>
      <dgm:spPr/>
    </dgm:pt>
    <dgm:pt modelId="{211DEE21-28AC-422A-8F2A-ED1F602A74DD}" type="pres">
      <dgm:prSet presAssocID="{9FC9A001-A348-441D-9EB5-18D2F8569BC2}" presName="childText" presStyleLbl="bgAcc1" presStyleIdx="5" presStyleCnt="15">
        <dgm:presLayoutVars>
          <dgm:bulletEnabled val="1"/>
        </dgm:presLayoutVars>
      </dgm:prSet>
      <dgm:spPr/>
    </dgm:pt>
    <dgm:pt modelId="{FA51E822-9C87-4980-8526-7BE441D3EB7A}" type="pres">
      <dgm:prSet presAssocID="{05B2ACF0-B426-4A63-8D68-0816760CE3BB}" presName="root" presStyleCnt="0"/>
      <dgm:spPr/>
    </dgm:pt>
    <dgm:pt modelId="{4995030C-44E8-4019-91CA-59A6C4EFA7E6}" type="pres">
      <dgm:prSet presAssocID="{05B2ACF0-B426-4A63-8D68-0816760CE3BB}" presName="rootComposite" presStyleCnt="0"/>
      <dgm:spPr/>
    </dgm:pt>
    <dgm:pt modelId="{A88FE99B-8264-4E4E-9E95-EC6DDDCE32DC}" type="pres">
      <dgm:prSet presAssocID="{05B2ACF0-B426-4A63-8D68-0816760CE3BB}" presName="rootText" presStyleLbl="node1" presStyleIdx="2" presStyleCnt="5"/>
      <dgm:spPr/>
    </dgm:pt>
    <dgm:pt modelId="{0E068E24-721E-4812-9035-D6B2C8031795}" type="pres">
      <dgm:prSet presAssocID="{05B2ACF0-B426-4A63-8D68-0816760CE3BB}" presName="rootConnector" presStyleCnt="0"/>
      <dgm:spPr/>
    </dgm:pt>
    <dgm:pt modelId="{0BD10E52-A837-4555-B3FA-D3D71FB373CA}" type="pres">
      <dgm:prSet presAssocID="{05B2ACF0-B426-4A63-8D68-0816760CE3BB}" presName="childShape" presStyleCnt="0"/>
      <dgm:spPr/>
    </dgm:pt>
    <dgm:pt modelId="{172F2C56-03CD-476E-92A8-CD271291C695}" type="pres">
      <dgm:prSet presAssocID="{2787331C-40B3-4309-99E4-75638E9CC8CA}" presName="Name13" presStyleLbl="parChTrans1D2" presStyleIdx="6" presStyleCnt="15"/>
      <dgm:spPr/>
    </dgm:pt>
    <dgm:pt modelId="{1EE5E36A-CA29-4857-B596-2A8BBE932CCA}" type="pres">
      <dgm:prSet presAssocID="{7A810F2E-9427-4808-8340-3CE871631595}" presName="childText" presStyleLbl="bgAcc1" presStyleIdx="6" presStyleCnt="15">
        <dgm:presLayoutVars>
          <dgm:bulletEnabled val="1"/>
        </dgm:presLayoutVars>
      </dgm:prSet>
      <dgm:spPr/>
    </dgm:pt>
    <dgm:pt modelId="{915D19B0-68A4-40E6-ABA0-80ACAB4B82F8}" type="pres">
      <dgm:prSet presAssocID="{195139C1-4662-41C3-81A9-3A630373B10C}" presName="Name13" presStyleLbl="parChTrans1D2" presStyleIdx="7" presStyleCnt="15"/>
      <dgm:spPr/>
    </dgm:pt>
    <dgm:pt modelId="{8D39B1E3-AD3E-42F0-93B3-25EFA260D424}" type="pres">
      <dgm:prSet presAssocID="{FF7A2296-7468-4846-911B-F26AFC0D1C89}" presName="childText" presStyleLbl="bgAcc1" presStyleIdx="7" presStyleCnt="15">
        <dgm:presLayoutVars>
          <dgm:bulletEnabled val="1"/>
        </dgm:presLayoutVars>
      </dgm:prSet>
      <dgm:spPr/>
    </dgm:pt>
    <dgm:pt modelId="{A04C826A-F53E-4648-B0CE-8A47062CB897}" type="pres">
      <dgm:prSet presAssocID="{6DF3430E-8EC9-4175-9F20-C00C67B500FC}" presName="Name13" presStyleLbl="parChTrans1D2" presStyleIdx="8" presStyleCnt="15"/>
      <dgm:spPr/>
    </dgm:pt>
    <dgm:pt modelId="{0E3F94C1-2827-41AB-9C0A-611269DCC7E9}" type="pres">
      <dgm:prSet presAssocID="{CAF9F05F-FFEC-4AA6-A56B-FD7C16AC8725}" presName="childText" presStyleLbl="bgAcc1" presStyleIdx="8" presStyleCnt="15">
        <dgm:presLayoutVars>
          <dgm:bulletEnabled val="1"/>
        </dgm:presLayoutVars>
      </dgm:prSet>
      <dgm:spPr/>
    </dgm:pt>
    <dgm:pt modelId="{51167C75-CA76-465C-8D2F-45234160B6E9}" type="pres">
      <dgm:prSet presAssocID="{877EA4ED-F6FA-4F2C-8E1E-71B11F7A1BC9}" presName="root" presStyleCnt="0"/>
      <dgm:spPr/>
    </dgm:pt>
    <dgm:pt modelId="{A3D9DFA5-C86C-4D55-8DD2-55CC840D9D1B}" type="pres">
      <dgm:prSet presAssocID="{877EA4ED-F6FA-4F2C-8E1E-71B11F7A1BC9}" presName="rootComposite" presStyleCnt="0"/>
      <dgm:spPr/>
    </dgm:pt>
    <dgm:pt modelId="{A879D8C2-EA7B-4B62-A91B-F46F5F4172FD}" type="pres">
      <dgm:prSet presAssocID="{877EA4ED-F6FA-4F2C-8E1E-71B11F7A1BC9}" presName="rootText" presStyleLbl="node1" presStyleIdx="3" presStyleCnt="5"/>
      <dgm:spPr/>
    </dgm:pt>
    <dgm:pt modelId="{734C279B-998B-49EA-8B15-A433832CF743}" type="pres">
      <dgm:prSet presAssocID="{877EA4ED-F6FA-4F2C-8E1E-71B11F7A1BC9}" presName="rootConnector" presStyleCnt="0"/>
      <dgm:spPr/>
    </dgm:pt>
    <dgm:pt modelId="{6D95D26E-FA2A-4169-90DC-1C3395F3B2A3}" type="pres">
      <dgm:prSet presAssocID="{877EA4ED-F6FA-4F2C-8E1E-71B11F7A1BC9}" presName="childShape" presStyleCnt="0"/>
      <dgm:spPr/>
    </dgm:pt>
    <dgm:pt modelId="{1BADEA96-CB92-46D6-A18C-1DC2A1EA0FEE}" type="pres">
      <dgm:prSet presAssocID="{7FD07CE0-0319-43BA-BBD4-B04C0D7A027D}" presName="Name13" presStyleLbl="parChTrans1D2" presStyleIdx="9" presStyleCnt="15"/>
      <dgm:spPr/>
    </dgm:pt>
    <dgm:pt modelId="{1F056D5C-36AA-4111-A62F-AB5BA5F2BD75}" type="pres">
      <dgm:prSet presAssocID="{F53D816E-8F3F-4299-9CA1-7A67434FDC5C}" presName="childText" presStyleLbl="bgAcc1" presStyleIdx="9" presStyleCnt="15">
        <dgm:presLayoutVars>
          <dgm:bulletEnabled val="1"/>
        </dgm:presLayoutVars>
      </dgm:prSet>
      <dgm:spPr/>
    </dgm:pt>
    <dgm:pt modelId="{E01B1B08-9269-4A97-BC67-52AE7F3074B0}" type="pres">
      <dgm:prSet presAssocID="{03022658-F58D-4838-A045-74F57CA8B2BD}" presName="Name13" presStyleLbl="parChTrans1D2" presStyleIdx="10" presStyleCnt="15"/>
      <dgm:spPr/>
    </dgm:pt>
    <dgm:pt modelId="{56A8182E-C180-4766-84DB-D3944DACD02E}" type="pres">
      <dgm:prSet presAssocID="{1D5BF3CC-074F-4C47-9ED3-F263A678B274}" presName="childText" presStyleLbl="bgAcc1" presStyleIdx="10" presStyleCnt="15">
        <dgm:presLayoutVars>
          <dgm:bulletEnabled val="1"/>
        </dgm:presLayoutVars>
      </dgm:prSet>
      <dgm:spPr/>
    </dgm:pt>
    <dgm:pt modelId="{46B1F068-F58B-4563-B206-A356BCDF90AD}" type="pres">
      <dgm:prSet presAssocID="{A52C3F86-45D1-446F-BCA1-65306EEF71D4}" presName="Name13" presStyleLbl="parChTrans1D2" presStyleIdx="11" presStyleCnt="15"/>
      <dgm:spPr/>
    </dgm:pt>
    <dgm:pt modelId="{D8346B21-23DC-433E-9D7C-237FEDB18468}" type="pres">
      <dgm:prSet presAssocID="{54042FBF-D70E-4BB7-86EA-3D1495389F5E}" presName="childText" presStyleLbl="bgAcc1" presStyleIdx="11" presStyleCnt="15">
        <dgm:presLayoutVars>
          <dgm:bulletEnabled val="1"/>
        </dgm:presLayoutVars>
      </dgm:prSet>
      <dgm:spPr/>
    </dgm:pt>
    <dgm:pt modelId="{F06B6DFF-C345-4BD0-AAC4-A10FDC657E4A}" type="pres">
      <dgm:prSet presAssocID="{9E5742CF-5698-470C-BA85-8B5692E9FCBA}" presName="root" presStyleCnt="0"/>
      <dgm:spPr/>
    </dgm:pt>
    <dgm:pt modelId="{322AF0EE-3963-43F8-A714-E9A4551C5464}" type="pres">
      <dgm:prSet presAssocID="{9E5742CF-5698-470C-BA85-8B5692E9FCBA}" presName="rootComposite" presStyleCnt="0"/>
      <dgm:spPr/>
    </dgm:pt>
    <dgm:pt modelId="{EE52AFC6-6A43-44A6-B450-20E9691F1367}" type="pres">
      <dgm:prSet presAssocID="{9E5742CF-5698-470C-BA85-8B5692E9FCBA}" presName="rootText" presStyleLbl="node1" presStyleIdx="4" presStyleCnt="5"/>
      <dgm:spPr/>
    </dgm:pt>
    <dgm:pt modelId="{1E5C303C-D345-4819-9AF7-4CFC62BA987E}" type="pres">
      <dgm:prSet presAssocID="{9E5742CF-5698-470C-BA85-8B5692E9FCBA}" presName="rootConnector" presStyleCnt="0"/>
      <dgm:spPr/>
    </dgm:pt>
    <dgm:pt modelId="{F074E923-AF3A-445A-A456-C0EC56CF0EB8}" type="pres">
      <dgm:prSet presAssocID="{9E5742CF-5698-470C-BA85-8B5692E9FCBA}" presName="childShape" presStyleCnt="0"/>
      <dgm:spPr/>
    </dgm:pt>
    <dgm:pt modelId="{E05CDB4F-4C9B-49AA-9DF9-1106D442F109}" type="pres">
      <dgm:prSet presAssocID="{17383FA5-D12B-446A-953F-0A3727EE6AA4}" presName="Name13" presStyleLbl="parChTrans1D2" presStyleIdx="12" presStyleCnt="15"/>
      <dgm:spPr/>
    </dgm:pt>
    <dgm:pt modelId="{7BD53896-A04A-4708-B91F-45571F6B17C0}" type="pres">
      <dgm:prSet presAssocID="{A7E26D83-9AE2-4920-8FBC-5C314242F748}" presName="childText" presStyleLbl="bgAcc1" presStyleIdx="12" presStyleCnt="15">
        <dgm:presLayoutVars>
          <dgm:bulletEnabled val="1"/>
        </dgm:presLayoutVars>
      </dgm:prSet>
      <dgm:spPr/>
    </dgm:pt>
    <dgm:pt modelId="{B7D949D5-CFB3-43B5-8CCD-0C0613977F22}" type="pres">
      <dgm:prSet presAssocID="{0A07DFA1-1BAA-4E0F-ACFD-FF4D4CA9B138}" presName="Name13" presStyleLbl="parChTrans1D2" presStyleIdx="13" presStyleCnt="15"/>
      <dgm:spPr/>
    </dgm:pt>
    <dgm:pt modelId="{591663D8-9331-455D-AED2-9AC7C55C4E00}" type="pres">
      <dgm:prSet presAssocID="{3032B554-F566-4C8E-AB54-3F1C7779C36C}" presName="childText" presStyleLbl="bgAcc1" presStyleIdx="13" presStyleCnt="15">
        <dgm:presLayoutVars>
          <dgm:bulletEnabled val="1"/>
        </dgm:presLayoutVars>
      </dgm:prSet>
      <dgm:spPr/>
    </dgm:pt>
    <dgm:pt modelId="{B2B42D4D-0EE0-4B94-9464-BD2CA4183869}" type="pres">
      <dgm:prSet presAssocID="{A6AEFC49-0EC1-4FFB-845E-2B69BF1DBDB3}" presName="Name13" presStyleLbl="parChTrans1D2" presStyleIdx="14" presStyleCnt="15"/>
      <dgm:spPr/>
    </dgm:pt>
    <dgm:pt modelId="{104C56D3-08C6-4068-9A32-42B7DC8DD577}" type="pres">
      <dgm:prSet presAssocID="{70E7F28D-2FEC-485C-B1BC-16DE95FBF3DE}" presName="childText" presStyleLbl="bgAcc1" presStyleIdx="14" presStyleCnt="15">
        <dgm:presLayoutVars>
          <dgm:bulletEnabled val="1"/>
        </dgm:presLayoutVars>
      </dgm:prSet>
      <dgm:spPr/>
    </dgm:pt>
  </dgm:ptLst>
  <dgm:cxnLst>
    <dgm:cxn modelId="{DA498471-2F87-4662-A049-AE4932872FDD}" srcId="{8C3DDEC3-4410-4A7B-A08D-B4E398522276}" destId="{F970B406-3137-445F-A047-960BE6F8F548}" srcOrd="0" destOrd="0" parTransId="{DE9920FC-ADF2-43FC-8D66-AB16E15737FC}" sibTransId="{A6DBE21A-0230-45DE-A17E-9E9D78667511}"/>
    <dgm:cxn modelId="{51C0702F-CF6E-41D6-9B2F-046081E464A8}" srcId="{F970B406-3137-445F-A047-960BE6F8F548}" destId="{2199E590-A466-443A-B43D-5CA7DA30B3AC}" srcOrd="0" destOrd="0" parTransId="{0F1D7D4E-BD8E-43C1-8F99-ED496D7A9BB4}" sibTransId="{49BEF6ED-1342-41F0-807C-53E1906472B9}"/>
    <dgm:cxn modelId="{AEA194DB-5CF6-44FB-96C8-FC8356114267}" srcId="{F970B406-3137-445F-A047-960BE6F8F548}" destId="{6410EC4E-6AA5-4F68-930B-680495E49A0B}" srcOrd="1" destOrd="0" parTransId="{23807AB1-DC98-4728-B950-3E60934BA7E7}" sibTransId="{B19E9109-E222-453D-A601-BD15100C2B8F}"/>
    <dgm:cxn modelId="{71E47337-D882-4BCD-A27F-6E09842BEF31}" srcId="{F970B406-3137-445F-A047-960BE6F8F548}" destId="{1C50A7F3-7C1C-4262-B157-B93E35C6DED2}" srcOrd="2" destOrd="0" parTransId="{1D8CCD01-7B6E-4F57-A775-F01B280A8E2B}" sibTransId="{83A1A070-BCA0-4207-A216-AFAAC334E6C9}"/>
    <dgm:cxn modelId="{88CA6C03-7057-40A8-AE75-969E1687E798}" srcId="{8C3DDEC3-4410-4A7B-A08D-B4E398522276}" destId="{867279BA-BE37-4115-B52A-17E4F0F535FD}" srcOrd="1" destOrd="0" parTransId="{1A4FEF92-68C1-469B-A1A1-5D97CB9FBEDD}" sibTransId="{0FC30822-F791-4477-9BA8-25504EBFECC7}"/>
    <dgm:cxn modelId="{D8998C5F-45B6-4F83-9C7D-1B9BB7F8C272}" srcId="{867279BA-BE37-4115-B52A-17E4F0F535FD}" destId="{849175CF-F593-437D-924E-CA0E96CBD1E1}" srcOrd="0" destOrd="1" parTransId="{57380257-9F95-43E2-B330-46970CC8990C}" sibTransId="{6A3A148F-286C-48E5-8F1A-D937B12918BD}"/>
    <dgm:cxn modelId="{7F437BE5-CB86-4386-827F-FE251F7A2807}" srcId="{867279BA-BE37-4115-B52A-17E4F0F535FD}" destId="{8C757F7A-BF47-479A-973F-2852BB847704}" srcOrd="1" destOrd="1" parTransId="{672BD303-3035-4BAD-BC56-6E34D1C63F93}" sibTransId="{BB43DD45-D574-4499-816C-77E724CFB04C}"/>
    <dgm:cxn modelId="{C148A73D-0B66-4B10-BF8F-B99117240D9D}" srcId="{867279BA-BE37-4115-B52A-17E4F0F535FD}" destId="{9FC9A001-A348-441D-9EB5-18D2F8569BC2}" srcOrd="2" destOrd="1" parTransId="{F3757D12-6C27-4008-B05C-7FFCBCF4F021}" sibTransId="{1BF9C13B-90B0-476B-B89A-EA9F8EA0D031}"/>
    <dgm:cxn modelId="{3E1276AB-9499-4BA4-A22C-130A3F4C5068}" srcId="{8C3DDEC3-4410-4A7B-A08D-B4E398522276}" destId="{05B2ACF0-B426-4A63-8D68-0816760CE3BB}" srcOrd="2" destOrd="0" parTransId="{667DC371-A784-4115-A577-3FD0BAB148C6}" sibTransId="{5CEEF76C-1606-4CAD-ACB5-63A4891C14E5}"/>
    <dgm:cxn modelId="{F668C9CF-6E15-4F3D-8D8A-B144147718C2}" srcId="{05B2ACF0-B426-4A63-8D68-0816760CE3BB}" destId="{7A810F2E-9427-4808-8340-3CE871631595}" srcOrd="0" destOrd="2" parTransId="{2787331C-40B3-4309-99E4-75638E9CC8CA}" sibTransId="{9565B941-713F-4D63-956E-67A6CFBFDC14}"/>
    <dgm:cxn modelId="{D2C57283-B1A2-4E30-B984-7CBE4D1EBF3D}" srcId="{05B2ACF0-B426-4A63-8D68-0816760CE3BB}" destId="{FF7A2296-7468-4846-911B-F26AFC0D1C89}" srcOrd="1" destOrd="2" parTransId="{195139C1-4662-41C3-81A9-3A630373B10C}" sibTransId="{DE08B2F3-2873-49E2-B1FD-2DF9D30A42B9}"/>
    <dgm:cxn modelId="{53041F2F-C86B-4729-9F8B-17DFACCB9CD6}" srcId="{05B2ACF0-B426-4A63-8D68-0816760CE3BB}" destId="{CAF9F05F-FFEC-4AA6-A56B-FD7C16AC8725}" srcOrd="2" destOrd="2" parTransId="{6DF3430E-8EC9-4175-9F20-C00C67B500FC}" sibTransId="{40DFBF7B-C27B-48CA-8B5D-309074BCA6BF}"/>
    <dgm:cxn modelId="{B42B6315-483C-4427-9C58-B7AE6E22B9AF}" srcId="{8C3DDEC3-4410-4A7B-A08D-B4E398522276}" destId="{877EA4ED-F6FA-4F2C-8E1E-71B11F7A1BC9}" srcOrd="3" destOrd="0" parTransId="{F33459E9-E76F-4C12-91E9-D4996FE9A639}" sibTransId="{9A7B83E1-627C-4024-A6AA-A560E71BC79C}"/>
    <dgm:cxn modelId="{B9B0CE07-7306-4CEB-A221-DB8FE76176EA}" srcId="{877EA4ED-F6FA-4F2C-8E1E-71B11F7A1BC9}" destId="{F53D816E-8F3F-4299-9CA1-7A67434FDC5C}" srcOrd="0" destOrd="3" parTransId="{7FD07CE0-0319-43BA-BBD4-B04C0D7A027D}" sibTransId="{B8304F0B-C9C2-4AF4-A2AC-86D6CC6AA12D}"/>
    <dgm:cxn modelId="{533311AE-B480-46D2-AAF8-5583D50E210F}" srcId="{877EA4ED-F6FA-4F2C-8E1E-71B11F7A1BC9}" destId="{1D5BF3CC-074F-4C47-9ED3-F263A678B274}" srcOrd="1" destOrd="3" parTransId="{03022658-F58D-4838-A045-74F57CA8B2BD}" sibTransId="{96674142-8839-432D-A1A3-48EDD4728277}"/>
    <dgm:cxn modelId="{C486C53F-1AD1-4016-AA72-F82E06D7DEE4}" srcId="{877EA4ED-F6FA-4F2C-8E1E-71B11F7A1BC9}" destId="{54042FBF-D70E-4BB7-86EA-3D1495389F5E}" srcOrd="2" destOrd="3" parTransId="{A52C3F86-45D1-446F-BCA1-65306EEF71D4}" sibTransId="{407F5A5C-FC2E-4372-8234-69357961463E}"/>
    <dgm:cxn modelId="{BF45B7CF-FF5F-4D14-A274-8C8BCCA82FEB}" srcId="{8C3DDEC3-4410-4A7B-A08D-B4E398522276}" destId="{9E5742CF-5698-470C-BA85-8B5692E9FCBA}" srcOrd="4" destOrd="0" parTransId="{4E4B3994-4900-4A9D-8232-D96415A14AF2}" sibTransId="{4B1AE419-41AD-40DD-B54B-8AA955517ADE}"/>
    <dgm:cxn modelId="{D90279E0-1E05-4351-A2E6-C1BFE86CAF2E}" srcId="{9E5742CF-5698-470C-BA85-8B5692E9FCBA}" destId="{A7E26D83-9AE2-4920-8FBC-5C314242F748}" srcOrd="0" destOrd="4" parTransId="{17383FA5-D12B-446A-953F-0A3727EE6AA4}" sibTransId="{2AA8A1AE-A7DC-4C93-8376-BE9D2F9A8425}"/>
    <dgm:cxn modelId="{99D70862-0653-4ACA-B3E3-6F896F885FDB}" srcId="{9E5742CF-5698-470C-BA85-8B5692E9FCBA}" destId="{3032B554-F566-4C8E-AB54-3F1C7779C36C}" srcOrd="1" destOrd="4" parTransId="{0A07DFA1-1BAA-4E0F-ACFD-FF4D4CA9B138}" sibTransId="{C2606CCA-2082-4C3E-8E75-1A1060D36BEE}"/>
    <dgm:cxn modelId="{78297BF7-FD90-4F33-B85D-427AB8955DBF}" srcId="{9E5742CF-5698-470C-BA85-8B5692E9FCBA}" destId="{70E7F28D-2FEC-485C-B1BC-16DE95FBF3DE}" srcOrd="2" destOrd="4" parTransId="{A6AEFC49-0EC1-4FFB-845E-2B69BF1DBDB3}" sibTransId="{4AA1CF5D-7303-4C3A-A11A-1C95E391998D}"/>
    <dgm:cxn modelId="{96345DC4-7261-4E98-80DF-DFE99FF46559}" type="presOf" srcId="{8C3DDEC3-4410-4A7B-A08D-B4E398522276}" destId="{BA99965A-2D40-4D79-8990-EDFF24C85EE8}" srcOrd="0" destOrd="0" presId="urn:microsoft.com/office/officeart/2005/8/layout/hierarchy3"/>
    <dgm:cxn modelId="{6C5A7FF0-ED50-47A9-B159-650C2A6BA549}" type="presParOf" srcId="{BA99965A-2D40-4D79-8990-EDFF24C85EE8}" destId="{687F4677-56D9-46C1-8D8A-E79069C61FEF}" srcOrd="0" destOrd="0" presId="urn:microsoft.com/office/officeart/2005/8/layout/hierarchy3"/>
    <dgm:cxn modelId="{520AFF3A-BF39-422C-96CB-7B5E1654C396}" type="presParOf" srcId="{687F4677-56D9-46C1-8D8A-E79069C61FEF}" destId="{A0242BD7-40EC-4B30-A4E6-F6CADB9C4AF7}" srcOrd="0" destOrd="0" presId="urn:microsoft.com/office/officeart/2005/8/layout/hierarchy3"/>
    <dgm:cxn modelId="{0D65F090-6A58-4C38-85AA-A338810BCBC7}" type="presOf" srcId="{F970B406-3137-445F-A047-960BE6F8F548}" destId="{A0242BD7-40EC-4B30-A4E6-F6CADB9C4AF7}" srcOrd="0" destOrd="0" presId="urn:microsoft.com/office/officeart/2005/8/layout/hierarchy3"/>
    <dgm:cxn modelId="{A97F53FE-C83D-46AE-BD53-69F80072FE29}" type="presParOf" srcId="{A0242BD7-40EC-4B30-A4E6-F6CADB9C4AF7}" destId="{F7165120-5FFC-451F-A676-9DCAA5026EF0}" srcOrd="0" destOrd="0" presId="urn:microsoft.com/office/officeart/2005/8/layout/hierarchy3"/>
    <dgm:cxn modelId="{A4A9F39B-2634-4B66-89E2-A749A162F116}" type="presOf" srcId="{F970B406-3137-445F-A047-960BE6F8F548}" destId="{F7165120-5FFC-451F-A676-9DCAA5026EF0}" srcOrd="0" destOrd="0" presId="urn:microsoft.com/office/officeart/2005/8/layout/hierarchy3"/>
    <dgm:cxn modelId="{0E167D4D-69A1-41D5-88FA-6497C1410A1A}" type="presParOf" srcId="{A0242BD7-40EC-4B30-A4E6-F6CADB9C4AF7}" destId="{76A4EA41-4C04-4672-9E66-C332C13D0A8A}" srcOrd="1" destOrd="0" presId="urn:microsoft.com/office/officeart/2005/8/layout/hierarchy3"/>
    <dgm:cxn modelId="{B844F7F0-6241-4A7D-AC92-748253AAB6D9}" type="presOf" srcId="{F970B406-3137-445F-A047-960BE6F8F548}" destId="{76A4EA41-4C04-4672-9E66-C332C13D0A8A}" srcOrd="0" destOrd="0" presId="urn:microsoft.com/office/officeart/2005/8/layout/hierarchy3"/>
    <dgm:cxn modelId="{53EAD2B9-24E8-4DBE-B5CE-24D023D3D2C1}" type="presParOf" srcId="{687F4677-56D9-46C1-8D8A-E79069C61FEF}" destId="{F8EA77B5-FD36-4D9F-8881-E02597338EBD}" srcOrd="1" destOrd="0" presId="urn:microsoft.com/office/officeart/2005/8/layout/hierarchy3"/>
    <dgm:cxn modelId="{D6493BA5-980F-44B2-AE6A-0362A177081C}" type="presParOf" srcId="{F8EA77B5-FD36-4D9F-8881-E02597338EBD}" destId="{A8F86FA2-285E-4466-A13D-4ECC369B5275}" srcOrd="0" destOrd="1" presId="urn:microsoft.com/office/officeart/2005/8/layout/hierarchy3"/>
    <dgm:cxn modelId="{9E895B5A-A0DE-4381-80F0-62F9F79BA098}" type="presOf" srcId="{0F1D7D4E-BD8E-43C1-8F99-ED496D7A9BB4}" destId="{A8F86FA2-285E-4466-A13D-4ECC369B5275}" srcOrd="0" destOrd="0" presId="urn:microsoft.com/office/officeart/2005/8/layout/hierarchy3"/>
    <dgm:cxn modelId="{007A6D1F-F12F-4204-B130-156B7559CBDB}" type="presParOf" srcId="{F8EA77B5-FD36-4D9F-8881-E02597338EBD}" destId="{8402CCB8-5F3F-4B37-9533-2CEF8B977F02}" srcOrd="1" destOrd="1" presId="urn:microsoft.com/office/officeart/2005/8/layout/hierarchy3"/>
    <dgm:cxn modelId="{E1683158-162B-4AAA-847B-A785608DD4EB}" type="presOf" srcId="{2199E590-A466-443A-B43D-5CA7DA30B3AC}" destId="{8402CCB8-5F3F-4B37-9533-2CEF8B977F02}" srcOrd="0" destOrd="0" presId="urn:microsoft.com/office/officeart/2005/8/layout/hierarchy3"/>
    <dgm:cxn modelId="{0A3B1950-319F-4F74-886D-74CB96C66369}" type="presParOf" srcId="{F8EA77B5-FD36-4D9F-8881-E02597338EBD}" destId="{6FC5009F-DE3F-4EA7-8B97-755BF90691C6}" srcOrd="2" destOrd="1" presId="urn:microsoft.com/office/officeart/2005/8/layout/hierarchy3"/>
    <dgm:cxn modelId="{461AE1C5-F20C-46AF-AAE2-8F70F6CAFD78}" type="presOf" srcId="{23807AB1-DC98-4728-B950-3E60934BA7E7}" destId="{6FC5009F-DE3F-4EA7-8B97-755BF90691C6}" srcOrd="0" destOrd="0" presId="urn:microsoft.com/office/officeart/2005/8/layout/hierarchy3"/>
    <dgm:cxn modelId="{CBF143DF-0CF0-4810-8E88-74CD0F1BA937}" type="presParOf" srcId="{F8EA77B5-FD36-4D9F-8881-E02597338EBD}" destId="{8ED2A45B-0F28-4738-BACC-E7567F498BC0}" srcOrd="3" destOrd="1" presId="urn:microsoft.com/office/officeart/2005/8/layout/hierarchy3"/>
    <dgm:cxn modelId="{C17088BD-08E9-4F37-A2E3-C16C36354993}" type="presOf" srcId="{6410EC4E-6AA5-4F68-930B-680495E49A0B}" destId="{8ED2A45B-0F28-4738-BACC-E7567F498BC0}" srcOrd="0" destOrd="0" presId="urn:microsoft.com/office/officeart/2005/8/layout/hierarchy3"/>
    <dgm:cxn modelId="{28FF8B0F-8EA2-4061-8108-ABD4857ADA40}" type="presParOf" srcId="{F8EA77B5-FD36-4D9F-8881-E02597338EBD}" destId="{DEBCD32D-9894-435C-8B6F-824BC067CD89}" srcOrd="4" destOrd="1" presId="urn:microsoft.com/office/officeart/2005/8/layout/hierarchy3"/>
    <dgm:cxn modelId="{28A4D641-2643-4EA5-B8C1-4D46CF1D87CB}" type="presOf" srcId="{1D8CCD01-7B6E-4F57-A775-F01B280A8E2B}" destId="{DEBCD32D-9894-435C-8B6F-824BC067CD89}" srcOrd="0" destOrd="0" presId="urn:microsoft.com/office/officeart/2005/8/layout/hierarchy3"/>
    <dgm:cxn modelId="{32030706-FDA5-4D19-B16B-BF11808E07F0}" type="presParOf" srcId="{F8EA77B5-FD36-4D9F-8881-E02597338EBD}" destId="{7DDAB6EA-89E5-48DD-9B74-E5B2635C15A2}" srcOrd="5" destOrd="1" presId="urn:microsoft.com/office/officeart/2005/8/layout/hierarchy3"/>
    <dgm:cxn modelId="{FB239F86-6F1B-413C-B06B-B242E152578A}" type="presOf" srcId="{1C50A7F3-7C1C-4262-B157-B93E35C6DED2}" destId="{7DDAB6EA-89E5-48DD-9B74-E5B2635C15A2}" srcOrd="0" destOrd="0" presId="urn:microsoft.com/office/officeart/2005/8/layout/hierarchy3"/>
    <dgm:cxn modelId="{7D97184B-18D8-4643-A1FA-F77FF4414DCB}" type="presParOf" srcId="{BA99965A-2D40-4D79-8990-EDFF24C85EE8}" destId="{3172787D-DB04-43ED-8026-C65F67B371C2}" srcOrd="1" destOrd="0" presId="urn:microsoft.com/office/officeart/2005/8/layout/hierarchy3"/>
    <dgm:cxn modelId="{8DE2095E-C6B0-45FD-9E4E-2E471B23576C}" type="presParOf" srcId="{3172787D-DB04-43ED-8026-C65F67B371C2}" destId="{5E7B529B-3791-4C92-8A8D-42B5FE64B1B8}" srcOrd="0" destOrd="1" presId="urn:microsoft.com/office/officeart/2005/8/layout/hierarchy3"/>
    <dgm:cxn modelId="{3C73B69B-C8CB-4C2D-8E03-A27CE63F484B}" type="presOf" srcId="{867279BA-BE37-4115-B52A-17E4F0F535FD}" destId="{5E7B529B-3791-4C92-8A8D-42B5FE64B1B8}" srcOrd="0" destOrd="0" presId="urn:microsoft.com/office/officeart/2005/8/layout/hierarchy3"/>
    <dgm:cxn modelId="{8A7F9A56-438B-48FF-BF6D-D2A41F57625E}" type="presParOf" srcId="{5E7B529B-3791-4C92-8A8D-42B5FE64B1B8}" destId="{E3FF03EB-8647-4636-BC5C-E9BEC6C29553}" srcOrd="0" destOrd="0" presId="urn:microsoft.com/office/officeart/2005/8/layout/hierarchy3"/>
    <dgm:cxn modelId="{B609DDEE-0673-4BD2-BE35-C5962EF3FE3C}" type="presOf" srcId="{867279BA-BE37-4115-B52A-17E4F0F535FD}" destId="{E3FF03EB-8647-4636-BC5C-E9BEC6C29553}" srcOrd="0" destOrd="0" presId="urn:microsoft.com/office/officeart/2005/8/layout/hierarchy3"/>
    <dgm:cxn modelId="{E2C70666-4A3E-4A2A-99AD-3FBEC3B59071}" type="presParOf" srcId="{5E7B529B-3791-4C92-8A8D-42B5FE64B1B8}" destId="{020E4746-3A8C-42B4-AC17-0FB7CA4B2811}" srcOrd="1" destOrd="0" presId="urn:microsoft.com/office/officeart/2005/8/layout/hierarchy3"/>
    <dgm:cxn modelId="{32928930-C61B-4651-BFD5-ECCDA35CD207}" type="presOf" srcId="{867279BA-BE37-4115-B52A-17E4F0F535FD}" destId="{020E4746-3A8C-42B4-AC17-0FB7CA4B2811}" srcOrd="0" destOrd="0" presId="urn:microsoft.com/office/officeart/2005/8/layout/hierarchy3"/>
    <dgm:cxn modelId="{4D733693-74CE-4674-B060-A44E9948B6A9}" type="presParOf" srcId="{3172787D-DB04-43ED-8026-C65F67B371C2}" destId="{A994A7C3-AEF7-4426-B7EF-877C67834B7F}" srcOrd="1" destOrd="1" presId="urn:microsoft.com/office/officeart/2005/8/layout/hierarchy3"/>
    <dgm:cxn modelId="{BE5FC628-7739-4419-A4AD-422F0492C2D1}" type="presParOf" srcId="{A994A7C3-AEF7-4426-B7EF-877C67834B7F}" destId="{3F5EB287-4C34-456C-B985-2B774B3D9EF1}" srcOrd="0" destOrd="1" presId="urn:microsoft.com/office/officeart/2005/8/layout/hierarchy3"/>
    <dgm:cxn modelId="{37C17DC8-3D2C-4102-A8DD-E4FAB2F5FC9E}" type="presOf" srcId="{57380257-9F95-43E2-B330-46970CC8990C}" destId="{3F5EB287-4C34-456C-B985-2B774B3D9EF1}" srcOrd="0" destOrd="0" presId="urn:microsoft.com/office/officeart/2005/8/layout/hierarchy3"/>
    <dgm:cxn modelId="{5D7089E9-28FD-4062-BD8B-24A9FE460D4C}" type="presParOf" srcId="{A994A7C3-AEF7-4426-B7EF-877C67834B7F}" destId="{A9454E12-1A81-4CCD-AB01-CC69284C8769}" srcOrd="1" destOrd="1" presId="urn:microsoft.com/office/officeart/2005/8/layout/hierarchy3"/>
    <dgm:cxn modelId="{7061604E-D368-4E6B-A72F-2EA767163238}" type="presOf" srcId="{849175CF-F593-437D-924E-CA0E96CBD1E1}" destId="{A9454E12-1A81-4CCD-AB01-CC69284C8769}" srcOrd="0" destOrd="0" presId="urn:microsoft.com/office/officeart/2005/8/layout/hierarchy3"/>
    <dgm:cxn modelId="{B4F563CD-B677-410D-9FED-B6FB379263D0}" type="presParOf" srcId="{A994A7C3-AEF7-4426-B7EF-877C67834B7F}" destId="{56903B70-44BE-4DEE-B3D8-8D6F309E69EE}" srcOrd="2" destOrd="1" presId="urn:microsoft.com/office/officeart/2005/8/layout/hierarchy3"/>
    <dgm:cxn modelId="{384AA8C6-90DE-45C8-8507-BC39E45E8175}" type="presOf" srcId="{672BD303-3035-4BAD-BC56-6E34D1C63F93}" destId="{56903B70-44BE-4DEE-B3D8-8D6F309E69EE}" srcOrd="0" destOrd="0" presId="urn:microsoft.com/office/officeart/2005/8/layout/hierarchy3"/>
    <dgm:cxn modelId="{700154EE-D26A-4F49-B0FB-475993F9DC1F}" type="presParOf" srcId="{A994A7C3-AEF7-4426-B7EF-877C67834B7F}" destId="{CD3CDA12-D3B0-45EC-A723-612A0493B711}" srcOrd="3" destOrd="1" presId="urn:microsoft.com/office/officeart/2005/8/layout/hierarchy3"/>
    <dgm:cxn modelId="{5AA5B931-3FB6-40D1-A8AC-EBB27617AD1E}" type="presOf" srcId="{8C757F7A-BF47-479A-973F-2852BB847704}" destId="{CD3CDA12-D3B0-45EC-A723-612A0493B711}" srcOrd="0" destOrd="0" presId="urn:microsoft.com/office/officeart/2005/8/layout/hierarchy3"/>
    <dgm:cxn modelId="{59FDA2AC-824C-488F-B7C3-0E76AF1D7F54}" type="presParOf" srcId="{A994A7C3-AEF7-4426-B7EF-877C67834B7F}" destId="{5C1991CD-B7FA-4D6B-812D-71FCCD83244C}" srcOrd="4" destOrd="1" presId="urn:microsoft.com/office/officeart/2005/8/layout/hierarchy3"/>
    <dgm:cxn modelId="{910A1E01-38BC-43AB-B03D-BF37C8C2BA4A}" type="presOf" srcId="{F3757D12-6C27-4008-B05C-7FFCBCF4F021}" destId="{5C1991CD-B7FA-4D6B-812D-71FCCD83244C}" srcOrd="0" destOrd="0" presId="urn:microsoft.com/office/officeart/2005/8/layout/hierarchy3"/>
    <dgm:cxn modelId="{07A76868-12E0-4DA5-AE45-B2F24AB58A16}" type="presParOf" srcId="{A994A7C3-AEF7-4426-B7EF-877C67834B7F}" destId="{211DEE21-28AC-422A-8F2A-ED1F602A74DD}" srcOrd="5" destOrd="1" presId="urn:microsoft.com/office/officeart/2005/8/layout/hierarchy3"/>
    <dgm:cxn modelId="{65062287-A8B2-45BE-893A-C3C72B35EF88}" type="presOf" srcId="{9FC9A001-A348-441D-9EB5-18D2F8569BC2}" destId="{211DEE21-28AC-422A-8F2A-ED1F602A74DD}" srcOrd="0" destOrd="0" presId="urn:microsoft.com/office/officeart/2005/8/layout/hierarchy3"/>
    <dgm:cxn modelId="{A8C4294D-5C3C-47A5-B038-27AA60F1B051}" type="presParOf" srcId="{BA99965A-2D40-4D79-8990-EDFF24C85EE8}" destId="{FA51E822-9C87-4980-8526-7BE441D3EB7A}" srcOrd="2" destOrd="0" presId="urn:microsoft.com/office/officeart/2005/8/layout/hierarchy3"/>
    <dgm:cxn modelId="{8B50C8B9-5DDB-4D72-A824-E1045ABFFF63}" type="presParOf" srcId="{FA51E822-9C87-4980-8526-7BE441D3EB7A}" destId="{4995030C-44E8-4019-91CA-59A6C4EFA7E6}" srcOrd="0" destOrd="2" presId="urn:microsoft.com/office/officeart/2005/8/layout/hierarchy3"/>
    <dgm:cxn modelId="{E5717BFC-5C4B-49AF-9BF8-8E8CF4BE05B7}" type="presOf" srcId="{05B2ACF0-B426-4A63-8D68-0816760CE3BB}" destId="{4995030C-44E8-4019-91CA-59A6C4EFA7E6}" srcOrd="0" destOrd="0" presId="urn:microsoft.com/office/officeart/2005/8/layout/hierarchy3"/>
    <dgm:cxn modelId="{8964C709-362F-4C81-B27C-149AFE13F63F}" type="presParOf" srcId="{4995030C-44E8-4019-91CA-59A6C4EFA7E6}" destId="{A88FE99B-8264-4E4E-9E95-EC6DDDCE32DC}" srcOrd="0" destOrd="0" presId="urn:microsoft.com/office/officeart/2005/8/layout/hierarchy3"/>
    <dgm:cxn modelId="{5DB991C7-5C44-4858-985D-859B75F4B7DB}" type="presOf" srcId="{05B2ACF0-B426-4A63-8D68-0816760CE3BB}" destId="{A88FE99B-8264-4E4E-9E95-EC6DDDCE32DC}" srcOrd="0" destOrd="0" presId="urn:microsoft.com/office/officeart/2005/8/layout/hierarchy3"/>
    <dgm:cxn modelId="{6FD2A0C1-1720-47D3-961C-E0C02F5A69AF}" type="presParOf" srcId="{4995030C-44E8-4019-91CA-59A6C4EFA7E6}" destId="{0E068E24-721E-4812-9035-D6B2C8031795}" srcOrd="1" destOrd="0" presId="urn:microsoft.com/office/officeart/2005/8/layout/hierarchy3"/>
    <dgm:cxn modelId="{07A86A38-E338-4DC4-BD3B-E3A23A6AF405}" type="presOf" srcId="{05B2ACF0-B426-4A63-8D68-0816760CE3BB}" destId="{0E068E24-721E-4812-9035-D6B2C8031795}" srcOrd="0" destOrd="0" presId="urn:microsoft.com/office/officeart/2005/8/layout/hierarchy3"/>
    <dgm:cxn modelId="{57EB979C-A5A4-409F-94A3-40D86D8FB95A}" type="presParOf" srcId="{FA51E822-9C87-4980-8526-7BE441D3EB7A}" destId="{0BD10E52-A837-4555-B3FA-D3D71FB373CA}" srcOrd="1" destOrd="2" presId="urn:microsoft.com/office/officeart/2005/8/layout/hierarchy3"/>
    <dgm:cxn modelId="{33800A7E-0542-49B8-9F6B-3883EB18031A}" type="presParOf" srcId="{0BD10E52-A837-4555-B3FA-D3D71FB373CA}" destId="{172F2C56-03CD-476E-92A8-CD271291C695}" srcOrd="0" destOrd="1" presId="urn:microsoft.com/office/officeart/2005/8/layout/hierarchy3"/>
    <dgm:cxn modelId="{31D5EE1C-EF9B-4B02-8600-1895E37A4A9B}" type="presOf" srcId="{2787331C-40B3-4309-99E4-75638E9CC8CA}" destId="{172F2C56-03CD-476E-92A8-CD271291C695}" srcOrd="0" destOrd="0" presId="urn:microsoft.com/office/officeart/2005/8/layout/hierarchy3"/>
    <dgm:cxn modelId="{3DB602F8-BBEB-4572-B9BF-82F8A7166251}" type="presParOf" srcId="{0BD10E52-A837-4555-B3FA-D3D71FB373CA}" destId="{1EE5E36A-CA29-4857-B596-2A8BBE932CCA}" srcOrd="1" destOrd="1" presId="urn:microsoft.com/office/officeart/2005/8/layout/hierarchy3"/>
    <dgm:cxn modelId="{884863ED-D600-4AFA-8C7F-33DB75374767}" type="presOf" srcId="{7A810F2E-9427-4808-8340-3CE871631595}" destId="{1EE5E36A-CA29-4857-B596-2A8BBE932CCA}" srcOrd="0" destOrd="0" presId="urn:microsoft.com/office/officeart/2005/8/layout/hierarchy3"/>
    <dgm:cxn modelId="{64686B54-D535-4878-91A8-402BB7F0C224}" type="presParOf" srcId="{0BD10E52-A837-4555-B3FA-D3D71FB373CA}" destId="{915D19B0-68A4-40E6-ABA0-80ACAB4B82F8}" srcOrd="2" destOrd="1" presId="urn:microsoft.com/office/officeart/2005/8/layout/hierarchy3"/>
    <dgm:cxn modelId="{5F5687EB-26F6-4254-9E55-9C2FD4D25EE2}" type="presOf" srcId="{195139C1-4662-41C3-81A9-3A630373B10C}" destId="{915D19B0-68A4-40E6-ABA0-80ACAB4B82F8}" srcOrd="0" destOrd="0" presId="urn:microsoft.com/office/officeart/2005/8/layout/hierarchy3"/>
    <dgm:cxn modelId="{595D58D4-69DE-44AB-97B4-9CD1AA61A873}" type="presParOf" srcId="{0BD10E52-A837-4555-B3FA-D3D71FB373CA}" destId="{8D39B1E3-AD3E-42F0-93B3-25EFA260D424}" srcOrd="3" destOrd="1" presId="urn:microsoft.com/office/officeart/2005/8/layout/hierarchy3"/>
    <dgm:cxn modelId="{A8CA401E-BBA6-4018-95E5-9EC356E4DE10}" type="presOf" srcId="{FF7A2296-7468-4846-911B-F26AFC0D1C89}" destId="{8D39B1E3-AD3E-42F0-93B3-25EFA260D424}" srcOrd="0" destOrd="0" presId="urn:microsoft.com/office/officeart/2005/8/layout/hierarchy3"/>
    <dgm:cxn modelId="{0EC186A8-F4DA-470E-B852-21B01D394B17}" type="presParOf" srcId="{0BD10E52-A837-4555-B3FA-D3D71FB373CA}" destId="{A04C826A-F53E-4648-B0CE-8A47062CB897}" srcOrd="4" destOrd="1" presId="urn:microsoft.com/office/officeart/2005/8/layout/hierarchy3"/>
    <dgm:cxn modelId="{FB4481B7-B4C8-4202-B208-76C09E45AD8E}" type="presOf" srcId="{6DF3430E-8EC9-4175-9F20-C00C67B500FC}" destId="{A04C826A-F53E-4648-B0CE-8A47062CB897}" srcOrd="0" destOrd="0" presId="urn:microsoft.com/office/officeart/2005/8/layout/hierarchy3"/>
    <dgm:cxn modelId="{AFDA7F9C-D487-4685-8207-A64DB8957E07}" type="presParOf" srcId="{0BD10E52-A837-4555-B3FA-D3D71FB373CA}" destId="{0E3F94C1-2827-41AB-9C0A-611269DCC7E9}" srcOrd="5" destOrd="1" presId="urn:microsoft.com/office/officeart/2005/8/layout/hierarchy3"/>
    <dgm:cxn modelId="{095C1DE7-3D2B-4597-8383-409D7CF085FA}" type="presOf" srcId="{CAF9F05F-FFEC-4AA6-A56B-FD7C16AC8725}" destId="{0E3F94C1-2827-41AB-9C0A-611269DCC7E9}" srcOrd="0" destOrd="0" presId="urn:microsoft.com/office/officeart/2005/8/layout/hierarchy3"/>
    <dgm:cxn modelId="{133D08B2-4017-4335-BD4C-6F8867011DBD}" type="presParOf" srcId="{BA99965A-2D40-4D79-8990-EDFF24C85EE8}" destId="{51167C75-CA76-465C-8D2F-45234160B6E9}" srcOrd="3" destOrd="0" presId="urn:microsoft.com/office/officeart/2005/8/layout/hierarchy3"/>
    <dgm:cxn modelId="{8ABDCBC5-D9D7-481A-9980-D91A883A8DF7}" type="presParOf" srcId="{51167C75-CA76-465C-8D2F-45234160B6E9}" destId="{A3D9DFA5-C86C-4D55-8DD2-55CC840D9D1B}" srcOrd="0" destOrd="3" presId="urn:microsoft.com/office/officeart/2005/8/layout/hierarchy3"/>
    <dgm:cxn modelId="{5C2ED419-D6FB-41B1-8B89-D2B11B2CB535}" type="presOf" srcId="{877EA4ED-F6FA-4F2C-8E1E-71B11F7A1BC9}" destId="{A3D9DFA5-C86C-4D55-8DD2-55CC840D9D1B}" srcOrd="0" destOrd="0" presId="urn:microsoft.com/office/officeart/2005/8/layout/hierarchy3"/>
    <dgm:cxn modelId="{8B78692D-A5BD-4348-8804-E5677F75A459}" type="presParOf" srcId="{A3D9DFA5-C86C-4D55-8DD2-55CC840D9D1B}" destId="{A879D8C2-EA7B-4B62-A91B-F46F5F4172FD}" srcOrd="0" destOrd="0" presId="urn:microsoft.com/office/officeart/2005/8/layout/hierarchy3"/>
    <dgm:cxn modelId="{B493DF2A-CEA2-423E-AA4B-CF24406638D3}" type="presOf" srcId="{877EA4ED-F6FA-4F2C-8E1E-71B11F7A1BC9}" destId="{A879D8C2-EA7B-4B62-A91B-F46F5F4172FD}" srcOrd="0" destOrd="0" presId="urn:microsoft.com/office/officeart/2005/8/layout/hierarchy3"/>
    <dgm:cxn modelId="{EE3FDD65-DEDD-43BD-8237-F94C9D431AD2}" type="presParOf" srcId="{A3D9DFA5-C86C-4D55-8DD2-55CC840D9D1B}" destId="{734C279B-998B-49EA-8B15-A433832CF743}" srcOrd="1" destOrd="0" presId="urn:microsoft.com/office/officeart/2005/8/layout/hierarchy3"/>
    <dgm:cxn modelId="{7E509BD7-685A-4112-A337-74754F579DF2}" type="presOf" srcId="{877EA4ED-F6FA-4F2C-8E1E-71B11F7A1BC9}" destId="{734C279B-998B-49EA-8B15-A433832CF743}" srcOrd="0" destOrd="0" presId="urn:microsoft.com/office/officeart/2005/8/layout/hierarchy3"/>
    <dgm:cxn modelId="{A769FC63-D77D-494D-92A2-61299B603AF4}" type="presParOf" srcId="{51167C75-CA76-465C-8D2F-45234160B6E9}" destId="{6D95D26E-FA2A-4169-90DC-1C3395F3B2A3}" srcOrd="1" destOrd="3" presId="urn:microsoft.com/office/officeart/2005/8/layout/hierarchy3"/>
    <dgm:cxn modelId="{154A839A-EC3D-4B11-B7EB-36198C0A4AB6}" type="presParOf" srcId="{6D95D26E-FA2A-4169-90DC-1C3395F3B2A3}" destId="{1BADEA96-CB92-46D6-A18C-1DC2A1EA0FEE}" srcOrd="0" destOrd="1" presId="urn:microsoft.com/office/officeart/2005/8/layout/hierarchy3"/>
    <dgm:cxn modelId="{3717E366-8E85-4AC1-B9B7-C827F545CDEA}" type="presOf" srcId="{7FD07CE0-0319-43BA-BBD4-B04C0D7A027D}" destId="{1BADEA96-CB92-46D6-A18C-1DC2A1EA0FEE}" srcOrd="0" destOrd="0" presId="urn:microsoft.com/office/officeart/2005/8/layout/hierarchy3"/>
    <dgm:cxn modelId="{B3547973-B840-411C-AC26-4523072281A6}" type="presParOf" srcId="{6D95D26E-FA2A-4169-90DC-1C3395F3B2A3}" destId="{1F056D5C-36AA-4111-A62F-AB5BA5F2BD75}" srcOrd="1" destOrd="1" presId="urn:microsoft.com/office/officeart/2005/8/layout/hierarchy3"/>
    <dgm:cxn modelId="{653F2EE2-3BD8-4B08-BEBD-879C47FEC8BB}" type="presOf" srcId="{F53D816E-8F3F-4299-9CA1-7A67434FDC5C}" destId="{1F056D5C-36AA-4111-A62F-AB5BA5F2BD75}" srcOrd="0" destOrd="0" presId="urn:microsoft.com/office/officeart/2005/8/layout/hierarchy3"/>
    <dgm:cxn modelId="{B57F177D-F38E-436B-98B7-B3209D933783}" type="presParOf" srcId="{6D95D26E-FA2A-4169-90DC-1C3395F3B2A3}" destId="{E01B1B08-9269-4A97-BC67-52AE7F3074B0}" srcOrd="2" destOrd="1" presId="urn:microsoft.com/office/officeart/2005/8/layout/hierarchy3"/>
    <dgm:cxn modelId="{B18666BE-68FE-44F2-A6D7-9C8E5D99AF07}" type="presOf" srcId="{03022658-F58D-4838-A045-74F57CA8B2BD}" destId="{E01B1B08-9269-4A97-BC67-52AE7F3074B0}" srcOrd="0" destOrd="0" presId="urn:microsoft.com/office/officeart/2005/8/layout/hierarchy3"/>
    <dgm:cxn modelId="{057981F2-4DEB-410E-8334-BD66E64A9F7E}" type="presParOf" srcId="{6D95D26E-FA2A-4169-90DC-1C3395F3B2A3}" destId="{56A8182E-C180-4766-84DB-D3944DACD02E}" srcOrd="3" destOrd="1" presId="urn:microsoft.com/office/officeart/2005/8/layout/hierarchy3"/>
    <dgm:cxn modelId="{57F99DA5-7436-4303-8C09-487E193AB10E}" type="presOf" srcId="{1D5BF3CC-074F-4C47-9ED3-F263A678B274}" destId="{56A8182E-C180-4766-84DB-D3944DACD02E}" srcOrd="0" destOrd="0" presId="urn:microsoft.com/office/officeart/2005/8/layout/hierarchy3"/>
    <dgm:cxn modelId="{6FE6819F-2A74-456A-9A7B-9B31BFD3370A}" type="presParOf" srcId="{6D95D26E-FA2A-4169-90DC-1C3395F3B2A3}" destId="{46B1F068-F58B-4563-B206-A356BCDF90AD}" srcOrd="4" destOrd="1" presId="urn:microsoft.com/office/officeart/2005/8/layout/hierarchy3"/>
    <dgm:cxn modelId="{30A863D3-8ECA-4BA8-BA91-850E1331EAF1}" type="presOf" srcId="{A52C3F86-45D1-446F-BCA1-65306EEF71D4}" destId="{46B1F068-F58B-4563-B206-A356BCDF90AD}" srcOrd="0" destOrd="0" presId="urn:microsoft.com/office/officeart/2005/8/layout/hierarchy3"/>
    <dgm:cxn modelId="{0A4DCF7D-F841-4C57-A46C-FBCFDC461EBC}" type="presParOf" srcId="{6D95D26E-FA2A-4169-90DC-1C3395F3B2A3}" destId="{D8346B21-23DC-433E-9D7C-237FEDB18468}" srcOrd="5" destOrd="1" presId="urn:microsoft.com/office/officeart/2005/8/layout/hierarchy3"/>
    <dgm:cxn modelId="{17CE96A0-F9E3-478C-9E3B-2346D7726F6C}" type="presOf" srcId="{54042FBF-D70E-4BB7-86EA-3D1495389F5E}" destId="{D8346B21-23DC-433E-9D7C-237FEDB18468}" srcOrd="0" destOrd="0" presId="urn:microsoft.com/office/officeart/2005/8/layout/hierarchy3"/>
    <dgm:cxn modelId="{160CA0AD-8C53-4B6B-8350-83E915D7CBC2}" type="presParOf" srcId="{BA99965A-2D40-4D79-8990-EDFF24C85EE8}" destId="{F06B6DFF-C345-4BD0-AAC4-A10FDC657E4A}" srcOrd="4" destOrd="0" presId="urn:microsoft.com/office/officeart/2005/8/layout/hierarchy3"/>
    <dgm:cxn modelId="{93133F64-BA3B-4F7B-ACD6-D780070994E1}" type="presParOf" srcId="{F06B6DFF-C345-4BD0-AAC4-A10FDC657E4A}" destId="{322AF0EE-3963-43F8-A714-E9A4551C5464}" srcOrd="0" destOrd="4" presId="urn:microsoft.com/office/officeart/2005/8/layout/hierarchy3"/>
    <dgm:cxn modelId="{5DA1CAD6-596D-4F41-8920-DEC2B76D9CE8}" type="presOf" srcId="{9E5742CF-5698-470C-BA85-8B5692E9FCBA}" destId="{322AF0EE-3963-43F8-A714-E9A4551C5464}" srcOrd="0" destOrd="0" presId="urn:microsoft.com/office/officeart/2005/8/layout/hierarchy3"/>
    <dgm:cxn modelId="{EA8A0D0D-A8C2-4282-B02F-253D5DC74F93}" type="presParOf" srcId="{322AF0EE-3963-43F8-A714-E9A4551C5464}" destId="{EE52AFC6-6A43-44A6-B450-20E9691F1367}" srcOrd="0" destOrd="0" presId="urn:microsoft.com/office/officeart/2005/8/layout/hierarchy3"/>
    <dgm:cxn modelId="{64AC4974-8FE0-477B-8F65-8FCDBE88094D}" type="presOf" srcId="{9E5742CF-5698-470C-BA85-8B5692E9FCBA}" destId="{EE52AFC6-6A43-44A6-B450-20E9691F1367}" srcOrd="0" destOrd="0" presId="urn:microsoft.com/office/officeart/2005/8/layout/hierarchy3"/>
    <dgm:cxn modelId="{E8A8C322-87BA-48FF-AA64-BB8BDFDF9BEE}" type="presParOf" srcId="{322AF0EE-3963-43F8-A714-E9A4551C5464}" destId="{1E5C303C-D345-4819-9AF7-4CFC62BA987E}" srcOrd="1" destOrd="0" presId="urn:microsoft.com/office/officeart/2005/8/layout/hierarchy3"/>
    <dgm:cxn modelId="{6EE1A15E-F165-4906-BB00-DF9243CFCB34}" type="presOf" srcId="{9E5742CF-5698-470C-BA85-8B5692E9FCBA}" destId="{1E5C303C-D345-4819-9AF7-4CFC62BA987E}" srcOrd="0" destOrd="0" presId="urn:microsoft.com/office/officeart/2005/8/layout/hierarchy3"/>
    <dgm:cxn modelId="{A02AF66F-6B56-4646-B321-93A4ECE2EAB4}" type="presParOf" srcId="{F06B6DFF-C345-4BD0-AAC4-A10FDC657E4A}" destId="{F074E923-AF3A-445A-A456-C0EC56CF0EB8}" srcOrd="1" destOrd="4" presId="urn:microsoft.com/office/officeart/2005/8/layout/hierarchy3"/>
    <dgm:cxn modelId="{88D938F1-0273-4E43-AC8D-1EC2585750DE}" type="presParOf" srcId="{F074E923-AF3A-445A-A456-C0EC56CF0EB8}" destId="{E05CDB4F-4C9B-49AA-9DF9-1106D442F109}" srcOrd="0" destOrd="1" presId="urn:microsoft.com/office/officeart/2005/8/layout/hierarchy3"/>
    <dgm:cxn modelId="{14616314-6FA8-4515-A511-1EA841E90F03}" type="presOf" srcId="{17383FA5-D12B-446A-953F-0A3727EE6AA4}" destId="{E05CDB4F-4C9B-49AA-9DF9-1106D442F109}" srcOrd="0" destOrd="0" presId="urn:microsoft.com/office/officeart/2005/8/layout/hierarchy3"/>
    <dgm:cxn modelId="{4082449A-1725-41CB-B808-77EEAE77EF25}" type="presParOf" srcId="{F074E923-AF3A-445A-A456-C0EC56CF0EB8}" destId="{7BD53896-A04A-4708-B91F-45571F6B17C0}" srcOrd="1" destOrd="1" presId="urn:microsoft.com/office/officeart/2005/8/layout/hierarchy3"/>
    <dgm:cxn modelId="{23219A31-15A5-488A-A097-D369884CE1A3}" type="presOf" srcId="{A7E26D83-9AE2-4920-8FBC-5C314242F748}" destId="{7BD53896-A04A-4708-B91F-45571F6B17C0}" srcOrd="0" destOrd="0" presId="urn:microsoft.com/office/officeart/2005/8/layout/hierarchy3"/>
    <dgm:cxn modelId="{AED2F5FE-053B-419C-B23B-3C257123921C}" type="presParOf" srcId="{F074E923-AF3A-445A-A456-C0EC56CF0EB8}" destId="{B7D949D5-CFB3-43B5-8CCD-0C0613977F22}" srcOrd="2" destOrd="1" presId="urn:microsoft.com/office/officeart/2005/8/layout/hierarchy3"/>
    <dgm:cxn modelId="{0338489B-3DD1-4261-8114-CDAA11943D6B}" type="presOf" srcId="{0A07DFA1-1BAA-4E0F-ACFD-FF4D4CA9B138}" destId="{B7D949D5-CFB3-43B5-8CCD-0C0613977F22}" srcOrd="0" destOrd="0" presId="urn:microsoft.com/office/officeart/2005/8/layout/hierarchy3"/>
    <dgm:cxn modelId="{275944CC-6CE3-40A0-BCA5-04AD93A3657F}" type="presParOf" srcId="{F074E923-AF3A-445A-A456-C0EC56CF0EB8}" destId="{591663D8-9331-455D-AED2-9AC7C55C4E00}" srcOrd="3" destOrd="1" presId="urn:microsoft.com/office/officeart/2005/8/layout/hierarchy3"/>
    <dgm:cxn modelId="{25ED4D6A-33E3-4FCA-BE38-0E6E1C917662}" type="presOf" srcId="{3032B554-F566-4C8E-AB54-3F1C7779C36C}" destId="{591663D8-9331-455D-AED2-9AC7C55C4E00}" srcOrd="0" destOrd="0" presId="urn:microsoft.com/office/officeart/2005/8/layout/hierarchy3"/>
    <dgm:cxn modelId="{0A1ED335-36D5-4473-91DE-0668128EFB96}" type="presParOf" srcId="{F074E923-AF3A-445A-A456-C0EC56CF0EB8}" destId="{B2B42D4D-0EE0-4B94-9464-BD2CA4183869}" srcOrd="4" destOrd="1" presId="urn:microsoft.com/office/officeart/2005/8/layout/hierarchy3"/>
    <dgm:cxn modelId="{F642DF5F-3BE4-4C50-A66E-1CF0FA76CECD}" type="presOf" srcId="{A6AEFC49-0EC1-4FFB-845E-2B69BF1DBDB3}" destId="{B2B42D4D-0EE0-4B94-9464-BD2CA4183869}" srcOrd="0" destOrd="0" presId="urn:microsoft.com/office/officeart/2005/8/layout/hierarchy3"/>
    <dgm:cxn modelId="{F33A2BD2-12C8-48C2-8112-E5E32C0BCB5C}" type="presParOf" srcId="{F074E923-AF3A-445A-A456-C0EC56CF0EB8}" destId="{104C56D3-08C6-4068-9A32-42B7DC8DD577}" srcOrd="5" destOrd="1" presId="urn:microsoft.com/office/officeart/2005/8/layout/hierarchy3"/>
    <dgm:cxn modelId="{E9136A9C-C2CB-4A68-9A29-EC85DE2B4494}" type="presOf" srcId="{70E7F28D-2FEC-485C-B1BC-16DE95FBF3DE}" destId="{104C56D3-08C6-4068-9A32-42B7DC8DD577}" srcOrd="0"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131935" cy="431165"/>
        <a:chOff x="0" y="0"/>
        <a:chExt cx="9131935" cy="431165"/>
      </a:xfrm>
    </dsp:grpSpPr>
    <dsp:sp modelId="{67FF3BB9-6612-4697-87EE-EC66312779BE}">
      <dsp:nvSpPr>
        <dsp:cNvPr id="3" name="燕尾形 2"/>
        <dsp:cNvSpPr/>
      </dsp:nvSpPr>
      <dsp:spPr bwMode="white">
        <a:xfrm>
          <a:off x="0" y="0"/>
          <a:ext cx="1985203" cy="431165"/>
        </a:xfrm>
        <a:prstGeom prst="chevron">
          <a:avLst/>
        </a:prstGeom>
      </dsp:spPr>
      <dsp:style>
        <a:lnRef idx="2">
          <a:schemeClr val="lt1"/>
        </a:lnRef>
        <a:fillRef idx="1">
          <a:schemeClr val="accent2">
            <a:alpha val="90000"/>
            <a:hueOff val="0"/>
            <a:satOff val="0"/>
            <a:lumOff val="0"/>
            <a:alpha val="90196"/>
          </a:schemeClr>
        </a:fillRef>
        <a:effectRef idx="0">
          <a:scrgbClr r="0" g="0" b="0"/>
        </a:effectRef>
        <a:fontRef idx="minor">
          <a:schemeClr val="lt1"/>
        </a:fontRef>
      </dsp:style>
      <dsp:txBody>
        <a:bodyPr vert="horz" wrap="square" lIns="88011" tIns="29337" rIns="29337" bIns="29337"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a:t>前期</a:t>
          </a:r>
          <a:r>
            <a:rPr lang="zh-CN" altLang="en-US"/>
            <a:t>调研</a:t>
          </a:r>
          <a:endParaRPr lang="zh-CN" altLang="en-US"/>
        </a:p>
      </dsp:txBody>
      <dsp:txXfrm>
        <a:off x="0" y="0"/>
        <a:ext cx="1985203" cy="431165"/>
      </dsp:txXfrm>
    </dsp:sp>
    <dsp:sp modelId="{D3000CD6-B08B-4D3B-8D2A-7F1C26A23961}">
      <dsp:nvSpPr>
        <dsp:cNvPr id="4" name="燕尾形 3"/>
        <dsp:cNvSpPr/>
      </dsp:nvSpPr>
      <dsp:spPr bwMode="white">
        <a:xfrm>
          <a:off x="1786683" y="0"/>
          <a:ext cx="1985203" cy="431165"/>
        </a:xfrm>
        <a:prstGeom prst="chevron">
          <a:avLst/>
        </a:prstGeom>
      </dsp:spPr>
      <dsp:style>
        <a:lnRef idx="2">
          <a:schemeClr val="lt1"/>
        </a:lnRef>
        <a:fillRef idx="1">
          <a:schemeClr val="accent2">
            <a:alpha val="90000"/>
            <a:hueOff val="0"/>
            <a:satOff val="0"/>
            <a:lumOff val="0"/>
            <a:alpha val="80196"/>
          </a:schemeClr>
        </a:fillRef>
        <a:effectRef idx="0">
          <a:scrgbClr r="0" g="0" b="0"/>
        </a:effectRef>
        <a:fontRef idx="minor">
          <a:schemeClr val="lt1"/>
        </a:fontRef>
      </dsp:style>
      <dsp:txBody>
        <a:bodyPr vert="horz" wrap="square" lIns="88011" tIns="29337" rIns="29337" bIns="29337"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a:t>精准引流</a:t>
          </a:r>
          <a:endParaRPr lang="zh-CN" altLang="en-US"/>
        </a:p>
      </dsp:txBody>
      <dsp:txXfrm>
        <a:off x="1786683" y="0"/>
        <a:ext cx="1985203" cy="431165"/>
      </dsp:txXfrm>
    </dsp:sp>
    <dsp:sp modelId="{74437C11-3810-488A-B265-8C8037793D77}">
      <dsp:nvSpPr>
        <dsp:cNvPr id="5" name="燕尾形 4"/>
        <dsp:cNvSpPr/>
      </dsp:nvSpPr>
      <dsp:spPr bwMode="white">
        <a:xfrm>
          <a:off x="3573366" y="0"/>
          <a:ext cx="1985203" cy="431165"/>
        </a:xfrm>
        <a:prstGeom prst="chevron">
          <a:avLst/>
        </a:prstGeom>
      </dsp:spPr>
      <dsp:style>
        <a:lnRef idx="2">
          <a:schemeClr val="lt1"/>
        </a:lnRef>
        <a:fillRef idx="1">
          <a:schemeClr val="accent2">
            <a:alpha val="90000"/>
            <a:hueOff val="0"/>
            <a:satOff val="0"/>
            <a:lumOff val="0"/>
            <a:alpha val="70196"/>
          </a:schemeClr>
        </a:fillRef>
        <a:effectRef idx="0">
          <a:scrgbClr r="0" g="0" b="0"/>
        </a:effectRef>
        <a:fontRef idx="minor">
          <a:schemeClr val="lt1"/>
        </a:fontRef>
      </dsp:style>
      <dsp:txBody>
        <a:bodyPr vert="horz" wrap="square" lIns="88011" tIns="29337" rIns="29337" bIns="29337"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a:t>社群内容</a:t>
          </a:r>
          <a:endParaRPr lang="zh-CN" altLang="en-US"/>
        </a:p>
      </dsp:txBody>
      <dsp:txXfrm>
        <a:off x="3573366" y="0"/>
        <a:ext cx="1985203" cy="431165"/>
      </dsp:txXfrm>
    </dsp:sp>
    <dsp:sp modelId="{82CC7DA8-0932-4BD6-8D09-17CF718B7EC2}">
      <dsp:nvSpPr>
        <dsp:cNvPr id="6" name="燕尾形 5"/>
        <dsp:cNvSpPr/>
      </dsp:nvSpPr>
      <dsp:spPr bwMode="white">
        <a:xfrm>
          <a:off x="5360049" y="0"/>
          <a:ext cx="1985203" cy="431165"/>
        </a:xfrm>
        <a:prstGeom prst="chevron">
          <a:avLst/>
        </a:prstGeom>
      </dsp:spPr>
      <dsp:style>
        <a:lnRef idx="2">
          <a:schemeClr val="lt1"/>
        </a:lnRef>
        <a:fillRef idx="1">
          <a:schemeClr val="accent2">
            <a:alpha val="90000"/>
            <a:hueOff val="0"/>
            <a:satOff val="0"/>
            <a:lumOff val="0"/>
            <a:alpha val="60196"/>
          </a:schemeClr>
        </a:fillRef>
        <a:effectRef idx="0">
          <a:scrgbClr r="0" g="0" b="0"/>
        </a:effectRef>
        <a:fontRef idx="minor">
          <a:schemeClr val="lt1"/>
        </a:fontRef>
      </dsp:style>
      <dsp:txBody>
        <a:bodyPr vert="horz" wrap="square" lIns="88011" tIns="29337" rIns="29337" bIns="29337"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t>营销变现</a:t>
          </a:r>
          <a:endParaRPr lang="zh-CN"/>
        </a:p>
      </dsp:txBody>
      <dsp:txXfrm>
        <a:off x="5360049" y="0"/>
        <a:ext cx="1985203" cy="431165"/>
      </dsp:txXfrm>
    </dsp:sp>
    <dsp:sp modelId="{0BD0D3E2-0AE5-4C97-AED1-19C04C10FDF7}">
      <dsp:nvSpPr>
        <dsp:cNvPr id="7" name="燕尾形 6"/>
        <dsp:cNvSpPr/>
      </dsp:nvSpPr>
      <dsp:spPr bwMode="white">
        <a:xfrm>
          <a:off x="7146732" y="0"/>
          <a:ext cx="1985203" cy="431165"/>
        </a:xfrm>
        <a:prstGeom prst="chevron">
          <a:avLst/>
        </a:prstGeom>
      </dsp:spPr>
      <dsp:style>
        <a:lnRef idx="2">
          <a:schemeClr val="lt1"/>
        </a:lnRef>
        <a:fillRef idx="1">
          <a:schemeClr val="accent2">
            <a:alpha val="90000"/>
            <a:hueOff val="0"/>
            <a:satOff val="0"/>
            <a:lumOff val="0"/>
            <a:alpha val="50196"/>
          </a:schemeClr>
        </a:fillRef>
        <a:effectRef idx="0">
          <a:scrgbClr r="0" g="0" b="0"/>
        </a:effectRef>
        <a:fontRef idx="minor">
          <a:schemeClr val="lt1"/>
        </a:fontRef>
      </dsp:style>
      <dsp:txBody>
        <a:bodyPr vert="horz" wrap="square" lIns="88011" tIns="29337" rIns="29337" bIns="29337"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t>用户裂变</a:t>
          </a:r>
          <a:endParaRPr lang="zh-CN"/>
        </a:p>
      </dsp:txBody>
      <dsp:txXfrm>
        <a:off x="7146732" y="0"/>
        <a:ext cx="1985203" cy="431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192145" cy="4233545"/>
        <a:chOff x="0" y="0"/>
        <a:chExt cx="3192145" cy="4233545"/>
      </a:xfrm>
    </dsp:grpSpPr>
    <dsp:sp modelId="{1F968B94-413B-42AE-BA1D-5E5D1F62B58B}">
      <dsp:nvSpPr>
        <dsp:cNvPr id="5" name="任意多边形 4"/>
        <dsp:cNvSpPr/>
      </dsp:nvSpPr>
      <dsp:spPr bwMode="white">
        <a:xfrm>
          <a:off x="262081" y="1131348"/>
          <a:ext cx="699756" cy="110074"/>
        </a:xfrm>
        <a:custGeom>
          <a:avLst/>
          <a:gdLst/>
          <a:ahLst/>
          <a:cxnLst/>
          <a:pathLst>
            <a:path w="1102" h="173">
              <a:moveTo>
                <a:pt x="1102" y="0"/>
              </a:moveTo>
              <a:lnTo>
                <a:pt x="1102" y="87"/>
              </a:lnTo>
              <a:lnTo>
                <a:pt x="0" y="87"/>
              </a:lnTo>
              <a:lnTo>
                <a:pt x="0" y="173"/>
              </a:lnTo>
            </a:path>
          </a:pathLst>
        </a:custGeom>
      </dsp:spPr>
      <dsp:style>
        <a:lnRef idx="2">
          <a:schemeClr val="accent1">
            <a:shade val="60000"/>
          </a:schemeClr>
        </a:lnRef>
        <a:fillRef idx="0">
          <a:schemeClr val="accent1"/>
        </a:fillRef>
        <a:effectRef idx="0">
          <a:scrgbClr r="0" g="0" b="0"/>
        </a:effectRef>
        <a:fontRef idx="minor"/>
      </dsp:style>
      <dsp:txXfrm>
        <a:off x="262081" y="1131348"/>
        <a:ext cx="699756" cy="110074"/>
      </dsp:txXfrm>
    </dsp:sp>
    <dsp:sp modelId="{6DBE4510-1994-488A-8115-CA1B79FDB40D}">
      <dsp:nvSpPr>
        <dsp:cNvPr id="29" name="任意多边形 28"/>
        <dsp:cNvSpPr/>
      </dsp:nvSpPr>
      <dsp:spPr bwMode="white">
        <a:xfrm>
          <a:off x="52416" y="1503503"/>
          <a:ext cx="78624" cy="241114"/>
        </a:xfrm>
        <a:custGeom>
          <a:avLst/>
          <a:gdLst/>
          <a:ahLst/>
          <a:cxnLst/>
          <a:pathLst>
            <a:path w="124" h="380">
              <a:moveTo>
                <a:pt x="0" y="0"/>
              </a:moveTo>
              <a:lnTo>
                <a:pt x="0" y="380"/>
              </a:lnTo>
              <a:lnTo>
                <a:pt x="124" y="380"/>
              </a:lnTo>
            </a:path>
          </a:pathLst>
        </a:custGeom>
      </dsp:spPr>
      <dsp:style>
        <a:lnRef idx="2">
          <a:schemeClr val="accent1">
            <a:shade val="80000"/>
          </a:schemeClr>
        </a:lnRef>
        <a:fillRef idx="0">
          <a:schemeClr val="accent1"/>
        </a:fillRef>
        <a:effectRef idx="0">
          <a:scrgbClr r="0" g="0" b="0"/>
        </a:effectRef>
        <a:fontRef idx="minor"/>
      </dsp:style>
      <dsp:txXfrm>
        <a:off x="52416" y="1503503"/>
        <a:ext cx="78624" cy="241114"/>
      </dsp:txXfrm>
    </dsp:sp>
    <dsp:sp modelId="{4336AD91-6774-4DB4-BDD0-A33B76AEE6B7}">
      <dsp:nvSpPr>
        <dsp:cNvPr id="8" name="任意多边形 7"/>
        <dsp:cNvSpPr/>
      </dsp:nvSpPr>
      <dsp:spPr bwMode="white">
        <a:xfrm>
          <a:off x="896317" y="1131348"/>
          <a:ext cx="65520" cy="110074"/>
        </a:xfrm>
        <a:custGeom>
          <a:avLst/>
          <a:gdLst/>
          <a:ahLst/>
          <a:cxnLst/>
          <a:pathLst>
            <a:path w="103" h="173">
              <a:moveTo>
                <a:pt x="103" y="0"/>
              </a:moveTo>
              <a:lnTo>
                <a:pt x="103" y="87"/>
              </a:lnTo>
              <a:lnTo>
                <a:pt x="0" y="87"/>
              </a:lnTo>
              <a:lnTo>
                <a:pt x="0" y="173"/>
              </a:lnTo>
            </a:path>
          </a:pathLst>
        </a:custGeom>
      </dsp:spPr>
      <dsp:style>
        <a:lnRef idx="2">
          <a:schemeClr val="accent1">
            <a:shade val="60000"/>
          </a:schemeClr>
        </a:lnRef>
        <a:fillRef idx="0">
          <a:schemeClr val="accent1"/>
        </a:fillRef>
        <a:effectRef idx="0">
          <a:scrgbClr r="0" g="0" b="0"/>
        </a:effectRef>
        <a:fontRef idx="minor"/>
      </dsp:style>
      <dsp:txXfrm>
        <a:off x="896317" y="1131348"/>
        <a:ext cx="65520" cy="110074"/>
      </dsp:txXfrm>
    </dsp:sp>
    <dsp:sp modelId="{F3FBFC0D-1C10-482A-B755-432B7B102F58}">
      <dsp:nvSpPr>
        <dsp:cNvPr id="11" name="任意多边形 10"/>
        <dsp:cNvSpPr/>
      </dsp:nvSpPr>
      <dsp:spPr bwMode="white">
        <a:xfrm>
          <a:off x="961837" y="1131348"/>
          <a:ext cx="699756" cy="110074"/>
        </a:xfrm>
        <a:custGeom>
          <a:avLst/>
          <a:gdLst/>
          <a:ahLst/>
          <a:cxnLst/>
          <a:pathLst>
            <a:path w="1102" h="173">
              <a:moveTo>
                <a:pt x="0" y="0"/>
              </a:moveTo>
              <a:lnTo>
                <a:pt x="0" y="87"/>
              </a:lnTo>
              <a:lnTo>
                <a:pt x="1102" y="87"/>
              </a:lnTo>
              <a:lnTo>
                <a:pt x="1102" y="173"/>
              </a:lnTo>
            </a:path>
          </a:pathLst>
        </a:custGeom>
      </dsp:spPr>
      <dsp:style>
        <a:lnRef idx="2">
          <a:schemeClr val="accent1">
            <a:shade val="60000"/>
          </a:schemeClr>
        </a:lnRef>
        <a:fillRef idx="0">
          <a:schemeClr val="accent1"/>
        </a:fillRef>
        <a:effectRef idx="0">
          <a:scrgbClr r="0" g="0" b="0"/>
        </a:effectRef>
        <a:fontRef idx="minor"/>
      </dsp:style>
      <dsp:txXfrm>
        <a:off x="961837" y="1131348"/>
        <a:ext cx="699756" cy="110074"/>
      </dsp:txXfrm>
    </dsp:sp>
    <dsp:sp modelId="{B44323DE-C598-4A52-B11B-071D2B3B086A}">
      <dsp:nvSpPr>
        <dsp:cNvPr id="17" name="任意多边形 16"/>
        <dsp:cNvSpPr/>
      </dsp:nvSpPr>
      <dsp:spPr bwMode="white">
        <a:xfrm>
          <a:off x="1027357" y="1503503"/>
          <a:ext cx="634236" cy="110074"/>
        </a:xfrm>
        <a:custGeom>
          <a:avLst/>
          <a:gdLst/>
          <a:ahLst/>
          <a:cxnLst/>
          <a:pathLst>
            <a:path w="999" h="173">
              <a:moveTo>
                <a:pt x="999" y="0"/>
              </a:moveTo>
              <a:lnTo>
                <a:pt x="999" y="87"/>
              </a:lnTo>
              <a:lnTo>
                <a:pt x="0" y="87"/>
              </a:lnTo>
              <a:lnTo>
                <a:pt x="0" y="173"/>
              </a:lnTo>
            </a:path>
          </a:pathLst>
        </a:custGeom>
      </dsp:spPr>
      <dsp:style>
        <a:lnRef idx="2">
          <a:schemeClr val="accent1">
            <a:shade val="80000"/>
          </a:schemeClr>
        </a:lnRef>
        <a:fillRef idx="0">
          <a:schemeClr val="accent1"/>
        </a:fillRef>
        <a:effectRef idx="0">
          <a:scrgbClr r="0" g="0" b="0"/>
        </a:effectRef>
        <a:fontRef idx="minor"/>
      </dsp:style>
      <dsp:txXfrm>
        <a:off x="1027357" y="1503503"/>
        <a:ext cx="634236" cy="110074"/>
      </dsp:txXfrm>
    </dsp:sp>
    <dsp:sp modelId="{5D03549D-D75A-4721-9982-86743D436F13}">
      <dsp:nvSpPr>
        <dsp:cNvPr id="23" name="任意多边形 22"/>
        <dsp:cNvSpPr/>
      </dsp:nvSpPr>
      <dsp:spPr bwMode="white">
        <a:xfrm>
          <a:off x="1661593" y="1503503"/>
          <a:ext cx="0" cy="110074"/>
        </a:xfrm>
        <a:custGeom>
          <a:avLst/>
          <a:gdLst/>
          <a:ahLst/>
          <a:cxnLst/>
          <a:pathLst>
            <a:path h="173">
              <a:moveTo>
                <a:pt x="0" y="0"/>
              </a:moveTo>
              <a:lnTo>
                <a:pt x="0" y="87"/>
              </a:lnTo>
              <a:lnTo>
                <a:pt x="0" y="87"/>
              </a:lnTo>
              <a:lnTo>
                <a:pt x="0" y="173"/>
              </a:lnTo>
            </a:path>
          </a:pathLst>
        </a:custGeom>
      </dsp:spPr>
      <dsp:style>
        <a:lnRef idx="2">
          <a:schemeClr val="accent1">
            <a:shade val="80000"/>
          </a:schemeClr>
        </a:lnRef>
        <a:fillRef idx="0">
          <a:schemeClr val="accent1"/>
        </a:fillRef>
        <a:effectRef idx="0">
          <a:scrgbClr r="0" g="0" b="0"/>
        </a:effectRef>
        <a:fontRef idx="minor"/>
      </dsp:style>
      <dsp:txXfrm>
        <a:off x="1661593" y="1503503"/>
        <a:ext cx="0" cy="110074"/>
      </dsp:txXfrm>
    </dsp:sp>
    <dsp:sp modelId="{117CFAC9-C300-491A-A295-CBD1E77F117B}">
      <dsp:nvSpPr>
        <dsp:cNvPr id="26" name="任意多边形 25"/>
        <dsp:cNvSpPr/>
      </dsp:nvSpPr>
      <dsp:spPr bwMode="white">
        <a:xfrm>
          <a:off x="1661593" y="1503503"/>
          <a:ext cx="634236" cy="110074"/>
        </a:xfrm>
        <a:custGeom>
          <a:avLst/>
          <a:gdLst/>
          <a:ahLst/>
          <a:cxnLst/>
          <a:pathLst>
            <a:path w="999" h="173">
              <a:moveTo>
                <a:pt x="0" y="0"/>
              </a:moveTo>
              <a:lnTo>
                <a:pt x="0" y="87"/>
              </a:lnTo>
              <a:lnTo>
                <a:pt x="999" y="87"/>
              </a:lnTo>
              <a:lnTo>
                <a:pt x="999" y="173"/>
              </a:lnTo>
            </a:path>
          </a:pathLst>
        </a:custGeom>
      </dsp:spPr>
      <dsp:style>
        <a:lnRef idx="2">
          <a:schemeClr val="accent1">
            <a:shade val="80000"/>
          </a:schemeClr>
        </a:lnRef>
        <a:fillRef idx="0">
          <a:schemeClr val="accent1"/>
        </a:fillRef>
        <a:effectRef idx="0">
          <a:scrgbClr r="0" g="0" b="0"/>
        </a:effectRef>
        <a:fontRef idx="minor"/>
      </dsp:style>
      <dsp:txXfrm>
        <a:off x="1661593" y="1503503"/>
        <a:ext cx="634236" cy="110074"/>
      </dsp:txXfrm>
    </dsp:sp>
    <dsp:sp modelId="{7D8FDB1B-2140-448A-9DF2-F8E09BC385EB}">
      <dsp:nvSpPr>
        <dsp:cNvPr id="41" name="任意多边形 40"/>
        <dsp:cNvSpPr/>
      </dsp:nvSpPr>
      <dsp:spPr bwMode="white">
        <a:xfrm>
          <a:off x="1661593" y="1875658"/>
          <a:ext cx="634236" cy="110074"/>
        </a:xfrm>
        <a:custGeom>
          <a:avLst/>
          <a:gdLst/>
          <a:ahLst/>
          <a:cxnLst/>
          <a:pathLst>
            <a:path w="999" h="173">
              <a:moveTo>
                <a:pt x="999" y="0"/>
              </a:moveTo>
              <a:lnTo>
                <a:pt x="999" y="87"/>
              </a:lnTo>
              <a:lnTo>
                <a:pt x="0" y="87"/>
              </a:lnTo>
              <a:lnTo>
                <a:pt x="0" y="173"/>
              </a:lnTo>
            </a:path>
          </a:pathLst>
        </a:custGeom>
      </dsp:spPr>
      <dsp:style>
        <a:lnRef idx="2">
          <a:schemeClr val="accent1">
            <a:shade val="80000"/>
          </a:schemeClr>
        </a:lnRef>
        <a:fillRef idx="0">
          <a:schemeClr val="accent1"/>
        </a:fillRef>
        <a:effectRef idx="0">
          <a:scrgbClr r="0" g="0" b="0"/>
        </a:effectRef>
        <a:fontRef idx="minor"/>
      </dsp:style>
      <dsp:txXfrm>
        <a:off x="1661593" y="1875658"/>
        <a:ext cx="634236" cy="110074"/>
      </dsp:txXfrm>
    </dsp:sp>
    <dsp:sp modelId="{3D31BB2D-2884-440C-B9F7-4B8265ACA0D4}">
      <dsp:nvSpPr>
        <dsp:cNvPr id="50" name="任意多边形 49"/>
        <dsp:cNvSpPr/>
      </dsp:nvSpPr>
      <dsp:spPr bwMode="white">
        <a:xfrm>
          <a:off x="1661593" y="2247813"/>
          <a:ext cx="0" cy="110074"/>
        </a:xfrm>
        <a:custGeom>
          <a:avLst/>
          <a:gdLst/>
          <a:ahLst/>
          <a:cxnLst/>
          <a:pathLst>
            <a:path h="173">
              <a:moveTo>
                <a:pt x="0" y="0"/>
              </a:moveTo>
              <a:lnTo>
                <a:pt x="0" y="173"/>
              </a:lnTo>
            </a:path>
          </a:pathLst>
        </a:custGeom>
      </dsp:spPr>
      <dsp:style>
        <a:lnRef idx="2">
          <a:schemeClr val="accent1">
            <a:shade val="80000"/>
          </a:schemeClr>
        </a:lnRef>
        <a:fillRef idx="0">
          <a:schemeClr val="accent1"/>
        </a:fillRef>
        <a:effectRef idx="0">
          <a:scrgbClr r="0" g="0" b="0"/>
        </a:effectRef>
        <a:fontRef idx="minor"/>
      </dsp:style>
      <dsp:txXfrm>
        <a:off x="1661593" y="2247813"/>
        <a:ext cx="0" cy="110074"/>
      </dsp:txXfrm>
    </dsp:sp>
    <dsp:sp modelId="{39230FC5-1A25-4292-91E4-E7058E2E383A}">
      <dsp:nvSpPr>
        <dsp:cNvPr id="53" name="任意多边形 52"/>
        <dsp:cNvSpPr/>
      </dsp:nvSpPr>
      <dsp:spPr bwMode="white">
        <a:xfrm>
          <a:off x="1027357" y="2619968"/>
          <a:ext cx="634236" cy="110074"/>
        </a:xfrm>
        <a:custGeom>
          <a:avLst/>
          <a:gdLst/>
          <a:ahLst/>
          <a:cxnLst/>
          <a:pathLst>
            <a:path w="999" h="173">
              <a:moveTo>
                <a:pt x="999" y="0"/>
              </a:moveTo>
              <a:lnTo>
                <a:pt x="999" y="87"/>
              </a:lnTo>
              <a:lnTo>
                <a:pt x="0" y="87"/>
              </a:lnTo>
              <a:lnTo>
                <a:pt x="0" y="173"/>
              </a:lnTo>
            </a:path>
          </a:pathLst>
        </a:custGeom>
      </dsp:spPr>
      <dsp:style>
        <a:lnRef idx="2">
          <a:schemeClr val="accent1">
            <a:shade val="80000"/>
          </a:schemeClr>
        </a:lnRef>
        <a:fillRef idx="0">
          <a:schemeClr val="accent1"/>
        </a:fillRef>
        <a:effectRef idx="0">
          <a:scrgbClr r="0" g="0" b="0"/>
        </a:effectRef>
        <a:fontRef idx="minor"/>
      </dsp:style>
      <dsp:txXfrm>
        <a:off x="1027357" y="2619968"/>
        <a:ext cx="634236" cy="110074"/>
      </dsp:txXfrm>
    </dsp:sp>
    <dsp:sp modelId="{33804EE1-CEB8-4891-8A19-4DD338339D70}">
      <dsp:nvSpPr>
        <dsp:cNvPr id="56" name="任意多边形 55"/>
        <dsp:cNvSpPr/>
      </dsp:nvSpPr>
      <dsp:spPr bwMode="white">
        <a:xfrm>
          <a:off x="1661593" y="2619968"/>
          <a:ext cx="0" cy="110074"/>
        </a:xfrm>
        <a:custGeom>
          <a:avLst/>
          <a:gdLst/>
          <a:ahLst/>
          <a:cxnLst/>
          <a:pathLst>
            <a:path h="173">
              <a:moveTo>
                <a:pt x="0" y="0"/>
              </a:moveTo>
              <a:lnTo>
                <a:pt x="0" y="173"/>
              </a:lnTo>
            </a:path>
          </a:pathLst>
        </a:custGeom>
      </dsp:spPr>
      <dsp:style>
        <a:lnRef idx="2">
          <a:schemeClr val="accent1">
            <a:shade val="80000"/>
          </a:schemeClr>
        </a:lnRef>
        <a:fillRef idx="0">
          <a:schemeClr val="accent1"/>
        </a:fillRef>
        <a:effectRef idx="0">
          <a:scrgbClr r="0" g="0" b="0"/>
        </a:effectRef>
        <a:fontRef idx="minor"/>
      </dsp:style>
      <dsp:txXfrm>
        <a:off x="1661593" y="2619968"/>
        <a:ext cx="0" cy="110074"/>
      </dsp:txXfrm>
    </dsp:sp>
    <dsp:sp modelId="{37A230C9-C15B-4BF1-A671-BB62C4B4996A}">
      <dsp:nvSpPr>
        <dsp:cNvPr id="62" name="任意多边形 61"/>
        <dsp:cNvSpPr/>
      </dsp:nvSpPr>
      <dsp:spPr bwMode="white">
        <a:xfrm>
          <a:off x="1451928" y="2992123"/>
          <a:ext cx="78624" cy="241114"/>
        </a:xfrm>
        <a:custGeom>
          <a:avLst/>
          <a:gdLst/>
          <a:ahLst/>
          <a:cxnLst/>
          <a:pathLst>
            <a:path w="124" h="380">
              <a:moveTo>
                <a:pt x="0" y="0"/>
              </a:moveTo>
              <a:lnTo>
                <a:pt x="0" y="380"/>
              </a:lnTo>
              <a:lnTo>
                <a:pt x="124" y="380"/>
              </a:lnTo>
            </a:path>
          </a:pathLst>
        </a:custGeom>
      </dsp:spPr>
      <dsp:style>
        <a:lnRef idx="2">
          <a:schemeClr val="accent1">
            <a:shade val="80000"/>
          </a:schemeClr>
        </a:lnRef>
        <a:fillRef idx="0">
          <a:schemeClr val="accent1"/>
        </a:fillRef>
        <a:effectRef idx="0">
          <a:scrgbClr r="0" g="0" b="0"/>
        </a:effectRef>
        <a:fontRef idx="minor"/>
      </dsp:style>
      <dsp:txXfrm>
        <a:off x="1451928" y="2992123"/>
        <a:ext cx="78624" cy="241114"/>
      </dsp:txXfrm>
    </dsp:sp>
    <dsp:sp modelId="{5B66B9EC-90FF-4177-A318-40C2A1C9305D}">
      <dsp:nvSpPr>
        <dsp:cNvPr id="59" name="任意多边形 58"/>
        <dsp:cNvSpPr/>
      </dsp:nvSpPr>
      <dsp:spPr bwMode="white">
        <a:xfrm>
          <a:off x="1661593" y="2619968"/>
          <a:ext cx="634236" cy="110074"/>
        </a:xfrm>
        <a:custGeom>
          <a:avLst/>
          <a:gdLst/>
          <a:ahLst/>
          <a:cxnLst/>
          <a:pathLst>
            <a:path w="999" h="173">
              <a:moveTo>
                <a:pt x="0" y="0"/>
              </a:moveTo>
              <a:lnTo>
                <a:pt x="0" y="87"/>
              </a:lnTo>
              <a:lnTo>
                <a:pt x="999" y="87"/>
              </a:lnTo>
              <a:lnTo>
                <a:pt x="999" y="173"/>
              </a:lnTo>
            </a:path>
          </a:pathLst>
        </a:custGeom>
      </dsp:spPr>
      <dsp:style>
        <a:lnRef idx="2">
          <a:schemeClr val="accent1">
            <a:shade val="80000"/>
          </a:schemeClr>
        </a:lnRef>
        <a:fillRef idx="0">
          <a:schemeClr val="accent1"/>
        </a:fillRef>
        <a:effectRef idx="0">
          <a:scrgbClr r="0" g="0" b="0"/>
        </a:effectRef>
        <a:fontRef idx="minor"/>
      </dsp:style>
      <dsp:txXfrm>
        <a:off x="1661593" y="2619968"/>
        <a:ext cx="634236" cy="110074"/>
      </dsp:txXfrm>
    </dsp:sp>
    <dsp:sp modelId="{75445467-10DA-4E65-A298-5279E851EC83}">
      <dsp:nvSpPr>
        <dsp:cNvPr id="44" name="任意多边形 43"/>
        <dsp:cNvSpPr/>
      </dsp:nvSpPr>
      <dsp:spPr bwMode="white">
        <a:xfrm>
          <a:off x="2295828" y="1875658"/>
          <a:ext cx="0" cy="110074"/>
        </a:xfrm>
        <a:custGeom>
          <a:avLst/>
          <a:gdLst/>
          <a:ahLst/>
          <a:cxnLst/>
          <a:pathLst>
            <a:path h="173">
              <a:moveTo>
                <a:pt x="0" y="0"/>
              </a:moveTo>
              <a:lnTo>
                <a:pt x="0" y="173"/>
              </a:lnTo>
            </a:path>
          </a:pathLst>
        </a:custGeom>
      </dsp:spPr>
      <dsp:style>
        <a:lnRef idx="2">
          <a:schemeClr val="accent1">
            <a:shade val="80000"/>
          </a:schemeClr>
        </a:lnRef>
        <a:fillRef idx="0">
          <a:schemeClr val="accent1"/>
        </a:fillRef>
        <a:effectRef idx="0">
          <a:scrgbClr r="0" g="0" b="0"/>
        </a:effectRef>
        <a:fontRef idx="minor"/>
      </dsp:style>
      <dsp:txXfrm>
        <a:off x="2295828" y="1875658"/>
        <a:ext cx="0" cy="110074"/>
      </dsp:txXfrm>
    </dsp:sp>
    <dsp:sp modelId="{C7A2D56B-DC70-4A11-8B9D-87AF1F39B9A8}">
      <dsp:nvSpPr>
        <dsp:cNvPr id="47" name="任意多边形 46"/>
        <dsp:cNvSpPr/>
      </dsp:nvSpPr>
      <dsp:spPr bwMode="white">
        <a:xfrm>
          <a:off x="2295828" y="1875658"/>
          <a:ext cx="634236" cy="110074"/>
        </a:xfrm>
        <a:custGeom>
          <a:avLst/>
          <a:gdLst/>
          <a:ahLst/>
          <a:cxnLst/>
          <a:pathLst>
            <a:path w="999" h="173">
              <a:moveTo>
                <a:pt x="0" y="0"/>
              </a:moveTo>
              <a:lnTo>
                <a:pt x="0" y="87"/>
              </a:lnTo>
              <a:lnTo>
                <a:pt x="999" y="87"/>
              </a:lnTo>
              <a:lnTo>
                <a:pt x="999" y="173"/>
              </a:lnTo>
            </a:path>
          </a:pathLst>
        </a:custGeom>
      </dsp:spPr>
      <dsp:style>
        <a:lnRef idx="2">
          <a:schemeClr val="accent1">
            <a:shade val="80000"/>
          </a:schemeClr>
        </a:lnRef>
        <a:fillRef idx="0">
          <a:schemeClr val="accent1"/>
        </a:fillRef>
        <a:effectRef idx="0">
          <a:scrgbClr r="0" g="0" b="0"/>
        </a:effectRef>
        <a:fontRef idx="minor"/>
      </dsp:style>
      <dsp:txXfrm>
        <a:off x="2295828" y="1875658"/>
        <a:ext cx="634236" cy="110074"/>
      </dsp:txXfrm>
    </dsp:sp>
    <dsp:sp modelId="{3F87A36D-B515-4CB3-9442-512F3C54FBDD}">
      <dsp:nvSpPr>
        <dsp:cNvPr id="3" name="矩形 2"/>
        <dsp:cNvSpPr/>
      </dsp:nvSpPr>
      <dsp:spPr bwMode="white">
        <a:xfrm>
          <a:off x="699756" y="869268"/>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ltLang="zh-CN"/>
            <a:t>1</a:t>
          </a:r>
          <a:r>
            <a:rPr lang="zh-CN" altLang="en-US"/>
            <a:t>级</a:t>
          </a:r>
          <a:endParaRPr lang="zh-CN" altLang="en-US"/>
        </a:p>
      </dsp:txBody>
      <dsp:txXfrm>
        <a:off x="699756" y="869268"/>
        <a:ext cx="524162" cy="262081"/>
      </dsp:txXfrm>
    </dsp:sp>
    <dsp:sp modelId="{2FB69221-32D0-434B-B23D-866F77A6B0EE}">
      <dsp:nvSpPr>
        <dsp:cNvPr id="6" name="矩形 5"/>
        <dsp:cNvSpPr/>
      </dsp:nvSpPr>
      <dsp:spPr bwMode="white">
        <a:xfrm>
          <a:off x="0" y="1241422"/>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ltLang="zh-CN"/>
            <a:t>2</a:t>
          </a:r>
          <a:r>
            <a:rPr lang="zh-CN" altLang="en-US"/>
            <a:t>级</a:t>
          </a:r>
          <a:endParaRPr lang="zh-CN" altLang="en-US"/>
        </a:p>
      </dsp:txBody>
      <dsp:txXfrm>
        <a:off x="0" y="1241422"/>
        <a:ext cx="524162" cy="262081"/>
      </dsp:txXfrm>
    </dsp:sp>
    <dsp:sp modelId="{14616260-52FE-4DB0-A5A7-E50C1AA9E2A3}">
      <dsp:nvSpPr>
        <dsp:cNvPr id="30" name="矩形 29"/>
        <dsp:cNvSpPr/>
      </dsp:nvSpPr>
      <dsp:spPr bwMode="white">
        <a:xfrm>
          <a:off x="131040" y="1613577"/>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t>3</a:t>
          </a:r>
          <a:r>
            <a:rPr lang="zh-CN" altLang="en-US"/>
            <a:t>级</a:t>
          </a:r>
          <a:endParaRPr lang="zh-CN" altLang="en-US"/>
        </a:p>
      </dsp:txBody>
      <dsp:txXfrm>
        <a:off x="131040" y="1613577"/>
        <a:ext cx="524162" cy="262081"/>
      </dsp:txXfrm>
    </dsp:sp>
    <dsp:sp modelId="{AFBE47F0-7A8F-4C93-AF1D-8BA2F7BEC08C}">
      <dsp:nvSpPr>
        <dsp:cNvPr id="9" name="矩形 8"/>
        <dsp:cNvSpPr/>
      </dsp:nvSpPr>
      <dsp:spPr bwMode="white">
        <a:xfrm>
          <a:off x="634236" y="1241422"/>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ltLang="zh-CN"/>
            <a:t>2</a:t>
          </a:r>
          <a:r>
            <a:rPr lang="zh-CN" altLang="en-US"/>
            <a:t>级</a:t>
          </a:r>
          <a:endParaRPr lang="zh-CN" altLang="en-US"/>
        </a:p>
      </dsp:txBody>
      <dsp:txXfrm>
        <a:off x="634236" y="1241422"/>
        <a:ext cx="524162" cy="262081"/>
      </dsp:txXfrm>
    </dsp:sp>
    <dsp:sp modelId="{CD29CA80-3F78-4D10-B0B9-E1DB408EE544}">
      <dsp:nvSpPr>
        <dsp:cNvPr id="12" name="矩形 11"/>
        <dsp:cNvSpPr/>
      </dsp:nvSpPr>
      <dsp:spPr bwMode="white">
        <a:xfrm>
          <a:off x="1399512" y="1241422"/>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ltLang="zh-CN"/>
            <a:t>2</a:t>
          </a:r>
          <a:r>
            <a:rPr lang="zh-CN" altLang="en-US"/>
            <a:t>级</a:t>
          </a:r>
          <a:endParaRPr lang="zh-CN" altLang="en-US"/>
        </a:p>
      </dsp:txBody>
      <dsp:txXfrm>
        <a:off x="1399512" y="1241422"/>
        <a:ext cx="524162" cy="262081"/>
      </dsp:txXfrm>
    </dsp:sp>
    <dsp:sp modelId="{08E01E47-B7DB-42D5-8D89-C0D6190084D1}">
      <dsp:nvSpPr>
        <dsp:cNvPr id="18" name="矩形 17"/>
        <dsp:cNvSpPr/>
      </dsp:nvSpPr>
      <dsp:spPr bwMode="white">
        <a:xfrm>
          <a:off x="765276" y="1613577"/>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t>3</a:t>
          </a:r>
          <a:r>
            <a:rPr lang="zh-CN" altLang="en-US"/>
            <a:t>级</a:t>
          </a:r>
          <a:endParaRPr lang="zh-CN" altLang="en-US"/>
        </a:p>
      </dsp:txBody>
      <dsp:txXfrm>
        <a:off x="765276" y="1613577"/>
        <a:ext cx="524162" cy="262081"/>
      </dsp:txXfrm>
    </dsp:sp>
    <dsp:sp modelId="{ABEC694F-9C61-458B-B0B2-B087A7710FAC}">
      <dsp:nvSpPr>
        <dsp:cNvPr id="24" name="矩形 23"/>
        <dsp:cNvSpPr/>
      </dsp:nvSpPr>
      <dsp:spPr bwMode="white">
        <a:xfrm>
          <a:off x="1399512" y="1613577"/>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a:sym typeface="+mn-ea"/>
            </a:rPr>
            <a:t>3</a:t>
          </a:r>
          <a:r>
            <a:rPr>
              <a:sym typeface="+mn-ea"/>
            </a:rPr>
            <a:t>级</a:t>
          </a:r>
          <a:endParaRPr lang="zh-CN" altLang="en-US"/>
        </a:p>
      </dsp:txBody>
      <dsp:txXfrm>
        <a:off x="1399512" y="1613577"/>
        <a:ext cx="524162" cy="262081"/>
      </dsp:txXfrm>
    </dsp:sp>
    <dsp:sp modelId="{E8CE2679-3429-4CAD-882E-21884DFD68E1}">
      <dsp:nvSpPr>
        <dsp:cNvPr id="27" name="矩形 26"/>
        <dsp:cNvSpPr/>
      </dsp:nvSpPr>
      <dsp:spPr bwMode="white">
        <a:xfrm>
          <a:off x="2033748" y="1613577"/>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a:sym typeface="+mn-ea"/>
            </a:rPr>
            <a:t>3</a:t>
          </a:r>
          <a:r>
            <a:rPr>
              <a:sym typeface="+mn-ea"/>
            </a:rPr>
            <a:t>级</a:t>
          </a:r>
          <a:endParaRPr lang="zh-CN" altLang="en-US"/>
        </a:p>
      </dsp:txBody>
      <dsp:txXfrm>
        <a:off x="2033748" y="1613577"/>
        <a:ext cx="524162" cy="262081"/>
      </dsp:txXfrm>
    </dsp:sp>
    <dsp:sp modelId="{85D05ADB-C870-48A3-B386-649318CD1262}">
      <dsp:nvSpPr>
        <dsp:cNvPr id="42" name="矩形 41"/>
        <dsp:cNvSpPr/>
      </dsp:nvSpPr>
      <dsp:spPr bwMode="white">
        <a:xfrm>
          <a:off x="1399512" y="1985732"/>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t>4</a:t>
          </a:r>
          <a:r>
            <a:rPr lang="zh-CN" altLang="en-US"/>
            <a:t>级</a:t>
          </a:r>
          <a:endParaRPr lang="zh-CN" altLang="en-US"/>
        </a:p>
      </dsp:txBody>
      <dsp:txXfrm>
        <a:off x="1399512" y="1985732"/>
        <a:ext cx="524162" cy="262081"/>
      </dsp:txXfrm>
    </dsp:sp>
    <dsp:sp modelId="{E18F03F3-9274-43AD-9144-15A88B1AF538}">
      <dsp:nvSpPr>
        <dsp:cNvPr id="51" name="矩形 50"/>
        <dsp:cNvSpPr/>
      </dsp:nvSpPr>
      <dsp:spPr bwMode="white">
        <a:xfrm>
          <a:off x="1399512" y="2357887"/>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t>5</a:t>
          </a:r>
          <a:r>
            <a:rPr lang="zh-CN" altLang="en-US"/>
            <a:t>级</a:t>
          </a:r>
          <a:endParaRPr lang="zh-CN" altLang="en-US"/>
        </a:p>
      </dsp:txBody>
      <dsp:txXfrm>
        <a:off x="1399512" y="2357887"/>
        <a:ext cx="524162" cy="262081"/>
      </dsp:txXfrm>
    </dsp:sp>
    <dsp:sp modelId="{1B0B2785-5107-43E6-A5B1-430ADE44C9B8}">
      <dsp:nvSpPr>
        <dsp:cNvPr id="54" name="矩形 53"/>
        <dsp:cNvSpPr/>
      </dsp:nvSpPr>
      <dsp:spPr bwMode="white">
        <a:xfrm>
          <a:off x="765276" y="2730042"/>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t>6</a:t>
          </a:r>
          <a:r>
            <a:rPr lang="zh-CN" altLang="en-US"/>
            <a:t>级</a:t>
          </a:r>
          <a:endParaRPr lang="zh-CN" altLang="en-US"/>
        </a:p>
      </dsp:txBody>
      <dsp:txXfrm>
        <a:off x="765276" y="2730042"/>
        <a:ext cx="524162" cy="262081"/>
      </dsp:txXfrm>
    </dsp:sp>
    <dsp:sp modelId="{6049A43F-5562-474D-897F-50902D12AEE2}">
      <dsp:nvSpPr>
        <dsp:cNvPr id="57" name="矩形 56"/>
        <dsp:cNvSpPr/>
      </dsp:nvSpPr>
      <dsp:spPr bwMode="white">
        <a:xfrm>
          <a:off x="1399512" y="2730042"/>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a:sym typeface="+mn-ea"/>
            </a:rPr>
            <a:t>6</a:t>
          </a:r>
          <a:r>
            <a:rPr>
              <a:sym typeface="+mn-ea"/>
            </a:rPr>
            <a:t>级</a:t>
          </a:r>
          <a:endParaRPr lang="zh-CN" altLang="en-US"/>
        </a:p>
      </dsp:txBody>
      <dsp:txXfrm>
        <a:off x="1399512" y="2730042"/>
        <a:ext cx="524162" cy="262081"/>
      </dsp:txXfrm>
    </dsp:sp>
    <dsp:sp modelId="{19C8CE10-4F72-4C49-B243-6C0C9EB84FA7}">
      <dsp:nvSpPr>
        <dsp:cNvPr id="63" name="矩形 62"/>
        <dsp:cNvSpPr/>
      </dsp:nvSpPr>
      <dsp:spPr bwMode="white">
        <a:xfrm>
          <a:off x="1530552" y="3102197"/>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t>7</a:t>
          </a:r>
          <a:r>
            <a:rPr lang="zh-CN" altLang="en-US"/>
            <a:t>级</a:t>
          </a:r>
          <a:endParaRPr lang="zh-CN" altLang="en-US"/>
        </a:p>
      </dsp:txBody>
      <dsp:txXfrm>
        <a:off x="1530552" y="3102197"/>
        <a:ext cx="524162" cy="262081"/>
      </dsp:txXfrm>
    </dsp:sp>
    <dsp:sp modelId="{10BF370E-1B48-44CE-B7AF-E9565E8AA692}">
      <dsp:nvSpPr>
        <dsp:cNvPr id="60" name="矩形 59"/>
        <dsp:cNvSpPr/>
      </dsp:nvSpPr>
      <dsp:spPr bwMode="white">
        <a:xfrm>
          <a:off x="2033748" y="2730042"/>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a:sym typeface="+mn-ea"/>
            </a:rPr>
            <a:t>6</a:t>
          </a:r>
          <a:r>
            <a:rPr>
              <a:sym typeface="+mn-ea"/>
            </a:rPr>
            <a:t>级</a:t>
          </a:r>
          <a:endParaRPr lang="zh-CN" altLang="en-US"/>
        </a:p>
      </dsp:txBody>
      <dsp:txXfrm>
        <a:off x="2033748" y="2730042"/>
        <a:ext cx="524162" cy="262081"/>
      </dsp:txXfrm>
    </dsp:sp>
    <dsp:sp modelId="{69A730FE-8194-46BD-8A66-1FE144F7BDA6}">
      <dsp:nvSpPr>
        <dsp:cNvPr id="45" name="矩形 44"/>
        <dsp:cNvSpPr/>
      </dsp:nvSpPr>
      <dsp:spPr bwMode="white">
        <a:xfrm>
          <a:off x="2033748" y="1985732"/>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a:sym typeface="+mn-ea"/>
            </a:rPr>
            <a:t>4</a:t>
          </a:r>
          <a:r>
            <a:rPr>
              <a:sym typeface="+mn-ea"/>
            </a:rPr>
            <a:t>级</a:t>
          </a:r>
          <a:endParaRPr lang="zh-CN" altLang="en-US"/>
        </a:p>
      </dsp:txBody>
      <dsp:txXfrm>
        <a:off x="2033748" y="1985732"/>
        <a:ext cx="524162" cy="262081"/>
      </dsp:txXfrm>
    </dsp:sp>
    <dsp:sp modelId="{D8A23C57-68BD-4724-80CA-DE25BB53E729}">
      <dsp:nvSpPr>
        <dsp:cNvPr id="48" name="矩形 47"/>
        <dsp:cNvSpPr/>
      </dsp:nvSpPr>
      <dsp:spPr bwMode="white">
        <a:xfrm>
          <a:off x="2667983" y="1985732"/>
          <a:ext cx="524162" cy="262081"/>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a:sym typeface="+mn-ea"/>
            </a:rPr>
            <a:t>4</a:t>
          </a:r>
          <a:r>
            <a:rPr>
              <a:sym typeface="+mn-ea"/>
            </a:rPr>
            <a:t>级</a:t>
          </a:r>
          <a:endParaRPr lang="zh-CN" altLang="en-US"/>
        </a:p>
      </dsp:txBody>
      <dsp:txXfrm>
        <a:off x="2667983" y="1985732"/>
        <a:ext cx="524162" cy="262081"/>
      </dsp:txXfrm>
    </dsp:sp>
    <dsp:sp modelId="{C8EA578D-1EEF-4168-811C-C3CB6C46B153}">
      <dsp:nvSpPr>
        <dsp:cNvPr id="4" name="矩形 3" hidden="1"/>
        <dsp:cNvSpPr/>
      </dsp:nvSpPr>
      <dsp:spPr>
        <a:xfrm>
          <a:off x="699756" y="869268"/>
          <a:ext cx="104832" cy="262081"/>
        </a:xfrm>
        <a:prstGeom prst="rect">
          <a:avLst/>
        </a:prstGeom>
      </dsp:spPr>
      <dsp:txXfrm>
        <a:off x="699756" y="869268"/>
        <a:ext cx="104832" cy="262081"/>
      </dsp:txXfrm>
    </dsp:sp>
    <dsp:sp modelId="{5C67B634-DB68-4653-97A5-5D62FE999B47}">
      <dsp:nvSpPr>
        <dsp:cNvPr id="7" name="矩形 6" hidden="1"/>
        <dsp:cNvSpPr/>
      </dsp:nvSpPr>
      <dsp:spPr>
        <a:xfrm>
          <a:off x="0" y="1241422"/>
          <a:ext cx="104832" cy="262081"/>
        </a:xfrm>
        <a:prstGeom prst="rect">
          <a:avLst/>
        </a:prstGeom>
      </dsp:spPr>
      <dsp:txXfrm>
        <a:off x="0" y="1241422"/>
        <a:ext cx="104832" cy="262081"/>
      </dsp:txXfrm>
    </dsp:sp>
    <dsp:sp modelId="{90CAF0DB-503D-4581-81C3-5087650BFDAF}">
      <dsp:nvSpPr>
        <dsp:cNvPr id="31" name="矩形 30" hidden="1"/>
        <dsp:cNvSpPr/>
      </dsp:nvSpPr>
      <dsp:spPr>
        <a:xfrm>
          <a:off x="131040" y="1613577"/>
          <a:ext cx="104832" cy="262081"/>
        </a:xfrm>
        <a:prstGeom prst="rect">
          <a:avLst/>
        </a:prstGeom>
      </dsp:spPr>
      <dsp:txXfrm>
        <a:off x="131040" y="1613577"/>
        <a:ext cx="104832" cy="262081"/>
      </dsp:txXfrm>
    </dsp:sp>
    <dsp:sp modelId="{2445C7C8-45D2-4D23-B6BE-965FFAF23B88}">
      <dsp:nvSpPr>
        <dsp:cNvPr id="10" name="矩形 9" hidden="1"/>
        <dsp:cNvSpPr/>
      </dsp:nvSpPr>
      <dsp:spPr>
        <a:xfrm>
          <a:off x="634236" y="1241422"/>
          <a:ext cx="104832" cy="262081"/>
        </a:xfrm>
        <a:prstGeom prst="rect">
          <a:avLst/>
        </a:prstGeom>
      </dsp:spPr>
      <dsp:txXfrm>
        <a:off x="634236" y="1241422"/>
        <a:ext cx="104832" cy="262081"/>
      </dsp:txXfrm>
    </dsp:sp>
    <dsp:sp modelId="{64484104-CFD4-449D-95B4-82574E1BEAC9}">
      <dsp:nvSpPr>
        <dsp:cNvPr id="13" name="矩形 12" hidden="1"/>
        <dsp:cNvSpPr/>
      </dsp:nvSpPr>
      <dsp:spPr>
        <a:xfrm>
          <a:off x="1399512" y="1241422"/>
          <a:ext cx="104832" cy="262081"/>
        </a:xfrm>
        <a:prstGeom prst="rect">
          <a:avLst/>
        </a:prstGeom>
      </dsp:spPr>
      <dsp:txXfrm>
        <a:off x="1399512" y="1241422"/>
        <a:ext cx="104832" cy="262081"/>
      </dsp:txXfrm>
    </dsp:sp>
    <dsp:sp modelId="{9C959023-8B81-4B8D-B287-CFC660B1F4FE}">
      <dsp:nvSpPr>
        <dsp:cNvPr id="19" name="矩形 18" hidden="1"/>
        <dsp:cNvSpPr/>
      </dsp:nvSpPr>
      <dsp:spPr>
        <a:xfrm>
          <a:off x="765276" y="1613577"/>
          <a:ext cx="104832" cy="262081"/>
        </a:xfrm>
        <a:prstGeom prst="rect">
          <a:avLst/>
        </a:prstGeom>
      </dsp:spPr>
      <dsp:txXfrm>
        <a:off x="765276" y="1613577"/>
        <a:ext cx="104832" cy="262081"/>
      </dsp:txXfrm>
    </dsp:sp>
    <dsp:sp modelId="{D108EA25-87B4-4B45-8DD4-CFCC434FF451}">
      <dsp:nvSpPr>
        <dsp:cNvPr id="25" name="矩形 24" hidden="1"/>
        <dsp:cNvSpPr/>
      </dsp:nvSpPr>
      <dsp:spPr>
        <a:xfrm>
          <a:off x="1399512" y="1613577"/>
          <a:ext cx="104832" cy="262081"/>
        </a:xfrm>
        <a:prstGeom prst="rect">
          <a:avLst/>
        </a:prstGeom>
      </dsp:spPr>
      <dsp:txXfrm>
        <a:off x="1399512" y="1613577"/>
        <a:ext cx="104832" cy="262081"/>
      </dsp:txXfrm>
    </dsp:sp>
    <dsp:sp modelId="{CDE5363C-D236-4A57-9016-F511D68EB94F}">
      <dsp:nvSpPr>
        <dsp:cNvPr id="28" name="矩形 27" hidden="1"/>
        <dsp:cNvSpPr/>
      </dsp:nvSpPr>
      <dsp:spPr>
        <a:xfrm>
          <a:off x="2033748" y="1613577"/>
          <a:ext cx="104832" cy="262081"/>
        </a:xfrm>
        <a:prstGeom prst="rect">
          <a:avLst/>
        </a:prstGeom>
      </dsp:spPr>
      <dsp:txXfrm>
        <a:off x="2033748" y="1613577"/>
        <a:ext cx="104832" cy="262081"/>
      </dsp:txXfrm>
    </dsp:sp>
    <dsp:sp modelId="{DD814461-1CC7-414A-B797-CC400C720C9B}">
      <dsp:nvSpPr>
        <dsp:cNvPr id="43" name="矩形 42" hidden="1"/>
        <dsp:cNvSpPr/>
      </dsp:nvSpPr>
      <dsp:spPr>
        <a:xfrm>
          <a:off x="1399512" y="1985732"/>
          <a:ext cx="104832" cy="262081"/>
        </a:xfrm>
        <a:prstGeom prst="rect">
          <a:avLst/>
        </a:prstGeom>
      </dsp:spPr>
      <dsp:txXfrm>
        <a:off x="1399512" y="1985732"/>
        <a:ext cx="104832" cy="262081"/>
      </dsp:txXfrm>
    </dsp:sp>
    <dsp:sp modelId="{53EBB6AC-1757-4AAE-8557-5D25780DA69A}">
      <dsp:nvSpPr>
        <dsp:cNvPr id="52" name="矩形 51" hidden="1"/>
        <dsp:cNvSpPr/>
      </dsp:nvSpPr>
      <dsp:spPr>
        <a:xfrm>
          <a:off x="1399512" y="2357887"/>
          <a:ext cx="104832" cy="262081"/>
        </a:xfrm>
        <a:prstGeom prst="rect">
          <a:avLst/>
        </a:prstGeom>
      </dsp:spPr>
      <dsp:txXfrm>
        <a:off x="1399512" y="2357887"/>
        <a:ext cx="104832" cy="262081"/>
      </dsp:txXfrm>
    </dsp:sp>
    <dsp:sp modelId="{37CF33B1-DA36-407E-A9B9-16FE88D8F0FC}">
      <dsp:nvSpPr>
        <dsp:cNvPr id="55" name="矩形 54" hidden="1"/>
        <dsp:cNvSpPr/>
      </dsp:nvSpPr>
      <dsp:spPr>
        <a:xfrm>
          <a:off x="765276" y="2730042"/>
          <a:ext cx="104832" cy="262081"/>
        </a:xfrm>
        <a:prstGeom prst="rect">
          <a:avLst/>
        </a:prstGeom>
      </dsp:spPr>
      <dsp:txXfrm>
        <a:off x="765276" y="2730042"/>
        <a:ext cx="104832" cy="262081"/>
      </dsp:txXfrm>
    </dsp:sp>
    <dsp:sp modelId="{4CB1CF2C-0579-4A1C-AACF-E0507ABDA767}">
      <dsp:nvSpPr>
        <dsp:cNvPr id="58" name="矩形 57" hidden="1"/>
        <dsp:cNvSpPr/>
      </dsp:nvSpPr>
      <dsp:spPr>
        <a:xfrm>
          <a:off x="1399512" y="2730042"/>
          <a:ext cx="104832" cy="262081"/>
        </a:xfrm>
        <a:prstGeom prst="rect">
          <a:avLst/>
        </a:prstGeom>
      </dsp:spPr>
      <dsp:txXfrm>
        <a:off x="1399512" y="2730042"/>
        <a:ext cx="104832" cy="262081"/>
      </dsp:txXfrm>
    </dsp:sp>
    <dsp:sp modelId="{85DDFDE3-C903-4BC6-B5D6-E054C4264C41}">
      <dsp:nvSpPr>
        <dsp:cNvPr id="64" name="矩形 63" hidden="1"/>
        <dsp:cNvSpPr/>
      </dsp:nvSpPr>
      <dsp:spPr>
        <a:xfrm>
          <a:off x="1530552" y="3102197"/>
          <a:ext cx="104832" cy="262081"/>
        </a:xfrm>
        <a:prstGeom prst="rect">
          <a:avLst/>
        </a:prstGeom>
      </dsp:spPr>
      <dsp:txXfrm>
        <a:off x="1530552" y="3102197"/>
        <a:ext cx="104832" cy="262081"/>
      </dsp:txXfrm>
    </dsp:sp>
    <dsp:sp modelId="{969AC636-26B6-426B-8EF6-5D83BB5081CD}">
      <dsp:nvSpPr>
        <dsp:cNvPr id="61" name="矩形 60" hidden="1"/>
        <dsp:cNvSpPr/>
      </dsp:nvSpPr>
      <dsp:spPr>
        <a:xfrm>
          <a:off x="2033748" y="2730042"/>
          <a:ext cx="104832" cy="262081"/>
        </a:xfrm>
        <a:prstGeom prst="rect">
          <a:avLst/>
        </a:prstGeom>
      </dsp:spPr>
      <dsp:txXfrm>
        <a:off x="2033748" y="2730042"/>
        <a:ext cx="104832" cy="262081"/>
      </dsp:txXfrm>
    </dsp:sp>
    <dsp:sp modelId="{681ADA22-C8C2-4CC3-805F-DDAA82C4B475}">
      <dsp:nvSpPr>
        <dsp:cNvPr id="46" name="矩形 45" hidden="1"/>
        <dsp:cNvSpPr/>
      </dsp:nvSpPr>
      <dsp:spPr>
        <a:xfrm>
          <a:off x="2033748" y="1985732"/>
          <a:ext cx="104832" cy="262081"/>
        </a:xfrm>
        <a:prstGeom prst="rect">
          <a:avLst/>
        </a:prstGeom>
      </dsp:spPr>
      <dsp:txXfrm>
        <a:off x="2033748" y="1985732"/>
        <a:ext cx="104832" cy="262081"/>
      </dsp:txXfrm>
    </dsp:sp>
    <dsp:sp modelId="{19D26841-44B7-4168-AD47-FCEDD0223C60}">
      <dsp:nvSpPr>
        <dsp:cNvPr id="49" name="矩形 48" hidden="1"/>
        <dsp:cNvSpPr/>
      </dsp:nvSpPr>
      <dsp:spPr>
        <a:xfrm>
          <a:off x="2667983" y="1985732"/>
          <a:ext cx="104832" cy="262081"/>
        </a:xfrm>
        <a:prstGeom prst="rect">
          <a:avLst/>
        </a:prstGeom>
      </dsp:spPr>
      <dsp:txXfrm>
        <a:off x="2667983" y="1985732"/>
        <a:ext cx="104832" cy="262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056245" cy="3672840"/>
        <a:chOff x="0" y="0"/>
        <a:chExt cx="8056245" cy="3672840"/>
      </a:xfrm>
    </dsp:grpSpPr>
    <dsp:sp modelId="{27C3B081-C62D-4789-ACCC-6B5C4C4AC593}">
      <dsp:nvSpPr>
        <dsp:cNvPr id="3" name="矩形 2"/>
        <dsp:cNvSpPr/>
      </dsp:nvSpPr>
      <dsp:spPr bwMode="white">
        <a:xfrm>
          <a:off x="0" y="66535"/>
          <a:ext cx="2456172" cy="60480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49352" tIns="85344" rIns="149352" bIns="85344"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a:t>宣传</a:t>
          </a:r>
          <a:r>
            <a:rPr lang="zh-CN" altLang="en-US"/>
            <a:t>指标</a:t>
          </a:r>
          <a:endParaRPr lang="zh-CN" altLang="en-US"/>
        </a:p>
      </dsp:txBody>
      <dsp:txXfrm>
        <a:off x="0" y="66535"/>
        <a:ext cx="2456172" cy="604800"/>
      </dsp:txXfrm>
    </dsp:sp>
    <dsp:sp modelId="{EF7A3F2B-0DDF-464D-BB82-2FD9B2735E45}">
      <dsp:nvSpPr>
        <dsp:cNvPr id="4" name="矩形 3"/>
        <dsp:cNvSpPr/>
      </dsp:nvSpPr>
      <dsp:spPr bwMode="white">
        <a:xfrm>
          <a:off x="0" y="671335"/>
          <a:ext cx="2456172" cy="293497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12014" tIns="112014" rIns="149352" bIns="168021"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altLang="en-US">
              <a:solidFill>
                <a:schemeClr val="dk1"/>
              </a:solidFill>
            </a:rPr>
            <a:t>展示</a:t>
          </a:r>
          <a:r>
            <a:rPr lang="en-US" altLang="zh-CN">
              <a:solidFill>
                <a:schemeClr val="dk1"/>
              </a:solidFill>
            </a:rPr>
            <a:t>/</a:t>
          </a:r>
          <a:r>
            <a:rPr lang="zh-CN" altLang="en-US">
              <a:solidFill>
                <a:schemeClr val="dk1"/>
              </a:solidFill>
            </a:rPr>
            <a:t>触达</a:t>
          </a:r>
          <a:r>
            <a:rPr lang="zh-CN" altLang="en-US">
              <a:solidFill>
                <a:schemeClr val="dk1"/>
              </a:solidFill>
            </a:rPr>
            <a:t>人</a:t>
          </a:r>
          <a:r>
            <a:rPr lang="zh-CN" altLang="en-US">
              <a:solidFill>
                <a:schemeClr val="dk1"/>
              </a:solidFill>
            </a:rPr>
            <a:t>数</a:t>
          </a:r>
          <a:endParaRPr lang="zh-CN">
            <a:solidFill>
              <a:schemeClr val="dk1"/>
            </a:solidFill>
          </a:endParaRPr>
        </a:p>
        <a:p>
          <a:pPr lvl="1">
            <a:lnSpc>
              <a:spcPct val="100000"/>
            </a:lnSpc>
            <a:spcBef>
              <a:spcPct val="0"/>
            </a:spcBef>
            <a:spcAft>
              <a:spcPct val="15000"/>
            </a:spcAft>
            <a:buChar char="•"/>
          </a:pPr>
          <a:r>
            <a:rPr lang="zh-CN">
              <a:solidFill>
                <a:schemeClr val="dk1"/>
              </a:solidFill>
            </a:rPr>
            <a:t>参与人数</a:t>
          </a:r>
          <a:endParaRPr lang="zh-CN">
            <a:solidFill>
              <a:schemeClr val="dk1"/>
            </a:solidFill>
          </a:endParaRPr>
        </a:p>
        <a:p>
          <a:pPr lvl="1">
            <a:lnSpc>
              <a:spcPct val="100000"/>
            </a:lnSpc>
            <a:spcBef>
              <a:spcPct val="0"/>
            </a:spcBef>
            <a:spcAft>
              <a:spcPct val="15000"/>
            </a:spcAft>
            <a:buChar char="•"/>
          </a:pPr>
          <a:r>
            <a:rPr lang="zh-CN">
              <a:solidFill>
                <a:schemeClr val="dk1"/>
              </a:solidFill>
            </a:rPr>
            <a:t>活动打开率</a:t>
          </a:r>
          <a:endParaRPr lang="zh-CN">
            <a:solidFill>
              <a:schemeClr val="dk1"/>
            </a:solidFill>
          </a:endParaRPr>
        </a:p>
        <a:p>
          <a:pPr lvl="1">
            <a:lnSpc>
              <a:spcPct val="100000"/>
            </a:lnSpc>
            <a:spcBef>
              <a:spcPct val="0"/>
            </a:spcBef>
            <a:spcAft>
              <a:spcPct val="15000"/>
            </a:spcAft>
            <a:buChar char="•"/>
          </a:pPr>
          <a:endParaRPr lang="zh-CN" altLang="en-US">
            <a:solidFill>
              <a:schemeClr val="dk1"/>
            </a:solidFill>
          </a:endParaRPr>
        </a:p>
        <a:p>
          <a:pPr lvl="1">
            <a:lnSpc>
              <a:spcPct val="100000"/>
            </a:lnSpc>
            <a:spcBef>
              <a:spcPct val="0"/>
            </a:spcBef>
            <a:spcAft>
              <a:spcPct val="15000"/>
            </a:spcAft>
            <a:buChar char="•"/>
          </a:pPr>
          <a:endParaRPr lang="zh-CN" altLang="en-US">
            <a:solidFill>
              <a:schemeClr val="dk1"/>
            </a:solidFill>
          </a:endParaRPr>
        </a:p>
      </dsp:txBody>
      <dsp:txXfrm>
        <a:off x="0" y="671335"/>
        <a:ext cx="2456172" cy="2934970"/>
      </dsp:txXfrm>
    </dsp:sp>
    <dsp:sp modelId="{F8668B23-714E-4127-97FC-1CD6337621BE}">
      <dsp:nvSpPr>
        <dsp:cNvPr id="5" name="矩形 4"/>
        <dsp:cNvSpPr/>
      </dsp:nvSpPr>
      <dsp:spPr bwMode="white">
        <a:xfrm>
          <a:off x="2800036" y="66535"/>
          <a:ext cx="2456172" cy="60480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49352" tIns="85344" rIns="149352" bIns="85344"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a:sym typeface="+mn-ea"/>
            </a:rPr>
            <a:t>加粉指标</a:t>
          </a:r>
          <a:endParaRPr lang="zh-CN" altLang="en-US"/>
        </a:p>
      </dsp:txBody>
      <dsp:txXfrm>
        <a:off x="2800036" y="66535"/>
        <a:ext cx="2456172" cy="604800"/>
      </dsp:txXfrm>
    </dsp:sp>
    <dsp:sp modelId="{DBD11FAB-8B7F-4F8A-8171-934118D8A205}">
      <dsp:nvSpPr>
        <dsp:cNvPr id="6" name="矩形 5"/>
        <dsp:cNvSpPr/>
      </dsp:nvSpPr>
      <dsp:spPr bwMode="white">
        <a:xfrm>
          <a:off x="2800036" y="671335"/>
          <a:ext cx="2456172" cy="293497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12014" tIns="112014" rIns="149352" bIns="168021"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altLang="en-US">
              <a:solidFill>
                <a:schemeClr val="dk1"/>
              </a:solidFill>
              <a:sym typeface="+mn-ea"/>
            </a:rPr>
            <a:t>增粉数</a:t>
          </a:r>
          <a:endParaRPr lang="zh-CN" altLang="en-US">
            <a:solidFill>
              <a:schemeClr val="dk1"/>
            </a:solidFill>
          </a:endParaRPr>
        </a:p>
        <a:p>
          <a:pPr lvl="1">
            <a:lnSpc>
              <a:spcPct val="100000"/>
            </a:lnSpc>
            <a:spcBef>
              <a:spcPct val="0"/>
            </a:spcBef>
            <a:spcAft>
              <a:spcPct val="15000"/>
            </a:spcAft>
            <a:buChar char="•"/>
          </a:pPr>
          <a:r>
            <a:rPr lang="zh-CN" altLang="en-US">
              <a:solidFill>
                <a:schemeClr val="dk1"/>
              </a:solidFill>
              <a:sym typeface="+mn-ea"/>
            </a:rPr>
            <a:t>掉</a:t>
          </a:r>
          <a:r>
            <a:rPr lang="zh-CN" altLang="en-US">
              <a:solidFill>
                <a:schemeClr val="dk1"/>
              </a:solidFill>
              <a:sym typeface="+mn-ea"/>
            </a:rPr>
            <a:t>粉</a:t>
          </a:r>
          <a:r>
            <a:rPr lang="zh-CN" altLang="en-US">
              <a:solidFill>
                <a:schemeClr val="dk1"/>
              </a:solidFill>
              <a:sym typeface="+mn-ea"/>
            </a:rPr>
            <a:t>数</a:t>
          </a:r>
          <a:r>
            <a:rPr lang="en-US" altLang="zh-CN">
              <a:solidFill>
                <a:schemeClr val="dk1"/>
              </a:solidFill>
              <a:sym typeface="+mn-ea"/>
            </a:rPr>
            <a:t>/</a:t>
          </a:r>
          <a:r>
            <a:rPr lang="zh-CN" altLang="en-US">
              <a:solidFill>
                <a:schemeClr val="dk1"/>
              </a:solidFill>
              <a:sym typeface="+mn-ea"/>
            </a:rPr>
            <a:t>率</a:t>
          </a:r>
          <a:endParaRPr lang="zh-CN" altLang="en-US">
            <a:solidFill>
              <a:schemeClr val="dk1"/>
            </a:solidFill>
          </a:endParaRPr>
        </a:p>
        <a:p>
          <a:pPr lvl="1">
            <a:lnSpc>
              <a:spcPct val="100000"/>
            </a:lnSpc>
            <a:spcBef>
              <a:spcPct val="0"/>
            </a:spcBef>
            <a:spcAft>
              <a:spcPct val="15000"/>
            </a:spcAft>
            <a:buChar char="•"/>
          </a:pPr>
          <a:r>
            <a:rPr lang="zh-CN" altLang="en-US">
              <a:solidFill>
                <a:schemeClr val="dk1"/>
              </a:solidFill>
              <a:sym typeface="+mn-ea"/>
            </a:rPr>
            <a:t>留存数</a:t>
          </a:r>
          <a:r>
            <a:rPr lang="en-US" altLang="zh-CN">
              <a:solidFill>
                <a:schemeClr val="dk1"/>
              </a:solidFill>
              <a:sym typeface="+mn-ea"/>
            </a:rPr>
            <a:t>/</a:t>
          </a:r>
          <a:r>
            <a:rPr lang="zh-CN" altLang="en-US">
              <a:solidFill>
                <a:schemeClr val="dk1"/>
              </a:solidFill>
              <a:sym typeface="+mn-ea"/>
            </a:rPr>
            <a:t>率</a:t>
          </a:r>
          <a:endParaRPr lang="zh-CN" altLang="en-US">
            <a:solidFill>
              <a:schemeClr val="dk1"/>
            </a:solidFill>
          </a:endParaRPr>
        </a:p>
        <a:p>
          <a:pPr lvl="1">
            <a:lnSpc>
              <a:spcPct val="100000"/>
            </a:lnSpc>
            <a:spcBef>
              <a:spcPct val="0"/>
            </a:spcBef>
            <a:spcAft>
              <a:spcPct val="15000"/>
            </a:spcAft>
            <a:buChar char="•"/>
          </a:pPr>
          <a:r>
            <a:rPr lang="zh-CN" altLang="en-US">
              <a:solidFill>
                <a:schemeClr val="dk1"/>
              </a:solidFill>
              <a:sym typeface="+mn-ea"/>
            </a:rPr>
            <a:t>赠品成本</a:t>
          </a:r>
          <a:endParaRPr lang="zh-CN" altLang="en-US">
            <a:solidFill>
              <a:schemeClr val="dk1"/>
            </a:solidFill>
            <a:sym typeface="+mn-ea"/>
          </a:endParaRPr>
        </a:p>
        <a:p>
          <a:pPr lvl="1">
            <a:lnSpc>
              <a:spcPct val="100000"/>
            </a:lnSpc>
            <a:spcBef>
              <a:spcPct val="0"/>
            </a:spcBef>
            <a:spcAft>
              <a:spcPct val="15000"/>
            </a:spcAft>
            <a:buChar char="•"/>
          </a:pPr>
          <a:r>
            <a:rPr lang="zh-CN" altLang="en-US">
              <a:solidFill>
                <a:schemeClr val="dk1"/>
              </a:solidFill>
              <a:sym typeface="+mn-ea"/>
            </a:rPr>
            <a:t>单粉成本</a:t>
          </a:r>
          <a:endParaRPr lang="zh-CN" altLang="en-US">
            <a:solidFill>
              <a:schemeClr val="dk1"/>
            </a:solidFill>
            <a:sym typeface="+mn-ea"/>
          </a:endParaRPr>
        </a:p>
        <a:p>
          <a:pPr lvl="1">
            <a:lnSpc>
              <a:spcPct val="100000"/>
            </a:lnSpc>
            <a:spcBef>
              <a:spcPct val="0"/>
            </a:spcBef>
            <a:spcAft>
              <a:spcPct val="15000"/>
            </a:spcAft>
            <a:buChar char="•"/>
          </a:pPr>
          <a:r>
            <a:rPr lang="zh-CN" altLang="en-US">
              <a:solidFill>
                <a:schemeClr val="dk1"/>
              </a:solidFill>
              <a:sym typeface="+mn-ea"/>
            </a:rPr>
            <a:t>裂变率</a:t>
          </a:r>
          <a:endParaRPr lang="zh-CN" altLang="en-US">
            <a:solidFill>
              <a:schemeClr val="dk1"/>
            </a:solidFill>
          </a:endParaRPr>
        </a:p>
        <a:p>
          <a:pPr lvl="1">
            <a:lnSpc>
              <a:spcPct val="100000"/>
            </a:lnSpc>
            <a:spcBef>
              <a:spcPct val="0"/>
            </a:spcBef>
            <a:spcAft>
              <a:spcPct val="15000"/>
            </a:spcAft>
            <a:buChar char="•"/>
          </a:pPr>
          <a:r>
            <a:rPr lang="zh-CN" altLang="en-US">
              <a:solidFill>
                <a:schemeClr val="dk1"/>
              </a:solidFill>
              <a:sym typeface="+mn-ea"/>
            </a:rPr>
            <a:t>人均裂变好友数</a:t>
          </a:r>
          <a:endParaRPr lang="zh-CN" altLang="en-US">
            <a:solidFill>
              <a:schemeClr val="dk1"/>
            </a:solidFill>
          </a:endParaRPr>
        </a:p>
      </dsp:txBody>
      <dsp:txXfrm>
        <a:off x="2800036" y="671335"/>
        <a:ext cx="2456172" cy="2934970"/>
      </dsp:txXfrm>
    </dsp:sp>
    <dsp:sp modelId="{85F0829B-F0D0-4040-B2D6-0D289700BD62}">
      <dsp:nvSpPr>
        <dsp:cNvPr id="7" name="矩形 6"/>
        <dsp:cNvSpPr/>
      </dsp:nvSpPr>
      <dsp:spPr bwMode="white">
        <a:xfrm>
          <a:off x="5600073" y="66535"/>
          <a:ext cx="2456172" cy="60480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49352" tIns="85344" rIns="149352" bIns="85344"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a:sym typeface="+mn-ea"/>
            </a:rPr>
            <a:t>转化指标</a:t>
          </a:r>
          <a:endParaRPr lang="zh-CN" altLang="en-US"/>
        </a:p>
      </dsp:txBody>
      <dsp:txXfrm>
        <a:off x="5600073" y="66535"/>
        <a:ext cx="2456172" cy="604800"/>
      </dsp:txXfrm>
    </dsp:sp>
    <dsp:sp modelId="{8E8B5376-0863-491C-83DC-52E304B5A1D3}">
      <dsp:nvSpPr>
        <dsp:cNvPr id="8" name="矩形 7"/>
        <dsp:cNvSpPr/>
      </dsp:nvSpPr>
      <dsp:spPr bwMode="white">
        <a:xfrm>
          <a:off x="5600073" y="671335"/>
          <a:ext cx="2456172" cy="293497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12014" tIns="112014" rIns="149352" bIns="168021"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a:solidFill>
                <a:schemeClr val="dk1"/>
              </a:solidFill>
              <a:latin typeface="微软雅黑" panose="020B0503020204020204" charset="-122"/>
              <a:ea typeface="微软雅黑" panose="020B0503020204020204" charset="-122"/>
              <a:sym typeface="+mn-ea"/>
            </a:rPr>
            <a:t>裂</a:t>
          </a:r>
          <a:r>
            <a:rPr lang="zh-CN" altLang="en-US">
              <a:solidFill>
                <a:schemeClr val="dk1"/>
              </a:solidFill>
              <a:latin typeface="微软雅黑" panose="020B0503020204020204" charset="-122"/>
              <a:ea typeface="微软雅黑" panose="020B0503020204020204" charset="-122"/>
              <a:sym typeface="+mn-ea"/>
            </a:rPr>
            <a:t>变级数</a:t>
          </a:r>
          <a:endParaRPr lang="zh-CN" altLang="en-US">
            <a:solidFill>
              <a:schemeClr val="dk1"/>
            </a:solidFill>
            <a:latin typeface="微软雅黑" panose="020B0503020204020204" charset="-122"/>
            <a:ea typeface="微软雅黑" panose="020B0503020204020204" charset="-122"/>
          </a:endParaRPr>
        </a:p>
        <a:p>
          <a:pPr lvl="1">
            <a:lnSpc>
              <a:spcPct val="100000"/>
            </a:lnSpc>
            <a:spcBef>
              <a:spcPct val="0"/>
            </a:spcBef>
            <a:spcAft>
              <a:spcPct val="15000"/>
            </a:spcAft>
            <a:buChar char="•"/>
          </a:pPr>
          <a:r>
            <a:rPr>
              <a:solidFill>
                <a:schemeClr val="dk1"/>
              </a:solidFill>
              <a:latin typeface="微软雅黑" panose="020B0503020204020204" charset="-122"/>
              <a:ea typeface="微软雅黑" panose="020B0503020204020204" charset="-122"/>
              <a:sym typeface="+mn-ea"/>
            </a:rPr>
            <a:t>有</a:t>
          </a:r>
          <a:r>
            <a:rPr lang="zh-CN" altLang="en-US">
              <a:solidFill>
                <a:schemeClr val="dk1"/>
              </a:solidFill>
              <a:latin typeface="微软雅黑" panose="020B0503020204020204" charset="-122"/>
              <a:ea typeface="微软雅黑" panose="020B0503020204020204" charset="-122"/>
              <a:sym typeface="+mn-ea"/>
            </a:rPr>
            <a:t>效分享人数</a:t>
          </a:r>
          <a:endParaRPr lang="zh-CN" altLang="en-US">
            <a:solidFill>
              <a:schemeClr val="dk1"/>
            </a:solidFill>
            <a:latin typeface="微软雅黑" panose="020B0503020204020204" charset="-122"/>
            <a:ea typeface="微软雅黑" panose="020B0503020204020204" charset="-122"/>
          </a:endParaRPr>
        </a:p>
        <a:p>
          <a:pPr lvl="1">
            <a:lnSpc>
              <a:spcPct val="100000"/>
            </a:lnSpc>
            <a:spcBef>
              <a:spcPct val="0"/>
            </a:spcBef>
            <a:spcAft>
              <a:spcPct val="15000"/>
            </a:spcAft>
            <a:buChar char="•"/>
          </a:pPr>
          <a:r>
            <a:rPr>
              <a:solidFill>
                <a:schemeClr val="dk1"/>
              </a:solidFill>
              <a:latin typeface="微软雅黑" panose="020B0503020204020204" charset="-122"/>
              <a:ea typeface="微软雅黑" panose="020B0503020204020204" charset="-122"/>
              <a:sym typeface="+mn-ea"/>
            </a:rPr>
            <a:t>分</a:t>
          </a:r>
          <a:r>
            <a:rPr lang="zh-CN" altLang="en-US">
              <a:solidFill>
                <a:schemeClr val="dk1"/>
              </a:solidFill>
              <a:latin typeface="微软雅黑" panose="020B0503020204020204" charset="-122"/>
              <a:ea typeface="微软雅黑" panose="020B0503020204020204" charset="-122"/>
              <a:sym typeface="+mn-ea"/>
            </a:rPr>
            <a:t>级达标人数</a:t>
          </a:r>
          <a:endParaRPr lang="zh-CN" altLang="en-US">
            <a:solidFill>
              <a:schemeClr val="dk1"/>
            </a:solidFill>
            <a:latin typeface="微软雅黑" panose="020B0503020204020204" charset="-122"/>
            <a:ea typeface="微软雅黑" panose="020B0503020204020204" charset="-122"/>
          </a:endParaRPr>
        </a:p>
        <a:p>
          <a:pPr lvl="1">
            <a:lnSpc>
              <a:spcPct val="100000"/>
            </a:lnSpc>
            <a:spcBef>
              <a:spcPct val="0"/>
            </a:spcBef>
            <a:spcAft>
              <a:spcPct val="15000"/>
            </a:spcAft>
            <a:buChar char="•"/>
          </a:pPr>
          <a:r>
            <a:rPr>
              <a:solidFill>
                <a:schemeClr val="dk1"/>
              </a:solidFill>
              <a:latin typeface="微软雅黑" panose="020B0503020204020204" charset="-122"/>
              <a:ea typeface="微软雅黑" panose="020B0503020204020204" charset="-122"/>
              <a:sym typeface="+mn-ea"/>
            </a:rPr>
            <a:t>分</a:t>
          </a:r>
          <a:r>
            <a:rPr lang="zh-CN" altLang="en-US">
              <a:solidFill>
                <a:schemeClr val="dk1"/>
              </a:solidFill>
              <a:latin typeface="微软雅黑" panose="020B0503020204020204" charset="-122"/>
              <a:ea typeface="微软雅黑" panose="020B0503020204020204" charset="-122"/>
              <a:sym typeface="+mn-ea"/>
            </a:rPr>
            <a:t>级</a:t>
          </a:r>
          <a:r>
            <a:rPr>
              <a:solidFill>
                <a:schemeClr val="dk1"/>
              </a:solidFill>
              <a:latin typeface="微软雅黑" panose="020B0503020204020204" charset="-122"/>
              <a:ea typeface="微软雅黑" panose="020B0503020204020204" charset="-122"/>
              <a:sym typeface="+mn-ea"/>
            </a:rPr>
            <a:t>兑</a:t>
          </a:r>
          <a:r>
            <a:rPr lang="zh-CN" altLang="en-US">
              <a:solidFill>
                <a:schemeClr val="dk1"/>
              </a:solidFill>
              <a:latin typeface="微软雅黑" panose="020B0503020204020204" charset="-122"/>
              <a:ea typeface="微软雅黑" panose="020B0503020204020204" charset="-122"/>
              <a:sym typeface="+mn-ea"/>
            </a:rPr>
            <a:t>奖人数</a:t>
          </a:r>
          <a:endParaRPr lang="zh-CN" altLang="en-US">
            <a:solidFill>
              <a:schemeClr val="dk1"/>
            </a:solidFill>
            <a:latin typeface="微软雅黑" panose="020B0503020204020204" charset="-122"/>
            <a:ea typeface="微软雅黑" panose="020B0503020204020204" charset="-122"/>
          </a:endParaRPr>
        </a:p>
        <a:p>
          <a:pPr lvl="1">
            <a:lnSpc>
              <a:spcPct val="100000"/>
            </a:lnSpc>
            <a:spcBef>
              <a:spcPct val="0"/>
            </a:spcBef>
            <a:spcAft>
              <a:spcPct val="15000"/>
            </a:spcAft>
            <a:buChar char="•"/>
          </a:pPr>
          <a:r>
            <a:rPr>
              <a:solidFill>
                <a:schemeClr val="dk1"/>
              </a:solidFill>
              <a:latin typeface="微软雅黑" panose="020B0503020204020204" charset="-122"/>
              <a:ea typeface="微软雅黑" panose="020B0503020204020204" charset="-122"/>
              <a:sym typeface="+mn-ea"/>
            </a:rPr>
            <a:t>分</a:t>
          </a:r>
          <a:r>
            <a:rPr lang="zh-CN" altLang="en-US">
              <a:solidFill>
                <a:schemeClr val="dk1"/>
              </a:solidFill>
              <a:latin typeface="微软雅黑" panose="020B0503020204020204" charset="-122"/>
              <a:ea typeface="微软雅黑" panose="020B0503020204020204" charset="-122"/>
              <a:sym typeface="+mn-ea"/>
            </a:rPr>
            <a:t>级兑奖率</a:t>
          </a:r>
          <a:endParaRPr lang="zh-CN" altLang="en-US">
            <a:solidFill>
              <a:schemeClr val="dk1"/>
            </a:solidFill>
            <a:latin typeface="微软雅黑" panose="020B0503020204020204" charset="-122"/>
            <a:ea typeface="微软雅黑" panose="020B0503020204020204" charset="-122"/>
          </a:endParaRPr>
        </a:p>
      </dsp:txBody>
      <dsp:txXfrm>
        <a:off x="5600073" y="671335"/>
        <a:ext cx="2456172" cy="2934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72145" cy="4314825"/>
        <a:chOff x="0" y="0"/>
        <a:chExt cx="8272145" cy="4314825"/>
      </a:xfrm>
    </dsp:grpSpPr>
    <dsp:sp modelId="{F7165120-5FFC-451F-A676-9DCAA5026EF0}">
      <dsp:nvSpPr>
        <dsp:cNvPr id="3" name="圆角矩形 2"/>
        <dsp:cNvSpPr/>
      </dsp:nvSpPr>
      <dsp:spPr bwMode="white">
        <a:xfrm>
          <a:off x="0" y="520217"/>
          <a:ext cx="1378691" cy="689345"/>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vert="horz" wrap="square" lIns="45719" tIns="30480" rIns="45719"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a:t>加粉</a:t>
          </a:r>
          <a:endParaRPr lang="zh-CN" altLang="en-US"/>
        </a:p>
      </dsp:txBody>
      <dsp:txXfrm>
        <a:off x="0" y="520217"/>
        <a:ext cx="1378691" cy="689345"/>
      </dsp:txXfrm>
    </dsp:sp>
    <dsp:sp modelId="{A8F86FA2-285E-4466-A13D-4ECC369B5275}">
      <dsp:nvSpPr>
        <dsp:cNvPr id="5" name="任意多边形 4"/>
        <dsp:cNvSpPr/>
      </dsp:nvSpPr>
      <dsp:spPr bwMode="white">
        <a:xfrm>
          <a:off x="137869" y="1209563"/>
          <a:ext cx="137869" cy="517009"/>
        </a:xfrm>
        <a:custGeom>
          <a:avLst/>
          <a:gdLst/>
          <a:ahLst/>
          <a:cxnLst/>
          <a:pathLst>
            <a:path w="217" h="814">
              <a:moveTo>
                <a:pt x="0" y="0"/>
              </a:moveTo>
              <a:lnTo>
                <a:pt x="0" y="814"/>
              </a:lnTo>
              <a:lnTo>
                <a:pt x="217" y="814"/>
              </a:lnTo>
            </a:path>
          </a:pathLst>
        </a:custGeom>
      </dsp:spPr>
      <dsp:style>
        <a:lnRef idx="2">
          <a:schemeClr val="accent2">
            <a:shade val="60000"/>
          </a:schemeClr>
        </a:lnRef>
        <a:fillRef idx="0">
          <a:schemeClr val="accent2"/>
        </a:fillRef>
        <a:effectRef idx="0">
          <a:scrgbClr r="0" g="0" b="0"/>
        </a:effectRef>
        <a:fontRef idx="minor"/>
      </dsp:style>
      <dsp:txXfrm>
        <a:off x="137869" y="1209563"/>
        <a:ext cx="137869" cy="517009"/>
      </dsp:txXfrm>
    </dsp:sp>
    <dsp:sp modelId="{8402CCB8-5F3F-4B37-9533-2CEF8B977F02}">
      <dsp:nvSpPr>
        <dsp:cNvPr id="6" name="圆角矩形 5"/>
        <dsp:cNvSpPr/>
      </dsp:nvSpPr>
      <dsp:spPr bwMode="white">
        <a:xfrm>
          <a:off x="275738" y="1381899"/>
          <a:ext cx="1102953" cy="689345"/>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vert="horz" wrap="square" lIns="24765" tIns="16510" rIns="24765"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a:solidFill>
                <a:schemeClr val="dk1"/>
              </a:solidFill>
            </a:rPr>
            <a:t>老客：</a:t>
          </a:r>
          <a:r>
            <a:rPr lang="zh-CN" altLang="en-US">
              <a:solidFill>
                <a:schemeClr val="dk1"/>
              </a:solidFill>
            </a:rPr>
            <a:t>手机号主动加粉</a:t>
          </a:r>
          <a:endParaRPr lang="zh-CN" altLang="en-US">
            <a:solidFill>
              <a:schemeClr val="dk1"/>
            </a:solidFill>
          </a:endParaRPr>
        </a:p>
      </dsp:txBody>
      <dsp:txXfrm>
        <a:off x="275738" y="1381899"/>
        <a:ext cx="1102953" cy="689345"/>
      </dsp:txXfrm>
    </dsp:sp>
    <dsp:sp modelId="{6FC5009F-DE3F-4EA7-8B97-755BF90691C6}">
      <dsp:nvSpPr>
        <dsp:cNvPr id="7" name="任意多边形 6"/>
        <dsp:cNvSpPr/>
      </dsp:nvSpPr>
      <dsp:spPr bwMode="white">
        <a:xfrm>
          <a:off x="137869" y="1209563"/>
          <a:ext cx="137869" cy="1378691"/>
        </a:xfrm>
        <a:custGeom>
          <a:avLst/>
          <a:gdLst/>
          <a:ahLst/>
          <a:cxnLst/>
          <a:pathLst>
            <a:path w="217" h="2171">
              <a:moveTo>
                <a:pt x="0" y="0"/>
              </a:moveTo>
              <a:lnTo>
                <a:pt x="0" y="2171"/>
              </a:lnTo>
              <a:lnTo>
                <a:pt x="217" y="2171"/>
              </a:lnTo>
            </a:path>
          </a:pathLst>
        </a:custGeom>
      </dsp:spPr>
      <dsp:style>
        <a:lnRef idx="2">
          <a:schemeClr val="accent2">
            <a:shade val="60000"/>
          </a:schemeClr>
        </a:lnRef>
        <a:fillRef idx="0">
          <a:schemeClr val="accent2"/>
        </a:fillRef>
        <a:effectRef idx="0">
          <a:scrgbClr r="0" g="0" b="0"/>
        </a:effectRef>
        <a:fontRef idx="minor"/>
      </dsp:style>
      <dsp:txXfrm>
        <a:off x="137869" y="1209563"/>
        <a:ext cx="137869" cy="1378691"/>
      </dsp:txXfrm>
    </dsp:sp>
    <dsp:sp modelId="{8ED2A45B-0F28-4738-BACC-E7567F498BC0}">
      <dsp:nvSpPr>
        <dsp:cNvPr id="8" name="圆角矩形 7"/>
        <dsp:cNvSpPr/>
      </dsp:nvSpPr>
      <dsp:spPr bwMode="white">
        <a:xfrm>
          <a:off x="275738" y="2243581"/>
          <a:ext cx="1102953" cy="689345"/>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vert="horz" wrap="square" lIns="24765" tIns="16510" rIns="24765"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a:solidFill>
                <a:schemeClr val="dk1"/>
              </a:solidFill>
            </a:rPr>
            <a:t>老客：个微好友批量加粉</a:t>
          </a:r>
          <a:endParaRPr lang="zh-CN" altLang="en-US">
            <a:solidFill>
              <a:schemeClr val="dk1"/>
            </a:solidFill>
          </a:endParaRPr>
        </a:p>
      </dsp:txBody>
      <dsp:txXfrm>
        <a:off x="275738" y="2243581"/>
        <a:ext cx="1102953" cy="689345"/>
      </dsp:txXfrm>
    </dsp:sp>
    <dsp:sp modelId="{DEBCD32D-9894-435C-8B6F-824BC067CD89}">
      <dsp:nvSpPr>
        <dsp:cNvPr id="21" name="任意多边形 20"/>
        <dsp:cNvSpPr/>
      </dsp:nvSpPr>
      <dsp:spPr bwMode="white">
        <a:xfrm>
          <a:off x="137869" y="1209563"/>
          <a:ext cx="137869" cy="2240373"/>
        </a:xfrm>
        <a:custGeom>
          <a:avLst/>
          <a:gdLst/>
          <a:ahLst/>
          <a:cxnLst/>
          <a:pathLst>
            <a:path w="217" h="3528">
              <a:moveTo>
                <a:pt x="0" y="0"/>
              </a:moveTo>
              <a:lnTo>
                <a:pt x="0" y="3528"/>
              </a:lnTo>
              <a:lnTo>
                <a:pt x="217" y="3528"/>
              </a:lnTo>
            </a:path>
          </a:pathLst>
        </a:custGeom>
      </dsp:spPr>
      <dsp:style>
        <a:lnRef idx="2">
          <a:schemeClr val="accent2">
            <a:shade val="60000"/>
          </a:schemeClr>
        </a:lnRef>
        <a:fillRef idx="0">
          <a:schemeClr val="accent2"/>
        </a:fillRef>
        <a:effectRef idx="0">
          <a:scrgbClr r="0" g="0" b="0"/>
        </a:effectRef>
        <a:fontRef idx="minor"/>
      </dsp:style>
      <dsp:txXfrm>
        <a:off x="137869" y="1209563"/>
        <a:ext cx="137869" cy="2240373"/>
      </dsp:txXfrm>
    </dsp:sp>
    <dsp:sp modelId="{7DDAB6EA-89E5-48DD-9B74-E5B2635C15A2}">
      <dsp:nvSpPr>
        <dsp:cNvPr id="22" name="圆角矩形 21"/>
        <dsp:cNvSpPr/>
      </dsp:nvSpPr>
      <dsp:spPr bwMode="white">
        <a:xfrm>
          <a:off x="275738" y="3105262"/>
          <a:ext cx="1102953" cy="689345"/>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vert="horz" wrap="square" lIns="24765" tIns="16510" rIns="24765"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新客：包裹卡活码加粉</a:t>
          </a:r>
          <a:endParaRPr lang="zh-CN">
            <a:solidFill>
              <a:schemeClr val="dk1"/>
            </a:solidFill>
          </a:endParaRPr>
        </a:p>
      </dsp:txBody>
      <dsp:txXfrm>
        <a:off x="275738" y="3105262"/>
        <a:ext cx="1102953" cy="689345"/>
      </dsp:txXfrm>
    </dsp:sp>
    <dsp:sp modelId="{E3FF03EB-8647-4636-BC5C-E9BEC6C29553}">
      <dsp:nvSpPr>
        <dsp:cNvPr id="9" name="圆角矩形 8"/>
        <dsp:cNvSpPr/>
      </dsp:nvSpPr>
      <dsp:spPr bwMode="white">
        <a:xfrm>
          <a:off x="1723364" y="520217"/>
          <a:ext cx="1378691" cy="689345"/>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vert="horz" wrap="square" lIns="45719" tIns="30480" rIns="45719"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a:t>用户细分</a:t>
          </a:r>
          <a:endParaRPr lang="zh-CN" altLang="en-US"/>
        </a:p>
      </dsp:txBody>
      <dsp:txXfrm>
        <a:off x="1723364" y="520217"/>
        <a:ext cx="1378691" cy="689345"/>
      </dsp:txXfrm>
    </dsp:sp>
    <dsp:sp modelId="{3F5EB287-4C34-456C-B985-2B774B3D9EF1}">
      <dsp:nvSpPr>
        <dsp:cNvPr id="11" name="任意多边形 10"/>
        <dsp:cNvSpPr/>
      </dsp:nvSpPr>
      <dsp:spPr bwMode="white">
        <a:xfrm>
          <a:off x="1861233" y="1209563"/>
          <a:ext cx="137869" cy="517009"/>
        </a:xfrm>
        <a:custGeom>
          <a:avLst/>
          <a:gdLst/>
          <a:ahLst/>
          <a:cxnLst/>
          <a:pathLst>
            <a:path w="217" h="814">
              <a:moveTo>
                <a:pt x="0" y="0"/>
              </a:moveTo>
              <a:lnTo>
                <a:pt x="0" y="814"/>
              </a:lnTo>
              <a:lnTo>
                <a:pt x="217" y="814"/>
              </a:lnTo>
            </a:path>
          </a:pathLst>
        </a:custGeom>
      </dsp:spPr>
      <dsp:style>
        <a:lnRef idx="2">
          <a:schemeClr val="accent2">
            <a:shade val="60000"/>
          </a:schemeClr>
        </a:lnRef>
        <a:fillRef idx="0">
          <a:schemeClr val="accent2"/>
        </a:fillRef>
        <a:effectRef idx="0">
          <a:scrgbClr r="0" g="0" b="0"/>
        </a:effectRef>
        <a:fontRef idx="minor"/>
      </dsp:style>
      <dsp:txXfrm>
        <a:off x="1861233" y="1209563"/>
        <a:ext cx="137869" cy="517009"/>
      </dsp:txXfrm>
    </dsp:sp>
    <dsp:sp modelId="{A9454E12-1A81-4CCD-AB01-CC69284C8769}">
      <dsp:nvSpPr>
        <dsp:cNvPr id="12" name="圆角矩形 11"/>
        <dsp:cNvSpPr/>
      </dsp:nvSpPr>
      <dsp:spPr bwMode="white">
        <a:xfrm>
          <a:off x="1999102" y="1381899"/>
          <a:ext cx="1102953" cy="689345"/>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vert="horz" wrap="square" lIns="24765" tIns="16510" rIns="24765"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a:solidFill>
                <a:schemeClr val="dk1"/>
              </a:solidFill>
            </a:rPr>
            <a:t>渠道来源：</a:t>
          </a:r>
          <a:r>
            <a:rPr lang="zh-CN" altLang="en-US">
              <a:solidFill>
                <a:schemeClr val="dk1"/>
              </a:solidFill>
            </a:rPr>
            <a:t>活码自动标签</a:t>
          </a:r>
          <a:endParaRPr lang="zh-CN" altLang="en-US">
            <a:solidFill>
              <a:schemeClr val="dk1"/>
            </a:solidFill>
          </a:endParaRPr>
        </a:p>
      </dsp:txBody>
      <dsp:txXfrm>
        <a:off x="1999102" y="1381899"/>
        <a:ext cx="1102953" cy="689345"/>
      </dsp:txXfrm>
    </dsp:sp>
    <dsp:sp modelId="{56903B70-44BE-4DEE-B3D8-8D6F309E69EE}">
      <dsp:nvSpPr>
        <dsp:cNvPr id="13" name="任意多边形 12"/>
        <dsp:cNvSpPr/>
      </dsp:nvSpPr>
      <dsp:spPr bwMode="white">
        <a:xfrm>
          <a:off x="1861233" y="1209563"/>
          <a:ext cx="137869" cy="1378691"/>
        </a:xfrm>
        <a:custGeom>
          <a:avLst/>
          <a:gdLst/>
          <a:ahLst/>
          <a:cxnLst/>
          <a:pathLst>
            <a:path w="217" h="2171">
              <a:moveTo>
                <a:pt x="0" y="0"/>
              </a:moveTo>
              <a:lnTo>
                <a:pt x="0" y="2171"/>
              </a:lnTo>
              <a:lnTo>
                <a:pt x="217" y="2171"/>
              </a:lnTo>
            </a:path>
          </a:pathLst>
        </a:custGeom>
      </dsp:spPr>
      <dsp:style>
        <a:lnRef idx="2">
          <a:schemeClr val="accent2">
            <a:shade val="60000"/>
          </a:schemeClr>
        </a:lnRef>
        <a:fillRef idx="0">
          <a:schemeClr val="accent2"/>
        </a:fillRef>
        <a:effectRef idx="0">
          <a:scrgbClr r="0" g="0" b="0"/>
        </a:effectRef>
        <a:fontRef idx="minor"/>
      </dsp:style>
      <dsp:txXfrm>
        <a:off x="1861233" y="1209563"/>
        <a:ext cx="137869" cy="1378691"/>
      </dsp:txXfrm>
    </dsp:sp>
    <dsp:sp modelId="{CD3CDA12-D3B0-45EC-A723-612A0493B711}">
      <dsp:nvSpPr>
        <dsp:cNvPr id="14" name="圆角矩形 13"/>
        <dsp:cNvSpPr/>
      </dsp:nvSpPr>
      <dsp:spPr bwMode="white">
        <a:xfrm>
          <a:off x="1999102" y="2243581"/>
          <a:ext cx="1102953" cy="689345"/>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vert="horz" wrap="square" lIns="24765" tIns="16510" rIns="24765"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a:solidFill>
                <a:schemeClr val="dk1"/>
              </a:solidFill>
            </a:rPr>
            <a:t>绑号后自动识别用户订单</a:t>
          </a:r>
          <a:endParaRPr lang="zh-CN" altLang="en-US">
            <a:solidFill>
              <a:schemeClr val="dk1"/>
            </a:solidFill>
          </a:endParaRPr>
        </a:p>
      </dsp:txBody>
      <dsp:txXfrm>
        <a:off x="1999102" y="2243581"/>
        <a:ext cx="1102953" cy="689345"/>
      </dsp:txXfrm>
    </dsp:sp>
    <dsp:sp modelId="{5C1991CD-B7FA-4D6B-812D-71FCCD83244C}">
      <dsp:nvSpPr>
        <dsp:cNvPr id="39" name="任意多边形 38"/>
        <dsp:cNvSpPr/>
      </dsp:nvSpPr>
      <dsp:spPr bwMode="white">
        <a:xfrm>
          <a:off x="1861233" y="1209563"/>
          <a:ext cx="137869" cy="2240373"/>
        </a:xfrm>
        <a:custGeom>
          <a:avLst/>
          <a:gdLst/>
          <a:ahLst/>
          <a:cxnLst/>
          <a:pathLst>
            <a:path w="217" h="3528">
              <a:moveTo>
                <a:pt x="0" y="0"/>
              </a:moveTo>
              <a:lnTo>
                <a:pt x="0" y="3528"/>
              </a:lnTo>
              <a:lnTo>
                <a:pt x="217" y="3528"/>
              </a:lnTo>
            </a:path>
          </a:pathLst>
        </a:custGeom>
      </dsp:spPr>
      <dsp:style>
        <a:lnRef idx="2">
          <a:schemeClr val="accent2">
            <a:shade val="60000"/>
          </a:schemeClr>
        </a:lnRef>
        <a:fillRef idx="0">
          <a:schemeClr val="accent2"/>
        </a:fillRef>
        <a:effectRef idx="0">
          <a:scrgbClr r="0" g="0" b="0"/>
        </a:effectRef>
        <a:fontRef idx="minor"/>
      </dsp:style>
      <dsp:txXfrm>
        <a:off x="1861233" y="1209563"/>
        <a:ext cx="137869" cy="2240373"/>
      </dsp:txXfrm>
    </dsp:sp>
    <dsp:sp modelId="{211DEE21-28AC-422A-8F2A-ED1F602A74DD}">
      <dsp:nvSpPr>
        <dsp:cNvPr id="40" name="圆角矩形 39"/>
        <dsp:cNvSpPr/>
      </dsp:nvSpPr>
      <dsp:spPr bwMode="white">
        <a:xfrm>
          <a:off x="1999102" y="3105262"/>
          <a:ext cx="1102953" cy="689345"/>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vert="horz" wrap="square" lIns="24765" tIns="16510" rIns="24765"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多维度</a:t>
          </a:r>
          <a:r>
            <a:rPr lang="zh-CN">
              <a:solidFill>
                <a:schemeClr val="dk1"/>
              </a:solidFill>
            </a:rPr>
            <a:t>批量</a:t>
          </a:r>
          <a:r>
            <a:rPr lang="zh-CN">
              <a:solidFill>
                <a:schemeClr val="dk1"/>
              </a:solidFill>
            </a:rPr>
            <a:t>打标</a:t>
          </a:r>
          <a:r>
            <a:rPr lang="zh-CN">
              <a:solidFill>
                <a:schemeClr val="dk1"/>
              </a:solidFill>
            </a:rPr>
            <a:t>处理</a:t>
          </a:r>
          <a:endParaRPr lang="zh-CN">
            <a:solidFill>
              <a:schemeClr val="dk1"/>
            </a:solidFill>
          </a:endParaRPr>
        </a:p>
      </dsp:txBody>
      <dsp:txXfrm>
        <a:off x="1999102" y="3105262"/>
        <a:ext cx="1102953" cy="689345"/>
      </dsp:txXfrm>
    </dsp:sp>
    <dsp:sp modelId="{A88FE99B-8264-4E4E-9E95-EC6DDDCE32DC}">
      <dsp:nvSpPr>
        <dsp:cNvPr id="15" name="圆角矩形 14"/>
        <dsp:cNvSpPr/>
      </dsp:nvSpPr>
      <dsp:spPr bwMode="white">
        <a:xfrm>
          <a:off x="3446727" y="520217"/>
          <a:ext cx="1378691" cy="689345"/>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vert="horz" wrap="square" lIns="45719" tIns="30480" rIns="45719"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t>自动引导</a:t>
          </a:r>
          <a:endParaRPr lang="zh-CN"/>
        </a:p>
      </dsp:txBody>
      <dsp:txXfrm>
        <a:off x="3446727" y="520217"/>
        <a:ext cx="1378691" cy="689345"/>
      </dsp:txXfrm>
    </dsp:sp>
    <dsp:sp modelId="{172F2C56-03CD-476E-92A8-CD271291C695}">
      <dsp:nvSpPr>
        <dsp:cNvPr id="23" name="任意多边形 22"/>
        <dsp:cNvSpPr/>
      </dsp:nvSpPr>
      <dsp:spPr bwMode="white">
        <a:xfrm>
          <a:off x="3584596" y="1209563"/>
          <a:ext cx="137869" cy="517009"/>
        </a:xfrm>
        <a:custGeom>
          <a:avLst/>
          <a:gdLst/>
          <a:ahLst/>
          <a:cxnLst/>
          <a:pathLst>
            <a:path w="217" h="814">
              <a:moveTo>
                <a:pt x="0" y="0"/>
              </a:moveTo>
              <a:lnTo>
                <a:pt x="0" y="814"/>
              </a:lnTo>
              <a:lnTo>
                <a:pt x="217" y="814"/>
              </a:lnTo>
            </a:path>
          </a:pathLst>
        </a:custGeom>
      </dsp:spPr>
      <dsp:style>
        <a:lnRef idx="2">
          <a:schemeClr val="accent2">
            <a:shade val="60000"/>
          </a:schemeClr>
        </a:lnRef>
        <a:fillRef idx="0">
          <a:schemeClr val="accent2"/>
        </a:fillRef>
        <a:effectRef idx="0">
          <a:scrgbClr r="0" g="0" b="0"/>
        </a:effectRef>
        <a:fontRef idx="minor"/>
      </dsp:style>
      <dsp:txXfrm>
        <a:off x="3584596" y="1209563"/>
        <a:ext cx="137869" cy="517009"/>
      </dsp:txXfrm>
    </dsp:sp>
    <dsp:sp modelId="{1EE5E36A-CA29-4857-B596-2A8BBE932CCA}">
      <dsp:nvSpPr>
        <dsp:cNvPr id="24" name="圆角矩形 23"/>
        <dsp:cNvSpPr/>
      </dsp:nvSpPr>
      <dsp:spPr bwMode="white">
        <a:xfrm>
          <a:off x="3722465" y="1381899"/>
          <a:ext cx="1102953" cy="689345"/>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vert="horz" wrap="square" lIns="24765" tIns="16510" rIns="24765"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活码自动欢迎语引导进群</a:t>
          </a:r>
          <a:endParaRPr lang="zh-CN">
            <a:solidFill>
              <a:schemeClr val="dk1"/>
            </a:solidFill>
          </a:endParaRPr>
        </a:p>
      </dsp:txBody>
      <dsp:txXfrm>
        <a:off x="3722465" y="1381899"/>
        <a:ext cx="1102953" cy="689345"/>
      </dsp:txXfrm>
    </dsp:sp>
    <dsp:sp modelId="{915D19B0-68A4-40E6-ABA0-80ACAB4B82F8}">
      <dsp:nvSpPr>
        <dsp:cNvPr id="25" name="任意多边形 24"/>
        <dsp:cNvSpPr/>
      </dsp:nvSpPr>
      <dsp:spPr bwMode="white">
        <a:xfrm>
          <a:off x="3584596" y="1209563"/>
          <a:ext cx="137869" cy="1378691"/>
        </a:xfrm>
        <a:custGeom>
          <a:avLst/>
          <a:gdLst/>
          <a:ahLst/>
          <a:cxnLst/>
          <a:pathLst>
            <a:path w="217" h="2171">
              <a:moveTo>
                <a:pt x="0" y="0"/>
              </a:moveTo>
              <a:lnTo>
                <a:pt x="0" y="2171"/>
              </a:lnTo>
              <a:lnTo>
                <a:pt x="217" y="2171"/>
              </a:lnTo>
            </a:path>
          </a:pathLst>
        </a:custGeom>
      </dsp:spPr>
      <dsp:style>
        <a:lnRef idx="2">
          <a:schemeClr val="accent2">
            <a:shade val="60000"/>
          </a:schemeClr>
        </a:lnRef>
        <a:fillRef idx="0">
          <a:schemeClr val="accent2"/>
        </a:fillRef>
        <a:effectRef idx="0">
          <a:scrgbClr r="0" g="0" b="0"/>
        </a:effectRef>
        <a:fontRef idx="minor"/>
      </dsp:style>
      <dsp:txXfrm>
        <a:off x="3584596" y="1209563"/>
        <a:ext cx="137869" cy="1378691"/>
      </dsp:txXfrm>
    </dsp:sp>
    <dsp:sp modelId="{8D39B1E3-AD3E-42F0-93B3-25EFA260D424}">
      <dsp:nvSpPr>
        <dsp:cNvPr id="26" name="圆角矩形 25"/>
        <dsp:cNvSpPr/>
      </dsp:nvSpPr>
      <dsp:spPr bwMode="white">
        <a:xfrm>
          <a:off x="3722465" y="2243581"/>
          <a:ext cx="1102953" cy="689345"/>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vert="horz" wrap="square" lIns="24765" tIns="16510" rIns="24765"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群欢迎语自动引导参加活动</a:t>
          </a:r>
          <a:endParaRPr lang="zh-CN">
            <a:solidFill>
              <a:schemeClr val="dk1"/>
            </a:solidFill>
          </a:endParaRPr>
        </a:p>
      </dsp:txBody>
      <dsp:txXfrm>
        <a:off x="3722465" y="2243581"/>
        <a:ext cx="1102953" cy="689345"/>
      </dsp:txXfrm>
    </dsp:sp>
    <dsp:sp modelId="{A879D8C2-EA7B-4B62-A91B-F46F5F4172FD}">
      <dsp:nvSpPr>
        <dsp:cNvPr id="17" name="圆角矩形 16"/>
        <dsp:cNvSpPr/>
      </dsp:nvSpPr>
      <dsp:spPr bwMode="white">
        <a:xfrm>
          <a:off x="5170091" y="520217"/>
          <a:ext cx="1378691" cy="689345"/>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vert="horz" wrap="square" lIns="45719" tIns="30480" rIns="45719"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t>定时</a:t>
          </a:r>
          <a:r>
            <a:rPr lang="zh-CN"/>
            <a:t>群发</a:t>
          </a:r>
          <a:endParaRPr lang="zh-CN"/>
        </a:p>
      </dsp:txBody>
      <dsp:txXfrm>
        <a:off x="5170091" y="520217"/>
        <a:ext cx="1378691" cy="689345"/>
      </dsp:txXfrm>
    </dsp:sp>
    <dsp:sp modelId="{1BADEA96-CB92-46D6-A18C-1DC2A1EA0FEE}">
      <dsp:nvSpPr>
        <dsp:cNvPr id="29" name="任意多边形 28"/>
        <dsp:cNvSpPr/>
      </dsp:nvSpPr>
      <dsp:spPr bwMode="white">
        <a:xfrm>
          <a:off x="5307960" y="1209563"/>
          <a:ext cx="137869" cy="517009"/>
        </a:xfrm>
        <a:custGeom>
          <a:avLst/>
          <a:gdLst/>
          <a:ahLst/>
          <a:cxnLst/>
          <a:pathLst>
            <a:path w="217" h="814">
              <a:moveTo>
                <a:pt x="0" y="0"/>
              </a:moveTo>
              <a:lnTo>
                <a:pt x="0" y="814"/>
              </a:lnTo>
              <a:lnTo>
                <a:pt x="217" y="814"/>
              </a:lnTo>
            </a:path>
          </a:pathLst>
        </a:custGeom>
      </dsp:spPr>
      <dsp:style>
        <a:lnRef idx="2">
          <a:schemeClr val="accent2">
            <a:shade val="60000"/>
          </a:schemeClr>
        </a:lnRef>
        <a:fillRef idx="0">
          <a:schemeClr val="accent2"/>
        </a:fillRef>
        <a:effectRef idx="0">
          <a:scrgbClr r="0" g="0" b="0"/>
        </a:effectRef>
        <a:fontRef idx="minor"/>
      </dsp:style>
      <dsp:txXfrm>
        <a:off x="5307960" y="1209563"/>
        <a:ext cx="137869" cy="517009"/>
      </dsp:txXfrm>
    </dsp:sp>
    <dsp:sp modelId="{1F056D5C-36AA-4111-A62F-AB5BA5F2BD75}">
      <dsp:nvSpPr>
        <dsp:cNvPr id="30" name="圆角矩形 29"/>
        <dsp:cNvSpPr/>
      </dsp:nvSpPr>
      <dsp:spPr bwMode="white">
        <a:xfrm>
          <a:off x="5445829" y="1381899"/>
          <a:ext cx="1102953" cy="689345"/>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vert="horz" wrap="square" lIns="24765" tIns="16510" rIns="24765"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定时</a:t>
          </a:r>
          <a:r>
            <a:rPr lang="zh-CN">
              <a:solidFill>
                <a:schemeClr val="dk1"/>
              </a:solidFill>
            </a:rPr>
            <a:t>自动群早晚安</a:t>
          </a:r>
          <a:endParaRPr lang="zh-CN">
            <a:solidFill>
              <a:schemeClr val="dk1"/>
            </a:solidFill>
          </a:endParaRPr>
        </a:p>
      </dsp:txBody>
      <dsp:txXfrm>
        <a:off x="5445829" y="1381899"/>
        <a:ext cx="1102953" cy="689345"/>
      </dsp:txXfrm>
    </dsp:sp>
    <dsp:sp modelId="{E01B1B08-9269-4A97-BC67-52AE7F3074B0}">
      <dsp:nvSpPr>
        <dsp:cNvPr id="37" name="任意多边形 36"/>
        <dsp:cNvSpPr/>
      </dsp:nvSpPr>
      <dsp:spPr bwMode="white">
        <a:xfrm>
          <a:off x="5307960" y="1209563"/>
          <a:ext cx="137869" cy="1378691"/>
        </a:xfrm>
        <a:custGeom>
          <a:avLst/>
          <a:gdLst/>
          <a:ahLst/>
          <a:cxnLst/>
          <a:pathLst>
            <a:path w="217" h="2171">
              <a:moveTo>
                <a:pt x="0" y="0"/>
              </a:moveTo>
              <a:lnTo>
                <a:pt x="0" y="2171"/>
              </a:lnTo>
              <a:lnTo>
                <a:pt x="217" y="2171"/>
              </a:lnTo>
            </a:path>
          </a:pathLst>
        </a:custGeom>
      </dsp:spPr>
      <dsp:style>
        <a:lnRef idx="2">
          <a:schemeClr val="accent2">
            <a:shade val="60000"/>
          </a:schemeClr>
        </a:lnRef>
        <a:fillRef idx="0">
          <a:schemeClr val="accent2"/>
        </a:fillRef>
        <a:effectRef idx="0">
          <a:scrgbClr r="0" g="0" b="0"/>
        </a:effectRef>
        <a:fontRef idx="minor"/>
      </dsp:style>
      <dsp:txXfrm>
        <a:off x="5307960" y="1209563"/>
        <a:ext cx="137869" cy="1378691"/>
      </dsp:txXfrm>
    </dsp:sp>
    <dsp:sp modelId="{56A8182E-C180-4766-84DB-D3944DACD02E}">
      <dsp:nvSpPr>
        <dsp:cNvPr id="38" name="圆角矩形 37"/>
        <dsp:cNvSpPr/>
      </dsp:nvSpPr>
      <dsp:spPr bwMode="white">
        <a:xfrm>
          <a:off x="5445829" y="2243581"/>
          <a:ext cx="1102953" cy="689345"/>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vert="horz" wrap="square" lIns="24765" tIns="16510" rIns="24765"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定时自动提醒群打卡</a:t>
          </a:r>
          <a:endParaRPr lang="zh-CN">
            <a:solidFill>
              <a:schemeClr val="dk1"/>
            </a:solidFill>
          </a:endParaRPr>
        </a:p>
      </dsp:txBody>
      <dsp:txXfrm>
        <a:off x="5445829" y="2243581"/>
        <a:ext cx="1102953" cy="689345"/>
      </dsp:txXfrm>
    </dsp:sp>
    <dsp:sp modelId="{46B1F068-F58B-4563-B206-A356BCDF90AD}">
      <dsp:nvSpPr>
        <dsp:cNvPr id="31" name="任意多边形 30"/>
        <dsp:cNvSpPr/>
      </dsp:nvSpPr>
      <dsp:spPr bwMode="white">
        <a:xfrm>
          <a:off x="5307960" y="1209563"/>
          <a:ext cx="137869" cy="2240373"/>
        </a:xfrm>
        <a:custGeom>
          <a:avLst/>
          <a:gdLst/>
          <a:ahLst/>
          <a:cxnLst/>
          <a:pathLst>
            <a:path w="217" h="3528">
              <a:moveTo>
                <a:pt x="0" y="0"/>
              </a:moveTo>
              <a:lnTo>
                <a:pt x="0" y="3528"/>
              </a:lnTo>
              <a:lnTo>
                <a:pt x="217" y="3528"/>
              </a:lnTo>
            </a:path>
          </a:pathLst>
        </a:custGeom>
      </dsp:spPr>
      <dsp:style>
        <a:lnRef idx="2">
          <a:schemeClr val="accent2">
            <a:shade val="60000"/>
          </a:schemeClr>
        </a:lnRef>
        <a:fillRef idx="0">
          <a:schemeClr val="accent2"/>
        </a:fillRef>
        <a:effectRef idx="0">
          <a:scrgbClr r="0" g="0" b="0"/>
        </a:effectRef>
        <a:fontRef idx="minor"/>
      </dsp:style>
      <dsp:txXfrm>
        <a:off x="5307960" y="1209563"/>
        <a:ext cx="137869" cy="2240373"/>
      </dsp:txXfrm>
    </dsp:sp>
    <dsp:sp modelId="{D8346B21-23DC-433E-9D7C-237FEDB18468}">
      <dsp:nvSpPr>
        <dsp:cNvPr id="32" name="圆角矩形 31"/>
        <dsp:cNvSpPr/>
      </dsp:nvSpPr>
      <dsp:spPr bwMode="white">
        <a:xfrm>
          <a:off x="5445829" y="3105262"/>
          <a:ext cx="1102953" cy="689345"/>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vert="horz" wrap="square" lIns="24765" tIns="16510" rIns="24765"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定时朋友圈</a:t>
          </a:r>
          <a:endParaRPr lang="zh-CN">
            <a:solidFill>
              <a:schemeClr val="dk1"/>
            </a:solidFill>
          </a:endParaRPr>
        </a:p>
      </dsp:txBody>
      <dsp:txXfrm>
        <a:off x="5445829" y="3105262"/>
        <a:ext cx="1102953" cy="689345"/>
      </dsp:txXfrm>
    </dsp:sp>
    <dsp:sp modelId="{EE52AFC6-6A43-44A6-B450-20E9691F1367}">
      <dsp:nvSpPr>
        <dsp:cNvPr id="19" name="圆角矩形 18"/>
        <dsp:cNvSpPr/>
      </dsp:nvSpPr>
      <dsp:spPr bwMode="white">
        <a:xfrm>
          <a:off x="6893454" y="520217"/>
          <a:ext cx="1378691" cy="689345"/>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vert="horz" wrap="square" lIns="45719" tIns="30480" rIns="45719"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t>数据统计</a:t>
          </a:r>
          <a:endParaRPr lang="zh-CN"/>
        </a:p>
      </dsp:txBody>
      <dsp:txXfrm>
        <a:off x="6893454" y="520217"/>
        <a:ext cx="1378691" cy="689345"/>
      </dsp:txXfrm>
    </dsp:sp>
    <dsp:sp modelId="{E05CDB4F-4C9B-49AA-9DF9-1106D442F109}">
      <dsp:nvSpPr>
        <dsp:cNvPr id="33" name="任意多边形 32"/>
        <dsp:cNvSpPr/>
      </dsp:nvSpPr>
      <dsp:spPr bwMode="white">
        <a:xfrm>
          <a:off x="7031323" y="1209563"/>
          <a:ext cx="137869" cy="517009"/>
        </a:xfrm>
        <a:custGeom>
          <a:avLst/>
          <a:gdLst/>
          <a:ahLst/>
          <a:cxnLst/>
          <a:pathLst>
            <a:path w="217" h="814">
              <a:moveTo>
                <a:pt x="0" y="0"/>
              </a:moveTo>
              <a:lnTo>
                <a:pt x="0" y="814"/>
              </a:lnTo>
              <a:lnTo>
                <a:pt x="217" y="814"/>
              </a:lnTo>
            </a:path>
          </a:pathLst>
        </a:custGeom>
      </dsp:spPr>
      <dsp:style>
        <a:lnRef idx="2">
          <a:schemeClr val="accent2">
            <a:shade val="60000"/>
          </a:schemeClr>
        </a:lnRef>
        <a:fillRef idx="0">
          <a:schemeClr val="accent2"/>
        </a:fillRef>
        <a:effectRef idx="0">
          <a:scrgbClr r="0" g="0" b="0"/>
        </a:effectRef>
        <a:fontRef idx="minor"/>
      </dsp:style>
      <dsp:txXfrm>
        <a:off x="7031323" y="1209563"/>
        <a:ext cx="137869" cy="517009"/>
      </dsp:txXfrm>
    </dsp:sp>
    <dsp:sp modelId="{7BD53896-A04A-4708-B91F-45571F6B17C0}">
      <dsp:nvSpPr>
        <dsp:cNvPr id="34" name="圆角矩形 33"/>
        <dsp:cNvSpPr/>
      </dsp:nvSpPr>
      <dsp:spPr bwMode="white">
        <a:xfrm>
          <a:off x="7169192" y="1381899"/>
          <a:ext cx="1102953" cy="689345"/>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vert="horz" wrap="square" lIns="24765" tIns="16510" rIns="24765"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导购工作量、</a:t>
          </a:r>
          <a:r>
            <a:rPr lang="zh-CN">
              <a:solidFill>
                <a:schemeClr val="dk1"/>
              </a:solidFill>
            </a:rPr>
            <a:t>回复率</a:t>
          </a:r>
          <a:r>
            <a:rPr lang="zh-CN">
              <a:solidFill>
                <a:schemeClr val="dk1"/>
              </a:solidFill>
            </a:rPr>
            <a:t>统计</a:t>
          </a:r>
          <a:endParaRPr lang="zh-CN">
            <a:solidFill>
              <a:schemeClr val="dk1"/>
            </a:solidFill>
          </a:endParaRPr>
        </a:p>
      </dsp:txBody>
      <dsp:txXfrm>
        <a:off x="7169192" y="1381899"/>
        <a:ext cx="1102953" cy="689345"/>
      </dsp:txXfrm>
    </dsp:sp>
    <dsp:sp modelId="{B7D949D5-CFB3-43B5-8CCD-0C0613977F22}">
      <dsp:nvSpPr>
        <dsp:cNvPr id="35" name="任意多边形 34"/>
        <dsp:cNvSpPr/>
      </dsp:nvSpPr>
      <dsp:spPr bwMode="white">
        <a:xfrm>
          <a:off x="7031323" y="1209563"/>
          <a:ext cx="137869" cy="1378691"/>
        </a:xfrm>
        <a:custGeom>
          <a:avLst/>
          <a:gdLst/>
          <a:ahLst/>
          <a:cxnLst/>
          <a:pathLst>
            <a:path w="217" h="2171">
              <a:moveTo>
                <a:pt x="0" y="0"/>
              </a:moveTo>
              <a:lnTo>
                <a:pt x="0" y="2171"/>
              </a:lnTo>
              <a:lnTo>
                <a:pt x="217" y="2171"/>
              </a:lnTo>
            </a:path>
          </a:pathLst>
        </a:custGeom>
      </dsp:spPr>
      <dsp:style>
        <a:lnRef idx="2">
          <a:schemeClr val="accent2">
            <a:shade val="60000"/>
          </a:schemeClr>
        </a:lnRef>
        <a:fillRef idx="0">
          <a:schemeClr val="accent2"/>
        </a:fillRef>
        <a:effectRef idx="0">
          <a:scrgbClr r="0" g="0" b="0"/>
        </a:effectRef>
        <a:fontRef idx="minor"/>
      </dsp:style>
      <dsp:txXfrm>
        <a:off x="7031323" y="1209563"/>
        <a:ext cx="137869" cy="1378691"/>
      </dsp:txXfrm>
    </dsp:sp>
    <dsp:sp modelId="{591663D8-9331-455D-AED2-9AC7C55C4E00}">
      <dsp:nvSpPr>
        <dsp:cNvPr id="36" name="圆角矩形 35"/>
        <dsp:cNvSpPr/>
      </dsp:nvSpPr>
      <dsp:spPr bwMode="white">
        <a:xfrm>
          <a:off x="7169192" y="2243581"/>
          <a:ext cx="1102953" cy="689345"/>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vert="horz" wrap="square" lIns="24765" tIns="16510" rIns="24765" bIns="1651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solidFill>
                <a:schemeClr val="dk1"/>
              </a:solidFill>
            </a:rPr>
            <a:t>客户活跃度、群活跃度统计</a:t>
          </a:r>
          <a:endParaRPr lang="zh-CN">
            <a:solidFill>
              <a:schemeClr val="dk1"/>
            </a:solidFill>
          </a:endParaRPr>
        </a:p>
      </dsp:txBody>
      <dsp:txXfrm>
        <a:off x="7169192" y="2243581"/>
        <a:ext cx="1102953" cy="689345"/>
      </dsp:txXfrm>
    </dsp:sp>
    <dsp:sp modelId="{76A4EA41-4C04-4672-9E66-C332C13D0A8A}">
      <dsp:nvSpPr>
        <dsp:cNvPr id="4" name="圆角矩形 3" hidden="1"/>
        <dsp:cNvSpPr/>
      </dsp:nvSpPr>
      <dsp:spPr>
        <a:xfrm>
          <a:off x="0" y="520217"/>
          <a:ext cx="275738" cy="689345"/>
        </a:xfrm>
        <a:prstGeom prst="roundRect">
          <a:avLst>
            <a:gd name="adj" fmla="val 10000"/>
          </a:avLst>
        </a:prstGeom>
      </dsp:spPr>
      <dsp:txXfrm>
        <a:off x="0" y="520217"/>
        <a:ext cx="275738" cy="689345"/>
      </dsp:txXfrm>
    </dsp:sp>
    <dsp:sp modelId="{020E4746-3A8C-42B4-AC17-0FB7CA4B2811}">
      <dsp:nvSpPr>
        <dsp:cNvPr id="10" name="圆角矩形 9" hidden="1"/>
        <dsp:cNvSpPr/>
      </dsp:nvSpPr>
      <dsp:spPr>
        <a:xfrm>
          <a:off x="1723364" y="520217"/>
          <a:ext cx="275738" cy="689345"/>
        </a:xfrm>
        <a:prstGeom prst="roundRect">
          <a:avLst>
            <a:gd name="adj" fmla="val 10000"/>
          </a:avLst>
        </a:prstGeom>
      </dsp:spPr>
      <dsp:txXfrm>
        <a:off x="1723364" y="520217"/>
        <a:ext cx="275738" cy="689345"/>
      </dsp:txXfrm>
    </dsp:sp>
    <dsp:sp modelId="{0E068E24-721E-4812-9035-D6B2C8031795}">
      <dsp:nvSpPr>
        <dsp:cNvPr id="16" name="圆角矩形 15" hidden="1"/>
        <dsp:cNvSpPr/>
      </dsp:nvSpPr>
      <dsp:spPr>
        <a:xfrm>
          <a:off x="3446727" y="520217"/>
          <a:ext cx="275738" cy="689345"/>
        </a:xfrm>
        <a:prstGeom prst="roundRect">
          <a:avLst>
            <a:gd name="adj" fmla="val 10000"/>
          </a:avLst>
        </a:prstGeom>
      </dsp:spPr>
      <dsp:txXfrm>
        <a:off x="3446727" y="520217"/>
        <a:ext cx="275738" cy="689345"/>
      </dsp:txXfrm>
    </dsp:sp>
    <dsp:sp modelId="{734C279B-998B-49EA-8B15-A433832CF743}">
      <dsp:nvSpPr>
        <dsp:cNvPr id="18" name="圆角矩形 17" hidden="1"/>
        <dsp:cNvSpPr/>
      </dsp:nvSpPr>
      <dsp:spPr>
        <a:xfrm>
          <a:off x="5170091" y="520217"/>
          <a:ext cx="275738" cy="689345"/>
        </a:xfrm>
        <a:prstGeom prst="roundRect">
          <a:avLst>
            <a:gd name="adj" fmla="val 10000"/>
          </a:avLst>
        </a:prstGeom>
      </dsp:spPr>
      <dsp:txXfrm>
        <a:off x="5170091" y="520217"/>
        <a:ext cx="275738" cy="689345"/>
      </dsp:txXfrm>
    </dsp:sp>
    <dsp:sp modelId="{1E5C303C-D345-4819-9AF7-4CFC62BA987E}">
      <dsp:nvSpPr>
        <dsp:cNvPr id="20" name="圆角矩形 19" hidden="1"/>
        <dsp:cNvSpPr/>
      </dsp:nvSpPr>
      <dsp:spPr>
        <a:xfrm>
          <a:off x="6893454" y="520217"/>
          <a:ext cx="275738" cy="689345"/>
        </a:xfrm>
        <a:prstGeom prst="roundRect">
          <a:avLst>
            <a:gd name="adj" fmla="val 10000"/>
          </a:avLst>
        </a:prstGeom>
      </dsp:spPr>
      <dsp:txXfrm>
        <a:off x="6893454" y="520217"/>
        <a:ext cx="275738" cy="6893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endParaRPr lang="zh-CN" altLang="en-US"/>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16.xml"/><Relationship Id="rId3" Type="http://schemas.openxmlformats.org/officeDocument/2006/relationships/chart" Target="../charts/chart15.xml"/><Relationship Id="rId2" Type="http://schemas.openxmlformats.org/officeDocument/2006/relationships/chart" Target="../charts/chart14.xml"/><Relationship Id="rId12" Type="http://schemas.openxmlformats.org/officeDocument/2006/relationships/slideLayout" Target="../slideLayouts/slideLayout1.xml"/><Relationship Id="rId11" Type="http://schemas.openxmlformats.org/officeDocument/2006/relationships/image" Target="../media/image4.png"/><Relationship Id="rId10" Type="http://schemas.openxmlformats.org/officeDocument/2006/relationships/tags" Target="../tags/tag16.xml"/><Relationship Id="rId1" Type="http://schemas.openxmlformats.org/officeDocument/2006/relationships/chart" Target="../charts/chart13.xml"/></Relationships>
</file>

<file path=ppt/slides/_rels/slide11.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image" Target="../media/image3.png"/><Relationship Id="rId6" Type="http://schemas.openxmlformats.org/officeDocument/2006/relationships/image" Target="../media/image2.png"/><Relationship Id="rId5" Type="http://schemas.openxmlformats.org/officeDocument/2006/relationships/chart" Target="../charts/chart21.xml"/><Relationship Id="rId4" Type="http://schemas.openxmlformats.org/officeDocument/2006/relationships/chart" Target="../charts/chart20.xml"/><Relationship Id="rId3" Type="http://schemas.openxmlformats.org/officeDocument/2006/relationships/chart" Target="../charts/chart19.xml"/><Relationship Id="rId2" Type="http://schemas.openxmlformats.org/officeDocument/2006/relationships/chart" Target="../charts/chart18.xml"/><Relationship Id="rId13" Type="http://schemas.openxmlformats.org/officeDocument/2006/relationships/slideLayout" Target="../slideLayouts/slideLayout1.xml"/><Relationship Id="rId12" Type="http://schemas.openxmlformats.org/officeDocument/2006/relationships/image" Target="../media/image4.png"/><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chart" Target="../charts/chart17.xml"/></Relationships>
</file>

<file path=ppt/slides/_rels/slide1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25.xml"/><Relationship Id="rId3" Type="http://schemas.openxmlformats.org/officeDocument/2006/relationships/chart" Target="../charts/chart24.xml"/><Relationship Id="rId2" Type="http://schemas.openxmlformats.org/officeDocument/2006/relationships/chart" Target="../charts/chart23.xml"/><Relationship Id="rId12" Type="http://schemas.openxmlformats.org/officeDocument/2006/relationships/slideLayout" Target="../slideLayouts/slideLayout1.xml"/><Relationship Id="rId11" Type="http://schemas.openxmlformats.org/officeDocument/2006/relationships/image" Target="../media/image4.png"/><Relationship Id="rId10" Type="http://schemas.openxmlformats.org/officeDocument/2006/relationships/tags" Target="../tags/tag24.xml"/><Relationship Id="rId1" Type="http://schemas.openxmlformats.org/officeDocument/2006/relationships/chart" Target="../charts/chart22.xml"/></Relationships>
</file>

<file path=ppt/slides/_rels/slide1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29.xml"/><Relationship Id="rId3" Type="http://schemas.openxmlformats.org/officeDocument/2006/relationships/chart" Target="../charts/chart28.xml"/><Relationship Id="rId2" Type="http://schemas.openxmlformats.org/officeDocument/2006/relationships/chart" Target="../charts/chart27.xml"/><Relationship Id="rId12" Type="http://schemas.openxmlformats.org/officeDocument/2006/relationships/slideLayout" Target="../slideLayouts/slideLayout1.xml"/><Relationship Id="rId11" Type="http://schemas.openxmlformats.org/officeDocument/2006/relationships/image" Target="../media/image4.png"/><Relationship Id="rId10" Type="http://schemas.openxmlformats.org/officeDocument/2006/relationships/tags" Target="../tags/tag28.xml"/><Relationship Id="rId1" Type="http://schemas.openxmlformats.org/officeDocument/2006/relationships/chart" Target="../charts/chart26.xml"/></Relationships>
</file>

<file path=ppt/slides/_rels/slide14.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chart" Target="../charts/chart32.xml"/><Relationship Id="rId2" Type="http://schemas.openxmlformats.org/officeDocument/2006/relationships/chart" Target="../charts/chart31.xml"/><Relationship Id="rId13" Type="http://schemas.openxmlformats.org/officeDocument/2006/relationships/slideLayout" Target="../slideLayouts/slideLayout1.xml"/><Relationship Id="rId12" Type="http://schemas.openxmlformats.org/officeDocument/2006/relationships/image" Target="../media/image4.png"/><Relationship Id="rId11" Type="http://schemas.openxmlformats.org/officeDocument/2006/relationships/image" Target="../media/image9.png"/><Relationship Id="rId10" Type="http://schemas.openxmlformats.org/officeDocument/2006/relationships/image" Target="../media/image8.png"/><Relationship Id="rId1" Type="http://schemas.openxmlformats.org/officeDocument/2006/relationships/chart" Target="../charts/chart30.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9.png"/><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png"/><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3.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2" Type="http://schemas.openxmlformats.org/officeDocument/2006/relationships/slideLayout" Target="../slideLayouts/slideLayout1.xml"/><Relationship Id="rId51" Type="http://schemas.openxmlformats.org/officeDocument/2006/relationships/image" Target="../media/image4.png"/><Relationship Id="rId50" Type="http://schemas.openxmlformats.org/officeDocument/2006/relationships/tags" Target="../tags/tag82.xml"/><Relationship Id="rId5" Type="http://schemas.openxmlformats.org/officeDocument/2006/relationships/tags" Target="../tags/tag37.xml"/><Relationship Id="rId49" Type="http://schemas.openxmlformats.org/officeDocument/2006/relationships/tags" Target="../tags/tag81.xml"/><Relationship Id="rId48" Type="http://schemas.openxmlformats.org/officeDocument/2006/relationships/tags" Target="../tags/tag80.xml"/><Relationship Id="rId47" Type="http://schemas.openxmlformats.org/officeDocument/2006/relationships/tags" Target="../tags/tag79.xml"/><Relationship Id="rId46" Type="http://schemas.openxmlformats.org/officeDocument/2006/relationships/tags" Target="../tags/tag78.xml"/><Relationship Id="rId45" Type="http://schemas.openxmlformats.org/officeDocument/2006/relationships/tags" Target="../tags/tag77.xml"/><Relationship Id="rId44" Type="http://schemas.openxmlformats.org/officeDocument/2006/relationships/tags" Target="../tags/tag76.xml"/><Relationship Id="rId43" Type="http://schemas.openxmlformats.org/officeDocument/2006/relationships/tags" Target="../tags/tag75.xml"/><Relationship Id="rId42" Type="http://schemas.openxmlformats.org/officeDocument/2006/relationships/tags" Target="../tags/tag74.xml"/><Relationship Id="rId41" Type="http://schemas.openxmlformats.org/officeDocument/2006/relationships/tags" Target="../tags/tag73.xml"/><Relationship Id="rId40" Type="http://schemas.openxmlformats.org/officeDocument/2006/relationships/tags" Target="../tags/tag72.xml"/><Relationship Id="rId4" Type="http://schemas.openxmlformats.org/officeDocument/2006/relationships/tags" Target="../tags/tag36.xml"/><Relationship Id="rId39" Type="http://schemas.openxmlformats.org/officeDocument/2006/relationships/tags" Target="../tags/tag71.xml"/><Relationship Id="rId38" Type="http://schemas.openxmlformats.org/officeDocument/2006/relationships/tags" Target="../tags/tag70.xml"/><Relationship Id="rId37" Type="http://schemas.openxmlformats.org/officeDocument/2006/relationships/tags" Target="../tags/tag69.xml"/><Relationship Id="rId36" Type="http://schemas.openxmlformats.org/officeDocument/2006/relationships/tags" Target="../tags/tag68.xml"/><Relationship Id="rId35" Type="http://schemas.openxmlformats.org/officeDocument/2006/relationships/tags" Target="../tags/tag67.xml"/><Relationship Id="rId34" Type="http://schemas.openxmlformats.org/officeDocument/2006/relationships/tags" Target="../tags/tag66.xml"/><Relationship Id="rId33" Type="http://schemas.openxmlformats.org/officeDocument/2006/relationships/tags" Target="../tags/tag65.xml"/><Relationship Id="rId32" Type="http://schemas.openxmlformats.org/officeDocument/2006/relationships/tags" Target="../tags/tag64.xml"/><Relationship Id="rId31" Type="http://schemas.openxmlformats.org/officeDocument/2006/relationships/tags" Target="../tags/tag63.xml"/><Relationship Id="rId30" Type="http://schemas.openxmlformats.org/officeDocument/2006/relationships/tags" Target="../tags/tag62.xml"/><Relationship Id="rId3" Type="http://schemas.openxmlformats.org/officeDocument/2006/relationships/tags" Target="../tags/tag35.xml"/><Relationship Id="rId29" Type="http://schemas.openxmlformats.org/officeDocument/2006/relationships/tags" Target="../tags/tag61.xml"/><Relationship Id="rId28" Type="http://schemas.openxmlformats.org/officeDocument/2006/relationships/tags" Target="../tags/tag60.xml"/><Relationship Id="rId27" Type="http://schemas.openxmlformats.org/officeDocument/2006/relationships/tags" Target="../tags/tag59.xml"/><Relationship Id="rId26" Type="http://schemas.openxmlformats.org/officeDocument/2006/relationships/tags" Target="../tags/tag58.xml"/><Relationship Id="rId25" Type="http://schemas.openxmlformats.org/officeDocument/2006/relationships/tags" Target="../tags/tag57.xml"/><Relationship Id="rId24" Type="http://schemas.openxmlformats.org/officeDocument/2006/relationships/tags" Target="../tags/tag56.xml"/><Relationship Id="rId23" Type="http://schemas.openxmlformats.org/officeDocument/2006/relationships/tags" Target="../tags/tag55.xml"/><Relationship Id="rId22" Type="http://schemas.openxmlformats.org/officeDocument/2006/relationships/tags" Target="../tags/tag54.xml"/><Relationship Id="rId21" Type="http://schemas.openxmlformats.org/officeDocument/2006/relationships/tags" Target="../tags/tag53.xml"/><Relationship Id="rId20" Type="http://schemas.openxmlformats.org/officeDocument/2006/relationships/tags" Target="../tags/tag52.xml"/><Relationship Id="rId2" Type="http://schemas.openxmlformats.org/officeDocument/2006/relationships/image" Target="../media/image3.png"/><Relationship Id="rId19" Type="http://schemas.openxmlformats.org/officeDocument/2006/relationships/tags" Target="../tags/tag51.xml"/><Relationship Id="rId18" Type="http://schemas.openxmlformats.org/officeDocument/2006/relationships/tags" Target="../tags/tag50.xml"/><Relationship Id="rId17" Type="http://schemas.openxmlformats.org/officeDocument/2006/relationships/tags" Target="../tags/tag49.xml"/><Relationship Id="rId16" Type="http://schemas.openxmlformats.org/officeDocument/2006/relationships/tags" Target="../tags/tag48.xml"/><Relationship Id="rId15" Type="http://schemas.openxmlformats.org/officeDocument/2006/relationships/tags" Target="../tags/tag47.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microsoft.com/office/2007/relationships/diagramDrawing" Target="../diagrams/drawing1.xml"/><Relationship Id="rId7" Type="http://schemas.openxmlformats.org/officeDocument/2006/relationships/diagramColors" Target="../diagrams/colors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8.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83.xml"/><Relationship Id="rId2" Type="http://schemas.openxmlformats.org/officeDocument/2006/relationships/image" Target="../media/image3.pn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9" Type="http://schemas.openxmlformats.org/officeDocument/2006/relationships/diagramQuickStyle" Target="../diagrams/quickStyle2.xml"/><Relationship Id="rId8" Type="http://schemas.openxmlformats.org/officeDocument/2006/relationships/diagramLayout" Target="../diagrams/layout2.xml"/><Relationship Id="rId7" Type="http://schemas.openxmlformats.org/officeDocument/2006/relationships/diagramData" Target="../diagrams/data2.xml"/><Relationship Id="rId6" Type="http://schemas.openxmlformats.org/officeDocument/2006/relationships/image" Target="../media/image4.png"/><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image" Target="../media/image3.png"/><Relationship Id="rId12" Type="http://schemas.openxmlformats.org/officeDocument/2006/relationships/slideLayout" Target="../slideLayouts/slideLayout1.xml"/><Relationship Id="rId11" Type="http://schemas.microsoft.com/office/2007/relationships/diagramDrawing" Target="../diagrams/drawing2.xml"/><Relationship Id="rId10" Type="http://schemas.openxmlformats.org/officeDocument/2006/relationships/diagramColors" Target="../diagrams/colors2.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9.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0.png"/><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image" Target="../media/image14.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87.xml"/><Relationship Id="rId2" Type="http://schemas.openxmlformats.org/officeDocument/2006/relationships/image" Target="../media/image15.png"/><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88.xml"/><Relationship Id="rId2" Type="http://schemas.openxmlformats.org/officeDocument/2006/relationships/image" Target="../media/image15.png"/><Relationship Id="rId1" Type="http://schemas.openxmlformats.org/officeDocument/2006/relationships/image" Target="../media/image14.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89.xml"/><Relationship Id="rId2" Type="http://schemas.openxmlformats.org/officeDocument/2006/relationships/image" Target="../media/image15.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90.xml"/><Relationship Id="rId4" Type="http://schemas.openxmlformats.org/officeDocument/2006/relationships/image" Target="../media/image31.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91.xml"/><Relationship Id="rId4" Type="http://schemas.openxmlformats.org/officeDocument/2006/relationships/image" Target="../media/image32.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92.xml"/><Relationship Id="rId4" Type="http://schemas.openxmlformats.org/officeDocument/2006/relationships/image" Target="../media/image33.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93.xml"/><Relationship Id="rId4" Type="http://schemas.openxmlformats.org/officeDocument/2006/relationships/image" Target="../media/image34.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5.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9" Type="http://schemas.openxmlformats.org/officeDocument/2006/relationships/tags" Target="../tags/tag96.xml"/><Relationship Id="rId8" Type="http://schemas.microsoft.com/office/2007/relationships/diagramDrawing" Target="../diagrams/drawing3.xml"/><Relationship Id="rId7" Type="http://schemas.openxmlformats.org/officeDocument/2006/relationships/diagramColors" Target="../diagrams/colors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3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image" Target="../media/image4.png"/><Relationship Id="rId2" Type="http://schemas.openxmlformats.org/officeDocument/2006/relationships/image" Target="../media/image3.png"/><Relationship Id="rId13" Type="http://schemas.openxmlformats.org/officeDocument/2006/relationships/notesSlide" Target="../notesSlides/notesSlide8.xml"/><Relationship Id="rId12" Type="http://schemas.openxmlformats.org/officeDocument/2006/relationships/slideLayout" Target="../slideLayouts/slideLayout7.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tags" Target="../tags/tag105.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image" Target="../media/image37.png"/></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image" Target="../media/image37.png"/></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2.png"/><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image" Target="../media/image37.png"/></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image" Target="../media/image37.png"/></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4.png"/><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image" Target="../media/image37.png"/></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5.png"/><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image" Target="../media/image37.png"/></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6.png"/><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image" Target="../media/image37.png"/></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image" Target="../media/image37.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9.png"/><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image" Target="../media/image37.png"/></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0.png"/><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image" Target="../media/image37.png"/></Relationships>
</file>

<file path=ppt/slides/_rels/slide6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microsoft.com/office/2007/relationships/diagramDrawing" Target="../diagrams/drawing4.xml"/><Relationship Id="rId7" Type="http://schemas.openxmlformats.org/officeDocument/2006/relationships/diagramColors" Target="../diagrams/colors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image" Target="../media/image37.png"/></Relationships>
</file>

<file path=ppt/slides/_rels/slide6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8.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9.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tags" Target="../tags/tag2.xml"/><Relationship Id="rId7"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3" Type="http://schemas.openxmlformats.org/officeDocument/2006/relationships/slideLayout" Target="../slideLayouts/slideLayout1.xml"/><Relationship Id="rId12" Type="http://schemas.openxmlformats.org/officeDocument/2006/relationships/image" Target="../media/image4.png"/><Relationship Id="rId11" Type="http://schemas.openxmlformats.org/officeDocument/2006/relationships/image" Target="../media/image7.png"/><Relationship Id="rId10" Type="http://schemas.openxmlformats.org/officeDocument/2006/relationships/tags" Target="../tags/tag4.xml"/><Relationship Id="rId1" Type="http://schemas.openxmlformats.org/officeDocument/2006/relationships/chart" Target="../charts/chart1.xml"/></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7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xml"/><Relationship Id="rId7" Type="http://schemas.openxmlformats.org/officeDocument/2006/relationships/image" Target="../media/image3.svg"/><Relationship Id="rId6" Type="http://schemas.openxmlformats.org/officeDocument/2006/relationships/image" Target="../media/image65.png"/><Relationship Id="rId5" Type="http://schemas.openxmlformats.org/officeDocument/2006/relationships/image" Target="../media/image2.svg"/><Relationship Id="rId4" Type="http://schemas.openxmlformats.org/officeDocument/2006/relationships/image" Target="../media/image64.png"/><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8.xml"/><Relationship Id="rId3" Type="http://schemas.openxmlformats.org/officeDocument/2006/relationships/chart" Target="../charts/chart7.xml"/><Relationship Id="rId2" Type="http://schemas.openxmlformats.org/officeDocument/2006/relationships/chart" Target="../charts/chart6.xml"/><Relationship Id="rId12" Type="http://schemas.openxmlformats.org/officeDocument/2006/relationships/slideLayout" Target="../slideLayouts/slideLayout1.xml"/><Relationship Id="rId11" Type="http://schemas.openxmlformats.org/officeDocument/2006/relationships/image" Target="../media/image4.png"/><Relationship Id="rId10" Type="http://schemas.openxmlformats.org/officeDocument/2006/relationships/tags" Target="../tags/tag8.xml"/><Relationship Id="rId1" Type="http://schemas.openxmlformats.org/officeDocument/2006/relationships/chart" Target="../charts/chart5.xml"/></Relationships>
</file>

<file path=ppt/slides/_rels/slide9.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12.xml"/><Relationship Id="rId3" Type="http://schemas.openxmlformats.org/officeDocument/2006/relationships/chart" Target="../charts/chart11.xml"/><Relationship Id="rId2" Type="http://schemas.openxmlformats.org/officeDocument/2006/relationships/chart" Target="../charts/chart10.xml"/><Relationship Id="rId12" Type="http://schemas.openxmlformats.org/officeDocument/2006/relationships/slideLayout" Target="../slideLayouts/slideLayout1.xml"/><Relationship Id="rId11" Type="http://schemas.openxmlformats.org/officeDocument/2006/relationships/image" Target="../media/image4.png"/><Relationship Id="rId10" Type="http://schemas.openxmlformats.org/officeDocument/2006/relationships/tags" Target="../tags/tag12.xml"/><Relationship Id="rId1"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sp>
        <p:nvSpPr>
          <p:cNvPr id="5" name="文本框 4"/>
          <p:cNvSpPr txBox="1"/>
          <p:nvPr/>
        </p:nvSpPr>
        <p:spPr>
          <a:xfrm>
            <a:off x="2009458" y="2219325"/>
            <a:ext cx="6126480" cy="645160"/>
          </a:xfrm>
          <a:prstGeom prst="rect">
            <a:avLst/>
          </a:prstGeom>
          <a:noFill/>
        </p:spPr>
        <p:txBody>
          <a:bodyPr wrap="none" rtlCol="0">
            <a:spAutoFit/>
          </a:bodyPr>
          <a:lstStyle/>
          <a:p>
            <a:pPr algn="ctr"/>
            <a:r>
              <a:rPr lang="zh-CN" sz="3600" b="1">
                <a:solidFill>
                  <a:schemeClr val="tx1"/>
                </a:solidFill>
              </a:rPr>
              <a:t>点燃私域训练营落地实操宝典</a:t>
            </a:r>
            <a:endParaRPr lang="zh-CN" sz="3600" b="1">
              <a:solidFill>
                <a:schemeClr val="tx1"/>
              </a:solidFill>
            </a:endParaRPr>
          </a:p>
        </p:txBody>
      </p:sp>
      <p:sp>
        <p:nvSpPr>
          <p:cNvPr id="3" name="文本框 2"/>
          <p:cNvSpPr txBox="1"/>
          <p:nvPr/>
        </p:nvSpPr>
        <p:spPr>
          <a:xfrm>
            <a:off x="1637665" y="4204335"/>
            <a:ext cx="6870065" cy="330835"/>
          </a:xfrm>
          <a:prstGeom prst="rect">
            <a:avLst/>
          </a:prstGeom>
          <a:noFill/>
        </p:spPr>
        <p:txBody>
          <a:bodyPr wrap="square" rtlCol="0" anchor="t">
            <a:spAutoFit/>
          </a:bodyPr>
          <a:lstStyle/>
          <a:p>
            <a:pPr algn="dist">
              <a:lnSpc>
                <a:spcPct val="130000"/>
              </a:lnSpc>
            </a:pPr>
            <a:r>
              <a:rPr lang="zh-CN" altLang="en-US" sz="1200" b="1">
                <a:solidFill>
                  <a:schemeClr val="tx1"/>
                </a:solidFill>
                <a:sym typeface="+mn-ea"/>
              </a:rPr>
              <a:t>所有传统领域出现过的机会，都值得用企微私域再做一遍！</a:t>
            </a:r>
            <a:endParaRPr lang="zh-CN" altLang="en-US" sz="1200" b="1">
              <a:solidFill>
                <a:schemeClr val="tx1"/>
              </a:solidFill>
              <a:sym typeface="+mn-ea"/>
            </a:endParaRP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86835" y="146050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3788" y="435610"/>
            <a:ext cx="3840480" cy="337185"/>
          </a:xfrm>
          <a:prstGeom prst="rect">
            <a:avLst/>
          </a:prstGeom>
          <a:noFill/>
        </p:spPr>
        <p:txBody>
          <a:bodyPr wrap="none" rtlCol="0">
            <a:spAutoFit/>
          </a:bodyPr>
          <a:lstStyle/>
          <a:p>
            <a:pPr algn="ctr"/>
            <a:r>
              <a:rPr lang="zh-CN" altLang="en-US" sz="1600" b="1">
                <a:sym typeface="+mn-ea"/>
              </a:rPr>
              <a:t>借助调查问卷实现用户画像的数据分析：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5"/>
            <a:stretch>
              <a:fillRect/>
            </a:stretch>
          </p:blipFill>
          <p:spPr>
            <a:xfrm>
              <a:off x="5235" y="1585"/>
              <a:ext cx="337" cy="709"/>
            </a:xfrm>
            <a:prstGeom prst="rect">
              <a:avLst/>
            </a:prstGeom>
          </p:spPr>
        </p:pic>
        <p:pic>
          <p:nvPicPr>
            <p:cNvPr id="17" name="图片 16" descr="resource"/>
            <p:cNvPicPr>
              <a:picLocks noChangeAspect="1"/>
            </p:cNvPicPr>
            <p:nvPr/>
          </p:nvPicPr>
          <p:blipFill>
            <a:blip r:embed="rId6"/>
            <a:stretch>
              <a:fillRect/>
            </a:stretch>
          </p:blipFill>
          <p:spPr>
            <a:xfrm>
              <a:off x="4982" y="1585"/>
              <a:ext cx="337" cy="709"/>
            </a:xfrm>
            <a:prstGeom prst="rect">
              <a:avLst/>
            </a:prstGeom>
          </p:spPr>
        </p:pic>
        <p:pic>
          <p:nvPicPr>
            <p:cNvPr id="35" name="图片 34" descr="resource"/>
            <p:cNvPicPr>
              <a:picLocks noChangeAspect="1"/>
            </p:cNvPicPr>
            <p:nvPr/>
          </p:nvPicPr>
          <p:blipFill>
            <a:blip r:embed="rId5"/>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51913" y="748885"/>
            <a:ext cx="4614493" cy="303971"/>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您的性别是？</a:t>
            </a:r>
            <a:endParaRPr kumimoji="1" lang="zh-CN" altLang="en-US" sz="1345" b="1" dirty="0">
              <a:solidFill>
                <a:schemeClr val="bg1"/>
              </a:solidFill>
              <a:latin typeface="微软雅黑" panose="020B0503020204020204" charset="-122"/>
              <a:ea typeface="微软雅黑" panose="020B0503020204020204" charset="-122"/>
            </a:endParaRPr>
          </a:p>
        </p:txBody>
      </p:sp>
      <p:sp>
        <p:nvSpPr>
          <p:cNvPr id="23" name="矩形 22"/>
          <p:cNvSpPr/>
          <p:nvPr/>
        </p:nvSpPr>
        <p:spPr>
          <a:xfrm>
            <a:off x="251913" y="1216574"/>
            <a:ext cx="9689208" cy="3088238"/>
          </a:xfrm>
          <a:prstGeom prst="rect">
            <a:avLst/>
          </a:prstGeom>
          <a:noFill/>
          <a:ln>
            <a:solidFill>
              <a:srgbClr val="FF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10">
              <a:latin typeface="微软雅黑" panose="020B0503020204020204" charset="-122"/>
              <a:ea typeface="微软雅黑" panose="020B0503020204020204" charset="-122"/>
            </a:endParaRPr>
          </a:p>
        </p:txBody>
      </p:sp>
      <p:sp>
        <p:nvSpPr>
          <p:cNvPr id="18" name="文本框 17"/>
          <p:cNvSpPr txBox="1"/>
          <p:nvPr/>
        </p:nvSpPr>
        <p:spPr>
          <a:xfrm>
            <a:off x="2717278" y="2955075"/>
            <a:ext cx="2160860" cy="635635"/>
          </a:xfrm>
          <a:prstGeom prst="rect">
            <a:avLst/>
          </a:prstGeom>
          <a:solidFill>
            <a:schemeClr val="accent4">
              <a:lumMod val="40000"/>
              <a:lumOff val="60000"/>
            </a:schemeClr>
          </a:solidFill>
        </p:spPr>
        <p:txBody>
          <a:bodyPr wrap="square" rtlCol="0">
            <a:spAutoFit/>
          </a:bodyPr>
          <a:lstStyle/>
          <a:p>
            <a:pPr algn="l"/>
            <a:r>
              <a:rPr lang="zh-CN" altLang="en-US" sz="1175">
                <a:latin typeface="微软雅黑" panose="020B0503020204020204" charset="-122"/>
                <a:ea typeface="微软雅黑" panose="020B0503020204020204" charset="-122"/>
              </a:rPr>
              <a:t>分析：</a:t>
            </a:r>
            <a:endParaRPr lang="zh-CN" altLang="en-US" sz="1175">
              <a:latin typeface="微软雅黑" panose="020B0503020204020204" charset="-122"/>
              <a:ea typeface="微软雅黑" panose="020B0503020204020204" charset="-122"/>
            </a:endParaRPr>
          </a:p>
          <a:p>
            <a:pPr algn="l"/>
            <a:r>
              <a:rPr lang="zh-CN" altLang="en-US" sz="1175">
                <a:latin typeface="微软雅黑" panose="020B0503020204020204" charset="-122"/>
                <a:ea typeface="微软雅黑" panose="020B0503020204020204" charset="-122"/>
              </a:rPr>
              <a:t>以男性用户为主，女性用户主要是用来送礼。</a:t>
            </a:r>
            <a:endParaRPr lang="zh-CN" altLang="en-US" sz="1175">
              <a:latin typeface="微软雅黑" panose="020B0503020204020204" charset="-122"/>
              <a:ea typeface="微软雅黑" panose="020B0503020204020204" charset="-122"/>
            </a:endParaRPr>
          </a:p>
        </p:txBody>
      </p:sp>
      <p:sp>
        <p:nvSpPr>
          <p:cNvPr id="19" name="文本框 18"/>
          <p:cNvSpPr txBox="1"/>
          <p:nvPr/>
        </p:nvSpPr>
        <p:spPr>
          <a:xfrm>
            <a:off x="2716745" y="1195243"/>
            <a:ext cx="2184858"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20" name="表格 19"/>
          <p:cNvGraphicFramePr/>
          <p:nvPr>
            <p:custDataLst>
              <p:tags r:id="rId7"/>
            </p:custDataLst>
          </p:nvPr>
        </p:nvGraphicFramePr>
        <p:xfrm>
          <a:off x="2725277" y="1487482"/>
          <a:ext cx="2176145" cy="657860"/>
        </p:xfrm>
        <a:graphic>
          <a:graphicData uri="http://schemas.openxmlformats.org/drawingml/2006/table">
            <a:tbl>
              <a:tblPr firstRow="1" bandRow="1">
                <a:tableStyleId>{5C22544A-7EE6-4342-B048-85BDC9FD1C3A}</a:tableStyleId>
              </a:tblPr>
              <a:tblGrid>
                <a:gridCol w="1127125"/>
                <a:gridCol w="1049020"/>
              </a:tblGrid>
              <a:tr h="328930">
                <a:tc>
                  <a:txBody>
                    <a:bodyPr/>
                    <a:lstStyle/>
                    <a:p>
                      <a:pPr algn="ctr">
                        <a:buNone/>
                      </a:pPr>
                      <a:r>
                        <a:rPr lang="zh-CN" altLang="en-US" sz="1010" b="0">
                          <a:solidFill>
                            <a:schemeClr val="bg1"/>
                          </a:solidFill>
                          <a:latin typeface="微软雅黑" panose="020B0503020204020204" charset="-122"/>
                          <a:ea typeface="微软雅黑" panose="020B0503020204020204" charset="-122"/>
                        </a:rPr>
                        <a:t>男性</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83%</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328930">
                <a:tc>
                  <a:txBody>
                    <a:bodyPr/>
                    <a:lstStyle/>
                    <a:p>
                      <a:pPr algn="ctr">
                        <a:buNone/>
                      </a:pPr>
                      <a:r>
                        <a:rPr lang="zh-CN" altLang="en-US" sz="1010" b="0">
                          <a:solidFill>
                            <a:schemeClr val="bg1"/>
                          </a:solidFill>
                          <a:latin typeface="微软雅黑" panose="020B0503020204020204" charset="-122"/>
                          <a:ea typeface="微软雅黑" panose="020B0503020204020204" charset="-122"/>
                        </a:rPr>
                        <a:t>女性</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17%</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21" name="文本框 20"/>
          <p:cNvSpPr txBox="1"/>
          <p:nvPr/>
        </p:nvSpPr>
        <p:spPr>
          <a:xfrm>
            <a:off x="5231704" y="1202176"/>
            <a:ext cx="2167260"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22" name="表格 21"/>
          <p:cNvGraphicFramePr/>
          <p:nvPr>
            <p:custDataLst>
              <p:tags r:id="rId8"/>
            </p:custDataLst>
          </p:nvPr>
        </p:nvGraphicFramePr>
        <p:xfrm>
          <a:off x="5232238" y="1496547"/>
          <a:ext cx="2183765" cy="813435"/>
        </p:xfrm>
        <a:graphic>
          <a:graphicData uri="http://schemas.openxmlformats.org/drawingml/2006/table">
            <a:tbl>
              <a:tblPr firstRow="1" bandRow="1">
                <a:tableStyleId>{5C22544A-7EE6-4342-B048-85BDC9FD1C3A}</a:tableStyleId>
              </a:tblPr>
              <a:tblGrid>
                <a:gridCol w="1131570"/>
                <a:gridCol w="1052195"/>
              </a:tblGrid>
              <a:tr h="271145">
                <a:tc>
                  <a:txBody>
                    <a:bodyPr/>
                    <a:lstStyle/>
                    <a:p>
                      <a:pPr algn="ctr">
                        <a:buNone/>
                      </a:pP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24-30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岁</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33%</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31-40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岁</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50%</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50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岁以上</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17</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bl>
          </a:graphicData>
        </a:graphic>
      </p:graphicFrame>
      <p:sp>
        <p:nvSpPr>
          <p:cNvPr id="29" name="文本框 28"/>
          <p:cNvSpPr txBox="1"/>
          <p:nvPr/>
        </p:nvSpPr>
        <p:spPr>
          <a:xfrm>
            <a:off x="2716745" y="3872321"/>
            <a:ext cx="2149661"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sym typeface="+mn-ea"/>
              </a:rPr>
              <a:t>体验客户</a:t>
            </a:r>
            <a:endParaRPr lang="zh-CN" altLang="en-US" sz="1175" b="1">
              <a:solidFill>
                <a:schemeClr val="bg1"/>
              </a:solidFill>
              <a:latin typeface="微软雅黑" panose="020B0503020204020204" charset="-122"/>
              <a:ea typeface="微软雅黑" panose="020B0503020204020204" charset="-122"/>
              <a:sym typeface="+mn-ea"/>
            </a:endParaRPr>
          </a:p>
        </p:txBody>
      </p:sp>
      <p:graphicFrame>
        <p:nvGraphicFramePr>
          <p:cNvPr id="5" name="表格 4"/>
          <p:cNvGraphicFramePr/>
          <p:nvPr>
            <p:custDataLst>
              <p:tags r:id="rId9"/>
            </p:custDataLst>
          </p:nvPr>
        </p:nvGraphicFramePr>
        <p:xfrm>
          <a:off x="2711412" y="4173625"/>
          <a:ext cx="2161540" cy="542290"/>
        </p:xfrm>
        <a:graphic>
          <a:graphicData uri="http://schemas.openxmlformats.org/drawingml/2006/table">
            <a:tbl>
              <a:tblPr firstRow="1" bandRow="1">
                <a:tableStyleId>{5C22544A-7EE6-4342-B048-85BDC9FD1C3A}</a:tableStyleId>
              </a:tblPr>
              <a:tblGrid>
                <a:gridCol w="1119505"/>
                <a:gridCol w="104203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男性</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sym typeface="+mn-ea"/>
                        </a:rPr>
                        <a:t>91</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女性</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9%</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31" name="文本框 30"/>
          <p:cNvSpPr txBox="1"/>
          <p:nvPr/>
        </p:nvSpPr>
        <p:spPr>
          <a:xfrm>
            <a:off x="5192242" y="3872321"/>
            <a:ext cx="2217388"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体验用户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32" name="表格 31"/>
          <p:cNvGraphicFramePr/>
          <p:nvPr>
            <p:custDataLst>
              <p:tags r:id="rId10"/>
            </p:custDataLst>
          </p:nvPr>
        </p:nvGraphicFramePr>
        <p:xfrm>
          <a:off x="5186375" y="4181624"/>
          <a:ext cx="2227580" cy="1355725"/>
        </p:xfrm>
        <a:graphic>
          <a:graphicData uri="http://schemas.openxmlformats.org/drawingml/2006/table">
            <a:tbl>
              <a:tblPr firstRow="1" bandRow="1">
                <a:tableStyleId>{5C22544A-7EE6-4342-B048-85BDC9FD1C3A}</a:tableStyleId>
              </a:tblPr>
              <a:tblGrid>
                <a:gridCol w="1153795"/>
                <a:gridCol w="1073785"/>
              </a:tblGrid>
              <a:tr h="271145">
                <a:tc>
                  <a:txBody>
                    <a:bodyPr/>
                    <a:lstStyle/>
                    <a:p>
                      <a:pPr algn="ctr">
                        <a:buNone/>
                      </a:pP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18-23</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岁</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4%</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24-30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岁</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28%</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31-40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岁</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55</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41-50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岁</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10%</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50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岁以上</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3%</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33" name="文本框 32"/>
          <p:cNvSpPr txBox="1"/>
          <p:nvPr/>
        </p:nvSpPr>
        <p:spPr>
          <a:xfrm>
            <a:off x="5217306" y="2955075"/>
            <a:ext cx="2160860" cy="635635"/>
          </a:xfrm>
          <a:prstGeom prst="rect">
            <a:avLst/>
          </a:prstGeom>
          <a:solidFill>
            <a:schemeClr val="accent4">
              <a:lumMod val="40000"/>
              <a:lumOff val="60000"/>
            </a:schemeClr>
          </a:solidFill>
        </p:spPr>
        <p:txBody>
          <a:bodyPr wrap="square" rtlCol="0">
            <a:spAutoFit/>
          </a:bodyPr>
          <a:lstStyle/>
          <a:p>
            <a:pPr algn="l"/>
            <a:r>
              <a:rPr lang="zh-CN" altLang="en-US" sz="1175">
                <a:latin typeface="微软雅黑" panose="020B0503020204020204" charset="-122"/>
                <a:ea typeface="微软雅黑" panose="020B0503020204020204" charset="-122"/>
                <a:cs typeface="微软雅黑" panose="020B0503020204020204" charset="-122"/>
                <a:sym typeface="+mn-ea"/>
              </a:rPr>
              <a:t>分析：</a:t>
            </a:r>
            <a:endParaRPr lang="zh-CN" altLang="en-US" sz="1175">
              <a:latin typeface="微软雅黑" panose="020B0503020204020204" charset="-122"/>
              <a:ea typeface="微软雅黑" panose="020B0503020204020204" charset="-122"/>
              <a:cs typeface="微软雅黑" panose="020B0503020204020204" charset="-122"/>
            </a:endParaRPr>
          </a:p>
          <a:p>
            <a:pPr algn="l"/>
            <a:r>
              <a:rPr lang="en-US" altLang="zh-CN" sz="1175">
                <a:latin typeface="微软雅黑" panose="020B0503020204020204" charset="-122"/>
                <a:ea typeface="微软雅黑" panose="020B0503020204020204" charset="-122"/>
                <a:cs typeface="微软雅黑" panose="020B0503020204020204" charset="-122"/>
                <a:sym typeface="+mn-ea"/>
              </a:rPr>
              <a:t>31-40</a:t>
            </a:r>
            <a:r>
              <a:rPr lang="zh-CN" altLang="en-US" sz="1175">
                <a:latin typeface="微软雅黑" panose="020B0503020204020204" charset="-122"/>
                <a:ea typeface="微软雅黑" panose="020B0503020204020204" charset="-122"/>
                <a:cs typeface="微软雅黑" panose="020B0503020204020204" charset="-122"/>
                <a:sym typeface="+mn-ea"/>
              </a:rPr>
              <a:t>岁为主要用户，复购和体验用户区别不大。</a:t>
            </a:r>
            <a:endParaRPr lang="zh-CN" altLang="en-US" sz="1175">
              <a:latin typeface="微软雅黑" panose="020B0503020204020204" charset="-122"/>
              <a:ea typeface="微软雅黑" panose="020B0503020204020204" charset="-122"/>
              <a:cs typeface="微软雅黑" panose="020B0503020204020204" charset="-122"/>
              <a:sym typeface="+mn-ea"/>
            </a:endParaRPr>
          </a:p>
        </p:txBody>
      </p:sp>
      <p:sp>
        <p:nvSpPr>
          <p:cNvPr id="7" name="矩形 6"/>
          <p:cNvSpPr/>
          <p:nvPr/>
        </p:nvSpPr>
        <p:spPr>
          <a:xfrm>
            <a:off x="5192242" y="759018"/>
            <a:ext cx="4614493" cy="303971"/>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您的年龄是？</a:t>
            </a:r>
            <a:endParaRPr kumimoji="1" lang="zh-CN" altLang="en-US" sz="1345" b="1" dirty="0">
              <a:solidFill>
                <a:schemeClr val="bg1"/>
              </a:solidFill>
              <a:latin typeface="微软雅黑" panose="020B0503020204020204" charset="-122"/>
              <a:ea typeface="微软雅黑" panose="020B0503020204020204" charset="-122"/>
            </a:endParaRPr>
          </a:p>
        </p:txBody>
      </p:sp>
      <p:graphicFrame>
        <p:nvGraphicFramePr>
          <p:cNvPr id="8" name="图表 7"/>
          <p:cNvGraphicFramePr/>
          <p:nvPr/>
        </p:nvGraphicFramePr>
        <p:xfrm>
          <a:off x="-316032" y="1062989"/>
          <a:ext cx="3761774" cy="2570421"/>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4" name="图表 13"/>
          <p:cNvGraphicFramePr/>
          <p:nvPr/>
        </p:nvGraphicFramePr>
        <p:xfrm>
          <a:off x="64770" y="3355975"/>
          <a:ext cx="2853690" cy="2476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图表 10"/>
          <p:cNvGraphicFramePr/>
          <p:nvPr/>
        </p:nvGraphicFramePr>
        <p:xfrm>
          <a:off x="7161120" y="959532"/>
          <a:ext cx="2926654" cy="23971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p:nvPr/>
        </p:nvGraphicFramePr>
        <p:xfrm>
          <a:off x="7161120" y="3035600"/>
          <a:ext cx="3286619" cy="2566688"/>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组合 11"/>
          <p:cNvGrpSpPr/>
          <p:nvPr/>
        </p:nvGrpSpPr>
        <p:grpSpPr>
          <a:xfrm>
            <a:off x="9368790" y="120650"/>
            <a:ext cx="659130" cy="598170"/>
            <a:chOff x="14118" y="124"/>
            <a:chExt cx="1038" cy="942"/>
          </a:xfrm>
        </p:grpSpPr>
        <p:sp>
          <p:nvSpPr>
            <p:cNvPr id="13" name="对角圆角矩形 12"/>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descr="resource"/>
            <p:cNvPicPr>
              <a:picLocks noChangeAspect="1"/>
            </p:cNvPicPr>
            <p:nvPr/>
          </p:nvPicPr>
          <p:blipFill>
            <a:blip r:embed="rId11"/>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5" name="文本框 24"/>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3788" y="435610"/>
            <a:ext cx="3840480" cy="337185"/>
          </a:xfrm>
          <a:prstGeom prst="rect">
            <a:avLst/>
          </a:prstGeom>
          <a:noFill/>
        </p:spPr>
        <p:txBody>
          <a:bodyPr wrap="none" rtlCol="0">
            <a:spAutoFit/>
          </a:bodyPr>
          <a:lstStyle/>
          <a:p>
            <a:pPr algn="ctr"/>
            <a:r>
              <a:rPr lang="zh-CN" altLang="en-US" sz="1600" b="1">
                <a:sym typeface="+mn-ea"/>
              </a:rPr>
              <a:t>借助调查问卷实现用户画像的数据分析：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6"/>
            <a:stretch>
              <a:fillRect/>
            </a:stretch>
          </p:blipFill>
          <p:spPr>
            <a:xfrm>
              <a:off x="5235" y="1585"/>
              <a:ext cx="337" cy="709"/>
            </a:xfrm>
            <a:prstGeom prst="rect">
              <a:avLst/>
            </a:prstGeom>
          </p:spPr>
        </p:pic>
        <p:pic>
          <p:nvPicPr>
            <p:cNvPr id="17" name="图片 16" descr="resource"/>
            <p:cNvPicPr>
              <a:picLocks noChangeAspect="1"/>
            </p:cNvPicPr>
            <p:nvPr/>
          </p:nvPicPr>
          <p:blipFill>
            <a:blip r:embed="rId7"/>
            <a:stretch>
              <a:fillRect/>
            </a:stretch>
          </p:blipFill>
          <p:spPr>
            <a:xfrm>
              <a:off x="4982" y="1585"/>
              <a:ext cx="337" cy="709"/>
            </a:xfrm>
            <a:prstGeom prst="rect">
              <a:avLst/>
            </a:prstGeom>
          </p:spPr>
        </p:pic>
        <p:pic>
          <p:nvPicPr>
            <p:cNvPr id="35" name="图片 34" descr="resource"/>
            <p:cNvPicPr>
              <a:picLocks noChangeAspect="1"/>
            </p:cNvPicPr>
            <p:nvPr/>
          </p:nvPicPr>
          <p:blipFill>
            <a:blip r:embed="rId6"/>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51913" y="769840"/>
            <a:ext cx="4614493" cy="303971"/>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您目前的婚恋情况是？</a:t>
            </a:r>
            <a:endParaRPr kumimoji="1" lang="zh-CN" altLang="en-US" sz="1345" b="1" dirty="0">
              <a:solidFill>
                <a:schemeClr val="bg1"/>
              </a:solidFill>
              <a:latin typeface="微软雅黑" panose="020B0503020204020204" charset="-122"/>
              <a:ea typeface="微软雅黑" panose="020B0503020204020204" charset="-122"/>
            </a:endParaRPr>
          </a:p>
        </p:txBody>
      </p:sp>
      <p:sp>
        <p:nvSpPr>
          <p:cNvPr id="24" name="矩形 23"/>
          <p:cNvSpPr/>
          <p:nvPr/>
        </p:nvSpPr>
        <p:spPr>
          <a:xfrm>
            <a:off x="251913" y="1237529"/>
            <a:ext cx="9689208" cy="3088238"/>
          </a:xfrm>
          <a:prstGeom prst="rect">
            <a:avLst/>
          </a:prstGeom>
          <a:noFill/>
          <a:ln>
            <a:solidFill>
              <a:srgbClr val="FF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10">
              <a:latin typeface="微软雅黑" panose="020B0503020204020204" charset="-122"/>
              <a:ea typeface="微软雅黑" panose="020B0503020204020204" charset="-122"/>
            </a:endParaRPr>
          </a:p>
        </p:txBody>
      </p:sp>
      <p:sp>
        <p:nvSpPr>
          <p:cNvPr id="25" name="文本框 24"/>
          <p:cNvSpPr txBox="1"/>
          <p:nvPr/>
        </p:nvSpPr>
        <p:spPr>
          <a:xfrm>
            <a:off x="2717278" y="2976030"/>
            <a:ext cx="2160860" cy="635635"/>
          </a:xfrm>
          <a:prstGeom prst="rect">
            <a:avLst/>
          </a:prstGeom>
          <a:solidFill>
            <a:schemeClr val="accent4">
              <a:lumMod val="40000"/>
              <a:lumOff val="60000"/>
            </a:schemeClr>
          </a:solidFill>
        </p:spPr>
        <p:txBody>
          <a:bodyPr wrap="square" rtlCol="0">
            <a:spAutoFit/>
          </a:bodyPr>
          <a:lstStyle/>
          <a:p>
            <a:pPr algn="l"/>
            <a:r>
              <a:rPr lang="zh-CN" altLang="en-US" sz="1175">
                <a:latin typeface="微软雅黑" panose="020B0503020204020204" charset="-122"/>
                <a:ea typeface="微软雅黑" panose="020B0503020204020204" charset="-122"/>
                <a:sym typeface="+mn-ea"/>
              </a:rPr>
              <a:t>分析：</a:t>
            </a:r>
            <a:endParaRPr lang="zh-CN" altLang="en-US" sz="1175">
              <a:latin typeface="微软雅黑" panose="020B0503020204020204" charset="-122"/>
              <a:ea typeface="微软雅黑" panose="020B0503020204020204" charset="-122"/>
            </a:endParaRPr>
          </a:p>
          <a:p>
            <a:pPr algn="l"/>
            <a:r>
              <a:rPr lang="zh-CN" altLang="en-US" sz="1175">
                <a:latin typeface="微软雅黑" panose="020B0503020204020204" charset="-122"/>
                <a:ea typeface="微软雅黑" panose="020B0503020204020204" charset="-122"/>
                <a:sym typeface="+mn-ea"/>
              </a:rPr>
              <a:t>大部分是已婚用户，与对应年龄段相匹配。</a:t>
            </a:r>
            <a:endParaRPr lang="zh-CN" altLang="en-US" sz="1175">
              <a:latin typeface="微软雅黑" panose="020B0503020204020204" charset="-122"/>
              <a:ea typeface="微软雅黑" panose="020B0503020204020204" charset="-122"/>
              <a:sym typeface="+mn-ea"/>
            </a:endParaRPr>
          </a:p>
        </p:txBody>
      </p:sp>
      <p:sp>
        <p:nvSpPr>
          <p:cNvPr id="26" name="文本框 25"/>
          <p:cNvSpPr txBox="1"/>
          <p:nvPr/>
        </p:nvSpPr>
        <p:spPr>
          <a:xfrm>
            <a:off x="2716745" y="1216198"/>
            <a:ext cx="2184858"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27" name="表格 26"/>
          <p:cNvGraphicFramePr/>
          <p:nvPr>
            <p:custDataLst>
              <p:tags r:id="rId8"/>
            </p:custDataLst>
          </p:nvPr>
        </p:nvGraphicFramePr>
        <p:xfrm>
          <a:off x="2725277" y="1508437"/>
          <a:ext cx="2176145" cy="657860"/>
        </p:xfrm>
        <a:graphic>
          <a:graphicData uri="http://schemas.openxmlformats.org/drawingml/2006/table">
            <a:tbl>
              <a:tblPr firstRow="1" bandRow="1">
                <a:tableStyleId>{5C22544A-7EE6-4342-B048-85BDC9FD1C3A}</a:tableStyleId>
              </a:tblPr>
              <a:tblGrid>
                <a:gridCol w="1127125"/>
                <a:gridCol w="1049020"/>
              </a:tblGrid>
              <a:tr h="328930">
                <a:tc>
                  <a:txBody>
                    <a:bodyPr/>
                    <a:lstStyle/>
                    <a:p>
                      <a:pPr algn="ctr">
                        <a:buNone/>
                      </a:pPr>
                      <a:r>
                        <a:rPr lang="zh-CN" altLang="en-US" sz="1010" b="0">
                          <a:solidFill>
                            <a:schemeClr val="bg1"/>
                          </a:solidFill>
                          <a:latin typeface="微软雅黑" panose="020B0503020204020204" charset="-122"/>
                          <a:ea typeface="微软雅黑" panose="020B0503020204020204" charset="-122"/>
                        </a:rPr>
                        <a:t>已婚</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67%</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328930">
                <a:tc>
                  <a:txBody>
                    <a:bodyPr/>
                    <a:lstStyle/>
                    <a:p>
                      <a:pPr algn="ctr">
                        <a:buNone/>
                      </a:pPr>
                      <a:r>
                        <a:rPr lang="zh-CN" altLang="en-US" sz="1010" b="0">
                          <a:solidFill>
                            <a:schemeClr val="bg1"/>
                          </a:solidFill>
                          <a:latin typeface="微软雅黑" panose="020B0503020204020204" charset="-122"/>
                          <a:ea typeface="微软雅黑" panose="020B0503020204020204" charset="-122"/>
                        </a:rPr>
                        <a:t>未婚</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33%</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28" name="文本框 27"/>
          <p:cNvSpPr txBox="1"/>
          <p:nvPr/>
        </p:nvSpPr>
        <p:spPr>
          <a:xfrm>
            <a:off x="5231704" y="1223131"/>
            <a:ext cx="2167260"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34" name="表格 33"/>
          <p:cNvGraphicFramePr/>
          <p:nvPr>
            <p:custDataLst>
              <p:tags r:id="rId9"/>
            </p:custDataLst>
          </p:nvPr>
        </p:nvGraphicFramePr>
        <p:xfrm>
          <a:off x="5232238" y="1517502"/>
          <a:ext cx="2183765" cy="813435"/>
        </p:xfrm>
        <a:graphic>
          <a:graphicData uri="http://schemas.openxmlformats.org/drawingml/2006/table">
            <a:tbl>
              <a:tblPr firstRow="1" bandRow="1">
                <a:tableStyleId>{5C22544A-7EE6-4342-B048-85BDC9FD1C3A}</a:tableStyleId>
              </a:tblPr>
              <a:tblGrid>
                <a:gridCol w="1131570"/>
                <a:gridCol w="105219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有房无贷</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33%</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供房</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50%</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租房</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17</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bl>
          </a:graphicData>
        </a:graphic>
      </p:graphicFrame>
      <p:sp>
        <p:nvSpPr>
          <p:cNvPr id="36" name="文本框 35"/>
          <p:cNvSpPr txBox="1"/>
          <p:nvPr/>
        </p:nvSpPr>
        <p:spPr>
          <a:xfrm>
            <a:off x="2716745" y="3893276"/>
            <a:ext cx="2149661"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sym typeface="+mn-ea"/>
              </a:rPr>
              <a:t>体验客户</a:t>
            </a:r>
            <a:endParaRPr lang="zh-CN" altLang="en-US" sz="1175" b="1">
              <a:solidFill>
                <a:schemeClr val="bg1"/>
              </a:solidFill>
              <a:latin typeface="微软雅黑" panose="020B0503020204020204" charset="-122"/>
              <a:ea typeface="微软雅黑" panose="020B0503020204020204" charset="-122"/>
              <a:sym typeface="+mn-ea"/>
            </a:endParaRPr>
          </a:p>
        </p:txBody>
      </p:sp>
      <p:graphicFrame>
        <p:nvGraphicFramePr>
          <p:cNvPr id="37" name="表格 36"/>
          <p:cNvGraphicFramePr/>
          <p:nvPr>
            <p:custDataLst>
              <p:tags r:id="rId10"/>
            </p:custDataLst>
          </p:nvPr>
        </p:nvGraphicFramePr>
        <p:xfrm>
          <a:off x="2711412" y="4194580"/>
          <a:ext cx="2161540" cy="542290"/>
        </p:xfrm>
        <a:graphic>
          <a:graphicData uri="http://schemas.openxmlformats.org/drawingml/2006/table">
            <a:tbl>
              <a:tblPr firstRow="1" bandRow="1">
                <a:tableStyleId>{5C22544A-7EE6-4342-B048-85BDC9FD1C3A}</a:tableStyleId>
              </a:tblPr>
              <a:tblGrid>
                <a:gridCol w="1119505"/>
                <a:gridCol w="104203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已婚</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sym typeface="+mn-ea"/>
                        </a:rPr>
                        <a:t>74</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未婚</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26%</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38" name="文本框 37"/>
          <p:cNvSpPr txBox="1"/>
          <p:nvPr/>
        </p:nvSpPr>
        <p:spPr>
          <a:xfrm>
            <a:off x="5192242" y="3893276"/>
            <a:ext cx="2217388"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体验用户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39" name="表格 38"/>
          <p:cNvGraphicFramePr/>
          <p:nvPr>
            <p:custDataLst>
              <p:tags r:id="rId11"/>
            </p:custDataLst>
          </p:nvPr>
        </p:nvGraphicFramePr>
        <p:xfrm>
          <a:off x="5186375" y="4202579"/>
          <a:ext cx="2227580" cy="813435"/>
        </p:xfrm>
        <a:graphic>
          <a:graphicData uri="http://schemas.openxmlformats.org/drawingml/2006/table">
            <a:tbl>
              <a:tblPr firstRow="1" bandRow="1">
                <a:tableStyleId>{5C22544A-7EE6-4342-B048-85BDC9FD1C3A}</a:tableStyleId>
              </a:tblPr>
              <a:tblGrid>
                <a:gridCol w="1153795"/>
                <a:gridCol w="107378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有房无贷</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51%</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供房</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33%</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租房</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16</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bl>
          </a:graphicData>
        </a:graphic>
      </p:graphicFrame>
      <p:sp>
        <p:nvSpPr>
          <p:cNvPr id="40" name="文本框 39"/>
          <p:cNvSpPr txBox="1"/>
          <p:nvPr/>
        </p:nvSpPr>
        <p:spPr>
          <a:xfrm>
            <a:off x="5217306" y="2976030"/>
            <a:ext cx="2160860" cy="635635"/>
          </a:xfrm>
          <a:prstGeom prst="rect">
            <a:avLst/>
          </a:prstGeom>
          <a:solidFill>
            <a:schemeClr val="accent4">
              <a:lumMod val="40000"/>
              <a:lumOff val="60000"/>
            </a:schemeClr>
          </a:solidFill>
        </p:spPr>
        <p:txBody>
          <a:bodyPr wrap="square" rtlCol="0">
            <a:spAutoFit/>
          </a:bodyPr>
          <a:lstStyle/>
          <a:p>
            <a:pPr algn="l"/>
            <a:r>
              <a:rPr lang="zh-CN" altLang="en-US" sz="1175">
                <a:latin typeface="微软雅黑" panose="020B0503020204020204" charset="-122"/>
                <a:ea typeface="微软雅黑" panose="020B0503020204020204" charset="-122"/>
                <a:sym typeface="+mn-ea"/>
              </a:rPr>
              <a:t>分析：</a:t>
            </a:r>
            <a:endParaRPr lang="zh-CN" altLang="en-US" sz="1175">
              <a:latin typeface="微软雅黑" panose="020B0503020204020204" charset="-122"/>
              <a:ea typeface="微软雅黑" panose="020B0503020204020204" charset="-122"/>
            </a:endParaRPr>
          </a:p>
          <a:p>
            <a:pPr algn="l"/>
            <a:r>
              <a:rPr lang="zh-CN" altLang="en-US" sz="1175">
                <a:latin typeface="微软雅黑" panose="020B0503020204020204" charset="-122"/>
                <a:ea typeface="微软雅黑" panose="020B0503020204020204" charset="-122"/>
                <a:sym typeface="+mn-ea"/>
              </a:rPr>
              <a:t>大部分用户是有房一族，体验用户无房贷压力的比例更高。</a:t>
            </a:r>
            <a:endParaRPr lang="zh-CN" altLang="en-US" sz="1175">
              <a:latin typeface="微软雅黑" panose="020B0503020204020204" charset="-122"/>
              <a:ea typeface="微软雅黑" panose="020B0503020204020204" charset="-122"/>
              <a:sym typeface="+mn-ea"/>
            </a:endParaRPr>
          </a:p>
        </p:txBody>
      </p:sp>
      <p:sp>
        <p:nvSpPr>
          <p:cNvPr id="41" name="矩形 40"/>
          <p:cNvSpPr/>
          <p:nvPr/>
        </p:nvSpPr>
        <p:spPr>
          <a:xfrm>
            <a:off x="5192242" y="779973"/>
            <a:ext cx="4614493" cy="303971"/>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您目前的住房情况？</a:t>
            </a:r>
            <a:endParaRPr kumimoji="1" lang="zh-CN" altLang="en-US" sz="1345" b="1" dirty="0">
              <a:solidFill>
                <a:schemeClr val="bg1"/>
              </a:solidFill>
              <a:latin typeface="微软雅黑" panose="020B0503020204020204" charset="-122"/>
              <a:ea typeface="微软雅黑" panose="020B0503020204020204" charset="-122"/>
            </a:endParaRPr>
          </a:p>
        </p:txBody>
      </p:sp>
      <p:graphicFrame>
        <p:nvGraphicFramePr>
          <p:cNvPr id="42" name="图表 41"/>
          <p:cNvGraphicFramePr/>
          <p:nvPr/>
        </p:nvGraphicFramePr>
        <p:xfrm>
          <a:off x="-316032" y="1083944"/>
          <a:ext cx="3761774" cy="2570421"/>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3" name="图表 42"/>
          <p:cNvGraphicFramePr/>
          <p:nvPr/>
        </p:nvGraphicFramePr>
        <p:xfrm>
          <a:off x="139391" y="1073278"/>
          <a:ext cx="2637615" cy="22589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图表 43"/>
          <p:cNvGraphicFramePr/>
          <p:nvPr/>
        </p:nvGraphicFramePr>
        <p:xfrm>
          <a:off x="65264" y="3332262"/>
          <a:ext cx="2800266" cy="2305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图表 44"/>
          <p:cNvGraphicFramePr/>
          <p:nvPr/>
        </p:nvGraphicFramePr>
        <p:xfrm>
          <a:off x="7161120" y="1133006"/>
          <a:ext cx="2968250" cy="22440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图表 45"/>
          <p:cNvGraphicFramePr/>
          <p:nvPr/>
        </p:nvGraphicFramePr>
        <p:xfrm>
          <a:off x="7288041" y="3332262"/>
          <a:ext cx="2784801" cy="230538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组合 6"/>
          <p:cNvGrpSpPr/>
          <p:nvPr/>
        </p:nvGrpSpPr>
        <p:grpSpPr>
          <a:xfrm>
            <a:off x="9368790" y="120650"/>
            <a:ext cx="659130" cy="598170"/>
            <a:chOff x="14118" y="124"/>
            <a:chExt cx="1038" cy="942"/>
          </a:xfrm>
        </p:grpSpPr>
        <p:sp>
          <p:nvSpPr>
            <p:cNvPr id="11" name="对角圆角矩形 1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resource"/>
            <p:cNvPicPr>
              <a:picLocks noChangeAspect="1"/>
            </p:cNvPicPr>
            <p:nvPr/>
          </p:nvPicPr>
          <p:blipFill>
            <a:blip r:embed="rId1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3788" y="435610"/>
            <a:ext cx="3840480" cy="337185"/>
          </a:xfrm>
          <a:prstGeom prst="rect">
            <a:avLst/>
          </a:prstGeom>
          <a:noFill/>
        </p:spPr>
        <p:txBody>
          <a:bodyPr wrap="none" rtlCol="0">
            <a:spAutoFit/>
          </a:bodyPr>
          <a:lstStyle/>
          <a:p>
            <a:pPr algn="ctr"/>
            <a:r>
              <a:rPr lang="zh-CN" altLang="en-US" sz="1600" b="1">
                <a:sym typeface="+mn-ea"/>
              </a:rPr>
              <a:t>借助调查问卷实现用户画像的数据分析：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5"/>
            <a:stretch>
              <a:fillRect/>
            </a:stretch>
          </p:blipFill>
          <p:spPr>
            <a:xfrm>
              <a:off x="5235" y="1585"/>
              <a:ext cx="337" cy="709"/>
            </a:xfrm>
            <a:prstGeom prst="rect">
              <a:avLst/>
            </a:prstGeom>
          </p:spPr>
        </p:pic>
        <p:pic>
          <p:nvPicPr>
            <p:cNvPr id="17" name="图片 16" descr="resource"/>
            <p:cNvPicPr>
              <a:picLocks noChangeAspect="1"/>
            </p:cNvPicPr>
            <p:nvPr/>
          </p:nvPicPr>
          <p:blipFill>
            <a:blip r:embed="rId6"/>
            <a:stretch>
              <a:fillRect/>
            </a:stretch>
          </p:blipFill>
          <p:spPr>
            <a:xfrm>
              <a:off x="4982" y="1585"/>
              <a:ext cx="337" cy="709"/>
            </a:xfrm>
            <a:prstGeom prst="rect">
              <a:avLst/>
            </a:prstGeom>
          </p:spPr>
        </p:pic>
        <p:pic>
          <p:nvPicPr>
            <p:cNvPr id="35" name="图片 34" descr="resource"/>
            <p:cNvPicPr>
              <a:picLocks noChangeAspect="1"/>
            </p:cNvPicPr>
            <p:nvPr/>
          </p:nvPicPr>
          <p:blipFill>
            <a:blip r:embed="rId5"/>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51913" y="748885"/>
            <a:ext cx="4614493" cy="303971"/>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您目前的月收入水平是？</a:t>
            </a:r>
            <a:endParaRPr kumimoji="1" lang="zh-CN" altLang="en-US" sz="1345" b="1" dirty="0">
              <a:solidFill>
                <a:schemeClr val="bg1"/>
              </a:solidFill>
              <a:latin typeface="微软雅黑" panose="020B0503020204020204" charset="-122"/>
              <a:ea typeface="微软雅黑" panose="020B0503020204020204" charset="-122"/>
            </a:endParaRPr>
          </a:p>
        </p:txBody>
      </p:sp>
      <p:sp>
        <p:nvSpPr>
          <p:cNvPr id="23" name="矩形 22"/>
          <p:cNvSpPr/>
          <p:nvPr/>
        </p:nvSpPr>
        <p:spPr>
          <a:xfrm>
            <a:off x="251913" y="1216574"/>
            <a:ext cx="9689208" cy="3088238"/>
          </a:xfrm>
          <a:prstGeom prst="rect">
            <a:avLst/>
          </a:prstGeom>
          <a:noFill/>
          <a:ln>
            <a:solidFill>
              <a:srgbClr val="FF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10">
              <a:latin typeface="微软雅黑" panose="020B0503020204020204" charset="-122"/>
              <a:ea typeface="微软雅黑" panose="020B0503020204020204" charset="-122"/>
            </a:endParaRPr>
          </a:p>
        </p:txBody>
      </p:sp>
      <p:sp>
        <p:nvSpPr>
          <p:cNvPr id="18" name="文本框 17"/>
          <p:cNvSpPr txBox="1"/>
          <p:nvPr/>
        </p:nvSpPr>
        <p:spPr>
          <a:xfrm>
            <a:off x="2710879" y="2927344"/>
            <a:ext cx="2160860" cy="817245"/>
          </a:xfrm>
          <a:prstGeom prst="rect">
            <a:avLst/>
          </a:prstGeom>
          <a:solidFill>
            <a:schemeClr val="accent4">
              <a:lumMod val="40000"/>
              <a:lumOff val="60000"/>
            </a:schemeClr>
          </a:solidFill>
        </p:spPr>
        <p:txBody>
          <a:bodyPr wrap="square" rtlCol="0">
            <a:spAutoFit/>
          </a:bodyPr>
          <a:lstStyle/>
          <a:p>
            <a:pPr algn="l"/>
            <a:r>
              <a:rPr lang="zh-CN" altLang="en-US" sz="1175">
                <a:latin typeface="微软雅黑" panose="020B0503020204020204" charset="-122"/>
                <a:ea typeface="微软雅黑" panose="020B0503020204020204" charset="-122"/>
                <a:sym typeface="+mn-ea"/>
              </a:rPr>
              <a:t>分析：</a:t>
            </a:r>
            <a:endParaRPr lang="zh-CN" altLang="en-US" sz="1175">
              <a:latin typeface="微软雅黑" panose="020B0503020204020204" charset="-122"/>
              <a:ea typeface="微软雅黑" panose="020B0503020204020204" charset="-122"/>
            </a:endParaRPr>
          </a:p>
          <a:p>
            <a:pPr algn="l"/>
            <a:r>
              <a:rPr lang="zh-CN" altLang="en-US" sz="1175">
                <a:latin typeface="微软雅黑" panose="020B0503020204020204" charset="-122"/>
                <a:ea typeface="微软雅黑" panose="020B0503020204020204" charset="-122"/>
                <a:sym typeface="+mn-ea"/>
              </a:rPr>
              <a:t>复购用户的样本基数太小，体验用户的收入区间分布更为合理。</a:t>
            </a:r>
            <a:endParaRPr lang="zh-CN" altLang="en-US" sz="1175">
              <a:latin typeface="微软雅黑" panose="020B0503020204020204" charset="-122"/>
              <a:ea typeface="微软雅黑" panose="020B0503020204020204" charset="-122"/>
              <a:sym typeface="+mn-ea"/>
            </a:endParaRPr>
          </a:p>
        </p:txBody>
      </p:sp>
      <p:sp>
        <p:nvSpPr>
          <p:cNvPr id="19" name="文本框 18"/>
          <p:cNvSpPr txBox="1"/>
          <p:nvPr/>
        </p:nvSpPr>
        <p:spPr>
          <a:xfrm>
            <a:off x="2716745" y="1195243"/>
            <a:ext cx="2184858"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20" name="表格 19"/>
          <p:cNvGraphicFramePr/>
          <p:nvPr>
            <p:custDataLst>
              <p:tags r:id="rId7"/>
            </p:custDataLst>
          </p:nvPr>
        </p:nvGraphicFramePr>
        <p:xfrm>
          <a:off x="2717278" y="1487482"/>
          <a:ext cx="2183765" cy="1115060"/>
        </p:xfrm>
        <a:graphic>
          <a:graphicData uri="http://schemas.openxmlformats.org/drawingml/2006/table">
            <a:tbl>
              <a:tblPr firstRow="1" bandRow="1">
                <a:tableStyleId>{5C22544A-7EE6-4342-B048-85BDC9FD1C3A}</a:tableStyleId>
              </a:tblPr>
              <a:tblGrid>
                <a:gridCol w="1131570"/>
                <a:gridCol w="1052195"/>
              </a:tblGrid>
              <a:tr h="278765">
                <a:tc>
                  <a:txBody>
                    <a:bodyPr/>
                    <a:lstStyle/>
                    <a:p>
                      <a:pPr algn="ctr">
                        <a:buNone/>
                      </a:pP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低于</a:t>
                      </a: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3000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元</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16%</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8765">
                <a:tc>
                  <a:txBody>
                    <a:bodyPr/>
                    <a:lstStyle/>
                    <a:p>
                      <a:pPr algn="ctr">
                        <a:buNone/>
                      </a:pP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3000-6000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元</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50%</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8765">
                <a:tc>
                  <a:txBody>
                    <a:bodyPr/>
                    <a:lstStyle/>
                    <a:p>
                      <a:pPr algn="ctr">
                        <a:buNone/>
                      </a:pP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6000-10000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元</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17</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8765">
                <a:tc>
                  <a:txBody>
                    <a:bodyPr/>
                    <a:lstStyle/>
                    <a:p>
                      <a:pPr algn="ctr">
                        <a:buNone/>
                      </a:pP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20000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元以上</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17%</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21" name="文本框 20"/>
          <p:cNvSpPr txBox="1"/>
          <p:nvPr/>
        </p:nvSpPr>
        <p:spPr>
          <a:xfrm>
            <a:off x="5231704" y="1202176"/>
            <a:ext cx="2167260"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22" name="表格 21"/>
          <p:cNvGraphicFramePr/>
          <p:nvPr>
            <p:custDataLst>
              <p:tags r:id="rId8"/>
            </p:custDataLst>
          </p:nvPr>
        </p:nvGraphicFramePr>
        <p:xfrm>
          <a:off x="5232238" y="1496547"/>
          <a:ext cx="2183765" cy="813435"/>
        </p:xfrm>
        <a:graphic>
          <a:graphicData uri="http://schemas.openxmlformats.org/drawingml/2006/table">
            <a:tbl>
              <a:tblPr firstRow="1" bandRow="1">
                <a:tableStyleId>{5C22544A-7EE6-4342-B048-85BDC9FD1C3A}</a:tableStyleId>
              </a:tblPr>
              <a:tblGrid>
                <a:gridCol w="1131570"/>
                <a:gridCol w="105219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华为</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67%</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sz="1010" b="0">
                          <a:solidFill>
                            <a:schemeClr val="bg1"/>
                          </a:solidFill>
                          <a:latin typeface="微软雅黑" panose="020B0503020204020204" charset="-122"/>
                          <a:ea typeface="微软雅黑" panose="020B0503020204020204" charset="-122"/>
                        </a:rPr>
                        <a:t>小米</a:t>
                      </a:r>
                      <a:endParaRPr lang="zh-CN"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17%</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三星</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16</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bl>
          </a:graphicData>
        </a:graphic>
      </p:graphicFrame>
      <p:sp>
        <p:nvSpPr>
          <p:cNvPr id="29" name="文本框 28"/>
          <p:cNvSpPr txBox="1"/>
          <p:nvPr/>
        </p:nvSpPr>
        <p:spPr>
          <a:xfrm>
            <a:off x="2716745" y="3872321"/>
            <a:ext cx="2149661"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体验</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5" name="表格 4"/>
          <p:cNvGraphicFramePr/>
          <p:nvPr>
            <p:custDataLst>
              <p:tags r:id="rId9"/>
            </p:custDataLst>
          </p:nvPr>
        </p:nvGraphicFramePr>
        <p:xfrm>
          <a:off x="2711412" y="4173625"/>
          <a:ext cx="2161540" cy="1355725"/>
        </p:xfrm>
        <a:graphic>
          <a:graphicData uri="http://schemas.openxmlformats.org/drawingml/2006/table">
            <a:tbl>
              <a:tblPr firstRow="1" bandRow="1">
                <a:tableStyleId>{5C22544A-7EE6-4342-B048-85BDC9FD1C3A}</a:tableStyleId>
              </a:tblPr>
              <a:tblGrid>
                <a:gridCol w="1119505"/>
                <a:gridCol w="104203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低于</a:t>
                      </a: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3000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元</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6%</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3000-6000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元</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29%</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6000-10000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元</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29</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10000-20000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元</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29%</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20000</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元以上</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7%</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31" name="文本框 30"/>
          <p:cNvSpPr txBox="1"/>
          <p:nvPr/>
        </p:nvSpPr>
        <p:spPr>
          <a:xfrm>
            <a:off x="5192242" y="3872321"/>
            <a:ext cx="2217388"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体验客户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32" name="表格 31"/>
          <p:cNvGraphicFramePr/>
          <p:nvPr>
            <p:custDataLst>
              <p:tags r:id="rId10"/>
            </p:custDataLst>
          </p:nvPr>
        </p:nvGraphicFramePr>
        <p:xfrm>
          <a:off x="5192242" y="4166692"/>
          <a:ext cx="2227580" cy="1355725"/>
        </p:xfrm>
        <a:graphic>
          <a:graphicData uri="http://schemas.openxmlformats.org/drawingml/2006/table">
            <a:tbl>
              <a:tblPr firstRow="1" bandRow="1">
                <a:tableStyleId>{5C22544A-7EE6-4342-B048-85BDC9FD1C3A}</a:tableStyleId>
              </a:tblPr>
              <a:tblGrid>
                <a:gridCol w="1153795"/>
                <a:gridCol w="107378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苹果</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42%</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sz="1010" b="0">
                          <a:solidFill>
                            <a:schemeClr val="bg1"/>
                          </a:solidFill>
                          <a:latin typeface="微软雅黑" panose="020B0503020204020204" charset="-122"/>
                          <a:ea typeface="微软雅黑" panose="020B0503020204020204" charset="-122"/>
                        </a:rPr>
                        <a:t>华为</a:t>
                      </a:r>
                      <a:endParaRPr lang="zh-CN"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38%</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小米</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9</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en-US" altLang="zh-CN" sz="840" b="0">
                          <a:solidFill>
                            <a:schemeClr val="bg1"/>
                          </a:solidFill>
                          <a:latin typeface="微软雅黑" panose="020B0503020204020204" charset="-122"/>
                          <a:ea typeface="微软雅黑" panose="020B0503020204020204" charset="-122"/>
                          <a:cs typeface="微软雅黑" panose="020B0503020204020204" charset="-122"/>
                        </a:rPr>
                        <a:t>VIVO </a:t>
                      </a:r>
                      <a:r>
                        <a:rPr lang="zh-CN" altLang="en-US" sz="840" b="0">
                          <a:solidFill>
                            <a:schemeClr val="bg1"/>
                          </a:solidFill>
                          <a:latin typeface="微软雅黑" panose="020B0503020204020204" charset="-122"/>
                          <a:ea typeface="微软雅黑" panose="020B0503020204020204" charset="-122"/>
                          <a:cs typeface="微软雅黑" panose="020B0503020204020204" charset="-122"/>
                        </a:rPr>
                        <a:t>三星 </a:t>
                      </a:r>
                      <a:r>
                        <a:rPr lang="en-US" altLang="zh-CN" sz="840" b="0">
                          <a:solidFill>
                            <a:schemeClr val="bg1"/>
                          </a:solidFill>
                          <a:latin typeface="微软雅黑" panose="020B0503020204020204" charset="-122"/>
                          <a:ea typeface="微软雅黑" panose="020B0503020204020204" charset="-122"/>
                          <a:cs typeface="微软雅黑" panose="020B0503020204020204" charset="-122"/>
                        </a:rPr>
                        <a:t>OPPO</a:t>
                      </a:r>
                      <a:endParaRPr lang="en-US" altLang="zh-CN" sz="84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10%</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其他</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1%</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33" name="文本框 32"/>
          <p:cNvSpPr txBox="1"/>
          <p:nvPr/>
        </p:nvSpPr>
        <p:spPr>
          <a:xfrm>
            <a:off x="5220506" y="2927344"/>
            <a:ext cx="2160860" cy="817245"/>
          </a:xfrm>
          <a:prstGeom prst="rect">
            <a:avLst/>
          </a:prstGeom>
          <a:solidFill>
            <a:schemeClr val="accent4">
              <a:lumMod val="40000"/>
              <a:lumOff val="60000"/>
            </a:schemeClr>
          </a:solidFill>
        </p:spPr>
        <p:txBody>
          <a:bodyPr wrap="square" rtlCol="0">
            <a:spAutoFit/>
          </a:bodyPr>
          <a:lstStyle/>
          <a:p>
            <a:pPr algn="l"/>
            <a:r>
              <a:rPr lang="zh-CN" altLang="en-US" sz="1175">
                <a:latin typeface="微软雅黑" panose="020B0503020204020204" charset="-122"/>
                <a:ea typeface="微软雅黑" panose="020B0503020204020204" charset="-122"/>
                <a:sym typeface="+mn-ea"/>
              </a:rPr>
              <a:t>分析：</a:t>
            </a:r>
            <a:endParaRPr lang="zh-CN" altLang="en-US" sz="1175">
              <a:latin typeface="微软雅黑" panose="020B0503020204020204" charset="-122"/>
              <a:ea typeface="微软雅黑" panose="020B0503020204020204" charset="-122"/>
            </a:endParaRPr>
          </a:p>
          <a:p>
            <a:pPr algn="l"/>
            <a:r>
              <a:rPr lang="zh-CN" altLang="en-US" sz="1175">
                <a:latin typeface="微软雅黑" panose="020B0503020204020204" charset="-122"/>
                <a:ea typeface="微软雅黑" panose="020B0503020204020204" charset="-122"/>
                <a:sym typeface="+mn-ea"/>
              </a:rPr>
              <a:t>大部分是苹果和华为用户，与中年男性用户的手机品牌比例吻合。</a:t>
            </a:r>
            <a:endParaRPr lang="zh-CN" altLang="en-US" sz="1175">
              <a:latin typeface="微软雅黑" panose="020B0503020204020204" charset="-122"/>
              <a:ea typeface="微软雅黑" panose="020B0503020204020204" charset="-122"/>
              <a:sym typeface="+mn-ea"/>
            </a:endParaRPr>
          </a:p>
        </p:txBody>
      </p:sp>
      <p:sp>
        <p:nvSpPr>
          <p:cNvPr id="7" name="矩形 6"/>
          <p:cNvSpPr/>
          <p:nvPr/>
        </p:nvSpPr>
        <p:spPr>
          <a:xfrm>
            <a:off x="5192242" y="748885"/>
            <a:ext cx="4614493" cy="303971"/>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您使用过的手机品牌？</a:t>
            </a:r>
            <a:endParaRPr kumimoji="1" lang="zh-CN" altLang="en-US" sz="1345" b="1" dirty="0">
              <a:solidFill>
                <a:schemeClr val="bg1"/>
              </a:solidFill>
              <a:latin typeface="微软雅黑" panose="020B0503020204020204" charset="-122"/>
              <a:ea typeface="微软雅黑" panose="020B0503020204020204" charset="-122"/>
            </a:endParaRPr>
          </a:p>
        </p:txBody>
      </p:sp>
      <p:graphicFrame>
        <p:nvGraphicFramePr>
          <p:cNvPr id="8" name="图表 7"/>
          <p:cNvGraphicFramePr/>
          <p:nvPr/>
        </p:nvGraphicFramePr>
        <p:xfrm>
          <a:off x="-29660" y="838477"/>
          <a:ext cx="2857860" cy="244136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图表 8"/>
          <p:cNvGraphicFramePr/>
          <p:nvPr/>
        </p:nvGraphicFramePr>
        <p:xfrm>
          <a:off x="-350163" y="3167321"/>
          <a:ext cx="3763374" cy="25288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图表 10"/>
          <p:cNvGraphicFramePr/>
          <p:nvPr/>
        </p:nvGraphicFramePr>
        <p:xfrm>
          <a:off x="7032599" y="1052856"/>
          <a:ext cx="3288753" cy="23155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图表 11"/>
          <p:cNvGraphicFramePr/>
          <p:nvPr/>
        </p:nvGraphicFramePr>
        <p:xfrm>
          <a:off x="7032599" y="3368369"/>
          <a:ext cx="3391676" cy="2327778"/>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组合 12"/>
          <p:cNvGrpSpPr/>
          <p:nvPr/>
        </p:nvGrpSpPr>
        <p:grpSpPr>
          <a:xfrm>
            <a:off x="9368790" y="120650"/>
            <a:ext cx="659130" cy="598170"/>
            <a:chOff x="14118" y="124"/>
            <a:chExt cx="1038" cy="942"/>
          </a:xfrm>
        </p:grpSpPr>
        <p:sp>
          <p:nvSpPr>
            <p:cNvPr id="14" name="对角圆角矩形 13"/>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descr="resource"/>
            <p:cNvPicPr>
              <a:picLocks noChangeAspect="1"/>
            </p:cNvPicPr>
            <p:nvPr/>
          </p:nvPicPr>
          <p:blipFill>
            <a:blip r:embed="rId11"/>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5" name="文本框 24"/>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3788" y="435610"/>
            <a:ext cx="3840480" cy="337185"/>
          </a:xfrm>
          <a:prstGeom prst="rect">
            <a:avLst/>
          </a:prstGeom>
          <a:noFill/>
        </p:spPr>
        <p:txBody>
          <a:bodyPr wrap="none" rtlCol="0">
            <a:spAutoFit/>
          </a:bodyPr>
          <a:lstStyle/>
          <a:p>
            <a:pPr algn="ctr"/>
            <a:r>
              <a:rPr lang="zh-CN" altLang="en-US" sz="1600" b="1">
                <a:sym typeface="+mn-ea"/>
              </a:rPr>
              <a:t>借助调查问卷实现用户画像的数据分析：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5"/>
            <a:stretch>
              <a:fillRect/>
            </a:stretch>
          </p:blipFill>
          <p:spPr>
            <a:xfrm>
              <a:off x="5235" y="1585"/>
              <a:ext cx="337" cy="709"/>
            </a:xfrm>
            <a:prstGeom prst="rect">
              <a:avLst/>
            </a:prstGeom>
          </p:spPr>
        </p:pic>
        <p:pic>
          <p:nvPicPr>
            <p:cNvPr id="17" name="图片 16" descr="resource"/>
            <p:cNvPicPr>
              <a:picLocks noChangeAspect="1"/>
            </p:cNvPicPr>
            <p:nvPr/>
          </p:nvPicPr>
          <p:blipFill>
            <a:blip r:embed="rId6"/>
            <a:stretch>
              <a:fillRect/>
            </a:stretch>
          </p:blipFill>
          <p:spPr>
            <a:xfrm>
              <a:off x="4982" y="1585"/>
              <a:ext cx="337" cy="709"/>
            </a:xfrm>
            <a:prstGeom prst="rect">
              <a:avLst/>
            </a:prstGeom>
          </p:spPr>
        </p:pic>
        <p:pic>
          <p:nvPicPr>
            <p:cNvPr id="35" name="图片 34" descr="resource"/>
            <p:cNvPicPr>
              <a:picLocks noChangeAspect="1"/>
            </p:cNvPicPr>
            <p:nvPr/>
          </p:nvPicPr>
          <p:blipFill>
            <a:blip r:embed="rId5"/>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51913" y="769840"/>
            <a:ext cx="4614493" cy="303971"/>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您常住的省份？</a:t>
            </a:r>
            <a:endParaRPr kumimoji="1" lang="zh-CN" altLang="en-US" sz="1345" b="1" dirty="0">
              <a:solidFill>
                <a:schemeClr val="bg1"/>
              </a:solidFill>
              <a:latin typeface="微软雅黑" panose="020B0503020204020204" charset="-122"/>
              <a:ea typeface="微软雅黑" panose="020B0503020204020204" charset="-122"/>
            </a:endParaRPr>
          </a:p>
        </p:txBody>
      </p:sp>
      <p:sp>
        <p:nvSpPr>
          <p:cNvPr id="23" name="矩形 22"/>
          <p:cNvSpPr/>
          <p:nvPr/>
        </p:nvSpPr>
        <p:spPr>
          <a:xfrm>
            <a:off x="251913" y="1237529"/>
            <a:ext cx="9689208" cy="3088238"/>
          </a:xfrm>
          <a:prstGeom prst="rect">
            <a:avLst/>
          </a:prstGeom>
          <a:noFill/>
          <a:ln>
            <a:solidFill>
              <a:srgbClr val="FF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10">
              <a:latin typeface="微软雅黑" panose="020B0503020204020204" charset="-122"/>
              <a:ea typeface="微软雅黑" panose="020B0503020204020204" charset="-122"/>
            </a:endParaRPr>
          </a:p>
        </p:txBody>
      </p:sp>
      <p:sp>
        <p:nvSpPr>
          <p:cNvPr id="18" name="文本框 17"/>
          <p:cNvSpPr txBox="1"/>
          <p:nvPr/>
        </p:nvSpPr>
        <p:spPr>
          <a:xfrm>
            <a:off x="2725277" y="3153613"/>
            <a:ext cx="2160860" cy="635635"/>
          </a:xfrm>
          <a:prstGeom prst="rect">
            <a:avLst/>
          </a:prstGeom>
          <a:solidFill>
            <a:schemeClr val="accent4">
              <a:lumMod val="40000"/>
              <a:lumOff val="60000"/>
            </a:schemeClr>
          </a:solidFill>
        </p:spPr>
        <p:txBody>
          <a:bodyPr wrap="square" rtlCol="0">
            <a:spAutoFit/>
          </a:bodyPr>
          <a:lstStyle/>
          <a:p>
            <a:pPr algn="l"/>
            <a:r>
              <a:rPr lang="zh-CN" altLang="en-US" sz="1175">
                <a:latin typeface="微软雅黑" panose="020B0503020204020204" charset="-122"/>
                <a:ea typeface="微软雅黑" panose="020B0503020204020204" charset="-122"/>
                <a:sym typeface="+mn-ea"/>
              </a:rPr>
              <a:t>分析：</a:t>
            </a:r>
            <a:endParaRPr lang="zh-CN" altLang="en-US" sz="1175">
              <a:latin typeface="微软雅黑" panose="020B0503020204020204" charset="-122"/>
              <a:ea typeface="微软雅黑" panose="020B0503020204020204" charset="-122"/>
            </a:endParaRPr>
          </a:p>
          <a:p>
            <a:pPr algn="l"/>
            <a:r>
              <a:rPr lang="zh-CN" altLang="en-US" sz="1175">
                <a:latin typeface="微软雅黑" panose="020B0503020204020204" charset="-122"/>
                <a:ea typeface="微软雅黑" panose="020B0503020204020204" charset="-122"/>
                <a:sym typeface="+mn-ea"/>
              </a:rPr>
              <a:t>用户以南方省份为主，北方用户多集中在北京</a:t>
            </a:r>
            <a:endParaRPr lang="zh-CN" altLang="en-US" sz="1175">
              <a:latin typeface="微软雅黑" panose="020B0503020204020204" charset="-122"/>
              <a:ea typeface="微软雅黑" panose="020B0503020204020204" charset="-122"/>
              <a:sym typeface="+mn-ea"/>
            </a:endParaRPr>
          </a:p>
        </p:txBody>
      </p:sp>
      <p:sp>
        <p:nvSpPr>
          <p:cNvPr id="19" name="文本框 18"/>
          <p:cNvSpPr txBox="1"/>
          <p:nvPr/>
        </p:nvSpPr>
        <p:spPr>
          <a:xfrm>
            <a:off x="2716745" y="1216198"/>
            <a:ext cx="2184858"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20" name="表格 19"/>
          <p:cNvGraphicFramePr/>
          <p:nvPr>
            <p:custDataLst>
              <p:tags r:id="rId7"/>
            </p:custDataLst>
          </p:nvPr>
        </p:nvGraphicFramePr>
        <p:xfrm>
          <a:off x="2725277" y="1508437"/>
          <a:ext cx="2176145" cy="1330325"/>
        </p:xfrm>
        <a:graphic>
          <a:graphicData uri="http://schemas.openxmlformats.org/drawingml/2006/table">
            <a:tbl>
              <a:tblPr firstRow="1" bandRow="1">
                <a:tableStyleId>{5C22544A-7EE6-4342-B048-85BDC9FD1C3A}</a:tableStyleId>
              </a:tblPr>
              <a:tblGrid>
                <a:gridCol w="1127125"/>
                <a:gridCol w="1049020"/>
              </a:tblGrid>
              <a:tr h="266065">
                <a:tc>
                  <a:txBody>
                    <a:bodyPr/>
                    <a:lstStyle/>
                    <a:p>
                      <a:pPr algn="ctr">
                        <a:buNone/>
                      </a:pPr>
                      <a:r>
                        <a:rPr lang="zh-CN" altLang="en-US" sz="1010" b="0">
                          <a:solidFill>
                            <a:schemeClr val="bg1"/>
                          </a:solidFill>
                          <a:latin typeface="微软雅黑" panose="020B0503020204020204" charset="-122"/>
                          <a:ea typeface="微软雅黑" panose="020B0503020204020204" charset="-122"/>
                        </a:rPr>
                        <a:t>江苏</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33%</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66065">
                <a:tc>
                  <a:txBody>
                    <a:bodyPr/>
                    <a:lstStyle/>
                    <a:p>
                      <a:pPr algn="ctr">
                        <a:buNone/>
                      </a:pPr>
                      <a:r>
                        <a:rPr lang="zh-CN" altLang="en-US" sz="1010" b="0">
                          <a:solidFill>
                            <a:schemeClr val="bg1"/>
                          </a:solidFill>
                          <a:latin typeface="微软雅黑" panose="020B0503020204020204" charset="-122"/>
                          <a:ea typeface="微软雅黑" panose="020B0503020204020204" charset="-122"/>
                        </a:rPr>
                        <a:t>浙江</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17%</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66065">
                <a:tc>
                  <a:txBody>
                    <a:bodyPr/>
                    <a:lstStyle/>
                    <a:p>
                      <a:pPr algn="ctr">
                        <a:buNone/>
                      </a:pPr>
                      <a:r>
                        <a:rPr lang="zh-CN" altLang="en-US" sz="1010" b="0">
                          <a:solidFill>
                            <a:schemeClr val="bg1"/>
                          </a:solidFill>
                          <a:latin typeface="微软雅黑" panose="020B0503020204020204" charset="-122"/>
                          <a:ea typeface="微软雅黑" panose="020B0503020204020204" charset="-122"/>
                        </a:rPr>
                        <a:t>安徽</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17%</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66065">
                <a:tc>
                  <a:txBody>
                    <a:bodyPr/>
                    <a:lstStyle/>
                    <a:p>
                      <a:pPr algn="ctr">
                        <a:buNone/>
                      </a:pPr>
                      <a:r>
                        <a:rPr lang="zh-CN" altLang="en-US" sz="1010" b="0">
                          <a:solidFill>
                            <a:schemeClr val="bg1"/>
                          </a:solidFill>
                          <a:latin typeface="微软雅黑" panose="020B0503020204020204" charset="-122"/>
                          <a:ea typeface="微软雅黑" panose="020B0503020204020204" charset="-122"/>
                        </a:rPr>
                        <a:t>湖北</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17%</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66065">
                <a:tc>
                  <a:txBody>
                    <a:bodyPr/>
                    <a:lstStyle/>
                    <a:p>
                      <a:pPr algn="ctr">
                        <a:buNone/>
                      </a:pPr>
                      <a:r>
                        <a:rPr lang="zh-CN" altLang="en-US" sz="1010" b="0">
                          <a:solidFill>
                            <a:schemeClr val="bg1"/>
                          </a:solidFill>
                          <a:latin typeface="微软雅黑" panose="020B0503020204020204" charset="-122"/>
                          <a:ea typeface="微软雅黑" panose="020B0503020204020204" charset="-122"/>
                        </a:rPr>
                        <a:t>北京</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16%</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21" name="文本框 20"/>
          <p:cNvSpPr txBox="1"/>
          <p:nvPr/>
        </p:nvSpPr>
        <p:spPr>
          <a:xfrm>
            <a:off x="5231704" y="1223131"/>
            <a:ext cx="2167260"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22" name="表格 21"/>
          <p:cNvGraphicFramePr/>
          <p:nvPr>
            <p:custDataLst>
              <p:tags r:id="rId8"/>
            </p:custDataLst>
          </p:nvPr>
        </p:nvGraphicFramePr>
        <p:xfrm>
          <a:off x="5232238" y="1517502"/>
          <a:ext cx="2183765" cy="775335"/>
        </p:xfrm>
        <a:graphic>
          <a:graphicData uri="http://schemas.openxmlformats.org/drawingml/2006/table">
            <a:tbl>
              <a:tblPr firstRow="1" bandRow="1">
                <a:tableStyleId>{5C22544A-7EE6-4342-B048-85BDC9FD1C3A}</a:tableStyleId>
              </a:tblPr>
              <a:tblGrid>
                <a:gridCol w="1131570"/>
                <a:gridCol w="1052195"/>
              </a:tblGrid>
              <a:tr h="258445">
                <a:tc>
                  <a:txBody>
                    <a:bodyPr/>
                    <a:lstStyle/>
                    <a:p>
                      <a:pPr algn="ctr">
                        <a:buNone/>
                      </a:pPr>
                      <a:r>
                        <a:rPr lang="zh-CN" altLang="en-US" sz="1010" b="0">
                          <a:solidFill>
                            <a:schemeClr val="bg1"/>
                          </a:solidFill>
                          <a:latin typeface="微软雅黑" panose="020B0503020204020204" charset="-122"/>
                          <a:ea typeface="微软雅黑" panose="020B0503020204020204" charset="-122"/>
                        </a:rPr>
                        <a:t>商业服务</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50%</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58445">
                <a:tc>
                  <a:txBody>
                    <a:bodyPr/>
                    <a:lstStyle/>
                    <a:p>
                      <a:pPr algn="ctr">
                        <a:buNone/>
                      </a:pPr>
                      <a:r>
                        <a:rPr lang="zh-CN" altLang="en-US" sz="1010" b="0">
                          <a:solidFill>
                            <a:schemeClr val="bg1"/>
                          </a:solidFill>
                          <a:latin typeface="微软雅黑" panose="020B0503020204020204" charset="-122"/>
                          <a:ea typeface="微软雅黑" panose="020B0503020204020204" charset="-122"/>
                        </a:rPr>
                        <a:t>建筑</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33%</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58445">
                <a:tc>
                  <a:txBody>
                    <a:bodyPr/>
                    <a:lstStyle/>
                    <a:p>
                      <a:pPr algn="ctr">
                        <a:buNone/>
                      </a:pPr>
                      <a:r>
                        <a:rPr lang="zh-CN" altLang="en-US" sz="1010" b="0">
                          <a:solidFill>
                            <a:schemeClr val="bg1"/>
                          </a:solidFill>
                          <a:latin typeface="微软雅黑" panose="020B0503020204020204" charset="-122"/>
                          <a:ea typeface="微软雅黑" panose="020B0503020204020204" charset="-122"/>
                        </a:rPr>
                        <a:t>公共服务</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17</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bl>
          </a:graphicData>
        </a:graphic>
      </p:graphicFrame>
      <p:sp>
        <p:nvSpPr>
          <p:cNvPr id="29" name="文本框 28"/>
          <p:cNvSpPr txBox="1"/>
          <p:nvPr/>
        </p:nvSpPr>
        <p:spPr>
          <a:xfrm>
            <a:off x="2716745" y="3893276"/>
            <a:ext cx="2149661"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sym typeface="+mn-ea"/>
              </a:rPr>
              <a:t>体验客户</a:t>
            </a:r>
            <a:endParaRPr lang="zh-CN" altLang="en-US" sz="1175" b="1">
              <a:solidFill>
                <a:schemeClr val="bg1"/>
              </a:solidFill>
              <a:latin typeface="微软雅黑" panose="020B0503020204020204" charset="-122"/>
              <a:ea typeface="微软雅黑" panose="020B0503020204020204" charset="-122"/>
              <a:sym typeface="+mn-ea"/>
            </a:endParaRPr>
          </a:p>
        </p:txBody>
      </p:sp>
      <p:graphicFrame>
        <p:nvGraphicFramePr>
          <p:cNvPr id="5" name="表格 4"/>
          <p:cNvGraphicFramePr/>
          <p:nvPr>
            <p:custDataLst>
              <p:tags r:id="rId9"/>
            </p:custDataLst>
          </p:nvPr>
        </p:nvGraphicFramePr>
        <p:xfrm>
          <a:off x="2711412" y="4194580"/>
          <a:ext cx="2161540" cy="1355725"/>
        </p:xfrm>
        <a:graphic>
          <a:graphicData uri="http://schemas.openxmlformats.org/drawingml/2006/table">
            <a:tbl>
              <a:tblPr firstRow="1" bandRow="1">
                <a:tableStyleId>{5C22544A-7EE6-4342-B048-85BDC9FD1C3A}</a:tableStyleId>
              </a:tblPr>
              <a:tblGrid>
                <a:gridCol w="1119505"/>
                <a:gridCol w="104203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江苏</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sym typeface="+mn-ea"/>
                        </a:rPr>
                        <a:t>19</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河南</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22%</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上海</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17%</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湖北</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20%</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北京</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22%</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31" name="文本框 30"/>
          <p:cNvSpPr txBox="1"/>
          <p:nvPr/>
        </p:nvSpPr>
        <p:spPr>
          <a:xfrm>
            <a:off x="5192242" y="3893276"/>
            <a:ext cx="2217388"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体验用户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32" name="表格 31"/>
          <p:cNvGraphicFramePr/>
          <p:nvPr>
            <p:custDataLst>
              <p:tags r:id="rId10"/>
            </p:custDataLst>
          </p:nvPr>
        </p:nvGraphicFramePr>
        <p:xfrm>
          <a:off x="5186375" y="4202579"/>
          <a:ext cx="2227580" cy="1355725"/>
        </p:xfrm>
        <a:graphic>
          <a:graphicData uri="http://schemas.openxmlformats.org/drawingml/2006/table">
            <a:tbl>
              <a:tblPr firstRow="1" bandRow="1">
                <a:tableStyleId>{5C22544A-7EE6-4342-B048-85BDC9FD1C3A}</a:tableStyleId>
              </a:tblPr>
              <a:tblGrid>
                <a:gridCol w="1153795"/>
                <a:gridCol w="107378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住宿餐饮</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24%</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金融地产</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22%</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制造业</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rPr>
                        <a:t>22%</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公共服务</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20%</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建筑</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12%</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33" name="文本框 32"/>
          <p:cNvSpPr txBox="1"/>
          <p:nvPr/>
        </p:nvSpPr>
        <p:spPr>
          <a:xfrm>
            <a:off x="5192242" y="3153613"/>
            <a:ext cx="2160860" cy="635635"/>
          </a:xfrm>
          <a:prstGeom prst="rect">
            <a:avLst/>
          </a:prstGeom>
          <a:solidFill>
            <a:schemeClr val="accent4">
              <a:lumMod val="40000"/>
              <a:lumOff val="60000"/>
            </a:schemeClr>
          </a:solidFill>
        </p:spPr>
        <p:txBody>
          <a:bodyPr wrap="square" rtlCol="0">
            <a:spAutoFit/>
          </a:bodyPr>
          <a:lstStyle/>
          <a:p>
            <a:pPr algn="l"/>
            <a:r>
              <a:rPr lang="zh-CN" altLang="en-US" sz="1175">
                <a:latin typeface="微软雅黑" panose="020B0503020204020204" charset="-122"/>
                <a:ea typeface="微软雅黑" panose="020B0503020204020204" charset="-122"/>
                <a:sym typeface="+mn-ea"/>
              </a:rPr>
              <a:t>分析：</a:t>
            </a:r>
            <a:endParaRPr lang="zh-CN" altLang="en-US" sz="1175">
              <a:latin typeface="微软雅黑" panose="020B0503020204020204" charset="-122"/>
              <a:ea typeface="微软雅黑" panose="020B0503020204020204" charset="-122"/>
            </a:endParaRPr>
          </a:p>
          <a:p>
            <a:pPr algn="l"/>
            <a:r>
              <a:rPr lang="zh-CN" altLang="en-US" sz="1175">
                <a:latin typeface="微软雅黑" panose="020B0503020204020204" charset="-122"/>
                <a:ea typeface="微软雅黑" panose="020B0503020204020204" charset="-122"/>
                <a:sym typeface="+mn-ea"/>
              </a:rPr>
              <a:t>用户的行业分布目前看来不存在规律。</a:t>
            </a:r>
            <a:endParaRPr lang="zh-CN" altLang="en-US" sz="1175">
              <a:latin typeface="微软雅黑" panose="020B0503020204020204" charset="-122"/>
              <a:ea typeface="微软雅黑" panose="020B0503020204020204" charset="-122"/>
              <a:sym typeface="+mn-ea"/>
            </a:endParaRPr>
          </a:p>
        </p:txBody>
      </p:sp>
      <p:sp>
        <p:nvSpPr>
          <p:cNvPr id="7" name="矩形 6"/>
          <p:cNvSpPr/>
          <p:nvPr/>
        </p:nvSpPr>
        <p:spPr>
          <a:xfrm>
            <a:off x="5192242" y="779973"/>
            <a:ext cx="4614493" cy="303971"/>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您目前所从事的行业是？</a:t>
            </a:r>
            <a:endParaRPr kumimoji="1" lang="zh-CN" altLang="en-US" sz="1345" b="1" dirty="0">
              <a:solidFill>
                <a:schemeClr val="bg1"/>
              </a:solidFill>
              <a:latin typeface="微软雅黑" panose="020B0503020204020204" charset="-122"/>
              <a:ea typeface="微软雅黑" panose="020B0503020204020204" charset="-122"/>
            </a:endParaRPr>
          </a:p>
        </p:txBody>
      </p:sp>
      <p:graphicFrame>
        <p:nvGraphicFramePr>
          <p:cNvPr id="13" name="图表 12"/>
          <p:cNvGraphicFramePr/>
          <p:nvPr/>
        </p:nvGraphicFramePr>
        <p:xfrm>
          <a:off x="-555476" y="979954"/>
          <a:ext cx="3900428" cy="2173659"/>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 name="图表 7"/>
          <p:cNvGraphicFramePr/>
          <p:nvPr/>
        </p:nvGraphicFramePr>
        <p:xfrm>
          <a:off x="-555209" y="3232005"/>
          <a:ext cx="3959622" cy="2391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图表 8"/>
          <p:cNvGraphicFramePr/>
          <p:nvPr/>
        </p:nvGraphicFramePr>
        <p:xfrm>
          <a:off x="6761158" y="1136206"/>
          <a:ext cx="3857232" cy="2160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图表 10"/>
          <p:cNvGraphicFramePr/>
          <p:nvPr/>
        </p:nvGraphicFramePr>
        <p:xfrm>
          <a:off x="6761158" y="3319464"/>
          <a:ext cx="3839633" cy="230378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组合 11"/>
          <p:cNvGrpSpPr/>
          <p:nvPr/>
        </p:nvGrpSpPr>
        <p:grpSpPr>
          <a:xfrm>
            <a:off x="9368790" y="120650"/>
            <a:ext cx="659130" cy="598170"/>
            <a:chOff x="14118" y="124"/>
            <a:chExt cx="1038" cy="942"/>
          </a:xfrm>
        </p:grpSpPr>
        <p:sp>
          <p:nvSpPr>
            <p:cNvPr id="14" name="对角圆角矩形 13"/>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descr="resource"/>
            <p:cNvPicPr>
              <a:picLocks noChangeAspect="1"/>
            </p:cNvPicPr>
            <p:nvPr/>
          </p:nvPicPr>
          <p:blipFill>
            <a:blip r:embed="rId11"/>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5" name="文本框 24"/>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3788" y="435610"/>
            <a:ext cx="3840480" cy="337185"/>
          </a:xfrm>
          <a:prstGeom prst="rect">
            <a:avLst/>
          </a:prstGeom>
          <a:noFill/>
        </p:spPr>
        <p:txBody>
          <a:bodyPr wrap="none" rtlCol="0">
            <a:spAutoFit/>
          </a:bodyPr>
          <a:lstStyle/>
          <a:p>
            <a:pPr algn="ctr"/>
            <a:r>
              <a:rPr lang="zh-CN" altLang="en-US" sz="1600" b="1">
                <a:sym typeface="+mn-ea"/>
              </a:rPr>
              <a:t>借助调查问卷实现用户画像的数据分析：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4"/>
            <a:stretch>
              <a:fillRect/>
            </a:stretch>
          </p:blipFill>
          <p:spPr>
            <a:xfrm>
              <a:off x="5235" y="1585"/>
              <a:ext cx="337" cy="709"/>
            </a:xfrm>
            <a:prstGeom prst="rect">
              <a:avLst/>
            </a:prstGeom>
          </p:spPr>
        </p:pic>
        <p:pic>
          <p:nvPicPr>
            <p:cNvPr id="17" name="图片 16" descr="resource"/>
            <p:cNvPicPr>
              <a:picLocks noChangeAspect="1"/>
            </p:cNvPicPr>
            <p:nvPr/>
          </p:nvPicPr>
          <p:blipFill>
            <a:blip r:embed="rId5"/>
            <a:stretch>
              <a:fillRect/>
            </a:stretch>
          </p:blipFill>
          <p:spPr>
            <a:xfrm>
              <a:off x="4982" y="1585"/>
              <a:ext cx="337" cy="709"/>
            </a:xfrm>
            <a:prstGeom prst="rect">
              <a:avLst/>
            </a:prstGeom>
          </p:spPr>
        </p:pic>
        <p:pic>
          <p:nvPicPr>
            <p:cNvPr id="35" name="图片 34" descr="resource"/>
            <p:cNvPicPr>
              <a:picLocks noChangeAspect="1"/>
            </p:cNvPicPr>
            <p:nvPr/>
          </p:nvPicPr>
          <p:blipFill>
            <a:blip r:embed="rId4"/>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51913" y="727930"/>
            <a:ext cx="4614493" cy="303971"/>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您平时对哪些商品、资讯比较感兴趣？</a:t>
            </a:r>
            <a:endParaRPr kumimoji="1" lang="zh-CN" altLang="en-US" sz="1345" b="1" dirty="0">
              <a:solidFill>
                <a:schemeClr val="bg1"/>
              </a:solidFill>
              <a:latin typeface="微软雅黑" panose="020B0503020204020204" charset="-122"/>
              <a:ea typeface="微软雅黑" panose="020B0503020204020204" charset="-122"/>
            </a:endParaRPr>
          </a:p>
        </p:txBody>
      </p:sp>
      <p:sp>
        <p:nvSpPr>
          <p:cNvPr id="23" name="矩形 22"/>
          <p:cNvSpPr/>
          <p:nvPr/>
        </p:nvSpPr>
        <p:spPr>
          <a:xfrm>
            <a:off x="251913" y="1195619"/>
            <a:ext cx="9689208" cy="3088238"/>
          </a:xfrm>
          <a:prstGeom prst="rect">
            <a:avLst/>
          </a:prstGeom>
          <a:noFill/>
          <a:ln>
            <a:solidFill>
              <a:srgbClr val="FF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10">
              <a:latin typeface="微软雅黑" panose="020B0503020204020204" charset="-122"/>
              <a:ea typeface="微软雅黑" panose="020B0503020204020204" charset="-122"/>
            </a:endParaRPr>
          </a:p>
        </p:txBody>
      </p:sp>
      <p:sp>
        <p:nvSpPr>
          <p:cNvPr id="18" name="文本框 17"/>
          <p:cNvSpPr txBox="1"/>
          <p:nvPr/>
        </p:nvSpPr>
        <p:spPr>
          <a:xfrm>
            <a:off x="2717278" y="2843681"/>
            <a:ext cx="2160860" cy="817245"/>
          </a:xfrm>
          <a:prstGeom prst="rect">
            <a:avLst/>
          </a:prstGeom>
          <a:solidFill>
            <a:schemeClr val="accent4">
              <a:lumMod val="40000"/>
              <a:lumOff val="60000"/>
            </a:schemeClr>
          </a:solidFill>
        </p:spPr>
        <p:txBody>
          <a:bodyPr wrap="square" rtlCol="0">
            <a:spAutoFit/>
          </a:bodyPr>
          <a:lstStyle/>
          <a:p>
            <a:pPr lvl="0" algn="l">
              <a:buClrTx/>
              <a:buSzTx/>
              <a:buFontTx/>
            </a:pPr>
            <a:r>
              <a:rPr lang="zh-CN" altLang="en-US" sz="1175">
                <a:latin typeface="微软雅黑" panose="020B0503020204020204" charset="-122"/>
                <a:ea typeface="微软雅黑" panose="020B0503020204020204" charset="-122"/>
                <a:sym typeface="+mn-ea"/>
              </a:rPr>
              <a:t>分析：</a:t>
            </a:r>
            <a:endParaRPr lang="zh-CN" altLang="en-US" sz="1175">
              <a:latin typeface="微软雅黑" panose="020B0503020204020204" charset="-122"/>
              <a:ea typeface="微软雅黑" panose="020B0503020204020204" charset="-122"/>
              <a:sym typeface="+mn-ea"/>
            </a:endParaRPr>
          </a:p>
          <a:p>
            <a:pPr lvl="0" algn="l">
              <a:buClrTx/>
              <a:buSzTx/>
              <a:buFontTx/>
            </a:pPr>
            <a:r>
              <a:rPr lang="zh-CN" altLang="en-US" sz="1175">
                <a:latin typeface="微软雅黑" panose="020B0503020204020204" charset="-122"/>
                <a:ea typeface="微软雅黑" panose="020B0503020204020204" charset="-122"/>
                <a:sym typeface="+mn-ea"/>
              </a:rPr>
              <a:t>私域的内容方向可以做旅游和养生，群话题可以做时事、股市和数码新奇特产品</a:t>
            </a:r>
            <a:endParaRPr lang="zh-CN" altLang="en-US" sz="1175">
              <a:latin typeface="微软雅黑" panose="020B0503020204020204" charset="-122"/>
              <a:ea typeface="微软雅黑" panose="020B0503020204020204" charset="-122"/>
              <a:sym typeface="+mn-ea"/>
            </a:endParaRPr>
          </a:p>
        </p:txBody>
      </p:sp>
      <p:sp>
        <p:nvSpPr>
          <p:cNvPr id="19" name="文本框 18"/>
          <p:cNvSpPr txBox="1"/>
          <p:nvPr/>
        </p:nvSpPr>
        <p:spPr>
          <a:xfrm>
            <a:off x="2716745" y="1104961"/>
            <a:ext cx="2184858"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20" name="表格 19"/>
          <p:cNvGraphicFramePr/>
          <p:nvPr>
            <p:custDataLst>
              <p:tags r:id="rId6"/>
            </p:custDataLst>
          </p:nvPr>
        </p:nvGraphicFramePr>
        <p:xfrm>
          <a:off x="2725277" y="1397200"/>
          <a:ext cx="2176145" cy="1413510"/>
        </p:xfrm>
        <a:graphic>
          <a:graphicData uri="http://schemas.openxmlformats.org/drawingml/2006/table">
            <a:tbl>
              <a:tblPr firstRow="1" bandRow="1">
                <a:tableStyleId>{5C22544A-7EE6-4342-B048-85BDC9FD1C3A}</a:tableStyleId>
              </a:tblPr>
              <a:tblGrid>
                <a:gridCol w="1127125"/>
                <a:gridCol w="1049020"/>
              </a:tblGrid>
              <a:tr h="235585">
                <a:tc>
                  <a:txBody>
                    <a:bodyPr/>
                    <a:lstStyle/>
                    <a:p>
                      <a:pPr indent="0" algn="ctr">
                        <a:buNone/>
                      </a:pPr>
                      <a:r>
                        <a:rPr lang="zh-CN" sz="925" b="0">
                          <a:solidFill>
                            <a:schemeClr val="bg1"/>
                          </a:solidFill>
                          <a:latin typeface="微软雅黑" panose="020B0503020204020204" charset="-122"/>
                          <a:ea typeface="微软雅黑" panose="020B0503020204020204" charset="-122"/>
                        </a:rPr>
                        <a:t>财经股市</a:t>
                      </a:r>
                      <a:endParaRPr lang="zh-CN" altLang="en-US" sz="925" b="0">
                        <a:solidFill>
                          <a:schemeClr val="bg1"/>
                        </a:solidFill>
                        <a:latin typeface="微软雅黑" panose="020B0503020204020204" charset="-122"/>
                        <a:ea typeface="微软雅黑" panose="020B0503020204020204" charset="-122"/>
                      </a:endParaRPr>
                    </a:p>
                  </a:txBody>
                  <a:tcPr marL="10665" marR="10665" marT="10665" marB="38396" anchor="ctr">
                    <a:solidFill>
                      <a:schemeClr val="bg1">
                        <a:lumMod val="50000"/>
                      </a:schemeClr>
                    </a:solidFill>
                  </a:tcPr>
                </a:tc>
                <a:tc>
                  <a:txBody>
                    <a:bodyPr/>
                    <a:lstStyle/>
                    <a:p>
                      <a:pPr indent="0" algn="ctr">
                        <a:buNone/>
                      </a:pPr>
                      <a:r>
                        <a:rPr lang="en-US" sz="925" b="0">
                          <a:solidFill>
                            <a:srgbClr val="000000"/>
                          </a:solidFill>
                          <a:latin typeface="微软雅黑" panose="020B0503020204020204" charset="-122"/>
                          <a:ea typeface="微软雅黑" panose="020B0503020204020204" charset="-122"/>
                        </a:rPr>
                        <a:t>7%</a:t>
                      </a:r>
                      <a:endParaRPr lang="en-US" altLang="en-US" sz="925" b="0">
                        <a:solidFill>
                          <a:srgbClr val="000000"/>
                        </a:solidFill>
                        <a:latin typeface="微软雅黑" panose="020B0503020204020204" charset="-122"/>
                        <a:ea typeface="微软雅黑" panose="020B0503020204020204" charset="-122"/>
                      </a:endParaRPr>
                    </a:p>
                  </a:txBody>
                  <a:tcPr marL="10665" marR="10665" marT="10665" marB="38396" anchor="ctr">
                    <a:solidFill>
                      <a:schemeClr val="bg1">
                        <a:lumMod val="85000"/>
                      </a:schemeClr>
                    </a:solidFill>
                  </a:tcPr>
                </a:tc>
              </a:tr>
              <a:tr h="235585">
                <a:tc>
                  <a:txBody>
                    <a:bodyPr/>
                    <a:lstStyle/>
                    <a:p>
                      <a:pPr indent="0" algn="ctr">
                        <a:buNone/>
                      </a:pPr>
                      <a:r>
                        <a:rPr lang="zh-CN" sz="925" b="0">
                          <a:solidFill>
                            <a:schemeClr val="bg1"/>
                          </a:solidFill>
                          <a:latin typeface="微软雅黑" panose="020B0503020204020204" charset="-122"/>
                          <a:ea typeface="微软雅黑" panose="020B0503020204020204" charset="-122"/>
                        </a:rPr>
                        <a:t>科技数码</a:t>
                      </a:r>
                      <a:endParaRPr lang="zh-CN" altLang="en-US" sz="925" b="0">
                        <a:solidFill>
                          <a:schemeClr val="bg1"/>
                        </a:solidFill>
                        <a:latin typeface="微软雅黑" panose="020B0503020204020204" charset="-122"/>
                        <a:ea typeface="微软雅黑" panose="020B0503020204020204" charset="-122"/>
                      </a:endParaRPr>
                    </a:p>
                  </a:txBody>
                  <a:tcPr marL="10665" marR="10665" marT="10665" marB="38396" anchor="ctr">
                    <a:solidFill>
                      <a:schemeClr val="bg1">
                        <a:lumMod val="50000"/>
                      </a:schemeClr>
                    </a:solidFill>
                  </a:tcPr>
                </a:tc>
                <a:tc>
                  <a:txBody>
                    <a:bodyPr/>
                    <a:lstStyle/>
                    <a:p>
                      <a:pPr indent="0" algn="ctr">
                        <a:buNone/>
                      </a:pPr>
                      <a:r>
                        <a:rPr lang="en-US" sz="925" b="0">
                          <a:solidFill>
                            <a:srgbClr val="000000"/>
                          </a:solidFill>
                          <a:latin typeface="微软雅黑" panose="020B0503020204020204" charset="-122"/>
                          <a:ea typeface="微软雅黑" panose="020B0503020204020204" charset="-122"/>
                        </a:rPr>
                        <a:t>13%</a:t>
                      </a:r>
                      <a:endParaRPr lang="en-US" altLang="en-US" sz="925" b="0">
                        <a:solidFill>
                          <a:srgbClr val="000000"/>
                        </a:solidFill>
                        <a:latin typeface="微软雅黑" panose="020B0503020204020204" charset="-122"/>
                        <a:ea typeface="微软雅黑" panose="020B0503020204020204" charset="-122"/>
                      </a:endParaRPr>
                    </a:p>
                  </a:txBody>
                  <a:tcPr marL="10665" marR="10665" marT="10665" marB="38396" anchor="ctr">
                    <a:solidFill>
                      <a:schemeClr val="bg1">
                        <a:lumMod val="85000"/>
                      </a:schemeClr>
                    </a:solidFill>
                  </a:tcPr>
                </a:tc>
              </a:tr>
              <a:tr h="235585">
                <a:tc>
                  <a:txBody>
                    <a:bodyPr/>
                    <a:lstStyle/>
                    <a:p>
                      <a:pPr indent="0" algn="ctr">
                        <a:buNone/>
                      </a:pPr>
                      <a:r>
                        <a:rPr lang="zh-CN" sz="925" b="0">
                          <a:solidFill>
                            <a:schemeClr val="bg1"/>
                          </a:solidFill>
                          <a:latin typeface="微软雅黑" panose="020B0503020204020204" charset="-122"/>
                          <a:ea typeface="微软雅黑" panose="020B0503020204020204" charset="-122"/>
                        </a:rPr>
                        <a:t>养生保健</a:t>
                      </a:r>
                      <a:endParaRPr lang="zh-CN" altLang="en-US" sz="925" b="0">
                        <a:solidFill>
                          <a:schemeClr val="bg1"/>
                        </a:solidFill>
                        <a:latin typeface="微软雅黑" panose="020B0503020204020204" charset="-122"/>
                        <a:ea typeface="微软雅黑" panose="020B0503020204020204" charset="-122"/>
                      </a:endParaRPr>
                    </a:p>
                  </a:txBody>
                  <a:tcPr marL="10665" marR="10665" marT="10665" marB="38396" anchor="ctr">
                    <a:solidFill>
                      <a:schemeClr val="bg1">
                        <a:lumMod val="50000"/>
                      </a:schemeClr>
                    </a:solidFill>
                  </a:tcPr>
                </a:tc>
                <a:tc>
                  <a:txBody>
                    <a:bodyPr/>
                    <a:lstStyle/>
                    <a:p>
                      <a:pPr indent="0" algn="ctr">
                        <a:buNone/>
                      </a:pPr>
                      <a:r>
                        <a:rPr lang="en-US" sz="925" b="0">
                          <a:solidFill>
                            <a:srgbClr val="000000"/>
                          </a:solidFill>
                          <a:latin typeface="微软雅黑" panose="020B0503020204020204" charset="-122"/>
                          <a:ea typeface="微软雅黑" panose="020B0503020204020204" charset="-122"/>
                        </a:rPr>
                        <a:t>20%</a:t>
                      </a:r>
                      <a:endParaRPr lang="en-US" altLang="en-US" sz="925" b="0">
                        <a:solidFill>
                          <a:srgbClr val="000000"/>
                        </a:solidFill>
                        <a:latin typeface="微软雅黑" panose="020B0503020204020204" charset="-122"/>
                        <a:ea typeface="微软雅黑" panose="020B0503020204020204" charset="-122"/>
                      </a:endParaRPr>
                    </a:p>
                  </a:txBody>
                  <a:tcPr marL="10665" marR="10665" marT="10665" marB="38396" anchor="ctr">
                    <a:solidFill>
                      <a:schemeClr val="bg1">
                        <a:lumMod val="85000"/>
                      </a:schemeClr>
                    </a:solidFill>
                  </a:tcPr>
                </a:tc>
              </a:tr>
              <a:tr h="235585">
                <a:tc>
                  <a:txBody>
                    <a:bodyPr/>
                    <a:lstStyle/>
                    <a:p>
                      <a:pPr indent="0" algn="ctr">
                        <a:buNone/>
                      </a:pPr>
                      <a:r>
                        <a:rPr lang="zh-CN" sz="925" b="0">
                          <a:solidFill>
                            <a:schemeClr val="bg1"/>
                          </a:solidFill>
                          <a:latin typeface="微软雅黑" panose="020B0503020204020204" charset="-122"/>
                          <a:ea typeface="微软雅黑" panose="020B0503020204020204" charset="-122"/>
                        </a:rPr>
                        <a:t>军事</a:t>
                      </a:r>
                      <a:endParaRPr lang="zh-CN" altLang="en-US" sz="925" b="0">
                        <a:solidFill>
                          <a:schemeClr val="bg1"/>
                        </a:solidFill>
                        <a:latin typeface="微软雅黑" panose="020B0503020204020204" charset="-122"/>
                        <a:ea typeface="微软雅黑" panose="020B0503020204020204" charset="-122"/>
                      </a:endParaRPr>
                    </a:p>
                  </a:txBody>
                  <a:tcPr marL="10665" marR="10665" marT="10665" marB="38396" anchor="ctr">
                    <a:solidFill>
                      <a:schemeClr val="bg1">
                        <a:lumMod val="50000"/>
                      </a:schemeClr>
                    </a:solidFill>
                  </a:tcPr>
                </a:tc>
                <a:tc>
                  <a:txBody>
                    <a:bodyPr/>
                    <a:lstStyle/>
                    <a:p>
                      <a:pPr indent="0" algn="ctr">
                        <a:buNone/>
                      </a:pPr>
                      <a:r>
                        <a:rPr lang="en-US" sz="925" b="0">
                          <a:solidFill>
                            <a:srgbClr val="000000"/>
                          </a:solidFill>
                          <a:latin typeface="微软雅黑" panose="020B0503020204020204" charset="-122"/>
                          <a:ea typeface="微软雅黑" panose="020B0503020204020204" charset="-122"/>
                        </a:rPr>
                        <a:t>13%</a:t>
                      </a:r>
                      <a:endParaRPr lang="en-US" altLang="en-US" sz="925" b="0">
                        <a:solidFill>
                          <a:srgbClr val="000000"/>
                        </a:solidFill>
                        <a:latin typeface="微软雅黑" panose="020B0503020204020204" charset="-122"/>
                        <a:ea typeface="微软雅黑" panose="020B0503020204020204" charset="-122"/>
                      </a:endParaRPr>
                    </a:p>
                  </a:txBody>
                  <a:tcPr marL="10665" marR="10665" marT="10665" marB="38396" anchor="ctr">
                    <a:solidFill>
                      <a:schemeClr val="bg1">
                        <a:lumMod val="85000"/>
                      </a:schemeClr>
                    </a:solidFill>
                  </a:tcPr>
                </a:tc>
              </a:tr>
              <a:tr h="235585">
                <a:tc>
                  <a:txBody>
                    <a:bodyPr/>
                    <a:lstStyle/>
                    <a:p>
                      <a:pPr indent="0" algn="ctr">
                        <a:buNone/>
                      </a:pPr>
                      <a:r>
                        <a:rPr lang="zh-CN" sz="925" b="0">
                          <a:solidFill>
                            <a:schemeClr val="bg1"/>
                          </a:solidFill>
                          <a:latin typeface="微软雅黑" panose="020B0503020204020204" charset="-122"/>
                          <a:ea typeface="微软雅黑" panose="020B0503020204020204" charset="-122"/>
                        </a:rPr>
                        <a:t>美食</a:t>
                      </a:r>
                      <a:endParaRPr lang="zh-CN" altLang="en-US" sz="925" b="0">
                        <a:solidFill>
                          <a:schemeClr val="bg1"/>
                        </a:solidFill>
                        <a:latin typeface="微软雅黑" panose="020B0503020204020204" charset="-122"/>
                        <a:ea typeface="微软雅黑" panose="020B0503020204020204" charset="-122"/>
                      </a:endParaRPr>
                    </a:p>
                  </a:txBody>
                  <a:tcPr marL="10665" marR="10665" marT="10665" marB="38396" anchor="ctr">
                    <a:solidFill>
                      <a:schemeClr val="bg1">
                        <a:lumMod val="50000"/>
                      </a:schemeClr>
                    </a:solidFill>
                  </a:tcPr>
                </a:tc>
                <a:tc>
                  <a:txBody>
                    <a:bodyPr/>
                    <a:lstStyle/>
                    <a:p>
                      <a:pPr indent="0" algn="ctr">
                        <a:buNone/>
                      </a:pPr>
                      <a:r>
                        <a:rPr lang="en-US" sz="925" b="0">
                          <a:solidFill>
                            <a:srgbClr val="000000"/>
                          </a:solidFill>
                          <a:latin typeface="微软雅黑" panose="020B0503020204020204" charset="-122"/>
                          <a:ea typeface="微软雅黑" panose="020B0503020204020204" charset="-122"/>
                        </a:rPr>
                        <a:t>7%</a:t>
                      </a:r>
                      <a:endParaRPr lang="en-US" altLang="en-US" sz="925" b="0">
                        <a:solidFill>
                          <a:srgbClr val="000000"/>
                        </a:solidFill>
                        <a:latin typeface="微软雅黑" panose="020B0503020204020204" charset="-122"/>
                        <a:ea typeface="微软雅黑" panose="020B0503020204020204" charset="-122"/>
                      </a:endParaRPr>
                    </a:p>
                  </a:txBody>
                  <a:tcPr marL="10665" marR="10665" marT="10665" marB="38396" anchor="ctr">
                    <a:solidFill>
                      <a:schemeClr val="bg1">
                        <a:lumMod val="85000"/>
                      </a:schemeClr>
                    </a:solidFill>
                  </a:tcPr>
                </a:tc>
              </a:tr>
              <a:tr h="235585">
                <a:tc>
                  <a:txBody>
                    <a:bodyPr/>
                    <a:lstStyle/>
                    <a:p>
                      <a:pPr indent="0" algn="ctr">
                        <a:buNone/>
                      </a:pPr>
                      <a:r>
                        <a:rPr lang="zh-CN" sz="925" b="0">
                          <a:solidFill>
                            <a:schemeClr val="bg1"/>
                          </a:solidFill>
                          <a:latin typeface="微软雅黑" panose="020B0503020204020204" charset="-122"/>
                          <a:ea typeface="微软雅黑" panose="020B0503020204020204" charset="-122"/>
                        </a:rPr>
                        <a:t>旅游</a:t>
                      </a:r>
                      <a:endParaRPr lang="zh-CN" altLang="en-US" sz="925" b="0">
                        <a:solidFill>
                          <a:schemeClr val="bg1"/>
                        </a:solidFill>
                        <a:latin typeface="微软雅黑" panose="020B0503020204020204" charset="-122"/>
                        <a:ea typeface="微软雅黑" panose="020B0503020204020204" charset="-122"/>
                      </a:endParaRPr>
                    </a:p>
                  </a:txBody>
                  <a:tcPr marL="10665" marR="10665" marT="10665" marB="38396" anchor="ctr">
                    <a:solidFill>
                      <a:schemeClr val="bg1">
                        <a:lumMod val="50000"/>
                      </a:schemeClr>
                    </a:solidFill>
                  </a:tcPr>
                </a:tc>
                <a:tc>
                  <a:txBody>
                    <a:bodyPr/>
                    <a:lstStyle/>
                    <a:p>
                      <a:pPr indent="0" algn="ctr">
                        <a:buNone/>
                      </a:pPr>
                      <a:r>
                        <a:rPr lang="en-US" sz="925" b="0">
                          <a:solidFill>
                            <a:srgbClr val="000000"/>
                          </a:solidFill>
                          <a:latin typeface="微软雅黑" panose="020B0503020204020204" charset="-122"/>
                          <a:ea typeface="微软雅黑" panose="020B0503020204020204" charset="-122"/>
                        </a:rPr>
                        <a:t>27%</a:t>
                      </a:r>
                      <a:endParaRPr lang="en-US" altLang="en-US" sz="925" b="0">
                        <a:solidFill>
                          <a:srgbClr val="000000"/>
                        </a:solidFill>
                        <a:latin typeface="微软雅黑" panose="020B0503020204020204" charset="-122"/>
                        <a:ea typeface="微软雅黑" panose="020B0503020204020204" charset="-122"/>
                      </a:endParaRPr>
                    </a:p>
                  </a:txBody>
                  <a:tcPr marL="10665" marR="10665" marT="10665" marB="38396" anchor="ctr">
                    <a:solidFill>
                      <a:schemeClr val="bg1">
                        <a:lumMod val="85000"/>
                      </a:schemeClr>
                    </a:solidFill>
                  </a:tcPr>
                </a:tc>
              </a:tr>
            </a:tbl>
          </a:graphicData>
        </a:graphic>
      </p:graphicFrame>
      <p:sp>
        <p:nvSpPr>
          <p:cNvPr id="21" name="文本框 20"/>
          <p:cNvSpPr txBox="1"/>
          <p:nvPr/>
        </p:nvSpPr>
        <p:spPr>
          <a:xfrm>
            <a:off x="5231704" y="1181221"/>
            <a:ext cx="2167260"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22" name="表格 21"/>
          <p:cNvGraphicFramePr/>
          <p:nvPr>
            <p:custDataLst>
              <p:tags r:id="rId7"/>
            </p:custDataLst>
          </p:nvPr>
        </p:nvGraphicFramePr>
        <p:xfrm>
          <a:off x="5231704" y="1466527"/>
          <a:ext cx="2206625" cy="270510"/>
        </p:xfrm>
        <a:graphic>
          <a:graphicData uri="http://schemas.openxmlformats.org/drawingml/2006/table">
            <a:tbl>
              <a:tblPr firstRow="1" bandRow="1">
                <a:tableStyleId>{5C22544A-7EE6-4342-B048-85BDC9FD1C3A}</a:tableStyleId>
              </a:tblPr>
              <a:tblGrid>
                <a:gridCol w="1143000"/>
                <a:gridCol w="1063625"/>
              </a:tblGrid>
              <a:tr h="270510">
                <a:tc>
                  <a:txBody>
                    <a:bodyPr/>
                    <a:lstStyle/>
                    <a:p>
                      <a:pPr algn="ctr">
                        <a:buNone/>
                      </a:pPr>
                      <a:r>
                        <a:rPr lang="zh-CN" altLang="en-US" sz="1010" b="0">
                          <a:solidFill>
                            <a:schemeClr val="bg1"/>
                          </a:solidFill>
                          <a:latin typeface="微软雅黑" panose="020B0503020204020204" charset="-122"/>
                          <a:ea typeface="微软雅黑" panose="020B0503020204020204" charset="-122"/>
                        </a:rPr>
                        <a:t>朋友圈</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100%</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bl>
          </a:graphicData>
        </a:graphic>
      </p:graphicFrame>
      <p:sp>
        <p:nvSpPr>
          <p:cNvPr id="29" name="文本框 28"/>
          <p:cNvSpPr txBox="1"/>
          <p:nvPr/>
        </p:nvSpPr>
        <p:spPr>
          <a:xfrm>
            <a:off x="2716745" y="3687491"/>
            <a:ext cx="2149661"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sym typeface="+mn-ea"/>
              </a:rPr>
              <a:t>体验客户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5" name="表格 4"/>
          <p:cNvGraphicFramePr/>
          <p:nvPr>
            <p:custDataLst>
              <p:tags r:id="rId8"/>
            </p:custDataLst>
          </p:nvPr>
        </p:nvGraphicFramePr>
        <p:xfrm>
          <a:off x="2717811" y="3983688"/>
          <a:ext cx="2160905" cy="1640205"/>
        </p:xfrm>
        <a:graphic>
          <a:graphicData uri="http://schemas.openxmlformats.org/drawingml/2006/table">
            <a:tbl>
              <a:tblPr firstRow="1" bandRow="1">
                <a:tableStyleId>{5C22544A-7EE6-4342-B048-85BDC9FD1C3A}</a:tableStyleId>
              </a:tblPr>
              <a:tblGrid>
                <a:gridCol w="1118870"/>
                <a:gridCol w="1042035"/>
              </a:tblGrid>
              <a:tr h="234315">
                <a:tc>
                  <a:txBody>
                    <a:bodyPr/>
                    <a:lstStyle/>
                    <a:p>
                      <a:pPr indent="0" algn="ctr">
                        <a:buNone/>
                      </a:pPr>
                      <a:r>
                        <a:rPr lang="zh-CN" sz="925" b="0">
                          <a:solidFill>
                            <a:schemeClr val="bg1"/>
                          </a:solidFill>
                          <a:latin typeface="微软雅黑" panose="020B0503020204020204" charset="-122"/>
                          <a:ea typeface="微软雅黑" panose="020B0503020204020204" charset="-122"/>
                        </a:rPr>
                        <a:t>时事新闻</a:t>
                      </a:r>
                      <a:endParaRPr lang="zh-CN" altLang="en-US" sz="925" b="0">
                        <a:solidFill>
                          <a:schemeClr val="bg1"/>
                        </a:solidFill>
                        <a:latin typeface="微软雅黑" panose="020B0503020204020204" charset="-122"/>
                        <a:ea typeface="微软雅黑" panose="020B0503020204020204" charset="-122"/>
                      </a:endParaRPr>
                    </a:p>
                  </a:txBody>
                  <a:tcPr marL="10665" marR="10665" marT="10665" marB="38396" anchor="ctr">
                    <a:solidFill>
                      <a:schemeClr val="bg1">
                        <a:lumMod val="50000"/>
                      </a:schemeClr>
                    </a:solidFill>
                  </a:tcPr>
                </a:tc>
                <a:tc>
                  <a:txBody>
                    <a:bodyPr/>
                    <a:lstStyle/>
                    <a:p>
                      <a:pPr indent="0" algn="ctr">
                        <a:buNone/>
                      </a:pPr>
                      <a:r>
                        <a:rPr lang="en-US" sz="925" b="0">
                          <a:solidFill>
                            <a:srgbClr val="000000"/>
                          </a:solidFill>
                          <a:latin typeface="微软雅黑" panose="020B0503020204020204" charset="-122"/>
                          <a:ea typeface="微软雅黑" panose="020B0503020204020204" charset="-122"/>
                        </a:rPr>
                        <a:t>21%</a:t>
                      </a:r>
                      <a:endParaRPr lang="en-US" altLang="en-US" sz="925" b="0">
                        <a:solidFill>
                          <a:srgbClr val="000000"/>
                        </a:solidFill>
                        <a:latin typeface="微软雅黑" panose="020B0503020204020204" charset="-122"/>
                        <a:ea typeface="微软雅黑" panose="020B0503020204020204" charset="-122"/>
                      </a:endParaRPr>
                    </a:p>
                  </a:txBody>
                  <a:tcPr marL="10665" marR="10665" marT="10665" marB="38396" anchor="ctr">
                    <a:solidFill>
                      <a:schemeClr val="bg1">
                        <a:lumMod val="85000"/>
                      </a:schemeClr>
                    </a:solidFill>
                  </a:tcPr>
                </a:tc>
              </a:tr>
              <a:tr h="234315">
                <a:tc>
                  <a:txBody>
                    <a:bodyPr/>
                    <a:lstStyle/>
                    <a:p>
                      <a:pPr indent="0" algn="ctr">
                        <a:buNone/>
                      </a:pPr>
                      <a:r>
                        <a:rPr lang="zh-CN" sz="925" b="0">
                          <a:solidFill>
                            <a:schemeClr val="bg1"/>
                          </a:solidFill>
                          <a:latin typeface="微软雅黑" panose="020B0503020204020204" charset="-122"/>
                          <a:ea typeface="微软雅黑" panose="020B0503020204020204" charset="-122"/>
                        </a:rPr>
                        <a:t>文化娱乐</a:t>
                      </a:r>
                      <a:endParaRPr lang="zh-CN" altLang="en-US" sz="925" b="0">
                        <a:solidFill>
                          <a:schemeClr val="bg1"/>
                        </a:solidFill>
                        <a:latin typeface="微软雅黑" panose="020B0503020204020204" charset="-122"/>
                        <a:ea typeface="微软雅黑" panose="020B0503020204020204" charset="-122"/>
                      </a:endParaRPr>
                    </a:p>
                  </a:txBody>
                  <a:tcPr marL="10665" marR="10665" marT="10665" marB="38396" anchor="ctr">
                    <a:solidFill>
                      <a:schemeClr val="bg1">
                        <a:lumMod val="50000"/>
                      </a:schemeClr>
                    </a:solidFill>
                  </a:tcPr>
                </a:tc>
                <a:tc>
                  <a:txBody>
                    <a:bodyPr/>
                    <a:lstStyle/>
                    <a:p>
                      <a:pPr indent="0" algn="ctr">
                        <a:buNone/>
                      </a:pPr>
                      <a:r>
                        <a:rPr lang="en-US" sz="925" b="0">
                          <a:solidFill>
                            <a:srgbClr val="000000"/>
                          </a:solidFill>
                          <a:latin typeface="微软雅黑" panose="020B0503020204020204" charset="-122"/>
                          <a:ea typeface="微软雅黑" panose="020B0503020204020204" charset="-122"/>
                        </a:rPr>
                        <a:t>8%</a:t>
                      </a:r>
                      <a:endParaRPr lang="en-US" altLang="en-US" sz="925" b="0">
                        <a:solidFill>
                          <a:srgbClr val="000000"/>
                        </a:solidFill>
                        <a:latin typeface="微软雅黑" panose="020B0503020204020204" charset="-122"/>
                        <a:ea typeface="微软雅黑" panose="020B0503020204020204" charset="-122"/>
                      </a:endParaRPr>
                    </a:p>
                  </a:txBody>
                  <a:tcPr marL="10665" marR="10665" marT="10665" marB="38396" anchor="ctr">
                    <a:solidFill>
                      <a:schemeClr val="bg1">
                        <a:lumMod val="85000"/>
                      </a:schemeClr>
                    </a:solidFill>
                  </a:tcPr>
                </a:tc>
              </a:tr>
              <a:tr h="234315">
                <a:tc>
                  <a:txBody>
                    <a:bodyPr/>
                    <a:lstStyle/>
                    <a:p>
                      <a:pPr indent="0" algn="ctr">
                        <a:buNone/>
                      </a:pPr>
                      <a:r>
                        <a:rPr lang="zh-CN" sz="925" b="0">
                          <a:solidFill>
                            <a:schemeClr val="bg1"/>
                          </a:solidFill>
                          <a:latin typeface="微软雅黑" panose="020B0503020204020204" charset="-122"/>
                          <a:ea typeface="微软雅黑" panose="020B0503020204020204" charset="-122"/>
                        </a:rPr>
                        <a:t>财经股市</a:t>
                      </a:r>
                      <a:endParaRPr lang="zh-CN" altLang="en-US" sz="925" b="0">
                        <a:solidFill>
                          <a:schemeClr val="bg1"/>
                        </a:solidFill>
                        <a:latin typeface="微软雅黑" panose="020B0503020204020204" charset="-122"/>
                        <a:ea typeface="微软雅黑" panose="020B0503020204020204" charset="-122"/>
                      </a:endParaRPr>
                    </a:p>
                  </a:txBody>
                  <a:tcPr marL="10665" marR="10665" marT="10665" marB="38396" anchor="ctr">
                    <a:solidFill>
                      <a:schemeClr val="bg1">
                        <a:lumMod val="50000"/>
                      </a:schemeClr>
                    </a:solidFill>
                  </a:tcPr>
                </a:tc>
                <a:tc>
                  <a:txBody>
                    <a:bodyPr/>
                    <a:lstStyle/>
                    <a:p>
                      <a:pPr indent="0" algn="ctr">
                        <a:buNone/>
                      </a:pPr>
                      <a:r>
                        <a:rPr lang="en-US" sz="925" b="0">
                          <a:solidFill>
                            <a:srgbClr val="000000"/>
                          </a:solidFill>
                          <a:latin typeface="微软雅黑" panose="020B0503020204020204" charset="-122"/>
                          <a:ea typeface="微软雅黑" panose="020B0503020204020204" charset="-122"/>
                        </a:rPr>
                        <a:t>10%</a:t>
                      </a:r>
                      <a:endParaRPr lang="en-US" altLang="en-US" sz="925" b="0">
                        <a:solidFill>
                          <a:srgbClr val="000000"/>
                        </a:solidFill>
                        <a:latin typeface="微软雅黑" panose="020B0503020204020204" charset="-122"/>
                        <a:ea typeface="微软雅黑" panose="020B0503020204020204" charset="-122"/>
                      </a:endParaRPr>
                    </a:p>
                  </a:txBody>
                  <a:tcPr marL="10665" marR="10665" marT="10665" marB="38396" anchor="ctr">
                    <a:solidFill>
                      <a:schemeClr val="bg1">
                        <a:lumMod val="85000"/>
                      </a:schemeClr>
                    </a:solidFill>
                  </a:tcPr>
                </a:tc>
              </a:tr>
              <a:tr h="234315">
                <a:tc>
                  <a:txBody>
                    <a:bodyPr/>
                    <a:lstStyle/>
                    <a:p>
                      <a:pPr indent="0" algn="ctr">
                        <a:buNone/>
                      </a:pPr>
                      <a:r>
                        <a:rPr lang="zh-CN" sz="925" b="0">
                          <a:solidFill>
                            <a:schemeClr val="bg1"/>
                          </a:solidFill>
                          <a:latin typeface="微软雅黑" panose="020B0503020204020204" charset="-122"/>
                          <a:ea typeface="微软雅黑" panose="020B0503020204020204" charset="-122"/>
                        </a:rPr>
                        <a:t>科技数码</a:t>
                      </a:r>
                      <a:endParaRPr lang="zh-CN" altLang="en-US" sz="925" b="0">
                        <a:solidFill>
                          <a:schemeClr val="bg1"/>
                        </a:solidFill>
                        <a:latin typeface="微软雅黑" panose="020B0503020204020204" charset="-122"/>
                        <a:ea typeface="微软雅黑" panose="020B0503020204020204" charset="-122"/>
                      </a:endParaRPr>
                    </a:p>
                  </a:txBody>
                  <a:tcPr marL="10665" marR="10665" marT="10665" marB="38396" anchor="ctr">
                    <a:solidFill>
                      <a:schemeClr val="bg1">
                        <a:lumMod val="50000"/>
                      </a:schemeClr>
                    </a:solidFill>
                  </a:tcPr>
                </a:tc>
                <a:tc>
                  <a:txBody>
                    <a:bodyPr/>
                    <a:lstStyle/>
                    <a:p>
                      <a:pPr indent="0" algn="ctr">
                        <a:buNone/>
                      </a:pPr>
                      <a:r>
                        <a:rPr lang="en-US" sz="925" b="0">
                          <a:solidFill>
                            <a:srgbClr val="000000"/>
                          </a:solidFill>
                          <a:latin typeface="微软雅黑" panose="020B0503020204020204" charset="-122"/>
                          <a:ea typeface="微软雅黑" panose="020B0503020204020204" charset="-122"/>
                        </a:rPr>
                        <a:t>15%</a:t>
                      </a:r>
                      <a:endParaRPr lang="en-US" altLang="en-US" sz="925" b="0">
                        <a:solidFill>
                          <a:srgbClr val="000000"/>
                        </a:solidFill>
                        <a:latin typeface="微软雅黑" panose="020B0503020204020204" charset="-122"/>
                        <a:ea typeface="微软雅黑" panose="020B0503020204020204" charset="-122"/>
                      </a:endParaRPr>
                    </a:p>
                  </a:txBody>
                  <a:tcPr marL="10665" marR="10665" marT="10665" marB="38396" anchor="ctr">
                    <a:solidFill>
                      <a:schemeClr val="bg1">
                        <a:lumMod val="85000"/>
                      </a:schemeClr>
                    </a:solidFill>
                  </a:tcPr>
                </a:tc>
              </a:tr>
              <a:tr h="234315">
                <a:tc>
                  <a:txBody>
                    <a:bodyPr/>
                    <a:lstStyle/>
                    <a:p>
                      <a:pPr indent="0" algn="ctr">
                        <a:buNone/>
                      </a:pPr>
                      <a:r>
                        <a:rPr lang="zh-CN" sz="925" b="0">
                          <a:solidFill>
                            <a:schemeClr val="bg1"/>
                          </a:solidFill>
                          <a:latin typeface="微软雅黑" panose="020B0503020204020204" charset="-122"/>
                          <a:ea typeface="微软雅黑" panose="020B0503020204020204" charset="-122"/>
                        </a:rPr>
                        <a:t>养生保健</a:t>
                      </a:r>
                      <a:endParaRPr lang="zh-CN" altLang="en-US" sz="925" b="0">
                        <a:solidFill>
                          <a:schemeClr val="bg1"/>
                        </a:solidFill>
                        <a:latin typeface="微软雅黑" panose="020B0503020204020204" charset="-122"/>
                        <a:ea typeface="微软雅黑" panose="020B0503020204020204" charset="-122"/>
                      </a:endParaRPr>
                    </a:p>
                  </a:txBody>
                  <a:tcPr marL="10665" marR="10665" marT="10665" marB="38396" anchor="ctr">
                    <a:solidFill>
                      <a:schemeClr val="bg1">
                        <a:lumMod val="50000"/>
                      </a:schemeClr>
                    </a:solidFill>
                  </a:tcPr>
                </a:tc>
                <a:tc>
                  <a:txBody>
                    <a:bodyPr/>
                    <a:lstStyle/>
                    <a:p>
                      <a:pPr indent="0" algn="ctr">
                        <a:buNone/>
                      </a:pPr>
                      <a:r>
                        <a:rPr lang="en-US" sz="925" b="0">
                          <a:solidFill>
                            <a:srgbClr val="000000"/>
                          </a:solidFill>
                          <a:latin typeface="微软雅黑" panose="020B0503020204020204" charset="-122"/>
                          <a:ea typeface="微软雅黑" panose="020B0503020204020204" charset="-122"/>
                        </a:rPr>
                        <a:t>10%</a:t>
                      </a:r>
                      <a:endParaRPr lang="en-US" altLang="en-US" sz="925" b="0">
                        <a:solidFill>
                          <a:srgbClr val="000000"/>
                        </a:solidFill>
                        <a:latin typeface="微软雅黑" panose="020B0503020204020204" charset="-122"/>
                        <a:ea typeface="微软雅黑" panose="020B0503020204020204" charset="-122"/>
                      </a:endParaRPr>
                    </a:p>
                  </a:txBody>
                  <a:tcPr marL="10665" marR="10665" marT="10665" marB="38396" anchor="ctr">
                    <a:solidFill>
                      <a:schemeClr val="bg1">
                        <a:lumMod val="85000"/>
                      </a:schemeClr>
                    </a:solidFill>
                  </a:tcPr>
                </a:tc>
              </a:tr>
              <a:tr h="234315">
                <a:tc>
                  <a:txBody>
                    <a:bodyPr/>
                    <a:lstStyle/>
                    <a:p>
                      <a:pPr indent="0" algn="ctr">
                        <a:buNone/>
                      </a:pPr>
                      <a:r>
                        <a:rPr lang="zh-CN" sz="925" b="0">
                          <a:solidFill>
                            <a:schemeClr val="bg1"/>
                          </a:solidFill>
                          <a:latin typeface="微软雅黑" panose="020B0503020204020204" charset="-122"/>
                          <a:ea typeface="微软雅黑" panose="020B0503020204020204" charset="-122"/>
                        </a:rPr>
                        <a:t>美食</a:t>
                      </a:r>
                      <a:endParaRPr lang="zh-CN" altLang="en-US" sz="925" b="0">
                        <a:solidFill>
                          <a:schemeClr val="bg1"/>
                        </a:solidFill>
                        <a:latin typeface="微软雅黑" panose="020B0503020204020204" charset="-122"/>
                        <a:ea typeface="微软雅黑" panose="020B0503020204020204" charset="-122"/>
                      </a:endParaRPr>
                    </a:p>
                  </a:txBody>
                  <a:tcPr marL="10665" marR="10665" marT="10665" marB="38396" anchor="ctr">
                    <a:solidFill>
                      <a:schemeClr val="bg1">
                        <a:lumMod val="50000"/>
                      </a:schemeClr>
                    </a:solidFill>
                  </a:tcPr>
                </a:tc>
                <a:tc>
                  <a:txBody>
                    <a:bodyPr/>
                    <a:lstStyle/>
                    <a:p>
                      <a:pPr indent="0" algn="ctr">
                        <a:buNone/>
                      </a:pPr>
                      <a:r>
                        <a:rPr lang="en-US" sz="925" b="0">
                          <a:solidFill>
                            <a:srgbClr val="000000"/>
                          </a:solidFill>
                          <a:latin typeface="微软雅黑" panose="020B0503020204020204" charset="-122"/>
                          <a:ea typeface="微软雅黑" panose="020B0503020204020204" charset="-122"/>
                        </a:rPr>
                        <a:t>11%</a:t>
                      </a:r>
                      <a:endParaRPr lang="en-US" altLang="en-US" sz="925" b="0">
                        <a:solidFill>
                          <a:srgbClr val="000000"/>
                        </a:solidFill>
                        <a:latin typeface="微软雅黑" panose="020B0503020204020204" charset="-122"/>
                        <a:ea typeface="微软雅黑" panose="020B0503020204020204" charset="-122"/>
                      </a:endParaRPr>
                    </a:p>
                  </a:txBody>
                  <a:tcPr marL="10665" marR="10665" marT="10665" marB="38396" anchor="ctr">
                    <a:solidFill>
                      <a:schemeClr val="bg1">
                        <a:lumMod val="85000"/>
                      </a:schemeClr>
                    </a:solidFill>
                  </a:tcPr>
                </a:tc>
              </a:tr>
              <a:tr h="234315">
                <a:tc>
                  <a:txBody>
                    <a:bodyPr/>
                    <a:lstStyle/>
                    <a:p>
                      <a:pPr indent="0" algn="ctr">
                        <a:buNone/>
                      </a:pPr>
                      <a:r>
                        <a:rPr lang="zh-CN" sz="925">
                          <a:solidFill>
                            <a:schemeClr val="bg1"/>
                          </a:solidFill>
                          <a:latin typeface="微软雅黑" panose="020B0503020204020204" charset="-122"/>
                          <a:ea typeface="微软雅黑" panose="020B0503020204020204" charset="-122"/>
                          <a:sym typeface="+mn-ea"/>
                        </a:rPr>
                        <a:t>旅游</a:t>
                      </a:r>
                      <a:endParaRPr lang="zh-CN" altLang="en-US" sz="925" b="0">
                        <a:solidFill>
                          <a:schemeClr val="bg1"/>
                        </a:solidFill>
                        <a:latin typeface="微软雅黑" panose="020B0503020204020204" charset="-122"/>
                        <a:ea typeface="微软雅黑" panose="020B0503020204020204" charset="-122"/>
                        <a:sym typeface="+mn-ea"/>
                      </a:endParaRPr>
                    </a:p>
                  </a:txBody>
                  <a:tcPr marL="10665" marR="10665" marT="10665" marB="38396" anchor="ctr">
                    <a:solidFill>
                      <a:schemeClr val="bg1">
                        <a:lumMod val="50000"/>
                      </a:schemeClr>
                    </a:solidFill>
                  </a:tcPr>
                </a:tc>
                <a:tc>
                  <a:txBody>
                    <a:bodyPr/>
                    <a:lstStyle/>
                    <a:p>
                      <a:pPr indent="0" algn="ctr">
                        <a:buNone/>
                      </a:pPr>
                      <a:r>
                        <a:rPr lang="en-US" sz="925" b="0">
                          <a:solidFill>
                            <a:srgbClr val="000000"/>
                          </a:solidFill>
                          <a:latin typeface="微软雅黑" panose="020B0503020204020204" charset="-122"/>
                          <a:ea typeface="微软雅黑" panose="020B0503020204020204" charset="-122"/>
                        </a:rPr>
                        <a:t>12%</a:t>
                      </a:r>
                      <a:endParaRPr lang="en-US" altLang="en-US" sz="925" b="0">
                        <a:solidFill>
                          <a:srgbClr val="000000"/>
                        </a:solidFill>
                        <a:latin typeface="微软雅黑" panose="020B0503020204020204" charset="-122"/>
                        <a:ea typeface="微软雅黑" panose="020B0503020204020204" charset="-122"/>
                      </a:endParaRPr>
                    </a:p>
                  </a:txBody>
                  <a:tcPr marL="10665" marR="10665" marT="10665" marB="38396" anchor="ctr">
                    <a:solidFill>
                      <a:schemeClr val="bg1">
                        <a:lumMod val="85000"/>
                      </a:schemeClr>
                    </a:solidFill>
                  </a:tcPr>
                </a:tc>
              </a:tr>
            </a:tbl>
          </a:graphicData>
        </a:graphic>
      </p:graphicFrame>
      <p:sp>
        <p:nvSpPr>
          <p:cNvPr id="31" name="文本框 30"/>
          <p:cNvSpPr txBox="1"/>
          <p:nvPr/>
        </p:nvSpPr>
        <p:spPr>
          <a:xfrm>
            <a:off x="5192242" y="3712712"/>
            <a:ext cx="2217388"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体验用户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32" name="表格 31"/>
          <p:cNvGraphicFramePr/>
          <p:nvPr>
            <p:custDataLst>
              <p:tags r:id="rId9"/>
            </p:custDataLst>
          </p:nvPr>
        </p:nvGraphicFramePr>
        <p:xfrm>
          <a:off x="5186375" y="4022016"/>
          <a:ext cx="2227580" cy="813435"/>
        </p:xfrm>
        <a:graphic>
          <a:graphicData uri="http://schemas.openxmlformats.org/drawingml/2006/table">
            <a:tbl>
              <a:tblPr firstRow="1" bandRow="1">
                <a:tableStyleId>{5C22544A-7EE6-4342-B048-85BDC9FD1C3A}</a:tableStyleId>
              </a:tblPr>
              <a:tblGrid>
                <a:gridCol w="1153795"/>
                <a:gridCol w="107378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朋友圈</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61%</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抖音</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25%</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微博</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14</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bl>
          </a:graphicData>
        </a:graphic>
      </p:graphicFrame>
      <p:sp>
        <p:nvSpPr>
          <p:cNvPr id="33" name="文本框 32"/>
          <p:cNvSpPr txBox="1"/>
          <p:nvPr/>
        </p:nvSpPr>
        <p:spPr>
          <a:xfrm>
            <a:off x="5186375" y="2843681"/>
            <a:ext cx="2222721" cy="817245"/>
          </a:xfrm>
          <a:prstGeom prst="rect">
            <a:avLst/>
          </a:prstGeom>
          <a:solidFill>
            <a:schemeClr val="accent4">
              <a:lumMod val="40000"/>
              <a:lumOff val="60000"/>
            </a:schemeClr>
          </a:solidFill>
        </p:spPr>
        <p:txBody>
          <a:bodyPr wrap="square" rtlCol="0">
            <a:spAutoFit/>
          </a:bodyPr>
          <a:lstStyle/>
          <a:p>
            <a:pPr algn="l"/>
            <a:r>
              <a:rPr lang="zh-CN" altLang="en-US" sz="1175">
                <a:latin typeface="微软雅黑" panose="020B0503020204020204" charset="-122"/>
                <a:ea typeface="微软雅黑" panose="020B0503020204020204" charset="-122"/>
                <a:cs typeface="微软雅黑" panose="020B0503020204020204" charset="-122"/>
                <a:sym typeface="+mn-ea"/>
              </a:rPr>
              <a:t>分析：</a:t>
            </a:r>
            <a:endParaRPr lang="zh-CN" altLang="en-US" sz="1175">
              <a:latin typeface="微软雅黑" panose="020B0503020204020204" charset="-122"/>
              <a:ea typeface="微软雅黑" panose="020B0503020204020204" charset="-122"/>
              <a:cs typeface="微软雅黑" panose="020B0503020204020204" charset="-122"/>
            </a:endParaRPr>
          </a:p>
          <a:p>
            <a:pPr algn="l"/>
            <a:r>
              <a:rPr lang="zh-CN" altLang="en-US" sz="1175">
                <a:latin typeface="微软雅黑" panose="020B0503020204020204" charset="-122"/>
                <a:ea typeface="微软雅黑" panose="020B0503020204020204" charset="-122"/>
                <a:cs typeface="微软雅黑" panose="020B0503020204020204" charset="-122"/>
                <a:sym typeface="+mn-ea"/>
              </a:rPr>
              <a:t>大部分人更倾向于朋友圈分享，引导</a:t>
            </a:r>
            <a:r>
              <a:rPr lang="en-US" altLang="zh-CN" sz="1175">
                <a:latin typeface="微软雅黑" panose="020B0503020204020204" charset="-122"/>
                <a:ea typeface="微软雅黑" panose="020B0503020204020204" charset="-122"/>
                <a:cs typeface="微软雅黑" panose="020B0503020204020204" charset="-122"/>
                <a:sym typeface="+mn-ea"/>
              </a:rPr>
              <a:t>UGC</a:t>
            </a:r>
            <a:r>
              <a:rPr lang="zh-CN" altLang="en-US" sz="1175">
                <a:latin typeface="微软雅黑" panose="020B0503020204020204" charset="-122"/>
                <a:ea typeface="微软雅黑" panose="020B0503020204020204" charset="-122"/>
                <a:cs typeface="微软雅黑" panose="020B0503020204020204" charset="-122"/>
                <a:sym typeface="+mn-ea"/>
              </a:rPr>
              <a:t>外部发声存在一定难度。</a:t>
            </a:r>
            <a:endParaRPr lang="zh-CN" altLang="en-US" sz="1175">
              <a:latin typeface="微软雅黑" panose="020B0503020204020204" charset="-122"/>
              <a:ea typeface="微软雅黑" panose="020B0503020204020204" charset="-122"/>
              <a:cs typeface="微软雅黑" panose="020B0503020204020204" charset="-122"/>
              <a:sym typeface="+mn-ea"/>
            </a:endParaRPr>
          </a:p>
        </p:txBody>
      </p:sp>
      <p:sp>
        <p:nvSpPr>
          <p:cNvPr id="7" name="矩形 6"/>
          <p:cNvSpPr/>
          <p:nvPr/>
        </p:nvSpPr>
        <p:spPr>
          <a:xfrm>
            <a:off x="5192242" y="738063"/>
            <a:ext cx="4614493" cy="303971"/>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您平时常用的信息分享平台是？</a:t>
            </a:r>
            <a:endParaRPr kumimoji="1" lang="zh-CN" altLang="en-US" sz="1345" b="1" dirty="0">
              <a:solidFill>
                <a:schemeClr val="bg1"/>
              </a:solidFill>
              <a:latin typeface="微软雅黑" panose="020B0503020204020204" charset="-122"/>
              <a:ea typeface="微软雅黑" panose="020B0503020204020204" charset="-122"/>
            </a:endParaRPr>
          </a:p>
        </p:txBody>
      </p:sp>
      <p:graphicFrame>
        <p:nvGraphicFramePr>
          <p:cNvPr id="9" name="图表 8"/>
          <p:cNvGraphicFramePr/>
          <p:nvPr/>
        </p:nvGraphicFramePr>
        <p:xfrm>
          <a:off x="7105126" y="3014112"/>
          <a:ext cx="3286619" cy="256668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 name="图表 7"/>
          <p:cNvGraphicFramePr/>
          <p:nvPr/>
        </p:nvGraphicFramePr>
        <p:xfrm>
          <a:off x="6303602" y="650071"/>
          <a:ext cx="4559565" cy="24280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表 12"/>
          <p:cNvGraphicFramePr/>
          <p:nvPr/>
        </p:nvGraphicFramePr>
        <p:xfrm>
          <a:off x="7406963" y="3142100"/>
          <a:ext cx="2534158" cy="2310179"/>
        </p:xfrm>
        <a:graphic>
          <a:graphicData uri="http://schemas.openxmlformats.org/drawingml/2006/chart">
            <c:chart xmlns:c="http://schemas.openxmlformats.org/drawingml/2006/chart" xmlns:r="http://schemas.openxmlformats.org/officeDocument/2006/relationships" r:id="rId3"/>
          </a:graphicData>
        </a:graphic>
      </p:graphicFrame>
      <p:pic>
        <p:nvPicPr>
          <p:cNvPr id="11" name="图片 10"/>
          <p:cNvPicPr>
            <a:picLocks noChangeAspect="1"/>
          </p:cNvPicPr>
          <p:nvPr/>
        </p:nvPicPr>
        <p:blipFill>
          <a:blip r:embed="rId10"/>
          <a:stretch>
            <a:fillRect/>
          </a:stretch>
        </p:blipFill>
        <p:spPr>
          <a:xfrm>
            <a:off x="251913" y="1042034"/>
            <a:ext cx="2261651" cy="2303247"/>
          </a:xfrm>
          <a:prstGeom prst="rect">
            <a:avLst/>
          </a:prstGeom>
        </p:spPr>
      </p:pic>
      <p:pic>
        <p:nvPicPr>
          <p:cNvPr id="12" name="图片 11"/>
          <p:cNvPicPr>
            <a:picLocks noChangeAspect="1"/>
          </p:cNvPicPr>
          <p:nvPr/>
        </p:nvPicPr>
        <p:blipFill>
          <a:blip r:embed="rId11"/>
          <a:stretch>
            <a:fillRect/>
          </a:stretch>
        </p:blipFill>
        <p:spPr>
          <a:xfrm>
            <a:off x="199390" y="3373755"/>
            <a:ext cx="2367915" cy="2263140"/>
          </a:xfrm>
          <a:prstGeom prst="rect">
            <a:avLst/>
          </a:prstGeom>
        </p:spPr>
      </p:pic>
      <p:grpSp>
        <p:nvGrpSpPr>
          <p:cNvPr id="14" name="组合 13"/>
          <p:cNvGrpSpPr/>
          <p:nvPr/>
        </p:nvGrpSpPr>
        <p:grpSpPr>
          <a:xfrm>
            <a:off x="9368790" y="120650"/>
            <a:ext cx="659130" cy="598170"/>
            <a:chOff x="14118" y="124"/>
            <a:chExt cx="1038" cy="942"/>
          </a:xfrm>
        </p:grpSpPr>
        <p:sp>
          <p:nvSpPr>
            <p:cNvPr id="24" name="对角圆角矩形 23"/>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resource"/>
            <p:cNvPicPr>
              <a:picLocks noChangeAspect="1"/>
            </p:cNvPicPr>
            <p:nvPr/>
          </p:nvPicPr>
          <p:blipFill>
            <a:blip r:embed="rId1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6" name="文本框 25"/>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3788" y="435610"/>
            <a:ext cx="3840480" cy="337185"/>
          </a:xfrm>
          <a:prstGeom prst="rect">
            <a:avLst/>
          </a:prstGeom>
          <a:noFill/>
        </p:spPr>
        <p:txBody>
          <a:bodyPr wrap="none" rtlCol="0">
            <a:spAutoFit/>
          </a:bodyPr>
          <a:lstStyle/>
          <a:p>
            <a:pPr algn="ctr"/>
            <a:r>
              <a:rPr lang="zh-CN" altLang="en-US" sz="1600" b="1">
                <a:sym typeface="+mn-ea"/>
              </a:rPr>
              <a:t>借助调查问卷实现用户画像的数据分析：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52095" y="4354830"/>
            <a:ext cx="9690100" cy="1123950"/>
          </a:xfrm>
          <a:prstGeom prst="rect">
            <a:avLst/>
          </a:prstGeom>
          <a:noFill/>
        </p:spPr>
        <p:txBody>
          <a:bodyPr wrap="square" rtlCol="0" anchor="t">
            <a:spAutoFit/>
          </a:bodyPr>
          <a:lstStyle/>
          <a:p>
            <a:pPr algn="l">
              <a:lnSpc>
                <a:spcPct val="140000"/>
              </a:lnSpc>
            </a:pPr>
            <a:r>
              <a:rPr lang="en-US" altLang="zh-CN" sz="1600" b="1">
                <a:solidFill>
                  <a:schemeClr val="tx1"/>
                </a:solidFill>
                <a:latin typeface="微软雅黑" panose="020B0503020204020204" charset="-122"/>
                <a:ea typeface="微软雅黑" panose="020B0503020204020204" charset="-122"/>
                <a:sym typeface="+mn-ea"/>
              </a:rPr>
              <a:t>(1)</a:t>
            </a:r>
            <a:r>
              <a:rPr lang="zh-CN" altLang="en-US" sz="1600" b="1">
                <a:solidFill>
                  <a:schemeClr val="tx1"/>
                </a:solidFill>
                <a:latin typeface="微软雅黑" panose="020B0503020204020204" charset="-122"/>
                <a:ea typeface="微软雅黑" panose="020B0503020204020204" charset="-122"/>
                <a:sym typeface="+mn-ea"/>
              </a:rPr>
              <a:t>把前面每个问题用户选择最多的一项挑出来，做成雷达图，就可以描画出付费用户和未付费用户的画像</a:t>
            </a:r>
            <a:endParaRPr lang="zh-CN" altLang="en-US" sz="1600" b="1">
              <a:solidFill>
                <a:schemeClr val="tx1"/>
              </a:solidFill>
              <a:latin typeface="微软雅黑" panose="020B0503020204020204" charset="-122"/>
              <a:ea typeface="微软雅黑" panose="020B0503020204020204" charset="-122"/>
              <a:sym typeface="+mn-ea"/>
            </a:endParaRPr>
          </a:p>
          <a:p>
            <a:pPr algn="l">
              <a:lnSpc>
                <a:spcPct val="140000"/>
              </a:lnSpc>
            </a:pPr>
            <a:r>
              <a:rPr lang="en-US" altLang="zh-CN" sz="1600" b="1">
                <a:solidFill>
                  <a:schemeClr val="tx1"/>
                </a:solidFill>
                <a:latin typeface="微软雅黑" panose="020B0503020204020204" charset="-122"/>
                <a:ea typeface="微软雅黑" panose="020B0503020204020204" charset="-122"/>
                <a:sym typeface="+mn-ea"/>
              </a:rPr>
              <a:t>(2)</a:t>
            </a:r>
            <a:r>
              <a:rPr lang="zh-CN" altLang="en-US" sz="1600" b="1">
                <a:solidFill>
                  <a:schemeClr val="tx1"/>
                </a:solidFill>
                <a:latin typeface="微软雅黑" panose="020B0503020204020204" charset="-122"/>
                <a:ea typeface="微软雅黑" panose="020B0503020204020204" charset="-122"/>
                <a:sym typeface="+mn-ea"/>
              </a:rPr>
              <a:t>然后比较两类用户差异最大的</a:t>
            </a:r>
            <a:r>
              <a:rPr lang="zh-CN" altLang="en-US" sz="1600" b="1">
                <a:latin typeface="微软雅黑" panose="020B0503020204020204" charset="-122"/>
                <a:ea typeface="微软雅黑" panose="020B0503020204020204" charset="-122"/>
                <a:sym typeface="+mn-ea"/>
              </a:rPr>
              <a:t>选项：</a:t>
            </a:r>
            <a:endParaRPr lang="zh-CN" altLang="en-US" sz="1600" b="1">
              <a:latin typeface="微软雅黑" panose="020B0503020204020204" charset="-122"/>
              <a:ea typeface="微软雅黑" panose="020B0503020204020204" charset="-122"/>
              <a:sym typeface="+mn-ea"/>
            </a:endParaRPr>
          </a:p>
          <a:p>
            <a:pPr algn="l">
              <a:lnSpc>
                <a:spcPct val="140000"/>
              </a:lnSpc>
            </a:pPr>
            <a:r>
              <a:rPr lang="zh-CN" altLang="en-US" sz="1600" b="1">
                <a:latin typeface="微软雅黑" panose="020B0503020204020204" charset="-122"/>
                <a:ea typeface="微软雅黑" panose="020B0503020204020204" charset="-122"/>
                <a:sym typeface="+mn-ea"/>
              </a:rPr>
              <a:t>看得出，最明显的就是付费用户喝红酒的占比偏高，而未付费用户喝白酒的占比偏高</a:t>
            </a:r>
            <a:endParaRPr lang="en-US" altLang="zh-CN" sz="1600" b="1">
              <a:solidFill>
                <a:schemeClr val="tx1"/>
              </a:solidFill>
              <a:latin typeface="微软雅黑" panose="020B0503020204020204" charset="-122"/>
              <a:ea typeface="微软雅黑" panose="020B0503020204020204" charset="-122"/>
              <a:sym typeface="+mn-ea"/>
            </a:endParaRPr>
          </a:p>
        </p:txBody>
      </p:sp>
      <p:sp>
        <p:nvSpPr>
          <p:cNvPr id="3" name="矩形 2"/>
          <p:cNvSpPr/>
          <p:nvPr/>
        </p:nvSpPr>
        <p:spPr>
          <a:xfrm>
            <a:off x="252095" y="820420"/>
            <a:ext cx="4803775" cy="30416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对</a:t>
            </a:r>
            <a:r>
              <a:rPr kumimoji="1" lang="zh-CN" altLang="en-US" sz="1345" b="1" dirty="0">
                <a:solidFill>
                  <a:srgbClr val="FF0000"/>
                </a:solidFill>
                <a:latin typeface="微软雅黑" panose="020B0503020204020204" charset="-122"/>
                <a:ea typeface="微软雅黑" panose="020B0503020204020204" charset="-122"/>
              </a:rPr>
              <a:t>付费用</a:t>
            </a:r>
            <a:r>
              <a:rPr kumimoji="1" lang="zh-CN" altLang="en-US" sz="1345" b="1" dirty="0">
                <a:solidFill>
                  <a:srgbClr val="FF0000"/>
                </a:solidFill>
                <a:latin typeface="微软雅黑" panose="020B0503020204020204" charset="-122"/>
                <a:ea typeface="微软雅黑" panose="020B0503020204020204" charset="-122"/>
              </a:rPr>
              <a:t>户</a:t>
            </a:r>
            <a:r>
              <a:rPr kumimoji="1" lang="zh-CN" altLang="en-US" sz="1345" b="1" dirty="0">
                <a:solidFill>
                  <a:schemeClr val="bg1"/>
                </a:solidFill>
                <a:latin typeface="微软雅黑" panose="020B0503020204020204" charset="-122"/>
                <a:ea typeface="微软雅黑" panose="020B0503020204020204" charset="-122"/>
              </a:rPr>
              <a:t>做抽样调研</a:t>
            </a:r>
            <a:endParaRPr kumimoji="1" lang="zh-CN" altLang="en-US" sz="1345" b="1" dirty="0">
              <a:solidFill>
                <a:schemeClr val="bg1"/>
              </a:solidFill>
              <a:latin typeface="微软雅黑" panose="020B0503020204020204" charset="-122"/>
              <a:ea typeface="微软雅黑" panose="020B0503020204020204" charset="-122"/>
            </a:endParaRPr>
          </a:p>
        </p:txBody>
      </p:sp>
      <p:sp>
        <p:nvSpPr>
          <p:cNvPr id="23" name="矩形 22"/>
          <p:cNvSpPr/>
          <p:nvPr/>
        </p:nvSpPr>
        <p:spPr>
          <a:xfrm>
            <a:off x="252095" y="1195705"/>
            <a:ext cx="4803775" cy="3088005"/>
          </a:xfrm>
          <a:prstGeom prst="rect">
            <a:avLst/>
          </a:prstGeom>
          <a:noFill/>
          <a:ln>
            <a:solidFill>
              <a:srgbClr val="5EBCD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10">
              <a:latin typeface="微软雅黑" panose="020B0503020204020204" charset="-122"/>
              <a:ea typeface="微软雅黑" panose="020B0503020204020204" charset="-122"/>
            </a:endParaRPr>
          </a:p>
        </p:txBody>
      </p:sp>
      <p:grpSp>
        <p:nvGrpSpPr>
          <p:cNvPr id="7" name="组合 6"/>
          <p:cNvGrpSpPr/>
          <p:nvPr/>
        </p:nvGrpSpPr>
        <p:grpSpPr>
          <a:xfrm>
            <a:off x="9368790" y="120650"/>
            <a:ext cx="659130" cy="598170"/>
            <a:chOff x="14118" y="124"/>
            <a:chExt cx="1038" cy="942"/>
          </a:xfrm>
        </p:grpSpPr>
        <p:sp>
          <p:nvSpPr>
            <p:cNvPr id="8" name="对角圆角矩形 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4" name="矩形 3"/>
          <p:cNvSpPr/>
          <p:nvPr/>
        </p:nvSpPr>
        <p:spPr>
          <a:xfrm>
            <a:off x="5138420" y="1199515"/>
            <a:ext cx="4803775" cy="3088005"/>
          </a:xfrm>
          <a:prstGeom prst="rect">
            <a:avLst/>
          </a:prstGeom>
          <a:noFill/>
          <a:ln>
            <a:solidFill>
              <a:srgbClr val="5EBCD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510">
              <a:latin typeface="微软雅黑" panose="020B0503020204020204" charset="-122"/>
              <a:ea typeface="微软雅黑" panose="020B0503020204020204" charset="-122"/>
            </a:endParaRPr>
          </a:p>
        </p:txBody>
      </p:sp>
      <p:sp>
        <p:nvSpPr>
          <p:cNvPr id="6" name="矩形 5"/>
          <p:cNvSpPr/>
          <p:nvPr/>
        </p:nvSpPr>
        <p:spPr>
          <a:xfrm>
            <a:off x="5138420" y="826770"/>
            <a:ext cx="4803775" cy="30416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r>
              <a:rPr kumimoji="1" lang="zh-CN" altLang="en-US" sz="1345" b="1" dirty="0">
                <a:solidFill>
                  <a:schemeClr val="bg1"/>
                </a:solidFill>
                <a:latin typeface="微软雅黑" panose="020B0503020204020204" charset="-122"/>
                <a:ea typeface="微软雅黑" panose="020B0503020204020204" charset="-122"/>
              </a:rPr>
              <a:t>对</a:t>
            </a:r>
            <a:r>
              <a:rPr kumimoji="1" lang="zh-CN" altLang="en-US" sz="1345" b="1" dirty="0">
                <a:solidFill>
                  <a:srgbClr val="FF0000"/>
                </a:solidFill>
                <a:latin typeface="微软雅黑" panose="020B0503020204020204" charset="-122"/>
                <a:ea typeface="微软雅黑" panose="020B0503020204020204" charset="-122"/>
              </a:rPr>
              <a:t>未付费用户</a:t>
            </a:r>
            <a:r>
              <a:rPr kumimoji="1" lang="zh-CN" altLang="en-US" sz="1345" b="1" dirty="0">
                <a:solidFill>
                  <a:schemeClr val="bg1"/>
                </a:solidFill>
                <a:latin typeface="微软雅黑" panose="020B0503020204020204" charset="-122"/>
                <a:ea typeface="微软雅黑" panose="020B0503020204020204" charset="-122"/>
              </a:rPr>
              <a:t>做抽样调研</a:t>
            </a:r>
            <a:endParaRPr kumimoji="1" lang="zh-CN" altLang="en-US" sz="1345" b="1" dirty="0">
              <a:solidFill>
                <a:schemeClr val="bg1"/>
              </a:solidFill>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4"/>
          <a:stretch>
            <a:fillRect/>
          </a:stretch>
        </p:blipFill>
        <p:spPr>
          <a:xfrm>
            <a:off x="5435801" y="1272917"/>
            <a:ext cx="4209731" cy="2910122"/>
          </a:xfrm>
          <a:prstGeom prst="rect">
            <a:avLst/>
          </a:prstGeom>
        </p:spPr>
      </p:pic>
      <p:pic>
        <p:nvPicPr>
          <p:cNvPr id="14" name="图片 13"/>
          <p:cNvPicPr>
            <a:picLocks noChangeAspect="1"/>
          </p:cNvPicPr>
          <p:nvPr/>
        </p:nvPicPr>
        <p:blipFill>
          <a:blip r:embed="rId5"/>
          <a:stretch>
            <a:fillRect/>
          </a:stretch>
        </p:blipFill>
        <p:spPr>
          <a:xfrm>
            <a:off x="371475" y="1272540"/>
            <a:ext cx="4564380" cy="29102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3788" y="435610"/>
            <a:ext cx="3840480" cy="337185"/>
          </a:xfrm>
          <a:prstGeom prst="rect">
            <a:avLst/>
          </a:prstGeom>
          <a:noFill/>
        </p:spPr>
        <p:txBody>
          <a:bodyPr wrap="none" rtlCol="0">
            <a:spAutoFit/>
          </a:bodyPr>
          <a:lstStyle/>
          <a:p>
            <a:pPr algn="ctr"/>
            <a:r>
              <a:rPr lang="zh-CN" altLang="en-US" sz="1600" b="1">
                <a:sym typeface="+mn-ea"/>
              </a:rPr>
              <a:t>借助调查问卷实现用户画像的数据分析：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52095" y="4354830"/>
            <a:ext cx="9690100" cy="1123950"/>
          </a:xfrm>
          <a:prstGeom prst="rect">
            <a:avLst/>
          </a:prstGeom>
          <a:noFill/>
        </p:spPr>
        <p:txBody>
          <a:bodyPr wrap="square" rtlCol="0" anchor="t">
            <a:spAutoFit/>
          </a:bodyPr>
          <a:lstStyle/>
          <a:p>
            <a:pPr algn="l">
              <a:lnSpc>
                <a:spcPct val="140000"/>
              </a:lnSpc>
            </a:pPr>
            <a:r>
              <a:rPr lang="en-US" altLang="zh-CN" sz="1600" b="1">
                <a:solidFill>
                  <a:schemeClr val="tx1"/>
                </a:solidFill>
                <a:latin typeface="微软雅黑" panose="020B0503020204020204" charset="-122"/>
                <a:ea typeface="微软雅黑" panose="020B0503020204020204" charset="-122"/>
                <a:sym typeface="+mn-ea"/>
              </a:rPr>
              <a:t>(1)</a:t>
            </a:r>
            <a:r>
              <a:rPr lang="zh-CN" altLang="en-US" sz="1600" b="1">
                <a:solidFill>
                  <a:schemeClr val="tx1"/>
                </a:solidFill>
                <a:latin typeface="微软雅黑" panose="020B0503020204020204" charset="-122"/>
                <a:ea typeface="微软雅黑" panose="020B0503020204020204" charset="-122"/>
                <a:sym typeface="+mn-ea"/>
              </a:rPr>
              <a:t>再用相同方法对两类用户的个人状况做个对比，发现</a:t>
            </a:r>
            <a:r>
              <a:rPr lang="zh-CN" altLang="en-US" sz="1600" b="1">
                <a:latin typeface="微软雅黑" panose="020B0503020204020204" charset="-122"/>
                <a:ea typeface="微软雅黑" panose="020B0503020204020204" charset="-122"/>
                <a:sym typeface="+mn-ea"/>
              </a:rPr>
              <a:t>付费用户的收入和生活水平是低于未付费用户的</a:t>
            </a:r>
            <a:endParaRPr lang="zh-CN" altLang="en-US" sz="1600" b="1">
              <a:latin typeface="微软雅黑" panose="020B0503020204020204" charset="-122"/>
              <a:ea typeface="微软雅黑" panose="020B0503020204020204" charset="-122"/>
              <a:sym typeface="+mn-ea"/>
            </a:endParaRPr>
          </a:p>
          <a:p>
            <a:pPr algn="l">
              <a:lnSpc>
                <a:spcPct val="140000"/>
              </a:lnSpc>
            </a:pPr>
            <a:r>
              <a:rPr lang="zh-CN" altLang="en-US" sz="1600" b="1">
                <a:solidFill>
                  <a:schemeClr val="tx1"/>
                </a:solidFill>
                <a:latin typeface="微软雅黑" panose="020B0503020204020204" charset="-122"/>
                <a:ea typeface="微软雅黑" panose="020B0503020204020204" charset="-122"/>
                <a:sym typeface="+mn-ea"/>
              </a:rPr>
              <a:t>综上，可以分析出：</a:t>
            </a:r>
            <a:r>
              <a:rPr lang="zh-CN" altLang="en-US" sz="1600" b="1">
                <a:solidFill>
                  <a:srgbClr val="0070C0"/>
                </a:solidFill>
                <a:latin typeface="微软雅黑" panose="020B0503020204020204" charset="-122"/>
                <a:ea typeface="微软雅黑" panose="020B0503020204020204" charset="-122"/>
                <a:sym typeface="+mn-ea"/>
              </a:rPr>
              <a:t>这类玛卡酒并不被喜欢喝白酒的人群所认可，反而用户消费习惯更偏向喝红酒的人群，而且有兴趣尝试的用户承受不了太高的价格，做变现活动时最好给到较大的折扣</a:t>
            </a:r>
            <a:endParaRPr lang="zh-CN" altLang="en-US" sz="1600" b="1">
              <a:solidFill>
                <a:srgbClr val="0070C0"/>
              </a:solidFill>
              <a:latin typeface="微软雅黑" panose="020B0503020204020204" charset="-122"/>
              <a:ea typeface="微软雅黑" panose="020B0503020204020204" charset="-122"/>
              <a:sym typeface="+mn-ea"/>
            </a:endParaRPr>
          </a:p>
        </p:txBody>
      </p:sp>
      <p:sp>
        <p:nvSpPr>
          <p:cNvPr id="3" name="矩形 2"/>
          <p:cNvSpPr/>
          <p:nvPr/>
        </p:nvSpPr>
        <p:spPr>
          <a:xfrm>
            <a:off x="252095" y="820420"/>
            <a:ext cx="4803775" cy="30416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对</a:t>
            </a:r>
            <a:r>
              <a:rPr kumimoji="1" lang="zh-CN" altLang="en-US" sz="1345" b="1" dirty="0">
                <a:solidFill>
                  <a:srgbClr val="FF0000"/>
                </a:solidFill>
                <a:latin typeface="微软雅黑" panose="020B0503020204020204" charset="-122"/>
                <a:ea typeface="微软雅黑" panose="020B0503020204020204" charset="-122"/>
              </a:rPr>
              <a:t>付费用</a:t>
            </a:r>
            <a:r>
              <a:rPr kumimoji="1" lang="zh-CN" altLang="en-US" sz="1345" b="1" dirty="0">
                <a:solidFill>
                  <a:srgbClr val="FF0000"/>
                </a:solidFill>
                <a:latin typeface="微软雅黑" panose="020B0503020204020204" charset="-122"/>
                <a:ea typeface="微软雅黑" panose="020B0503020204020204" charset="-122"/>
              </a:rPr>
              <a:t>户</a:t>
            </a:r>
            <a:r>
              <a:rPr kumimoji="1" lang="zh-CN" altLang="en-US" sz="1345" b="1" dirty="0">
                <a:solidFill>
                  <a:schemeClr val="bg1"/>
                </a:solidFill>
                <a:latin typeface="微软雅黑" panose="020B0503020204020204" charset="-122"/>
                <a:ea typeface="微软雅黑" panose="020B0503020204020204" charset="-122"/>
              </a:rPr>
              <a:t>做抽样调研</a:t>
            </a:r>
            <a:endParaRPr kumimoji="1" lang="zh-CN" altLang="en-US" sz="1345" b="1" dirty="0">
              <a:solidFill>
                <a:schemeClr val="bg1"/>
              </a:solidFill>
              <a:latin typeface="微软雅黑" panose="020B0503020204020204" charset="-122"/>
              <a:ea typeface="微软雅黑" panose="020B0503020204020204" charset="-122"/>
            </a:endParaRPr>
          </a:p>
        </p:txBody>
      </p:sp>
      <p:sp>
        <p:nvSpPr>
          <p:cNvPr id="23" name="矩形 22"/>
          <p:cNvSpPr/>
          <p:nvPr/>
        </p:nvSpPr>
        <p:spPr>
          <a:xfrm>
            <a:off x="252095" y="1195705"/>
            <a:ext cx="4803775" cy="3088005"/>
          </a:xfrm>
          <a:prstGeom prst="rect">
            <a:avLst/>
          </a:prstGeom>
          <a:noFill/>
          <a:ln>
            <a:solidFill>
              <a:srgbClr val="5EBCD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10">
              <a:latin typeface="微软雅黑" panose="020B0503020204020204" charset="-122"/>
              <a:ea typeface="微软雅黑" panose="020B0503020204020204" charset="-122"/>
            </a:endParaRPr>
          </a:p>
        </p:txBody>
      </p:sp>
      <p:grpSp>
        <p:nvGrpSpPr>
          <p:cNvPr id="7" name="组合 6"/>
          <p:cNvGrpSpPr/>
          <p:nvPr/>
        </p:nvGrpSpPr>
        <p:grpSpPr>
          <a:xfrm>
            <a:off x="9368790" y="120650"/>
            <a:ext cx="659130" cy="598170"/>
            <a:chOff x="14118" y="124"/>
            <a:chExt cx="1038" cy="942"/>
          </a:xfrm>
        </p:grpSpPr>
        <p:sp>
          <p:nvSpPr>
            <p:cNvPr id="8" name="对角圆角矩形 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4" name="矩形 3"/>
          <p:cNvSpPr/>
          <p:nvPr/>
        </p:nvSpPr>
        <p:spPr>
          <a:xfrm>
            <a:off x="5138420" y="1199515"/>
            <a:ext cx="4803775" cy="3088005"/>
          </a:xfrm>
          <a:prstGeom prst="rect">
            <a:avLst/>
          </a:prstGeom>
          <a:noFill/>
          <a:ln>
            <a:solidFill>
              <a:srgbClr val="5EBCD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510">
              <a:latin typeface="微软雅黑" panose="020B0503020204020204" charset="-122"/>
              <a:ea typeface="微软雅黑" panose="020B0503020204020204" charset="-122"/>
            </a:endParaRPr>
          </a:p>
        </p:txBody>
      </p:sp>
      <p:sp>
        <p:nvSpPr>
          <p:cNvPr id="6" name="矩形 5"/>
          <p:cNvSpPr/>
          <p:nvPr/>
        </p:nvSpPr>
        <p:spPr>
          <a:xfrm>
            <a:off x="5138420" y="826770"/>
            <a:ext cx="4803775" cy="30416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r>
              <a:rPr kumimoji="1" lang="zh-CN" altLang="en-US" sz="1345" b="1" dirty="0">
                <a:solidFill>
                  <a:schemeClr val="bg1"/>
                </a:solidFill>
                <a:latin typeface="微软雅黑" panose="020B0503020204020204" charset="-122"/>
                <a:ea typeface="微软雅黑" panose="020B0503020204020204" charset="-122"/>
              </a:rPr>
              <a:t>对</a:t>
            </a:r>
            <a:r>
              <a:rPr kumimoji="1" lang="zh-CN" altLang="en-US" sz="1345" b="1" dirty="0">
                <a:solidFill>
                  <a:srgbClr val="FF0000"/>
                </a:solidFill>
                <a:latin typeface="微软雅黑" panose="020B0503020204020204" charset="-122"/>
                <a:ea typeface="微软雅黑" panose="020B0503020204020204" charset="-122"/>
              </a:rPr>
              <a:t>未付费用户</a:t>
            </a:r>
            <a:r>
              <a:rPr kumimoji="1" lang="zh-CN" altLang="en-US" sz="1345" b="1" dirty="0">
                <a:solidFill>
                  <a:schemeClr val="bg1"/>
                </a:solidFill>
                <a:latin typeface="微软雅黑" panose="020B0503020204020204" charset="-122"/>
                <a:ea typeface="微软雅黑" panose="020B0503020204020204" charset="-122"/>
              </a:rPr>
              <a:t>做抽样调研</a:t>
            </a:r>
            <a:endParaRPr kumimoji="1" lang="zh-CN" altLang="en-US" sz="1345" b="1" dirty="0">
              <a:solidFill>
                <a:schemeClr val="bg1"/>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4"/>
          <a:stretch>
            <a:fillRect/>
          </a:stretch>
        </p:blipFill>
        <p:spPr>
          <a:xfrm>
            <a:off x="5461045" y="1295571"/>
            <a:ext cx="4158003" cy="2895723"/>
          </a:xfrm>
          <a:prstGeom prst="rect">
            <a:avLst/>
          </a:prstGeom>
        </p:spPr>
      </p:pic>
      <p:pic>
        <p:nvPicPr>
          <p:cNvPr id="11" name="图片 10"/>
          <p:cNvPicPr>
            <a:picLocks noChangeAspect="1"/>
          </p:cNvPicPr>
          <p:nvPr/>
        </p:nvPicPr>
        <p:blipFill>
          <a:blip r:embed="rId5"/>
          <a:stretch>
            <a:fillRect/>
          </a:stretch>
        </p:blipFill>
        <p:spPr>
          <a:xfrm>
            <a:off x="829945" y="1295400"/>
            <a:ext cx="3648710" cy="28644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1161415" y="435610"/>
            <a:ext cx="4278630" cy="337185"/>
          </a:xfrm>
          <a:prstGeom prst="rect">
            <a:avLst/>
          </a:prstGeom>
          <a:noFill/>
        </p:spPr>
        <p:txBody>
          <a:bodyPr wrap="square" rtlCol="0">
            <a:spAutoFit/>
          </a:bodyPr>
          <a:p>
            <a:pPr algn="l"/>
            <a:r>
              <a:rPr lang="zh-CN" altLang="en-US" sz="1600" b="1">
                <a:sym typeface="+mn-ea"/>
              </a:rPr>
              <a:t>精准引流之加粉数据分析方法</a:t>
            </a:r>
            <a:endParaRPr lang="zh-CN" altLang="en-US" sz="1600" b="1" dirty="0">
              <a:latin typeface="微软雅黑" panose="020B0503020204020204" charset="-122"/>
              <a:ea typeface="微软雅黑" panose="020B0503020204020204" charset="-122"/>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59" name="文本框 58"/>
          <p:cNvSpPr txBox="1"/>
          <p:nvPr/>
        </p:nvSpPr>
        <p:spPr>
          <a:xfrm>
            <a:off x="3023102" y="1910018"/>
            <a:ext cx="4214009" cy="583565"/>
          </a:xfrm>
          <a:prstGeom prst="rect">
            <a:avLst/>
          </a:prstGeom>
          <a:solidFill>
            <a:srgbClr val="FEA900"/>
          </a:solidFill>
          <a:ln>
            <a:solidFill>
              <a:schemeClr val="tx1"/>
            </a:solidFill>
          </a:ln>
        </p:spPr>
        <p:txBody>
          <a:bodyPr wrap="square" rtlCol="0">
            <a:spAutoFit/>
          </a:bodyPr>
          <a:p>
            <a:pPr lvl="0" algn="ctr"/>
            <a:r>
              <a:rPr lang="zh-CN" altLang="en-US" sz="3200" b="1">
                <a:sym typeface="+mn-ea"/>
              </a:rPr>
              <a:t>加粉数据的分析</a:t>
            </a:r>
            <a:endPar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矩形 3"/>
          <p:cNvSpPr/>
          <p:nvPr/>
        </p:nvSpPr>
        <p:spPr>
          <a:xfrm>
            <a:off x="3023235" y="2590165"/>
            <a:ext cx="4208780" cy="30607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如何通过</a:t>
            </a:r>
            <a:r>
              <a:rPr lang="en-US" altLang="zh-CN" sz="1400">
                <a:latin typeface="微软雅黑" panose="020B0503020204020204" charset="-122"/>
                <a:ea typeface="微软雅黑" panose="020B0503020204020204" charset="-122"/>
              </a:rPr>
              <a:t>AB</a:t>
            </a:r>
            <a:r>
              <a:rPr lang="zh-CN" altLang="en-US" sz="1400">
                <a:latin typeface="微软雅黑" panose="020B0503020204020204" charset="-122"/>
                <a:ea typeface="微软雅黑" panose="020B0503020204020204" charset="-122"/>
              </a:rPr>
              <a:t>测试提升转粉率</a:t>
            </a:r>
            <a:endParaRPr lang="zh-CN" altLang="en-US" sz="1400">
              <a:latin typeface="微软雅黑" panose="020B0503020204020204" charset="-122"/>
              <a:ea typeface="微软雅黑" panose="020B0503020204020204" charset="-122"/>
            </a:endParaRPr>
          </a:p>
        </p:txBody>
      </p:sp>
      <p:sp>
        <p:nvSpPr>
          <p:cNvPr id="3" name="矩形 2"/>
          <p:cNvSpPr/>
          <p:nvPr/>
        </p:nvSpPr>
        <p:spPr>
          <a:xfrm>
            <a:off x="3023235" y="3395345"/>
            <a:ext cx="4208780" cy="30607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如何通过</a:t>
            </a:r>
            <a:r>
              <a:rPr lang="zh-CN" sz="1400">
                <a:latin typeface="微软雅黑" panose="020B0503020204020204" charset="-122"/>
                <a:ea typeface="微软雅黑" panose="020B0503020204020204" charset="-122"/>
              </a:rPr>
              <a:t>对比法</a:t>
            </a:r>
            <a:r>
              <a:rPr lang="zh-CN" altLang="en-US" sz="1400">
                <a:latin typeface="微软雅黑" panose="020B0503020204020204" charset="-122"/>
                <a:ea typeface="微软雅黑" panose="020B0503020204020204" charset="-122"/>
              </a:rPr>
              <a:t>提升首单开单率</a:t>
            </a:r>
            <a:endParaRPr lang="zh-CN" altLang="en-US" sz="1400">
              <a:latin typeface="微软雅黑" panose="020B0503020204020204" charset="-122"/>
              <a:ea typeface="微软雅黑" panose="020B0503020204020204" charset="-122"/>
            </a:endParaRPr>
          </a:p>
        </p:txBody>
      </p:sp>
      <p:sp>
        <p:nvSpPr>
          <p:cNvPr id="5" name="矩形 4"/>
          <p:cNvSpPr/>
          <p:nvPr/>
        </p:nvSpPr>
        <p:spPr>
          <a:xfrm>
            <a:off x="3023235" y="2992755"/>
            <a:ext cx="4208780" cy="30607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如何通过</a:t>
            </a:r>
            <a:r>
              <a:rPr lang="en-US" altLang="zh-CN" sz="1400">
                <a:latin typeface="微软雅黑" panose="020B0503020204020204" charset="-122"/>
                <a:ea typeface="微软雅黑" panose="020B0503020204020204" charset="-122"/>
              </a:rPr>
              <a:t>AB</a:t>
            </a:r>
            <a:r>
              <a:rPr lang="zh-CN" altLang="en-US" sz="1400">
                <a:latin typeface="微软雅黑" panose="020B0503020204020204" charset="-122"/>
                <a:ea typeface="微软雅黑" panose="020B0503020204020204" charset="-122"/>
              </a:rPr>
              <a:t>测试降低退群率</a:t>
            </a:r>
            <a:endParaRPr lang="zh-CN" altLang="en-US" sz="1400">
              <a:latin typeface="微软雅黑" panose="020B0503020204020204" charset="-122"/>
              <a:ea typeface="微软雅黑" panose="020B0503020204020204" charset="-122"/>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4105" y="464185"/>
            <a:ext cx="2957830" cy="337185"/>
          </a:xfrm>
          <a:prstGeom prst="rect">
            <a:avLst/>
          </a:prstGeom>
          <a:noFill/>
        </p:spPr>
        <p:txBody>
          <a:bodyPr wrap="square" rtlCol="0">
            <a:spAutoFit/>
          </a:bodyPr>
          <a:lstStyle/>
          <a:p>
            <a:pPr algn="ctr"/>
            <a:r>
              <a:rPr lang="zh-CN" altLang="en-US" sz="1600" b="1">
                <a:latin typeface="微软雅黑" panose="020B0503020204020204" charset="-122"/>
                <a:ea typeface="微软雅黑" panose="020B0503020204020204" charset="-122"/>
                <a:sym typeface="+mn-ea"/>
              </a:rPr>
              <a:t>如何通过</a:t>
            </a:r>
            <a:r>
              <a:rPr lang="en-US" altLang="zh-CN" sz="1600" b="1">
                <a:latin typeface="微软雅黑" panose="020B0503020204020204" charset="-122"/>
                <a:ea typeface="微软雅黑" panose="020B0503020204020204" charset="-122"/>
                <a:sym typeface="+mn-ea"/>
              </a:rPr>
              <a:t>AB</a:t>
            </a:r>
            <a:r>
              <a:rPr lang="zh-CN" altLang="en-US" sz="1600" b="1">
                <a:latin typeface="微软雅黑" panose="020B0503020204020204" charset="-122"/>
                <a:ea typeface="微软雅黑" panose="020B0503020204020204" charset="-122"/>
                <a:sym typeface="+mn-ea"/>
              </a:rPr>
              <a:t>测试提升转粉率</a:t>
            </a:r>
            <a:endParaRPr lang="zh-CN" altLang="en-US" sz="1600" b="1">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cstate="print"/>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[图片]</a:t>
            </a:r>
            <a:endParaRPr lang="zh-CN" altLang="en-US"/>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89" name="文本框 88"/>
          <p:cNvSpPr txBox="1"/>
          <p:nvPr/>
        </p:nvSpPr>
        <p:spPr>
          <a:xfrm>
            <a:off x="2051050" y="1270635"/>
            <a:ext cx="6146800" cy="435610"/>
          </a:xfrm>
          <a:prstGeom prst="rect">
            <a:avLst/>
          </a:prstGeom>
          <a:noFill/>
        </p:spPr>
        <p:txBody>
          <a:bodyPr wrap="square" rtlCol="0" anchor="t">
            <a:spAutoFit/>
          </a:bodyPr>
          <a:p>
            <a:pPr algn="ctr">
              <a:lnSpc>
                <a:spcPct val="140000"/>
              </a:lnSpc>
            </a:pPr>
            <a:r>
              <a:rPr lang="zh-CN" altLang="en-US" sz="1600" b="1">
                <a:sym typeface="+mn-ea"/>
              </a:rPr>
              <a:t>以某男士洗护产品私域项目为例</a:t>
            </a:r>
            <a:endParaRPr lang="zh-CN" sz="1600" b="1">
              <a:solidFill>
                <a:schemeClr val="tx1"/>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4"/>
          <a:stretch>
            <a:fillRect/>
          </a:stretch>
        </p:blipFill>
        <p:spPr>
          <a:xfrm>
            <a:off x="1609090" y="1915795"/>
            <a:ext cx="2905125" cy="2930525"/>
          </a:xfrm>
          <a:prstGeom prst="rect">
            <a:avLst/>
          </a:prstGeom>
        </p:spPr>
      </p:pic>
      <p:pic>
        <p:nvPicPr>
          <p:cNvPr id="5" name="图片 4"/>
          <p:cNvPicPr>
            <a:picLocks noChangeAspect="1"/>
          </p:cNvPicPr>
          <p:nvPr/>
        </p:nvPicPr>
        <p:blipFill>
          <a:blip r:embed="rId5"/>
          <a:stretch>
            <a:fillRect/>
          </a:stretch>
        </p:blipFill>
        <p:spPr>
          <a:xfrm>
            <a:off x="4589780" y="1915795"/>
            <a:ext cx="3930015" cy="29368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42988" y="435610"/>
            <a:ext cx="2710180" cy="337185"/>
          </a:xfrm>
          <a:prstGeom prst="rect">
            <a:avLst/>
          </a:prstGeom>
          <a:noFill/>
        </p:spPr>
        <p:txBody>
          <a:bodyPr wrap="none" rtlCol="0">
            <a:spAutoFit/>
          </a:bodyPr>
          <a:lstStyle/>
          <a:p>
            <a:pPr algn="ctr"/>
            <a:r>
              <a:rPr lang="zh-CN" altLang="en-US" sz="1600" b="1">
                <a:latin typeface="微软雅黑" panose="020B0503020204020204" charset="-122"/>
                <a:ea typeface="微软雅黑" panose="020B0503020204020204" charset="-122"/>
                <a:sym typeface="+mn-ea"/>
              </a:rPr>
              <a:t>如何通过</a:t>
            </a:r>
            <a:r>
              <a:rPr lang="en-US" altLang="zh-CN" sz="1600" b="1">
                <a:latin typeface="微软雅黑" panose="020B0503020204020204" charset="-122"/>
                <a:ea typeface="微软雅黑" panose="020B0503020204020204" charset="-122"/>
                <a:sym typeface="+mn-ea"/>
              </a:rPr>
              <a:t>AB</a:t>
            </a:r>
            <a:r>
              <a:rPr lang="zh-CN" altLang="en-US" sz="1600" b="1">
                <a:latin typeface="微软雅黑" panose="020B0503020204020204" charset="-122"/>
                <a:ea typeface="微软雅黑" panose="020B0503020204020204" charset="-122"/>
                <a:sym typeface="+mn-ea"/>
              </a:rPr>
              <a:t>测试提升转粉率</a:t>
            </a:r>
            <a:endParaRPr lang="zh-CN" altLang="en-US" sz="1600" b="1">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368790" y="120650"/>
            <a:ext cx="659130" cy="598170"/>
            <a:chOff x="14118" y="124"/>
            <a:chExt cx="1038" cy="942"/>
          </a:xfrm>
        </p:grpSpPr>
        <p:sp>
          <p:nvSpPr>
            <p:cNvPr id="11" name="对角圆角矩形 1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graphicFrame>
        <p:nvGraphicFramePr>
          <p:cNvPr id="2" name="表格 1"/>
          <p:cNvGraphicFramePr/>
          <p:nvPr>
            <p:custDataLst>
              <p:tags r:id="rId4"/>
            </p:custDataLst>
          </p:nvPr>
        </p:nvGraphicFramePr>
        <p:xfrm>
          <a:off x="812800" y="949325"/>
          <a:ext cx="8089265" cy="2044700"/>
        </p:xfrm>
        <a:graphic>
          <a:graphicData uri="http://schemas.openxmlformats.org/drawingml/2006/table">
            <a:tbl>
              <a:tblPr firstRow="1" bandRow="1">
                <a:tableStyleId>{5C22544A-7EE6-4342-B048-85BDC9FD1C3A}</a:tableStyleId>
              </a:tblPr>
              <a:tblGrid>
                <a:gridCol w="1224915"/>
                <a:gridCol w="669925"/>
                <a:gridCol w="885190"/>
                <a:gridCol w="884555"/>
                <a:gridCol w="885190"/>
                <a:gridCol w="884555"/>
                <a:gridCol w="885190"/>
                <a:gridCol w="884555"/>
                <a:gridCol w="885190"/>
              </a:tblGrid>
              <a:tr h="241300">
                <a:tc gridSpan="2">
                  <a:txBody>
                    <a:bodyPr/>
                    <a:p>
                      <a:pPr indent="0" algn="ctr">
                        <a:buNone/>
                      </a:pP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11月18日</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11月19日</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11月20日</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11月21日</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11月22日</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11月23日</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11月24日</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0665">
                <a:tc>
                  <a:txBody>
                    <a:bodyPr/>
                    <a:p>
                      <a:pPr indent="0" algn="ctr">
                        <a:buNone/>
                      </a:pPr>
                      <a:r>
                        <a:rPr lang="zh-CN" sz="1200" b="1">
                          <a:solidFill>
                            <a:srgbClr val="000000"/>
                          </a:solidFill>
                          <a:latin typeface="微软雅黑" panose="020B0503020204020204" charset="-122"/>
                          <a:ea typeface="微软雅黑" panose="020B0503020204020204" charset="-122"/>
                        </a:rPr>
                        <a:t>主动加粉</a:t>
                      </a:r>
                      <a:endParaRPr lang="zh-CN"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r>
                        <a:rPr lang="zh-CN" sz="1200" b="0">
                          <a:solidFill>
                            <a:srgbClr val="000000"/>
                          </a:solidFill>
                          <a:latin typeface="微软雅黑" panose="020B0503020204020204" charset="-122"/>
                          <a:ea typeface="微软雅黑" panose="020B0503020204020204" charset="-122"/>
                        </a:rPr>
                        <a:t>申请</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80</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80</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97</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402</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217</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416</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483</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9100">
                <a:tc>
                  <a:txBody>
                    <a:bodyPr/>
                    <a:p>
                      <a:pPr indent="0" algn="ctr">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A（萌妹话术）</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zh-CN" sz="1200" b="0">
                          <a:solidFill>
                            <a:srgbClr val="000000"/>
                          </a:solidFill>
                          <a:latin typeface="微软雅黑" panose="020B0503020204020204" charset="-122"/>
                          <a:ea typeface="微软雅黑" panose="020B0503020204020204" charset="-122"/>
                        </a:rPr>
                        <a:t>通过</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6</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5</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6</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19</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16</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27</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25</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0030">
                <a:tc>
                  <a:txBody>
                    <a:bodyPr/>
                    <a:p>
                      <a:pPr indent="0">
                        <a:buNone/>
                      </a:pP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微软雅黑" panose="020B0503020204020204" charset="-122"/>
                          <a:ea typeface="微软雅黑" panose="020B0503020204020204" charset="-122"/>
                        </a:rPr>
                        <a:t>通过率</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微软雅黑" panose="020B0503020204020204" charset="-122"/>
                          <a:ea typeface="微软雅黑" panose="020B0503020204020204" charset="-122"/>
                        </a:rPr>
                        <a:t>7.50%</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微软雅黑" panose="020B0503020204020204" charset="-122"/>
                          <a:ea typeface="微软雅黑" panose="020B0503020204020204" charset="-122"/>
                        </a:rPr>
                        <a:t>6.25%</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微软雅黑" panose="020B0503020204020204" charset="-122"/>
                          <a:ea typeface="微软雅黑" panose="020B0503020204020204" charset="-122"/>
                        </a:rPr>
                        <a:t>6.19%</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微软雅黑" panose="020B0503020204020204" charset="-122"/>
                          <a:ea typeface="微软雅黑" panose="020B0503020204020204" charset="-122"/>
                        </a:rPr>
                        <a:t>4.73%</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微软雅黑" panose="020B0503020204020204" charset="-122"/>
                          <a:ea typeface="微软雅黑" panose="020B0503020204020204" charset="-122"/>
                        </a:rPr>
                        <a:t>7.37%</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微软雅黑" panose="020B0503020204020204" charset="-122"/>
                          <a:ea typeface="微软雅黑" panose="020B0503020204020204" charset="-122"/>
                        </a:rPr>
                        <a:t>6.49%</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微软雅黑" panose="020B0503020204020204" charset="-122"/>
                          <a:ea typeface="微软雅黑" panose="020B0503020204020204" charset="-122"/>
                        </a:rPr>
                        <a:t>5.18%</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0665">
                <a:tc>
                  <a:txBody>
                    <a:bodyPr/>
                    <a:p>
                      <a:pPr indent="0" algn="ctr">
                        <a:buNone/>
                      </a:pPr>
                      <a:r>
                        <a:rPr lang="zh-CN" sz="1200" b="1">
                          <a:solidFill>
                            <a:srgbClr val="000000"/>
                          </a:solidFill>
                          <a:latin typeface="微软雅黑" panose="020B0503020204020204" charset="-122"/>
                          <a:ea typeface="微软雅黑" panose="020B0503020204020204" charset="-122"/>
                        </a:rPr>
                        <a:t>主动加粉</a:t>
                      </a:r>
                      <a:endParaRPr lang="zh-CN"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r>
                        <a:rPr lang="zh-CN" sz="1200" b="0">
                          <a:solidFill>
                            <a:srgbClr val="000000"/>
                          </a:solidFill>
                          <a:latin typeface="微软雅黑" panose="020B0503020204020204" charset="-122"/>
                          <a:ea typeface="微软雅黑" panose="020B0503020204020204" charset="-122"/>
                        </a:rPr>
                        <a:t>申请</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79</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80</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96</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201</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107</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208</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242</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9100">
                <a:tc>
                  <a:txBody>
                    <a:bodyPr/>
                    <a:p>
                      <a:pPr indent="0" algn="ctr">
                        <a:buNone/>
                      </a:pPr>
                      <a:r>
                        <a:rPr lang="zh-CN" sz="1200" b="1">
                          <a:solidFill>
                            <a:srgbClr val="000000"/>
                          </a:solidFill>
                          <a:latin typeface="微软雅黑" panose="020B0503020204020204" charset="-122"/>
                          <a:ea typeface="微软雅黑" panose="020B0503020204020204" charset="-122"/>
                          <a:cs typeface="微软雅黑" panose="020B0503020204020204" charset="-122"/>
                        </a:rPr>
                        <a:t>B（刮奖话术）</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zh-CN" sz="1200" b="0">
                          <a:solidFill>
                            <a:srgbClr val="000000"/>
                          </a:solidFill>
                          <a:latin typeface="微软雅黑" panose="020B0503020204020204" charset="-122"/>
                          <a:ea typeface="微软雅黑" panose="020B0503020204020204" charset="-122"/>
                        </a:rPr>
                        <a:t>通过</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1</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1</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3</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2</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1</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2</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ea typeface="微软雅黑" panose="020B0503020204020204" charset="-122"/>
                        </a:rPr>
                        <a:t>2</a:t>
                      </a:r>
                      <a:endParaRPr lang="en-US"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0665">
                <a:tc>
                  <a:txBody>
                    <a:bodyPr/>
                    <a:p>
                      <a:pPr indent="0">
                        <a:buNone/>
                      </a:pP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微软雅黑" panose="020B0503020204020204" charset="-122"/>
                          <a:ea typeface="微软雅黑" panose="020B0503020204020204" charset="-122"/>
                        </a:rPr>
                        <a:t>通过率</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微软雅黑" panose="020B0503020204020204" charset="-122"/>
                          <a:ea typeface="微软雅黑" panose="020B0503020204020204" charset="-122"/>
                        </a:rPr>
                        <a:t>1.27%</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微软雅黑" panose="020B0503020204020204" charset="-122"/>
                          <a:ea typeface="微软雅黑" panose="020B0503020204020204" charset="-122"/>
                        </a:rPr>
                        <a:t>1.25%</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微软雅黑" panose="020B0503020204020204" charset="-122"/>
                          <a:ea typeface="微软雅黑" panose="020B0503020204020204" charset="-122"/>
                        </a:rPr>
                        <a:t>3.13%</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微软雅黑" panose="020B0503020204020204" charset="-122"/>
                          <a:ea typeface="微软雅黑" panose="020B0503020204020204" charset="-122"/>
                        </a:rPr>
                        <a:t>1.00%</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微软雅黑" panose="020B0503020204020204" charset="-122"/>
                          <a:ea typeface="微软雅黑" panose="020B0503020204020204" charset="-122"/>
                        </a:rPr>
                        <a:t>0.93%</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微软雅黑" panose="020B0503020204020204" charset="-122"/>
                          <a:ea typeface="微软雅黑" panose="020B0503020204020204" charset="-122"/>
                        </a:rPr>
                        <a:t>0.96%</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微软雅黑" panose="020B0503020204020204" charset="-122"/>
                          <a:ea typeface="微软雅黑" panose="020B0503020204020204" charset="-122"/>
                        </a:rPr>
                        <a:t>0.83%</a:t>
                      </a:r>
                      <a:endParaRPr lang="en-US" altLang="en-US" sz="1200" b="1">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812800" y="3097530"/>
            <a:ext cx="8089265" cy="11239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p>
            <a:pPr algn="l">
              <a:lnSpc>
                <a:spcPct val="140000"/>
              </a:lnSpc>
            </a:pPr>
            <a:r>
              <a:rPr lang="zh-CN" sz="1600" b="1">
                <a:latin typeface="微软雅黑" panose="020B0503020204020204" charset="-122"/>
                <a:ea typeface="微软雅黑" panose="020B0503020204020204" charset="-122"/>
                <a:sym typeface="+mn-ea"/>
              </a:rPr>
              <a:t>主动加粉数据分析的核心</a:t>
            </a:r>
            <a:r>
              <a:rPr lang="zh-CN" altLang="en-US" sz="1600" b="1">
                <a:latin typeface="微软雅黑" panose="020B0503020204020204" charset="-122"/>
                <a:ea typeface="微软雅黑" panose="020B0503020204020204" charset="-122"/>
                <a:sym typeface="+mn-ea"/>
              </a:rPr>
              <a:t>：</a:t>
            </a:r>
            <a:endParaRPr lang="zh-CN" altLang="en-US" sz="1600" b="1">
              <a:latin typeface="微软雅黑" panose="020B0503020204020204" charset="-122"/>
              <a:ea typeface="微软雅黑" panose="020B0503020204020204" charset="-122"/>
              <a:sym typeface="+mn-ea"/>
            </a:endParaRPr>
          </a:p>
          <a:p>
            <a:pPr algn="l">
              <a:lnSpc>
                <a:spcPct val="140000"/>
              </a:lnSpc>
            </a:pPr>
            <a:r>
              <a:rPr lang="zh-CN" sz="1600" b="1">
                <a:latin typeface="微软雅黑" panose="020B0503020204020204" charset="-122"/>
                <a:ea typeface="微软雅黑" panose="020B0503020204020204" charset="-122"/>
                <a:sym typeface="+mn-ea"/>
              </a:rPr>
              <a:t>（</a:t>
            </a:r>
            <a:r>
              <a:rPr lang="en-US" altLang="zh-CN" sz="1600" b="1">
                <a:latin typeface="微软雅黑" panose="020B0503020204020204" charset="-122"/>
                <a:ea typeface="微软雅黑" panose="020B0503020204020204" charset="-122"/>
                <a:sym typeface="+mn-ea"/>
              </a:rPr>
              <a:t>1</a:t>
            </a:r>
            <a:r>
              <a:rPr lang="zh-CN" sz="1600" b="1">
                <a:latin typeface="微软雅黑" panose="020B0503020204020204" charset="-122"/>
                <a:ea typeface="微软雅黑" panose="020B0503020204020204" charset="-122"/>
                <a:sym typeface="+mn-ea"/>
              </a:rPr>
              <a:t>）加粉号分为</a:t>
            </a:r>
            <a:r>
              <a:rPr lang="en-US" altLang="zh-CN" sz="1600" b="1">
                <a:latin typeface="微软雅黑" panose="020B0503020204020204" charset="-122"/>
                <a:ea typeface="微软雅黑" panose="020B0503020204020204" charset="-122"/>
                <a:sym typeface="+mn-ea"/>
              </a:rPr>
              <a:t>AB</a:t>
            </a:r>
            <a:r>
              <a:rPr lang="zh-CN" altLang="en-US" sz="1600" b="1">
                <a:latin typeface="微软雅黑" panose="020B0503020204020204" charset="-122"/>
                <a:ea typeface="微软雅黑" panose="020B0503020204020204" charset="-122"/>
                <a:sym typeface="+mn-ea"/>
              </a:rPr>
              <a:t>两组，用户来源一致，采用不同的</a:t>
            </a:r>
            <a:r>
              <a:rPr lang="zh-CN" altLang="en-US" sz="1600" b="1">
                <a:solidFill>
                  <a:srgbClr val="FF0000"/>
                </a:solidFill>
                <a:latin typeface="微软雅黑" panose="020B0503020204020204" charset="-122"/>
                <a:ea typeface="微软雅黑" panose="020B0503020204020204" charset="-122"/>
                <a:sym typeface="+mn-ea"/>
              </a:rPr>
              <a:t>话术逻辑</a:t>
            </a:r>
            <a:r>
              <a:rPr lang="zh-CN" altLang="en-US" sz="1600" b="1">
                <a:latin typeface="微软雅黑" panose="020B0503020204020204" charset="-122"/>
                <a:ea typeface="微软雅黑" panose="020B0503020204020204" charset="-122"/>
                <a:sym typeface="+mn-ea"/>
              </a:rPr>
              <a:t>，测试对比通过率</a:t>
            </a:r>
            <a:endParaRPr lang="zh-CN" sz="1600" b="1">
              <a:latin typeface="微软雅黑" panose="020B0503020204020204" charset="-122"/>
              <a:ea typeface="微软雅黑" panose="020B0503020204020204" charset="-122"/>
              <a:sym typeface="+mn-ea"/>
            </a:endParaRPr>
          </a:p>
          <a:p>
            <a:pPr algn="l">
              <a:lnSpc>
                <a:spcPct val="140000"/>
              </a:lnSpc>
            </a:pPr>
            <a:r>
              <a:rPr lang="zh-CN" sz="1600" b="1">
                <a:latin typeface="微软雅黑" panose="020B0503020204020204" charset="-122"/>
                <a:ea typeface="微软雅黑" panose="020B0503020204020204" charset="-122"/>
                <a:sym typeface="+mn-ea"/>
              </a:rPr>
              <a:t>（</a:t>
            </a:r>
            <a:r>
              <a:rPr lang="en-US" altLang="zh-CN" sz="1600" b="1">
                <a:latin typeface="微软雅黑" panose="020B0503020204020204" charset="-122"/>
                <a:ea typeface="微软雅黑" panose="020B0503020204020204" charset="-122"/>
                <a:sym typeface="+mn-ea"/>
              </a:rPr>
              <a:t>2</a:t>
            </a:r>
            <a:r>
              <a:rPr lang="zh-CN" sz="1600" b="1">
                <a:latin typeface="微软雅黑" panose="020B0503020204020204" charset="-122"/>
                <a:ea typeface="微软雅黑" panose="020B0503020204020204" charset="-122"/>
                <a:sym typeface="+mn-ea"/>
              </a:rPr>
              <a:t>）</a:t>
            </a:r>
            <a:r>
              <a:rPr lang="zh-CN" sz="1600" b="1">
                <a:latin typeface="微软雅黑" panose="020B0503020204020204" charset="-122"/>
                <a:ea typeface="微软雅黑" panose="020B0503020204020204" charset="-122"/>
                <a:sym typeface="+mn-ea"/>
              </a:rPr>
              <a:t>不断更换加粉话术和加粉利益点，对比通过率，得出最优的方案</a:t>
            </a:r>
            <a:endParaRPr lang="zh-CN" sz="1600" b="1">
              <a:latin typeface="微软雅黑" panose="020B0503020204020204" charset="-122"/>
              <a:ea typeface="微软雅黑" panose="020B0503020204020204" charset="-122"/>
              <a:sym typeface="+mn-ea"/>
            </a:endParaRPr>
          </a:p>
        </p:txBody>
      </p:sp>
      <p:sp>
        <p:nvSpPr>
          <p:cNvPr id="6" name="矩形 5"/>
          <p:cNvSpPr/>
          <p:nvPr/>
        </p:nvSpPr>
        <p:spPr>
          <a:xfrm>
            <a:off x="812800" y="4324985"/>
            <a:ext cx="4031615" cy="983615"/>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en-US" sz="1400" b="1">
                <a:latin typeface="微软雅黑" panose="020B0503020204020204" charset="-122"/>
                <a:ea typeface="微软雅黑" panose="020B0503020204020204" charset="-122"/>
              </a:rPr>
              <a:t>A</a:t>
            </a:r>
            <a:r>
              <a:rPr lang="zh-CN" altLang="en-US" sz="1400" b="1">
                <a:latin typeface="微软雅黑" panose="020B0503020204020204" charset="-122"/>
                <a:ea typeface="微软雅黑" panose="020B0503020204020204" charset="-122"/>
              </a:rPr>
              <a:t>组话术：逻辑</a:t>
            </a:r>
            <a:r>
              <a:rPr lang="en-US" altLang="zh-CN" sz="1400" b="1">
                <a:latin typeface="微软雅黑" panose="020B0503020204020204" charset="-122"/>
                <a:ea typeface="微软雅黑" panose="020B0503020204020204" charset="-122"/>
              </a:rPr>
              <a:t>-</a:t>
            </a:r>
            <a:r>
              <a:rPr lang="zh-CN" altLang="en-US" sz="1400" b="1">
                <a:latin typeface="微软雅黑" panose="020B0503020204020204" charset="-122"/>
                <a:ea typeface="微软雅黑" panose="020B0503020204020204" charset="-122"/>
              </a:rPr>
              <a:t>贩卖人设</a:t>
            </a:r>
            <a:endParaRPr lang="zh-CN" altLang="en-US" sz="1400">
              <a:latin typeface="微软雅黑" panose="020B0503020204020204" charset="-122"/>
              <a:ea typeface="微软雅黑" panose="020B0503020204020204" charset="-122"/>
            </a:endParaRPr>
          </a:p>
          <a:p>
            <a:pPr algn="ctr"/>
            <a:r>
              <a:rPr lang="zh-CN" altLang="en-US" sz="1400">
                <a:latin typeface="微软雅黑" panose="020B0503020204020204" charset="-122"/>
                <a:ea typeface="微软雅黑" panose="020B0503020204020204" charset="-122"/>
              </a:rPr>
              <a:t>重要提醒！现为您分配一位萌妹纸客服，擅长颜值管理、爱发福利，请扫码笑纳↓↓↓</a:t>
            </a:r>
            <a:endParaRPr lang="zh-CN" altLang="en-US" sz="1400">
              <a:latin typeface="微软雅黑" panose="020B0503020204020204" charset="-122"/>
              <a:ea typeface="微软雅黑" panose="020B0503020204020204" charset="-122"/>
            </a:endParaRPr>
          </a:p>
        </p:txBody>
      </p:sp>
      <p:sp>
        <p:nvSpPr>
          <p:cNvPr id="9" name="矩形 8"/>
          <p:cNvSpPr/>
          <p:nvPr/>
        </p:nvSpPr>
        <p:spPr>
          <a:xfrm>
            <a:off x="4929505" y="4324985"/>
            <a:ext cx="3972560" cy="983615"/>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en-US" sz="1400" b="1">
                <a:latin typeface="微软雅黑" panose="020B0503020204020204" charset="-122"/>
                <a:ea typeface="微软雅黑" panose="020B0503020204020204" charset="-122"/>
                <a:sym typeface="+mn-ea"/>
              </a:rPr>
              <a:t>B</a:t>
            </a:r>
            <a:r>
              <a:rPr lang="zh-CN" altLang="en-US" sz="1400" b="1">
                <a:latin typeface="微软雅黑" panose="020B0503020204020204" charset="-122"/>
                <a:ea typeface="微软雅黑" panose="020B0503020204020204" charset="-122"/>
                <a:sym typeface="+mn-ea"/>
              </a:rPr>
              <a:t>组话术：逻辑</a:t>
            </a:r>
            <a:r>
              <a:rPr lang="en-US" altLang="zh-CN" sz="1400" b="1">
                <a:latin typeface="微软雅黑" panose="020B0503020204020204" charset="-122"/>
                <a:ea typeface="微软雅黑" panose="020B0503020204020204" charset="-122"/>
                <a:sym typeface="+mn-ea"/>
              </a:rPr>
              <a:t>-</a:t>
            </a:r>
            <a:r>
              <a:rPr lang="zh-CN" altLang="en-US" sz="1400" b="1">
                <a:latin typeface="微软雅黑" panose="020B0503020204020204" charset="-122"/>
                <a:ea typeface="微软雅黑" panose="020B0503020204020204" charset="-122"/>
                <a:sym typeface="+mn-ea"/>
              </a:rPr>
              <a:t>给利益点</a:t>
            </a:r>
            <a:endParaRPr lang="zh-CN" altLang="en-US" sz="1400">
              <a:latin typeface="微软雅黑" panose="020B0503020204020204" charset="-122"/>
              <a:ea typeface="微软雅黑" panose="020B0503020204020204" charset="-122"/>
            </a:endParaRPr>
          </a:p>
          <a:p>
            <a:pPr algn="ctr"/>
            <a:r>
              <a:rPr lang="zh-CN" altLang="en-US" sz="1400">
                <a:latin typeface="微软雅黑" panose="020B0503020204020204" charset="-122"/>
                <a:ea typeface="微软雅黑" panose="020B0503020204020204" charset="-122"/>
                <a:sym typeface="+mn-ea"/>
              </a:rPr>
              <a:t>恭喜！您得到一次</a:t>
            </a:r>
            <a:r>
              <a:rPr lang="en-US" altLang="zh-CN" sz="1400">
                <a:latin typeface="微软雅黑" panose="020B0503020204020204" charset="-122"/>
                <a:ea typeface="微软雅黑" panose="020B0503020204020204" charset="-122"/>
                <a:sym typeface="+mn-ea"/>
              </a:rPr>
              <a:t>XX</a:t>
            </a:r>
            <a:r>
              <a:rPr lang="zh-CN" altLang="en-US" sz="1400">
                <a:latin typeface="微软雅黑" panose="020B0503020204020204" charset="-122"/>
                <a:ea typeface="微软雅黑" panose="020B0503020204020204" charset="-122"/>
                <a:sym typeface="+mn-ea"/>
              </a:rPr>
              <a:t>送出的免费刮奖机会，</a:t>
            </a:r>
            <a:r>
              <a:rPr lang="en-US" altLang="zh-CN" sz="1400">
                <a:latin typeface="微软雅黑" panose="020B0503020204020204" charset="-122"/>
                <a:ea typeface="微软雅黑" panose="020B0503020204020204" charset="-122"/>
                <a:sym typeface="+mn-ea"/>
              </a:rPr>
              <a:t>100%</a:t>
            </a:r>
            <a:r>
              <a:rPr lang="zh-CN" altLang="en-US" sz="1400">
                <a:latin typeface="微软雅黑" panose="020B0503020204020204" charset="-122"/>
                <a:ea typeface="微软雅黑" panose="020B0503020204020204" charset="-122"/>
                <a:sym typeface="+mn-ea"/>
              </a:rPr>
              <a:t>中奖，扫码加福利官领取↓↓↓</a:t>
            </a:r>
            <a:endParaRPr lang="zh-CN" altLang="en-US" sz="1400">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630930" y="2570480"/>
            <a:ext cx="522605" cy="386715"/>
            <a:chOff x="4729" y="1585"/>
            <a:chExt cx="842" cy="708"/>
          </a:xfrm>
        </p:grpSpPr>
        <p:pic>
          <p:nvPicPr>
            <p:cNvPr id="9" name="图片 8" descr="resource"/>
            <p:cNvPicPr>
              <a:picLocks noChangeAspect="1"/>
            </p:cNvPicPr>
            <p:nvPr/>
          </p:nvPicPr>
          <p:blipFill>
            <a:blip r:embed="rId1"/>
            <a:stretch>
              <a:fillRect/>
            </a:stretch>
          </p:blipFill>
          <p:spPr>
            <a:xfrm>
              <a:off x="5235" y="1585"/>
              <a:ext cx="337" cy="709"/>
            </a:xfrm>
            <a:prstGeom prst="rect">
              <a:avLst/>
            </a:prstGeom>
          </p:spPr>
        </p:pic>
        <p:pic>
          <p:nvPicPr>
            <p:cNvPr id="11" name="图片 10" descr="resource"/>
            <p:cNvPicPr>
              <a:picLocks noChangeAspect="1"/>
            </p:cNvPicPr>
            <p:nvPr/>
          </p:nvPicPr>
          <p:blipFill>
            <a:blip r:embed="rId2"/>
            <a:stretch>
              <a:fillRect/>
            </a:stretch>
          </p:blipFill>
          <p:spPr>
            <a:xfrm>
              <a:off x="4982" y="1585"/>
              <a:ext cx="337" cy="709"/>
            </a:xfrm>
            <a:prstGeom prst="rect">
              <a:avLst/>
            </a:prstGeom>
          </p:spPr>
        </p:pic>
        <p:pic>
          <p:nvPicPr>
            <p:cNvPr id="12" name="图片 11" descr="resource"/>
            <p:cNvPicPr>
              <a:picLocks noChangeAspect="1"/>
            </p:cNvPicPr>
            <p:nvPr/>
          </p:nvPicPr>
          <p:blipFill>
            <a:blip r:embed="rId1"/>
            <a:stretch>
              <a:fillRect/>
            </a:stretch>
          </p:blipFill>
          <p:spPr>
            <a:xfrm>
              <a:off x="4729" y="1585"/>
              <a:ext cx="337" cy="709"/>
            </a:xfrm>
            <a:prstGeom prst="rect">
              <a:avLst/>
            </a:prstGeom>
          </p:spPr>
        </p:pic>
      </p:grpSp>
      <p:sp>
        <p:nvSpPr>
          <p:cNvPr id="3" name="文本框 2"/>
          <p:cNvSpPr txBox="1"/>
          <p:nvPr/>
        </p:nvSpPr>
        <p:spPr>
          <a:xfrm>
            <a:off x="4235451" y="2558733"/>
            <a:ext cx="2319655" cy="398780"/>
          </a:xfrm>
          <a:prstGeom prst="rect">
            <a:avLst/>
          </a:prstGeom>
          <a:noFill/>
        </p:spPr>
        <p:txBody>
          <a:bodyPr wrap="none" rtlCol="0">
            <a:spAutoFit/>
          </a:bodyPr>
          <a:lstStyle/>
          <a:p>
            <a:pPr algn="ctr"/>
            <a:r>
              <a:rPr lang="en-US" altLang="zh-CN" sz="2000" b="1">
                <a:solidFill>
                  <a:schemeClr val="tx1"/>
                </a:solidFill>
                <a:latin typeface="+mj-ea"/>
                <a:ea typeface="+mj-ea"/>
                <a:sym typeface="+mn-ea"/>
              </a:rPr>
              <a:t>Part  9</a:t>
            </a:r>
            <a:r>
              <a:rPr lang="en-US" altLang="zh-CN" sz="2000" b="1">
                <a:solidFill>
                  <a:schemeClr val="tx1"/>
                </a:solidFill>
                <a:sym typeface="+mn-ea"/>
              </a:rPr>
              <a:t>     </a:t>
            </a:r>
            <a:r>
              <a:rPr lang="zh-CN" sz="2000" b="1">
                <a:solidFill>
                  <a:schemeClr val="tx1"/>
                </a:solidFill>
                <a:sym typeface="+mn-ea"/>
              </a:rPr>
              <a:t>数据分析</a:t>
            </a:r>
            <a:endParaRPr lang="zh-CN" sz="2000" b="1">
              <a:solidFill>
                <a:schemeClr val="tx1"/>
              </a:solidFill>
              <a:sym typeface="+mn-ea"/>
            </a:endParaRPr>
          </a:p>
        </p:txBody>
      </p:sp>
      <p:grpSp>
        <p:nvGrpSpPr>
          <p:cNvPr id="5" name="组合 4"/>
          <p:cNvGrpSpPr/>
          <p:nvPr/>
        </p:nvGrpSpPr>
        <p:grpSpPr>
          <a:xfrm>
            <a:off x="3945255" y="1058545"/>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42988" y="435610"/>
            <a:ext cx="2710180" cy="337185"/>
          </a:xfrm>
          <a:prstGeom prst="rect">
            <a:avLst/>
          </a:prstGeom>
          <a:noFill/>
        </p:spPr>
        <p:txBody>
          <a:bodyPr wrap="none" rtlCol="0">
            <a:spAutoFit/>
          </a:bodyPr>
          <a:lstStyle/>
          <a:p>
            <a:pPr algn="ctr"/>
            <a:r>
              <a:rPr lang="zh-CN" altLang="en-US" sz="1600" b="1">
                <a:latin typeface="微软雅黑" panose="020B0503020204020204" charset="-122"/>
                <a:ea typeface="微软雅黑" panose="020B0503020204020204" charset="-122"/>
                <a:sym typeface="+mn-ea"/>
              </a:rPr>
              <a:t>如何通过</a:t>
            </a:r>
            <a:r>
              <a:rPr lang="en-US" altLang="zh-CN" sz="1600" b="1">
                <a:latin typeface="微软雅黑" panose="020B0503020204020204" charset="-122"/>
                <a:ea typeface="微软雅黑" panose="020B0503020204020204" charset="-122"/>
                <a:sym typeface="+mn-ea"/>
              </a:rPr>
              <a:t>AB</a:t>
            </a:r>
            <a:r>
              <a:rPr lang="zh-CN" altLang="en-US" sz="1600" b="1">
                <a:latin typeface="微软雅黑" panose="020B0503020204020204" charset="-122"/>
                <a:ea typeface="微软雅黑" panose="020B0503020204020204" charset="-122"/>
                <a:sym typeface="+mn-ea"/>
              </a:rPr>
              <a:t>测试提升转粉率</a:t>
            </a:r>
            <a:endParaRPr lang="zh-CN" altLang="en-US" sz="1600" b="1">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368790" y="120650"/>
            <a:ext cx="659130" cy="598170"/>
            <a:chOff x="14118" y="124"/>
            <a:chExt cx="1038" cy="942"/>
          </a:xfrm>
        </p:grpSpPr>
        <p:sp>
          <p:nvSpPr>
            <p:cNvPr id="11" name="对角圆角矩形 1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3" name="文本框 2"/>
          <p:cNvSpPr txBox="1"/>
          <p:nvPr/>
        </p:nvSpPr>
        <p:spPr>
          <a:xfrm>
            <a:off x="812800" y="925195"/>
            <a:ext cx="8456930" cy="77978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p>
            <a:pPr algn="l">
              <a:lnSpc>
                <a:spcPct val="140000"/>
              </a:lnSpc>
            </a:pPr>
            <a:r>
              <a:rPr lang="zh-CN" altLang="en-US" sz="1600" b="1">
                <a:latin typeface="微软雅黑" panose="020B0503020204020204" charset="-122"/>
                <a:ea typeface="微软雅黑" panose="020B0503020204020204" charset="-122"/>
                <a:sym typeface="+mn-ea"/>
              </a:rPr>
              <a:t>当然也不见得人设逻辑的话术加粉率就一定比福利逻辑的加粉率高</a:t>
            </a:r>
            <a:r>
              <a:rPr lang="zh-CN" sz="1600" b="1">
                <a:latin typeface="微软雅黑" panose="020B0503020204020204" charset="-122"/>
                <a:ea typeface="微软雅黑" panose="020B0503020204020204" charset="-122"/>
                <a:sym typeface="+mn-ea"/>
              </a:rPr>
              <a:t>，也看用户质量，该品牌的某个竞品就刚好相反，由于经常做活动，主要都是价格敏感人群，给利益点效果反而更好：</a:t>
            </a:r>
            <a:endParaRPr lang="zh-CN" sz="1600" b="1">
              <a:latin typeface="微软雅黑" panose="020B0503020204020204" charset="-122"/>
              <a:ea typeface="微软雅黑" panose="020B0503020204020204" charset="-122"/>
              <a:sym typeface="+mn-ea"/>
            </a:endParaRPr>
          </a:p>
        </p:txBody>
      </p:sp>
      <p:sp>
        <p:nvSpPr>
          <p:cNvPr id="6" name="矩形 5"/>
          <p:cNvSpPr/>
          <p:nvPr/>
        </p:nvSpPr>
        <p:spPr>
          <a:xfrm>
            <a:off x="855345" y="3800475"/>
            <a:ext cx="8415020" cy="1199515"/>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l"/>
            <a:r>
              <a:rPr lang="zh-CN" sz="1400" b="1">
                <a:latin typeface="微软雅黑" panose="020B0503020204020204" charset="-122"/>
                <a:ea typeface="微软雅黑" panose="020B0503020204020204" charset="-122"/>
              </a:rPr>
              <a:t>找到加粉话术的设计逻辑后，下一步就可以从细节去优化加粉文案：</a:t>
            </a:r>
            <a:endParaRPr lang="zh-CN" sz="1400" b="1">
              <a:latin typeface="微软雅黑" panose="020B0503020204020204" charset="-122"/>
              <a:ea typeface="微软雅黑" panose="020B0503020204020204" charset="-122"/>
            </a:endParaRPr>
          </a:p>
          <a:p>
            <a:pPr algn="l"/>
            <a:r>
              <a:rPr lang="zh-CN" sz="1400">
                <a:latin typeface="微软雅黑" panose="020B0503020204020204" charset="-122"/>
                <a:ea typeface="微软雅黑" panose="020B0503020204020204" charset="-122"/>
              </a:rPr>
              <a:t>（</a:t>
            </a:r>
            <a:r>
              <a:rPr lang="en-US" altLang="zh-CN" sz="1400">
                <a:latin typeface="微软雅黑" panose="020B0503020204020204" charset="-122"/>
                <a:ea typeface="微软雅黑" panose="020B0503020204020204" charset="-122"/>
              </a:rPr>
              <a:t>1</a:t>
            </a:r>
            <a:r>
              <a:rPr lang="zh-CN" sz="1400">
                <a:latin typeface="微软雅黑" panose="020B0503020204020204" charset="-122"/>
                <a:ea typeface="微软雅黑" panose="020B0503020204020204" charset="-122"/>
              </a:rPr>
              <a:t>）继续做对比测试，看下是字数更少、更简洁好，还是字数多点把福利说清楚更好？</a:t>
            </a:r>
            <a:endParaRPr lang="zh-CN" sz="1400">
              <a:latin typeface="微软雅黑" panose="020B0503020204020204" charset="-122"/>
              <a:ea typeface="微软雅黑" panose="020B0503020204020204" charset="-122"/>
            </a:endParaRPr>
          </a:p>
          <a:p>
            <a:pPr algn="l"/>
            <a:r>
              <a:rPr lang="zh-CN" sz="1400">
                <a:latin typeface="微软雅黑" panose="020B0503020204020204" charset="-122"/>
                <a:ea typeface="微软雅黑" panose="020B0503020204020204" charset="-122"/>
              </a:rPr>
              <a:t>（</a:t>
            </a:r>
            <a:r>
              <a:rPr lang="en-US" altLang="zh-CN" sz="1400">
                <a:latin typeface="微软雅黑" panose="020B0503020204020204" charset="-122"/>
                <a:ea typeface="微软雅黑" panose="020B0503020204020204" charset="-122"/>
              </a:rPr>
              <a:t>2</a:t>
            </a:r>
            <a:r>
              <a:rPr lang="zh-CN" sz="1400">
                <a:latin typeface="微软雅黑" panose="020B0503020204020204" charset="-122"/>
                <a:ea typeface="微软雅黑" panose="020B0503020204020204" charset="-122"/>
              </a:rPr>
              <a:t>）是加粉时就直接告诉用户福利是什么，还是给他留个悬念，都可以进行对比</a:t>
            </a:r>
            <a:endParaRPr lang="zh-CN" sz="1400">
              <a:latin typeface="微软雅黑" panose="020B0503020204020204" charset="-122"/>
              <a:ea typeface="微软雅黑" panose="020B0503020204020204" charset="-122"/>
            </a:endParaRPr>
          </a:p>
        </p:txBody>
      </p:sp>
      <p:pic>
        <p:nvPicPr>
          <p:cNvPr id="4" name="图片 4"/>
          <p:cNvPicPr>
            <a:picLocks noChangeAspect="1"/>
          </p:cNvPicPr>
          <p:nvPr/>
        </p:nvPicPr>
        <p:blipFill>
          <a:blip r:embed="rId4"/>
          <a:stretch>
            <a:fillRect/>
          </a:stretch>
        </p:blipFill>
        <p:spPr>
          <a:xfrm>
            <a:off x="812800" y="1704975"/>
            <a:ext cx="5273675" cy="21094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4105" y="464185"/>
            <a:ext cx="2957830" cy="337185"/>
          </a:xfrm>
          <a:prstGeom prst="rect">
            <a:avLst/>
          </a:prstGeom>
          <a:noFill/>
        </p:spPr>
        <p:txBody>
          <a:bodyPr wrap="square" rtlCol="0">
            <a:spAutoFit/>
          </a:bodyPr>
          <a:lstStyle/>
          <a:p>
            <a:pPr algn="ctr"/>
            <a:r>
              <a:rPr lang="zh-CN" altLang="en-US" sz="1600" b="1">
                <a:latin typeface="微软雅黑" panose="020B0503020204020204" charset="-122"/>
                <a:ea typeface="微软雅黑" panose="020B0503020204020204" charset="-122"/>
                <a:sym typeface="+mn-ea"/>
              </a:rPr>
              <a:t>如何通过</a:t>
            </a:r>
            <a:r>
              <a:rPr lang="en-US" altLang="zh-CN" sz="1600" b="1">
                <a:latin typeface="微软雅黑" panose="020B0503020204020204" charset="-122"/>
                <a:ea typeface="微软雅黑" panose="020B0503020204020204" charset="-122"/>
                <a:sym typeface="+mn-ea"/>
              </a:rPr>
              <a:t>AB</a:t>
            </a:r>
            <a:r>
              <a:rPr lang="zh-CN" altLang="en-US" sz="1600" b="1">
                <a:latin typeface="微软雅黑" panose="020B0503020204020204" charset="-122"/>
                <a:ea typeface="微软雅黑" panose="020B0503020204020204" charset="-122"/>
                <a:sym typeface="+mn-ea"/>
              </a:rPr>
              <a:t>测试降低退群率</a:t>
            </a:r>
            <a:endParaRPr lang="zh-CN" altLang="en-US" sz="1600" b="1">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cstate="print"/>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[图片]</a:t>
            </a:r>
            <a:endParaRPr lang="zh-CN" altLang="en-US"/>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89" name="文本框 88"/>
          <p:cNvSpPr txBox="1"/>
          <p:nvPr/>
        </p:nvSpPr>
        <p:spPr>
          <a:xfrm>
            <a:off x="2051050" y="1270635"/>
            <a:ext cx="6146800" cy="435610"/>
          </a:xfrm>
          <a:prstGeom prst="rect">
            <a:avLst/>
          </a:prstGeom>
          <a:noFill/>
        </p:spPr>
        <p:txBody>
          <a:bodyPr wrap="square" rtlCol="0" anchor="t">
            <a:spAutoFit/>
          </a:bodyPr>
          <a:p>
            <a:pPr algn="ctr">
              <a:lnSpc>
                <a:spcPct val="140000"/>
              </a:lnSpc>
            </a:pPr>
            <a:r>
              <a:rPr lang="zh-CN" altLang="en-US" sz="1600" b="1">
                <a:sym typeface="+mn-ea"/>
              </a:rPr>
              <a:t>以某傲娇的品牌特卖私域项目为例</a:t>
            </a:r>
            <a:endParaRPr lang="zh-CN" sz="1600" b="1">
              <a:solidFill>
                <a:schemeClr val="tx1"/>
              </a:solidFill>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4"/>
          <a:stretch>
            <a:fillRect/>
          </a:stretch>
        </p:blipFill>
        <p:spPr>
          <a:xfrm>
            <a:off x="2529205" y="1803400"/>
            <a:ext cx="5200650" cy="21526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4105" y="464185"/>
            <a:ext cx="2957830" cy="337185"/>
          </a:xfrm>
          <a:prstGeom prst="rect">
            <a:avLst/>
          </a:prstGeom>
          <a:noFill/>
        </p:spPr>
        <p:txBody>
          <a:bodyPr wrap="square" rtlCol="0">
            <a:spAutoFit/>
          </a:bodyPr>
          <a:lstStyle/>
          <a:p>
            <a:pPr algn="ctr"/>
            <a:r>
              <a:rPr lang="zh-CN" altLang="en-US" sz="1600" b="1">
                <a:latin typeface="微软雅黑" panose="020B0503020204020204" charset="-122"/>
                <a:ea typeface="微软雅黑" panose="020B0503020204020204" charset="-122"/>
                <a:sym typeface="+mn-ea"/>
              </a:rPr>
              <a:t>如何通过</a:t>
            </a:r>
            <a:r>
              <a:rPr lang="en-US" altLang="zh-CN" sz="1600" b="1">
                <a:latin typeface="微软雅黑" panose="020B0503020204020204" charset="-122"/>
                <a:ea typeface="微软雅黑" panose="020B0503020204020204" charset="-122"/>
                <a:sym typeface="+mn-ea"/>
              </a:rPr>
              <a:t>AB</a:t>
            </a:r>
            <a:r>
              <a:rPr lang="zh-CN" altLang="en-US" sz="1600" b="1">
                <a:latin typeface="微软雅黑" panose="020B0503020204020204" charset="-122"/>
                <a:ea typeface="微软雅黑" panose="020B0503020204020204" charset="-122"/>
                <a:sym typeface="+mn-ea"/>
              </a:rPr>
              <a:t>测试降低退群率</a:t>
            </a:r>
            <a:endParaRPr lang="zh-CN" altLang="en-US" sz="1600" b="1">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cstate="print"/>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[图片]</a:t>
            </a:r>
            <a:endParaRPr lang="zh-CN" altLang="en-US"/>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2" name="图片 1"/>
          <p:cNvPicPr>
            <a:picLocks noChangeAspect="1"/>
          </p:cNvPicPr>
          <p:nvPr/>
        </p:nvPicPr>
        <p:blipFill>
          <a:blip r:embed="rId4"/>
          <a:stretch>
            <a:fillRect/>
          </a:stretch>
        </p:blipFill>
        <p:spPr>
          <a:xfrm>
            <a:off x="460375" y="801370"/>
            <a:ext cx="9338310" cy="3873500"/>
          </a:xfrm>
          <a:prstGeom prst="rect">
            <a:avLst/>
          </a:prstGeom>
        </p:spPr>
      </p:pic>
      <p:sp>
        <p:nvSpPr>
          <p:cNvPr id="4" name="文本框 3"/>
          <p:cNvSpPr txBox="1"/>
          <p:nvPr/>
        </p:nvSpPr>
        <p:spPr>
          <a:xfrm>
            <a:off x="473075" y="4667885"/>
            <a:ext cx="9325610" cy="86614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p>
            <a:pPr algn="l">
              <a:lnSpc>
                <a:spcPct val="140000"/>
              </a:lnSpc>
            </a:pPr>
            <a:r>
              <a:rPr lang="zh-CN" sz="1200" b="1">
                <a:latin typeface="微软雅黑" panose="020B0503020204020204" charset="-122"/>
                <a:ea typeface="微软雅黑" panose="020B0503020204020204" charset="-122"/>
                <a:sym typeface="+mn-ea"/>
              </a:rPr>
              <a:t>在使用进群自动欢迎语作为引导用户领券的路径时，要考虑欢迎语触发频次对退群率的影响，</a:t>
            </a:r>
            <a:endParaRPr lang="zh-CN" sz="1200" b="1">
              <a:latin typeface="微软雅黑" panose="020B0503020204020204" charset="-122"/>
              <a:ea typeface="微软雅黑" panose="020B0503020204020204" charset="-122"/>
              <a:sym typeface="+mn-ea"/>
            </a:endParaRPr>
          </a:p>
          <a:p>
            <a:pPr algn="l">
              <a:lnSpc>
                <a:spcPct val="140000"/>
              </a:lnSpc>
            </a:pPr>
            <a:r>
              <a:rPr lang="zh-CN" sz="1200" b="1">
                <a:latin typeface="微软雅黑" panose="020B0503020204020204" charset="-122"/>
                <a:ea typeface="微软雅黑" panose="020B0503020204020204" charset="-122"/>
                <a:sym typeface="+mn-ea"/>
              </a:rPr>
              <a:t>每个项目的用户进群频次差异很大，采用</a:t>
            </a:r>
            <a:r>
              <a:rPr lang="en-US" altLang="zh-CN" sz="1200" b="1">
                <a:latin typeface="微软雅黑" panose="020B0503020204020204" charset="-122"/>
                <a:ea typeface="微软雅黑" panose="020B0503020204020204" charset="-122"/>
                <a:sym typeface="+mn-ea"/>
              </a:rPr>
              <a:t>3</a:t>
            </a:r>
            <a:r>
              <a:rPr lang="zh-CN" altLang="en-US" sz="1200" b="1">
                <a:latin typeface="微软雅黑" panose="020B0503020204020204" charset="-122"/>
                <a:ea typeface="微软雅黑" panose="020B0503020204020204" charset="-122"/>
                <a:sym typeface="+mn-ea"/>
              </a:rPr>
              <a:t>分钟还是</a:t>
            </a:r>
            <a:r>
              <a:rPr lang="en-US" altLang="zh-CN" sz="1200" b="1">
                <a:latin typeface="微软雅黑" panose="020B0503020204020204" charset="-122"/>
                <a:ea typeface="微软雅黑" panose="020B0503020204020204" charset="-122"/>
                <a:sym typeface="+mn-ea"/>
              </a:rPr>
              <a:t>30</a:t>
            </a:r>
            <a:r>
              <a:rPr lang="zh-CN" altLang="en-US" sz="1200" b="1">
                <a:latin typeface="微软雅黑" panose="020B0503020204020204" charset="-122"/>
                <a:ea typeface="微软雅黑" panose="020B0503020204020204" charset="-122"/>
                <a:sym typeface="+mn-ea"/>
              </a:rPr>
              <a:t>分钟触发，需要进行测试，例如某电商平台将自动欢迎语由</a:t>
            </a:r>
            <a:r>
              <a:rPr lang="en-US" altLang="zh-CN" sz="1200" b="1">
                <a:latin typeface="微软雅黑" panose="020B0503020204020204" charset="-122"/>
                <a:ea typeface="微软雅黑" panose="020B0503020204020204" charset="-122"/>
                <a:sym typeface="+mn-ea"/>
              </a:rPr>
              <a:t>3min</a:t>
            </a:r>
            <a:r>
              <a:rPr lang="zh-CN" altLang="en-US" sz="1200" b="1">
                <a:latin typeface="微软雅黑" panose="020B0503020204020204" charset="-122"/>
                <a:ea typeface="微软雅黑" panose="020B0503020204020204" charset="-122"/>
                <a:sym typeface="+mn-ea"/>
              </a:rPr>
              <a:t>触发改成</a:t>
            </a:r>
            <a:r>
              <a:rPr lang="en-US" altLang="zh-CN" sz="1200" b="1">
                <a:latin typeface="微软雅黑" panose="020B0503020204020204" charset="-122"/>
                <a:ea typeface="微软雅黑" panose="020B0503020204020204" charset="-122"/>
                <a:sym typeface="+mn-ea"/>
              </a:rPr>
              <a:t>30min</a:t>
            </a:r>
            <a:r>
              <a:rPr lang="zh-CN" altLang="en-US" sz="1200" b="1">
                <a:latin typeface="微软雅黑" panose="020B0503020204020204" charset="-122"/>
                <a:ea typeface="微软雅黑" panose="020B0503020204020204" charset="-122"/>
                <a:sym typeface="+mn-ea"/>
              </a:rPr>
              <a:t>，就将退群率和掉粉率降低了</a:t>
            </a:r>
            <a:r>
              <a:rPr lang="en-US" altLang="zh-CN" sz="1200" b="1">
                <a:latin typeface="微软雅黑" panose="020B0503020204020204" charset="-122"/>
                <a:ea typeface="微软雅黑" panose="020B0503020204020204" charset="-122"/>
                <a:sym typeface="+mn-ea"/>
              </a:rPr>
              <a:t>2</a:t>
            </a:r>
            <a:r>
              <a:rPr lang="zh-CN" altLang="en-US" sz="1200" b="1">
                <a:latin typeface="微软雅黑" panose="020B0503020204020204" charset="-122"/>
                <a:ea typeface="微软雅黑" panose="020B0503020204020204" charset="-122"/>
                <a:sym typeface="+mn-ea"/>
              </a:rPr>
              <a:t>个点</a:t>
            </a:r>
            <a:endParaRPr lang="zh-CN" altLang="en-US" sz="1200" b="1">
              <a:latin typeface="微软雅黑" panose="020B0503020204020204" charset="-122"/>
              <a:ea typeface="微软雅黑" panose="020B0503020204020204"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4105" y="464185"/>
            <a:ext cx="2957830" cy="337185"/>
          </a:xfrm>
          <a:prstGeom prst="rect">
            <a:avLst/>
          </a:prstGeom>
          <a:noFill/>
        </p:spPr>
        <p:txBody>
          <a:bodyPr wrap="square" rtlCol="0">
            <a:spAutoFit/>
          </a:bodyPr>
          <a:lstStyle/>
          <a:p>
            <a:pPr algn="ctr"/>
            <a:r>
              <a:rPr lang="zh-CN" altLang="en-US" sz="1600" b="1">
                <a:latin typeface="微软雅黑" panose="020B0503020204020204" charset="-122"/>
                <a:ea typeface="微软雅黑" panose="020B0503020204020204" charset="-122"/>
                <a:sym typeface="+mn-ea"/>
              </a:rPr>
              <a:t>如何通过</a:t>
            </a:r>
            <a:r>
              <a:rPr lang="en-US" altLang="zh-CN" sz="1600" b="1">
                <a:latin typeface="微软雅黑" panose="020B0503020204020204" charset="-122"/>
                <a:ea typeface="微软雅黑" panose="020B0503020204020204" charset="-122"/>
                <a:sym typeface="+mn-ea"/>
              </a:rPr>
              <a:t>AB</a:t>
            </a:r>
            <a:r>
              <a:rPr lang="zh-CN" altLang="en-US" sz="1600" b="1">
                <a:latin typeface="微软雅黑" panose="020B0503020204020204" charset="-122"/>
                <a:ea typeface="微软雅黑" panose="020B0503020204020204" charset="-122"/>
                <a:sym typeface="+mn-ea"/>
              </a:rPr>
              <a:t>测试降低退群率</a:t>
            </a:r>
            <a:endParaRPr lang="zh-CN" altLang="en-US" sz="1600" b="1">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cstate="print"/>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[图片]</a:t>
            </a:r>
            <a:endParaRPr lang="zh-CN" altLang="en-US"/>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4" name="文本框 3"/>
          <p:cNvSpPr txBox="1"/>
          <p:nvPr/>
        </p:nvSpPr>
        <p:spPr>
          <a:xfrm>
            <a:off x="473075" y="4667885"/>
            <a:ext cx="9325610" cy="95313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p>
            <a:pPr algn="l">
              <a:lnSpc>
                <a:spcPct val="140000"/>
              </a:lnSpc>
            </a:pPr>
            <a:r>
              <a:rPr lang="zh-CN" sz="1000" b="1">
                <a:latin typeface="微软雅黑" panose="020B0503020204020204" charset="-122"/>
                <a:ea typeface="微软雅黑" panose="020B0503020204020204" charset="-122"/>
                <a:sym typeface="+mn-ea"/>
              </a:rPr>
              <a:t>延长欢迎语间隔，虽然解决了欢迎语扰民的问题，但是用户进群后看不到欢迎语无法领券，又导致一部分用户因不满而退群</a:t>
            </a:r>
            <a:endParaRPr lang="zh-CN" sz="1000" b="1">
              <a:latin typeface="微软雅黑" panose="020B0503020204020204" charset="-122"/>
              <a:ea typeface="微软雅黑" panose="020B0503020204020204" charset="-122"/>
              <a:sym typeface="+mn-ea"/>
            </a:endParaRPr>
          </a:p>
          <a:p>
            <a:pPr algn="l">
              <a:lnSpc>
                <a:spcPct val="140000"/>
              </a:lnSpc>
            </a:pPr>
            <a:r>
              <a:rPr lang="zh-CN" sz="1000" b="1">
                <a:latin typeface="微软雅黑" panose="020B0503020204020204" charset="-122"/>
                <a:ea typeface="微软雅黑" panose="020B0503020204020204" charset="-122"/>
                <a:sym typeface="+mn-ea"/>
              </a:rPr>
              <a:t>那究竟是欢迎语频繁对退群率的影响更大，还是无法及时领券对退群率的影响更大？</a:t>
            </a:r>
            <a:endParaRPr lang="zh-CN" sz="1000" b="1">
              <a:latin typeface="微软雅黑" panose="020B0503020204020204" charset="-122"/>
              <a:ea typeface="微软雅黑" panose="020B0503020204020204" charset="-122"/>
              <a:sym typeface="+mn-ea"/>
            </a:endParaRPr>
          </a:p>
          <a:p>
            <a:pPr algn="l">
              <a:lnSpc>
                <a:spcPct val="140000"/>
              </a:lnSpc>
            </a:pPr>
            <a:r>
              <a:rPr lang="zh-CN" sz="1000" b="1">
                <a:latin typeface="微软雅黑" panose="020B0503020204020204" charset="-122"/>
                <a:ea typeface="微软雅黑" panose="020B0503020204020204" charset="-122"/>
                <a:sym typeface="+mn-ea"/>
              </a:rPr>
              <a:t>于是再次通过</a:t>
            </a:r>
            <a:r>
              <a:rPr lang="en-US" altLang="zh-CN" sz="1000" b="1">
                <a:latin typeface="微软雅黑" panose="020B0503020204020204" charset="-122"/>
                <a:ea typeface="微软雅黑" panose="020B0503020204020204" charset="-122"/>
                <a:sym typeface="+mn-ea"/>
              </a:rPr>
              <a:t>AB</a:t>
            </a:r>
            <a:r>
              <a:rPr lang="zh-CN" altLang="en-US" sz="1000" b="1">
                <a:latin typeface="微软雅黑" panose="020B0503020204020204" charset="-122"/>
                <a:ea typeface="微软雅黑" panose="020B0503020204020204" charset="-122"/>
                <a:sym typeface="+mn-ea"/>
              </a:rPr>
              <a:t>组对比，撤掉群广告，</a:t>
            </a:r>
            <a:r>
              <a:rPr lang="en-US" altLang="zh-CN" sz="1000" b="1">
                <a:latin typeface="微软雅黑" panose="020B0503020204020204" charset="-122"/>
                <a:ea typeface="微软雅黑" panose="020B0503020204020204" charset="-122"/>
                <a:sym typeface="+mn-ea"/>
              </a:rPr>
              <a:t>A</a:t>
            </a:r>
            <a:r>
              <a:rPr lang="zh-CN" altLang="en-US" sz="1000" b="1">
                <a:latin typeface="微软雅黑" panose="020B0503020204020204" charset="-122"/>
                <a:ea typeface="微软雅黑" panose="020B0503020204020204" charset="-122"/>
                <a:sym typeface="+mn-ea"/>
              </a:rPr>
              <a:t>组可以通过群公告</a:t>
            </a:r>
            <a:r>
              <a:rPr lang="en-US" altLang="zh-CN" sz="1000" b="1">
                <a:latin typeface="微软雅黑" panose="020B0503020204020204" charset="-122"/>
                <a:ea typeface="微软雅黑" panose="020B0503020204020204" charset="-122"/>
                <a:sym typeface="+mn-ea"/>
              </a:rPr>
              <a:t>+</a:t>
            </a:r>
            <a:r>
              <a:rPr lang="zh-CN" altLang="en-US" sz="1000" b="1">
                <a:latin typeface="微软雅黑" panose="020B0503020204020204" charset="-122"/>
                <a:ea typeface="微软雅黑" panose="020B0503020204020204" charset="-122"/>
                <a:sym typeface="+mn-ea"/>
              </a:rPr>
              <a:t>欢迎语领券，</a:t>
            </a:r>
            <a:r>
              <a:rPr lang="en-US" altLang="zh-CN" sz="1000" b="1">
                <a:latin typeface="微软雅黑" panose="020B0503020204020204" charset="-122"/>
                <a:ea typeface="微软雅黑" panose="020B0503020204020204" charset="-122"/>
                <a:sym typeface="+mn-ea"/>
              </a:rPr>
              <a:t>B</a:t>
            </a:r>
            <a:r>
              <a:rPr lang="zh-CN" altLang="en-US" sz="1000" b="1">
                <a:latin typeface="微软雅黑" panose="020B0503020204020204" charset="-122"/>
                <a:ea typeface="微软雅黑" panose="020B0503020204020204" charset="-122"/>
                <a:sym typeface="+mn-ea"/>
              </a:rPr>
              <a:t>组只等静等欢迎语领券，就发现，及时领券非常重要</a:t>
            </a:r>
            <a:endParaRPr lang="zh-CN" altLang="en-US" sz="1000" b="1">
              <a:latin typeface="微软雅黑" panose="020B0503020204020204" charset="-122"/>
              <a:ea typeface="微软雅黑" panose="020B0503020204020204" charset="-122"/>
              <a:sym typeface="+mn-ea"/>
            </a:endParaRPr>
          </a:p>
          <a:p>
            <a:pPr algn="l">
              <a:lnSpc>
                <a:spcPct val="140000"/>
              </a:lnSpc>
            </a:pPr>
            <a:r>
              <a:rPr lang="zh-CN" altLang="en-US" sz="1000" b="1">
                <a:latin typeface="微软雅黑" panose="020B0503020204020204" charset="-122"/>
                <a:ea typeface="微软雅黑" panose="020B0503020204020204" charset="-122"/>
                <a:sym typeface="+mn-ea"/>
              </a:rPr>
              <a:t>因此，最后采取的方案是：</a:t>
            </a:r>
            <a:r>
              <a:rPr lang="zh-CN" altLang="en-US" sz="1000" b="1">
                <a:solidFill>
                  <a:srgbClr val="FF0000"/>
                </a:solidFill>
                <a:latin typeface="微软雅黑" panose="020B0503020204020204" charset="-122"/>
                <a:ea typeface="微软雅黑" panose="020B0503020204020204" charset="-122"/>
                <a:sym typeface="+mn-ea"/>
              </a:rPr>
              <a:t>在群公告第一句就放置领券链接，然后延长自动欢迎语的触发时间，这样是最优方案</a:t>
            </a:r>
            <a:endParaRPr lang="zh-CN" altLang="en-US" sz="1000" b="1">
              <a:solidFill>
                <a:srgbClr val="FF0000"/>
              </a:solidFill>
              <a:latin typeface="微软雅黑" panose="020B0503020204020204" charset="-122"/>
              <a:ea typeface="微软雅黑" panose="020B0503020204020204" charset="-122"/>
              <a:sym typeface="+mn-ea"/>
            </a:endParaRPr>
          </a:p>
        </p:txBody>
      </p:sp>
      <p:pic>
        <p:nvPicPr>
          <p:cNvPr id="5" name="图片 4"/>
          <p:cNvPicPr>
            <a:picLocks noChangeAspect="1"/>
          </p:cNvPicPr>
          <p:nvPr/>
        </p:nvPicPr>
        <p:blipFill>
          <a:blip r:embed="rId4"/>
          <a:stretch>
            <a:fillRect/>
          </a:stretch>
        </p:blipFill>
        <p:spPr>
          <a:xfrm>
            <a:off x="1242060" y="809625"/>
            <a:ext cx="7787640" cy="385826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4105" y="464185"/>
            <a:ext cx="3195320" cy="337185"/>
          </a:xfrm>
          <a:prstGeom prst="rect">
            <a:avLst/>
          </a:prstGeom>
          <a:noFill/>
        </p:spPr>
        <p:txBody>
          <a:bodyPr wrap="square" rtlCol="0">
            <a:spAutoFit/>
          </a:bodyPr>
          <a:lstStyle/>
          <a:p>
            <a:pPr algn="ctr"/>
            <a:r>
              <a:rPr lang="zh-CN" altLang="en-US" sz="1600" b="1">
                <a:latin typeface="微软雅黑" panose="020B0503020204020204" charset="-122"/>
                <a:ea typeface="微软雅黑" panose="020B0503020204020204" charset="-122"/>
                <a:sym typeface="+mn-ea"/>
              </a:rPr>
              <a:t>如何通过</a:t>
            </a:r>
            <a:r>
              <a:rPr lang="zh-CN" sz="1600" b="1">
                <a:latin typeface="微软雅黑" panose="020B0503020204020204" charset="-122"/>
                <a:ea typeface="微软雅黑" panose="020B0503020204020204" charset="-122"/>
                <a:sym typeface="+mn-ea"/>
              </a:rPr>
              <a:t>对比法</a:t>
            </a:r>
            <a:r>
              <a:rPr lang="zh-CN" altLang="en-US" sz="1600" b="1">
                <a:latin typeface="微软雅黑" panose="020B0503020204020204" charset="-122"/>
                <a:ea typeface="微软雅黑" panose="020B0503020204020204" charset="-122"/>
                <a:sym typeface="+mn-ea"/>
              </a:rPr>
              <a:t>提升首单开单率</a:t>
            </a:r>
            <a:endParaRPr lang="zh-CN" altLang="en-US" sz="1600" b="1">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cstate="print"/>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[图片]</a:t>
            </a:r>
            <a:endParaRPr lang="zh-CN" altLang="en-US"/>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89" name="文本框 88"/>
          <p:cNvSpPr txBox="1"/>
          <p:nvPr/>
        </p:nvSpPr>
        <p:spPr>
          <a:xfrm>
            <a:off x="2051050" y="1035685"/>
            <a:ext cx="6146800" cy="435610"/>
          </a:xfrm>
          <a:prstGeom prst="rect">
            <a:avLst/>
          </a:prstGeom>
          <a:noFill/>
        </p:spPr>
        <p:txBody>
          <a:bodyPr wrap="square" rtlCol="0" anchor="t">
            <a:spAutoFit/>
          </a:bodyPr>
          <a:p>
            <a:pPr algn="ctr">
              <a:lnSpc>
                <a:spcPct val="140000"/>
              </a:lnSpc>
            </a:pPr>
            <a:r>
              <a:rPr lang="zh-CN" altLang="en-US" sz="1600" b="1">
                <a:sym typeface="+mn-ea"/>
              </a:rPr>
              <a:t>以某快时尚女装私域项目为例</a:t>
            </a:r>
            <a:endParaRPr lang="zh-CN" sz="1600" b="1">
              <a:solidFill>
                <a:schemeClr val="tx1"/>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4"/>
          <a:stretch>
            <a:fillRect/>
          </a:stretch>
        </p:blipFill>
        <p:spPr>
          <a:xfrm>
            <a:off x="3192780" y="1471295"/>
            <a:ext cx="3678555" cy="36785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8" name="组合 17"/>
          <p:cNvGrpSpPr/>
          <p:nvPr/>
        </p:nvGrpSpPr>
        <p:grpSpPr>
          <a:xfrm>
            <a:off x="9368790" y="120650"/>
            <a:ext cx="659130" cy="598170"/>
            <a:chOff x="14118" y="124"/>
            <a:chExt cx="1038" cy="942"/>
          </a:xfrm>
        </p:grpSpPr>
        <p:sp>
          <p:nvSpPr>
            <p:cNvPr id="19" name="对角圆角矩形 18"/>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descr="resource"/>
            <p:cNvPicPr>
              <a:picLocks noChangeAspect="1"/>
            </p:cNvPicPr>
            <p:nvPr/>
          </p:nvPicPr>
          <p:blipFill>
            <a:blip r:embed="rId1"/>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7" name="文本框 6"/>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10" name="文本框 9"/>
          <p:cNvSpPr txBox="1"/>
          <p:nvPr/>
        </p:nvSpPr>
        <p:spPr>
          <a:xfrm>
            <a:off x="1161415" y="435610"/>
            <a:ext cx="5388610" cy="337185"/>
          </a:xfrm>
          <a:prstGeom prst="rect">
            <a:avLst/>
          </a:prstGeom>
          <a:noFill/>
        </p:spPr>
        <p:txBody>
          <a:bodyPr wrap="square" rtlCol="0">
            <a:spAutoFit/>
          </a:bodyPr>
          <a:p>
            <a:r>
              <a:rPr lang="zh-CN" altLang="en-US" sz="1600" b="1">
                <a:sym typeface="+mn-ea"/>
              </a:rPr>
              <a:t>开首单的数据对比法</a:t>
            </a:r>
            <a:r>
              <a:rPr lang="en-US" altLang="zh-CN" sz="1600" b="1"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不同利益点</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数据对比分析：</a:t>
            </a:r>
            <a:endParaRPr lang="zh-CN" altLang="en-US" sz="14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grpSp>
        <p:nvGrpSpPr>
          <p:cNvPr id="11" name="组合 10"/>
          <p:cNvGrpSpPr/>
          <p:nvPr/>
        </p:nvGrpSpPr>
        <p:grpSpPr>
          <a:xfrm>
            <a:off x="752475" y="464185"/>
            <a:ext cx="341630" cy="280035"/>
            <a:chOff x="4729" y="1585"/>
            <a:chExt cx="842" cy="708"/>
          </a:xfrm>
        </p:grpSpPr>
        <p:pic>
          <p:nvPicPr>
            <p:cNvPr id="14" name="图片 13" descr="resource"/>
            <p:cNvPicPr>
              <a:picLocks noChangeAspect="1"/>
            </p:cNvPicPr>
            <p:nvPr/>
          </p:nvPicPr>
          <p:blipFill>
            <a:blip r:embed="rId2"/>
            <a:stretch>
              <a:fillRect/>
            </a:stretch>
          </p:blipFill>
          <p:spPr>
            <a:xfrm>
              <a:off x="5235" y="1585"/>
              <a:ext cx="337" cy="709"/>
            </a:xfrm>
            <a:prstGeom prst="rect">
              <a:avLst/>
            </a:prstGeom>
          </p:spPr>
        </p:pic>
        <p:pic>
          <p:nvPicPr>
            <p:cNvPr id="15" name="图片 14" descr="resource"/>
            <p:cNvPicPr>
              <a:picLocks noChangeAspect="1"/>
            </p:cNvPicPr>
            <p:nvPr/>
          </p:nvPicPr>
          <p:blipFill>
            <a:blip r:embed="rId3"/>
            <a:stretch>
              <a:fillRect/>
            </a:stretch>
          </p:blipFill>
          <p:spPr>
            <a:xfrm>
              <a:off x="4982" y="1585"/>
              <a:ext cx="337" cy="709"/>
            </a:xfrm>
            <a:prstGeom prst="rect">
              <a:avLst/>
            </a:prstGeom>
          </p:spPr>
        </p:pic>
        <p:pic>
          <p:nvPicPr>
            <p:cNvPr id="16" name="图片 15" descr="resource"/>
            <p:cNvPicPr>
              <a:picLocks noChangeAspect="1"/>
            </p:cNvPicPr>
            <p:nvPr/>
          </p:nvPicPr>
          <p:blipFill>
            <a:blip r:embed="rId2"/>
            <a:stretch>
              <a:fillRect/>
            </a:stretch>
          </p:blipFill>
          <p:spPr>
            <a:xfrm>
              <a:off x="4729" y="1585"/>
              <a:ext cx="337" cy="709"/>
            </a:xfrm>
            <a:prstGeom prst="rect">
              <a:avLst/>
            </a:prstGeom>
          </p:spPr>
        </p:pic>
      </p:grpSp>
      <p:sp>
        <p:nvSpPr>
          <p:cNvPr id="27" name="文本框 26"/>
          <p:cNvSpPr txBox="1"/>
          <p:nvPr/>
        </p:nvSpPr>
        <p:spPr>
          <a:xfrm>
            <a:off x="840740" y="1155065"/>
            <a:ext cx="2675255" cy="306705"/>
          </a:xfrm>
          <a:prstGeom prst="rect">
            <a:avLst/>
          </a:prstGeom>
          <a:noFill/>
        </p:spPr>
        <p:txBody>
          <a:bodyPr wrap="square" rtlCol="0">
            <a:spAutoFit/>
          </a:bodyPr>
          <a:p>
            <a:pPr algn="l">
              <a:lnSpc>
                <a:spcPct val="100000"/>
              </a:lnSpc>
              <a:buClrTx/>
              <a:buSzTx/>
              <a:buFontTx/>
            </a:pPr>
            <a:r>
              <a:rPr lang="zh-CN" altLang="zh-CN" sz="1400" b="1" dirty="0">
                <a:solidFill>
                  <a:srgbClr val="4A7A84"/>
                </a:solidFill>
                <a:latin typeface="微软雅黑" panose="020B0503020204020204" charset="-122"/>
                <a:ea typeface="微软雅黑" panose="020B0503020204020204" charset="-122"/>
                <a:cs typeface="微软雅黑" panose="020B0503020204020204" charset="-122"/>
                <a:sym typeface="+mn-ea"/>
              </a:rPr>
              <a:t>新首单活动优化（共三期优化）</a:t>
            </a:r>
            <a:endParaRPr lang="zh-CN" altLang="zh-CN" sz="1400" b="1" dirty="0">
              <a:solidFill>
                <a:srgbClr val="4A7A84"/>
              </a:solidFill>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5742305" y="1155065"/>
            <a:ext cx="3833495" cy="3517265"/>
          </a:xfrm>
          <a:prstGeom prst="rect">
            <a:avLst/>
          </a:prstGeom>
          <a:noFill/>
        </p:spPr>
        <p:txBody>
          <a:bodyPr wrap="square" rtlCol="0">
            <a:spAutoFit/>
          </a:bodyPr>
          <a:p>
            <a:pPr algn="l">
              <a:lnSpc>
                <a:spcPct val="170000"/>
              </a:lnSpc>
              <a:buClrTx/>
              <a:buSzTx/>
              <a:buNone/>
            </a:pPr>
            <a:r>
              <a:rPr lang="zh-CN" sz="1000" b="1"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第一期上线内容：</a:t>
            </a:r>
            <a:endParaRPr lang="zh-CN" sz="900" b="1"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70000"/>
              </a:lnSpc>
              <a:buClrTx/>
              <a:buSzTx/>
              <a:buNone/>
            </a:pPr>
            <a:r>
              <a:rPr 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1、单款</a:t>
            </a: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29</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元首单福利价</a:t>
            </a:r>
            <a:endParaRPr 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70000"/>
              </a:lnSpc>
              <a:buClrTx/>
              <a:buSzTx/>
              <a:buNone/>
            </a:pP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、用户入群才可享受【首单福利价单品】</a:t>
            </a:r>
            <a:endPar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70000"/>
              </a:lnSpc>
              <a:buClrTx/>
              <a:buSzTx/>
              <a:buNone/>
            </a:pPr>
            <a:r>
              <a:rPr lang="zh-CN" altLang="en-US" sz="900" kern="0" dirty="0">
                <a:solidFill>
                  <a:schemeClr val="accent2"/>
                </a:solidFill>
                <a:latin typeface="微软雅黑" panose="020B0503020204020204" charset="-122"/>
                <a:ea typeface="微软雅黑" panose="020B0503020204020204" charset="-122"/>
                <a:cs typeface="微软雅黑" panose="020B0503020204020204" charset="-122"/>
                <a:sym typeface="+mn-ea"/>
              </a:rPr>
              <a:t>————进群首单率并不理想</a:t>
            </a:r>
            <a:endParaRPr lang="zh-CN" altLang="en-US" sz="90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70000"/>
              </a:lnSpc>
              <a:buClrTx/>
              <a:buSzTx/>
              <a:buNone/>
            </a:pPr>
            <a:endParaRPr lang="zh-CN" altLang="en-US" sz="100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70000"/>
              </a:lnSpc>
              <a:buClrTx/>
              <a:buSzTx/>
              <a:buNone/>
            </a:pPr>
            <a:r>
              <a:rPr lang="zh-CN" sz="1000" b="1"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第二期调整内容：</a:t>
            </a:r>
            <a:endParaRPr lang="zh-CN" sz="1000" b="1"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70000"/>
              </a:lnSpc>
              <a:buClrTx/>
              <a:buSzTx/>
              <a:buNone/>
            </a:pPr>
            <a:r>
              <a:rPr 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1、由原来的</a:t>
            </a: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首单福利单品</a:t>
            </a: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丰富至</a:t>
            </a: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首单福利专区</a:t>
            </a: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endPar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70000"/>
              </a:lnSpc>
              <a:buClrTx/>
              <a:buSzTx/>
              <a:buNone/>
            </a:pP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、从</a:t>
            </a: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单款</a:t>
            </a: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丰富至</a:t>
            </a: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“6</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款</a:t>
            </a: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款</a:t>
            </a: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29</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元、</a:t>
            </a: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4</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款</a:t>
            </a: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39</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元）</a:t>
            </a:r>
            <a:endPar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70000"/>
              </a:lnSpc>
              <a:buClrTx/>
              <a:buSzTx/>
              <a:buNone/>
            </a:pPr>
            <a:r>
              <a:rPr lang="zh-CN" altLang="en-US" sz="900" kern="0" dirty="0">
                <a:solidFill>
                  <a:schemeClr val="accent2"/>
                </a:solidFill>
                <a:latin typeface="微软雅黑" panose="020B0503020204020204" charset="-122"/>
                <a:ea typeface="微软雅黑" panose="020B0503020204020204" charset="-122"/>
                <a:cs typeface="微软雅黑" panose="020B0503020204020204" charset="-122"/>
                <a:sym typeface="+mn-ea"/>
              </a:rPr>
              <a:t>————进群首单率有所提升，但未达目标</a:t>
            </a:r>
            <a:endParaRPr lang="zh-CN" altLang="en-US" sz="900" kern="0"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Calibri" panose="020F0502020204030204" charset="0"/>
            </a:endParaRPr>
          </a:p>
          <a:p>
            <a:pPr algn="l">
              <a:lnSpc>
                <a:spcPct val="170000"/>
              </a:lnSpc>
              <a:buClrTx/>
              <a:buSzTx/>
              <a:buNone/>
            </a:pPr>
            <a:endParaRPr lang="zh-CN" sz="10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70000"/>
              </a:lnSpc>
              <a:buClrTx/>
              <a:buSzTx/>
              <a:buNone/>
            </a:pPr>
            <a:r>
              <a:rPr lang="zh-CN" sz="1000" b="1"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第三期调整内容：</a:t>
            </a:r>
            <a:endParaRPr lang="zh-CN" sz="1000" b="1"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70000"/>
              </a:lnSpc>
              <a:buClrTx/>
              <a:buSzTx/>
              <a:buNone/>
            </a:pPr>
            <a:r>
              <a:rPr 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1、增加一款</a:t>
            </a: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19.9</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元的首单福利款式</a:t>
            </a:r>
            <a:endPar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70000"/>
              </a:lnSpc>
              <a:buClrTx/>
              <a:buSzTx/>
              <a:buNone/>
            </a:pPr>
            <a:r>
              <a:rPr lang="en-US" altLang="zh-CN"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9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sz="9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Calibri" panose="020F0502020204030204" charset="0"/>
              </a:rPr>
              <a:t>进群海报删除</a:t>
            </a:r>
            <a:r>
              <a:rPr lang="zh-CN" sz="9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Calibri" panose="020F0502020204030204" charset="0"/>
              </a:rPr>
              <a:t>其他款</a:t>
            </a:r>
            <a:r>
              <a:rPr sz="9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Calibri" panose="020F0502020204030204" charset="0"/>
              </a:rPr>
              <a:t>衣服展示内容</a:t>
            </a:r>
            <a:r>
              <a:rPr lang="zh-CN" sz="9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Calibri" panose="020F0502020204030204" charset="0"/>
              </a:rPr>
              <a:t>，仅保留</a:t>
            </a:r>
            <a:r>
              <a:rPr lang="en-US" altLang="zh-CN" sz="9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Calibri" panose="020F0502020204030204" charset="0"/>
              </a:rPr>
              <a:t>19.9</a:t>
            </a:r>
            <a:r>
              <a:rPr lang="zh-CN" altLang="en-US" sz="9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Calibri" panose="020F0502020204030204" charset="0"/>
              </a:rPr>
              <a:t>元款式</a:t>
            </a:r>
            <a:endParaRPr lang="zh-CN" altLang="en-US" sz="9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Calibri" panose="020F0502020204030204" charset="0"/>
            </a:endParaRPr>
          </a:p>
          <a:p>
            <a:pPr algn="l">
              <a:lnSpc>
                <a:spcPct val="170000"/>
              </a:lnSpc>
              <a:buClrTx/>
              <a:buSzTx/>
              <a:buNone/>
            </a:pPr>
            <a:r>
              <a:rPr lang="zh-CN" altLang="en-US" sz="900" kern="0" dirty="0">
                <a:solidFill>
                  <a:schemeClr val="accent2"/>
                </a:solidFill>
                <a:latin typeface="微软雅黑" panose="020B0503020204020204" charset="-122"/>
                <a:ea typeface="微软雅黑" panose="020B0503020204020204" charset="-122"/>
                <a:cs typeface="微软雅黑" panose="020B0503020204020204" charset="-122"/>
                <a:sym typeface="+mn-ea"/>
              </a:rPr>
              <a:t>————进群首单率大幅度提升，</a:t>
            </a:r>
            <a:r>
              <a:rPr lang="zh-CN" sz="900" kern="0" dirty="0">
                <a:solidFill>
                  <a:schemeClr val="accent2"/>
                </a:solidFill>
                <a:latin typeface="微软雅黑" panose="020B0503020204020204" charset="-122"/>
                <a:ea typeface="微软雅黑" panose="020B0503020204020204" charset="-122"/>
                <a:cs typeface="微软雅黑" panose="020B0503020204020204" charset="-122"/>
                <a:sym typeface="+mn-ea"/>
              </a:rPr>
              <a:t>但销售额明显下降</a:t>
            </a:r>
            <a:endParaRPr lang="zh-CN" sz="900" kern="0" dirty="0">
              <a:solidFill>
                <a:schemeClr val="accent2"/>
              </a:solidFill>
              <a:latin typeface="微软雅黑" panose="020B0503020204020204" charset="-122"/>
              <a:ea typeface="微软雅黑" panose="020B0503020204020204" charset="-122"/>
              <a:cs typeface="微软雅黑" panose="020B0503020204020204" charset="-122"/>
              <a:sym typeface="+mn-ea"/>
            </a:endParaRPr>
          </a:p>
        </p:txBody>
      </p:sp>
      <p:cxnSp>
        <p:nvCxnSpPr>
          <p:cNvPr id="29" name="直接连接符 28"/>
          <p:cNvCxnSpPr/>
          <p:nvPr/>
        </p:nvCxnSpPr>
        <p:spPr>
          <a:xfrm flipV="1">
            <a:off x="913765" y="1472565"/>
            <a:ext cx="2477770" cy="9525"/>
          </a:xfrm>
          <a:prstGeom prst="line">
            <a:avLst/>
          </a:prstGeom>
          <a:ln w="38100" cap="rnd">
            <a:solidFill>
              <a:srgbClr val="000000"/>
            </a:solidFill>
            <a:round/>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custDataLst>
              <p:tags r:id="rId4"/>
            </p:custDataLst>
          </p:nvPr>
        </p:nvGraphicFramePr>
        <p:xfrm>
          <a:off x="889000" y="1743710"/>
          <a:ext cx="4109085" cy="2758440"/>
        </p:xfrm>
        <a:graphic>
          <a:graphicData uri="http://schemas.openxmlformats.org/drawingml/2006/table">
            <a:tbl>
              <a:tblPr firstRow="1" bandRow="1">
                <a:tableStyleId>{5C22544A-7EE6-4342-B048-85BDC9FD1C3A}</a:tableStyleId>
              </a:tblPr>
              <a:tblGrid>
                <a:gridCol w="857250"/>
                <a:gridCol w="864870"/>
                <a:gridCol w="873125"/>
                <a:gridCol w="803910"/>
                <a:gridCol w="709930"/>
              </a:tblGrid>
              <a:tr h="363220">
                <a:tc gridSpan="5">
                  <a:txBody>
                    <a:bodyPr/>
                    <a:p>
                      <a:pPr indent="0" algn="ctr">
                        <a:buNone/>
                      </a:pPr>
                      <a:r>
                        <a:rPr lang="zh-CN" sz="1200" b="1">
                          <a:solidFill>
                            <a:schemeClr val="bg1"/>
                          </a:solidFill>
                          <a:latin typeface="Arial" panose="020B0604020202020204" pitchFamily="34" charset="0"/>
                          <a:ea typeface="微软雅黑" panose="020B0503020204020204" charset="-122"/>
                        </a:rPr>
                        <a:t>数据对比</a:t>
                      </a:r>
                      <a:endParaRPr lang="zh-CN" altLang="en-US" sz="1200" b="1">
                        <a:solidFill>
                          <a:schemeClr val="bg1"/>
                        </a:solidFill>
                        <a:latin typeface="Arial" panose="020B0604020202020204" pitchFamily="34" charset="0"/>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A7A84"/>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708025">
                <a:tc>
                  <a:txBody>
                    <a:bodyPr/>
                    <a:p>
                      <a:pPr indent="0" algn="ctr">
                        <a:buNone/>
                      </a:pPr>
                      <a:r>
                        <a:rPr lang="zh-CN" sz="1200" b="1">
                          <a:solidFill>
                            <a:schemeClr val="bg1"/>
                          </a:solidFill>
                          <a:latin typeface="Arial" panose="020B0604020202020204" pitchFamily="34" charset="0"/>
                          <a:ea typeface="微软雅黑" panose="020B0503020204020204" charset="-122"/>
                        </a:rPr>
                        <a:t>时间周期</a:t>
                      </a:r>
                      <a:endParaRPr lang="zh-CN" altLang="en-US" sz="1200" b="1">
                        <a:solidFill>
                          <a:schemeClr val="bg1"/>
                        </a:solidFill>
                        <a:latin typeface="Arial" panose="020B0604020202020204" pitchFamily="34" charset="0"/>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A7A84"/>
                    </a:solidFill>
                  </a:tcPr>
                </a:tc>
                <a:tc>
                  <a:txBody>
                    <a:bodyPr/>
                    <a:p>
                      <a:pPr indent="0" algn="ctr">
                        <a:buNone/>
                      </a:pPr>
                      <a:r>
                        <a:rPr lang="en-US" sz="1200" b="1">
                          <a:solidFill>
                            <a:schemeClr val="bg1"/>
                          </a:solidFill>
                          <a:latin typeface="微软雅黑" panose="020B0503020204020204" charset="-122"/>
                        </a:rPr>
                        <a:t>4.2-4.8</a:t>
                      </a:r>
                      <a:endParaRPr lang="en-US" sz="1200" b="1">
                        <a:solidFill>
                          <a:schemeClr val="bg1"/>
                        </a:solidFill>
                        <a:latin typeface="微软雅黑" panose="020B0503020204020204" charset="-122"/>
                      </a:endParaRPr>
                    </a:p>
                    <a:p>
                      <a:pPr indent="0" algn="ctr">
                        <a:buNone/>
                      </a:pPr>
                      <a:r>
                        <a:rPr lang="zh-CN" sz="1200" b="1">
                          <a:solidFill>
                            <a:schemeClr val="bg1"/>
                          </a:solidFill>
                          <a:latin typeface="Arial" panose="020B0604020202020204" pitchFamily="34" charset="0"/>
                          <a:ea typeface="微软雅黑" panose="020B0503020204020204" charset="-122"/>
                        </a:rPr>
                        <a:t>（第一期）</a:t>
                      </a:r>
                      <a:endParaRPr lang="zh-CN" altLang="en-US" sz="1200" b="1">
                        <a:solidFill>
                          <a:schemeClr val="bg1"/>
                        </a:solidFill>
                        <a:latin typeface="Arial" panose="020B0604020202020204" pitchFamily="34" charset="0"/>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A7A84"/>
                    </a:solidFill>
                  </a:tcPr>
                </a:tc>
                <a:tc>
                  <a:txBody>
                    <a:bodyPr/>
                    <a:p>
                      <a:pPr indent="0" algn="ctr">
                        <a:buNone/>
                      </a:pPr>
                      <a:r>
                        <a:rPr lang="en-US" sz="1200" b="1">
                          <a:solidFill>
                            <a:schemeClr val="bg1"/>
                          </a:solidFill>
                          <a:latin typeface="微软雅黑" panose="020B0503020204020204" charset="-122"/>
                        </a:rPr>
                        <a:t>4.9-4.15</a:t>
                      </a:r>
                      <a:endParaRPr lang="en-US" sz="1200" b="1">
                        <a:solidFill>
                          <a:schemeClr val="bg1"/>
                        </a:solidFill>
                        <a:latin typeface="微软雅黑" panose="020B0503020204020204" charset="-122"/>
                      </a:endParaRPr>
                    </a:p>
                    <a:p>
                      <a:pPr indent="0" algn="ctr">
                        <a:buNone/>
                      </a:pPr>
                      <a:r>
                        <a:rPr lang="zh-CN" sz="1200" b="1">
                          <a:solidFill>
                            <a:schemeClr val="bg1"/>
                          </a:solidFill>
                          <a:latin typeface="Arial" panose="020B0604020202020204" pitchFamily="34" charset="0"/>
                          <a:ea typeface="微软雅黑" panose="020B0503020204020204" charset="-122"/>
                        </a:rPr>
                        <a:t>（第二期）</a:t>
                      </a:r>
                      <a:endParaRPr lang="zh-CN" altLang="en-US" sz="1200" b="1">
                        <a:solidFill>
                          <a:schemeClr val="bg1"/>
                        </a:solidFill>
                        <a:latin typeface="Arial" panose="020B0604020202020204" pitchFamily="34" charset="0"/>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A7A84"/>
                    </a:solidFill>
                  </a:tcPr>
                </a:tc>
                <a:tc>
                  <a:txBody>
                    <a:bodyPr/>
                    <a:p>
                      <a:pPr indent="0" algn="ctr">
                        <a:buNone/>
                      </a:pPr>
                      <a:r>
                        <a:rPr lang="en-US" sz="1200" b="1">
                          <a:solidFill>
                            <a:schemeClr val="bg1"/>
                          </a:solidFill>
                          <a:latin typeface="微软雅黑" panose="020B0503020204020204" charset="-122"/>
                          <a:sym typeface="+mn-ea"/>
                        </a:rPr>
                        <a:t>4.19-4.25</a:t>
                      </a:r>
                      <a:endParaRPr lang="en-US" sz="1200" b="1">
                        <a:solidFill>
                          <a:schemeClr val="bg1"/>
                        </a:solidFill>
                        <a:latin typeface="微软雅黑" panose="020B0503020204020204" charset="-122"/>
                      </a:endParaRPr>
                    </a:p>
                    <a:p>
                      <a:pPr indent="0" algn="ctr">
                        <a:buNone/>
                      </a:pPr>
                      <a:r>
                        <a:rPr lang="zh-CN" sz="1200" b="1">
                          <a:solidFill>
                            <a:schemeClr val="bg1"/>
                          </a:solidFill>
                          <a:latin typeface="Arial" panose="020B0604020202020204" pitchFamily="34" charset="0"/>
                          <a:ea typeface="微软雅黑" panose="020B0503020204020204" charset="-122"/>
                          <a:sym typeface="+mn-ea"/>
                        </a:rPr>
                        <a:t>（第三期）</a:t>
                      </a:r>
                      <a:endParaRPr lang="zh-CN" altLang="en-US" sz="1200" b="1">
                        <a:solidFill>
                          <a:schemeClr val="bg1"/>
                        </a:solidFill>
                        <a:latin typeface="Arial" panose="020B0604020202020204" pitchFamily="34" charset="0"/>
                        <a:ea typeface="微软雅黑" panose="020B0503020204020204" charset="-122"/>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A7A84"/>
                    </a:solidFill>
                  </a:tcPr>
                </a:tc>
                <a:tc>
                  <a:txBody>
                    <a:bodyPr/>
                    <a:p>
                      <a:pPr indent="0" algn="ctr">
                        <a:buNone/>
                      </a:pPr>
                      <a:r>
                        <a:rPr lang="zh-CN" sz="1200" b="1">
                          <a:solidFill>
                            <a:schemeClr val="bg1"/>
                          </a:solidFill>
                          <a:latin typeface="Arial" panose="020B0604020202020204" pitchFamily="34" charset="0"/>
                          <a:ea typeface="微软雅黑" panose="020B0503020204020204" charset="-122"/>
                        </a:rPr>
                        <a:t>环比</a:t>
                      </a:r>
                      <a:endParaRPr lang="zh-CN" altLang="en-US" sz="1200" b="1">
                        <a:solidFill>
                          <a:schemeClr val="bg1"/>
                        </a:solidFill>
                        <a:latin typeface="Arial" panose="020B0604020202020204" pitchFamily="34" charset="0"/>
                        <a:ea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A7A84"/>
                    </a:solidFill>
                  </a:tcPr>
                </a:tc>
              </a:tr>
              <a:tr h="422275">
                <a:tc>
                  <a:txBody>
                    <a:bodyPr/>
                    <a:p>
                      <a:pPr indent="0" algn="ctr">
                        <a:buNone/>
                      </a:pPr>
                      <a:r>
                        <a:rPr lang="zh-CN" sz="1000" b="0">
                          <a:solidFill>
                            <a:srgbClr val="000000"/>
                          </a:solidFill>
                          <a:latin typeface="Arial" panose="020B0604020202020204" pitchFamily="34" charset="0"/>
                          <a:ea typeface="微软雅黑" panose="020B0503020204020204" charset="-122"/>
                        </a:rPr>
                        <a:t>进群率</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微软雅黑" panose="020B0503020204020204" charset="-122"/>
                        </a:rPr>
                        <a:t>42.11%</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微软雅黑" panose="020B0503020204020204" charset="-122"/>
                        </a:rPr>
                        <a:t>42.77%</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微软雅黑" panose="020B0503020204020204" charset="-122"/>
                        </a:rPr>
                        <a:t>45.89%</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FF0000"/>
                          </a:solidFill>
                          <a:latin typeface="微软雅黑" panose="020B0503020204020204" charset="-122"/>
                        </a:rPr>
                        <a:t>7.29%</a:t>
                      </a:r>
                      <a:endParaRPr lang="en-US" altLang="en-US" sz="1000" b="1">
                        <a:solidFill>
                          <a:srgbClr val="FF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1005">
                <a:tc>
                  <a:txBody>
                    <a:bodyPr/>
                    <a:p>
                      <a:pPr indent="0" algn="ctr">
                        <a:buNone/>
                      </a:pPr>
                      <a:r>
                        <a:rPr lang="zh-CN" sz="1000" b="0">
                          <a:solidFill>
                            <a:srgbClr val="000000"/>
                          </a:solidFill>
                          <a:latin typeface="Arial" panose="020B0604020202020204" pitchFamily="34" charset="0"/>
                          <a:ea typeface="微软雅黑" panose="020B0503020204020204" charset="-122"/>
                        </a:rPr>
                        <a:t>进群首单量</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微软雅黑" panose="020B0503020204020204" charset="-122"/>
                        </a:rPr>
                        <a:t>7</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微软雅黑" panose="020B0503020204020204" charset="-122"/>
                        </a:rPr>
                        <a:t>9</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微软雅黑" panose="020B0503020204020204" charset="-122"/>
                        </a:rPr>
                        <a:t>15</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FF0000"/>
                          </a:solidFill>
                          <a:latin typeface="微软雅黑" panose="020B0503020204020204" charset="-122"/>
                        </a:rPr>
                        <a:t>66.67%</a:t>
                      </a:r>
                      <a:endParaRPr lang="en-US" altLang="en-US" sz="1000" b="1">
                        <a:solidFill>
                          <a:srgbClr val="FF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1640">
                <a:tc>
                  <a:txBody>
                    <a:bodyPr/>
                    <a:p>
                      <a:pPr indent="0" algn="ctr">
                        <a:buNone/>
                      </a:pPr>
                      <a:r>
                        <a:rPr lang="zh-CN" sz="1000" b="0">
                          <a:solidFill>
                            <a:srgbClr val="000000"/>
                          </a:solidFill>
                          <a:latin typeface="Arial" panose="020B0604020202020204" pitchFamily="34" charset="0"/>
                          <a:ea typeface="微软雅黑" panose="020B0503020204020204" charset="-122"/>
                        </a:rPr>
                        <a:t>首单销售额</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微软雅黑" panose="020B0503020204020204" charset="-122"/>
                        </a:rPr>
                        <a:t>203</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微软雅黑" panose="020B0503020204020204" charset="-122"/>
                        </a:rPr>
                        <a:t>437</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微软雅黑" panose="020B0503020204020204" charset="-122"/>
                        </a:rPr>
                        <a:t>298.5</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FF0000"/>
                          </a:solidFill>
                          <a:latin typeface="微软雅黑" panose="020B0503020204020204" charset="-122"/>
                        </a:rPr>
                        <a:t>-31.69%</a:t>
                      </a:r>
                      <a:endParaRPr lang="en-US" altLang="en-US" sz="1000" b="1">
                        <a:solidFill>
                          <a:srgbClr val="FF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2275">
                <a:tc>
                  <a:txBody>
                    <a:bodyPr/>
                    <a:p>
                      <a:pPr indent="0" algn="ctr">
                        <a:buNone/>
                      </a:pPr>
                      <a:r>
                        <a:rPr lang="zh-CN" sz="1000" b="0">
                          <a:solidFill>
                            <a:srgbClr val="000000"/>
                          </a:solidFill>
                          <a:latin typeface="Arial" panose="020B0604020202020204" pitchFamily="34" charset="0"/>
                          <a:ea typeface="微软雅黑" panose="020B0503020204020204" charset="-122"/>
                        </a:rPr>
                        <a:t>进群首单率</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微软雅黑" panose="020B0503020204020204" charset="-122"/>
                        </a:rPr>
                        <a:t>5.98%</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微软雅黑" panose="020B0503020204020204" charset="-122"/>
                        </a:rPr>
                        <a:t>9.09%</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微软雅黑" panose="020B0503020204020204" charset="-122"/>
                        </a:rPr>
                        <a:t>21.43%</a:t>
                      </a:r>
                      <a:endParaRPr lang="en-US" altLang="en-US" sz="1000" b="0">
                        <a:solidFill>
                          <a:srgbClr val="00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FF0000"/>
                          </a:solidFill>
                          <a:latin typeface="微软雅黑" panose="020B0503020204020204" charset="-122"/>
                        </a:rPr>
                        <a:t>135.74%</a:t>
                      </a:r>
                      <a:endParaRPr lang="en-US" altLang="en-US" sz="1000" b="1">
                        <a:solidFill>
                          <a:srgbClr val="FF0000"/>
                        </a:solidFill>
                        <a:latin typeface="微软雅黑" panose="020B050302020402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89" name="文本框 88"/>
          <p:cNvSpPr txBox="1"/>
          <p:nvPr/>
        </p:nvSpPr>
        <p:spPr>
          <a:xfrm>
            <a:off x="772160" y="4784090"/>
            <a:ext cx="8716010" cy="4356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p>
            <a:pPr algn="ctr">
              <a:lnSpc>
                <a:spcPct val="140000"/>
              </a:lnSpc>
            </a:pPr>
            <a:r>
              <a:rPr lang="zh-CN" altLang="en-US" sz="1600" b="1">
                <a:solidFill>
                  <a:schemeClr val="tx1"/>
                </a:solidFill>
                <a:latin typeface="微软雅黑" panose="020B0503020204020204" charset="-122"/>
                <a:ea typeface="微软雅黑" panose="020B0503020204020204" charset="-122"/>
                <a:sym typeface="+mn-ea"/>
              </a:rPr>
              <a:t>分析：增加用户的选择范围，降低首单的门槛双管齐下效果最佳</a:t>
            </a:r>
            <a:endParaRPr lang="zh-CN" altLang="en-US" sz="1600" b="1">
              <a:solidFill>
                <a:schemeClr val="tx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1161415" y="435610"/>
            <a:ext cx="4278630" cy="337185"/>
          </a:xfrm>
          <a:prstGeom prst="rect">
            <a:avLst/>
          </a:prstGeom>
          <a:noFill/>
        </p:spPr>
        <p:txBody>
          <a:bodyPr wrap="square" rtlCol="0">
            <a:spAutoFit/>
          </a:bodyPr>
          <a:p>
            <a:pPr algn="l"/>
            <a:r>
              <a:rPr lang="zh-CN" altLang="en-US" sz="1600" b="1">
                <a:sym typeface="+mn-ea"/>
              </a:rPr>
              <a:t>用户安家流程的数据分析方法</a:t>
            </a:r>
            <a:endParaRPr lang="zh-CN" altLang="en-US" sz="1600" b="1" dirty="0">
              <a:latin typeface="微软雅黑" panose="020B0503020204020204" charset="-122"/>
              <a:ea typeface="微软雅黑" panose="020B0503020204020204" charset="-122"/>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59" name="文本框 58"/>
          <p:cNvSpPr txBox="1"/>
          <p:nvPr/>
        </p:nvSpPr>
        <p:spPr>
          <a:xfrm>
            <a:off x="3025007" y="2240218"/>
            <a:ext cx="4214009" cy="583565"/>
          </a:xfrm>
          <a:prstGeom prst="rect">
            <a:avLst/>
          </a:prstGeom>
          <a:solidFill>
            <a:srgbClr val="FEA900"/>
          </a:solidFill>
          <a:ln>
            <a:solidFill>
              <a:schemeClr val="tx1"/>
            </a:solidFill>
          </a:ln>
        </p:spPr>
        <p:txBody>
          <a:bodyPr wrap="square" rtlCol="0">
            <a:spAutoFit/>
          </a:bodyPr>
          <a:p>
            <a:pPr lvl="0" algn="ctr"/>
            <a:r>
              <a:rPr lang="zh-CN" altLang="en-US" sz="3200" b="1">
                <a:sym typeface="+mn-ea"/>
              </a:rPr>
              <a:t>用户信任度分析</a:t>
            </a:r>
            <a:endPar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矩形 3"/>
          <p:cNvSpPr/>
          <p:nvPr/>
        </p:nvSpPr>
        <p:spPr>
          <a:xfrm>
            <a:off x="3025140" y="2920365"/>
            <a:ext cx="4208780" cy="30607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用户信任度分级漏斗分析方法</a:t>
            </a:r>
            <a:endParaRPr lang="zh-CN" altLang="en-US" sz="1400">
              <a:latin typeface="微软雅黑" panose="020B0503020204020204" charset="-122"/>
              <a:ea typeface="微软雅黑" panose="020B0503020204020204" charset="-122"/>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17613" y="435610"/>
            <a:ext cx="2214880" cy="337185"/>
          </a:xfrm>
          <a:prstGeom prst="rect">
            <a:avLst/>
          </a:prstGeom>
          <a:noFill/>
        </p:spPr>
        <p:txBody>
          <a:bodyPr wrap="none" rtlCol="0">
            <a:spAutoFit/>
          </a:bodyPr>
          <a:lstStyle/>
          <a:p>
            <a:pPr algn="ctr"/>
            <a:r>
              <a:rPr lang="zh-CN" altLang="en-US" sz="1600" b="1">
                <a:sym typeface="+mn-ea"/>
              </a:rPr>
              <a:t>用户活跃度数据分析：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p:cNvSpPr txBox="1"/>
          <p:nvPr/>
        </p:nvSpPr>
        <p:spPr>
          <a:xfrm>
            <a:off x="1907540" y="895985"/>
            <a:ext cx="6146800" cy="435610"/>
          </a:xfrm>
          <a:prstGeom prst="rect">
            <a:avLst/>
          </a:prstGeom>
          <a:noFill/>
        </p:spPr>
        <p:txBody>
          <a:bodyPr wrap="square" rtlCol="0" anchor="t">
            <a:spAutoFit/>
          </a:bodyPr>
          <a:lstStyle/>
          <a:p>
            <a:pPr algn="ctr">
              <a:lnSpc>
                <a:spcPct val="140000"/>
              </a:lnSpc>
            </a:pPr>
            <a:r>
              <a:rPr lang="zh-CN" altLang="en-US" sz="1600" b="1">
                <a:sym typeface="+mn-ea"/>
              </a:rPr>
              <a:t>以某车友会项目为例</a:t>
            </a:r>
            <a:endParaRPr lang="zh-CN" sz="1600" b="1">
              <a:solidFill>
                <a:schemeClr val="tx1"/>
              </a:solidFill>
              <a:latin typeface="微软雅黑" panose="020B0503020204020204" charset="-122"/>
              <a:ea typeface="微软雅黑" panose="020B0503020204020204" charset="-122"/>
              <a:sym typeface="+mn-ea"/>
            </a:endParaRPr>
          </a:p>
        </p:txBody>
      </p:sp>
      <p:grpSp>
        <p:nvGrpSpPr>
          <p:cNvPr id="7" name="组合 6"/>
          <p:cNvGrpSpPr/>
          <p:nvPr/>
        </p:nvGrpSpPr>
        <p:grpSpPr>
          <a:xfrm>
            <a:off x="9368790" y="120650"/>
            <a:ext cx="659130" cy="598170"/>
            <a:chOff x="14118" y="124"/>
            <a:chExt cx="1038" cy="942"/>
          </a:xfrm>
        </p:grpSpPr>
        <p:sp>
          <p:nvSpPr>
            <p:cNvPr id="11" name="对角圆角矩形 1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3" name="图片 2"/>
          <p:cNvPicPr>
            <a:picLocks noChangeAspect="1"/>
          </p:cNvPicPr>
          <p:nvPr/>
        </p:nvPicPr>
        <p:blipFill>
          <a:blip r:embed="rId4"/>
          <a:stretch>
            <a:fillRect/>
          </a:stretch>
        </p:blipFill>
        <p:spPr>
          <a:xfrm>
            <a:off x="2052955" y="1382395"/>
            <a:ext cx="6143625" cy="39147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39508" y="435610"/>
            <a:ext cx="3230880" cy="337185"/>
          </a:xfrm>
          <a:prstGeom prst="rect">
            <a:avLst/>
          </a:prstGeom>
          <a:noFill/>
        </p:spPr>
        <p:txBody>
          <a:bodyPr wrap="none" rtlCol="0">
            <a:spAutoFit/>
          </a:bodyPr>
          <a:lstStyle/>
          <a:p>
            <a:pPr algn="ctr"/>
            <a:r>
              <a:rPr lang="zh-CN" altLang="en-US" sz="1600" b="1">
                <a:solidFill>
                  <a:schemeClr val="tx1"/>
                </a:solidFill>
                <a:sym typeface="+mn-ea"/>
              </a:rPr>
              <a:t>用户信任度建设如何做数据分析：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4"/>
          <p:cNvSpPr/>
          <p:nvPr>
            <p:custDataLst>
              <p:tags r:id="rId3"/>
            </p:custDataLst>
          </p:nvPr>
        </p:nvSpPr>
        <p:spPr>
          <a:xfrm>
            <a:off x="1568450" y="2717800"/>
            <a:ext cx="1213485" cy="621030"/>
          </a:xfrm>
          <a:custGeom>
            <a:avLst/>
            <a:gdLst>
              <a:gd name="connsiteX0" fmla="*/ 0 w 3299658"/>
              <a:gd name="connsiteY0" fmla="*/ 269299 h 1077196"/>
              <a:gd name="connsiteX1" fmla="*/ 2761060 w 3299658"/>
              <a:gd name="connsiteY1" fmla="*/ 269299 h 1077196"/>
              <a:gd name="connsiteX2" fmla="*/ 2761060 w 3299658"/>
              <a:gd name="connsiteY2" fmla="*/ 0 h 1077196"/>
              <a:gd name="connsiteX3" fmla="*/ 3299658 w 3299658"/>
              <a:gd name="connsiteY3" fmla="*/ 538598 h 1077196"/>
              <a:gd name="connsiteX4" fmla="*/ 2761060 w 3299658"/>
              <a:gd name="connsiteY4" fmla="*/ 1077196 h 1077196"/>
              <a:gd name="connsiteX5" fmla="*/ 2761060 w 3299658"/>
              <a:gd name="connsiteY5" fmla="*/ 807897 h 1077196"/>
              <a:gd name="connsiteX6" fmla="*/ 0 w 3299658"/>
              <a:gd name="connsiteY6" fmla="*/ 807897 h 1077196"/>
              <a:gd name="connsiteX7" fmla="*/ 0 w 3299658"/>
              <a:gd name="connsiteY7" fmla="*/ 269299 h 107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9658" h="1077196">
                <a:moveTo>
                  <a:pt x="0" y="269299"/>
                </a:moveTo>
                <a:lnTo>
                  <a:pt x="2761060" y="269299"/>
                </a:lnTo>
                <a:lnTo>
                  <a:pt x="2761060" y="0"/>
                </a:lnTo>
                <a:lnTo>
                  <a:pt x="3299658" y="538598"/>
                </a:lnTo>
                <a:lnTo>
                  <a:pt x="2761060" y="1077196"/>
                </a:lnTo>
                <a:lnTo>
                  <a:pt x="2761060" y="807897"/>
                </a:lnTo>
                <a:lnTo>
                  <a:pt x="0" y="807897"/>
                </a:lnTo>
                <a:lnTo>
                  <a:pt x="0" y="269299"/>
                </a:lnTo>
                <a:close/>
              </a:path>
            </a:pathLst>
          </a:custGeom>
          <a:solidFill>
            <a:srgbClr val="1F74AD"/>
          </a:solidFill>
        </p:spPr>
        <p:style>
          <a:lnRef idx="0">
            <a:sysClr val="window" lastClr="FFFFFF">
              <a:hueOff val="0"/>
              <a:satOff val="0"/>
              <a:lumOff val="0"/>
              <a:alphaOff val="0"/>
            </a:sysClr>
          </a:lnRef>
          <a:fillRef idx="3">
            <a:scrgbClr r="0" g="0" b="0"/>
          </a:fillRef>
          <a:effectRef idx="2">
            <a:srgbClr val="1F74AD">
              <a:hueOff val="0"/>
              <a:satOff val="0"/>
              <a:lumOff val="0"/>
              <a:alphaOff val="0"/>
            </a:srgbClr>
          </a:effectRef>
          <a:fontRef idx="minor">
            <a:sysClr val="window" lastClr="FFFFFF"/>
          </a:fontRef>
        </p:style>
        <p:txBody>
          <a:bodyPr spcFirstLastPara="0" vert="horz" wrap="square" lIns="60007" tIns="261981" rIns="392474" bIns="330228" numCol="1" spcCol="1270" anchor="ctr" anchorCtr="0">
            <a:noAutofit/>
          </a:bodyPr>
          <a:lstStyle/>
          <a:p>
            <a:pPr marL="0" lvl="0" indent="0" algn="ctr" defTabSz="933450">
              <a:lnSpc>
                <a:spcPct val="90000"/>
              </a:lnSpc>
              <a:spcBef>
                <a:spcPct val="0"/>
              </a:spcBef>
              <a:spcAft>
                <a:spcPct val="35000"/>
              </a:spcAft>
              <a:buNone/>
            </a:pPr>
            <a:endParaRPr lang="zh-CN" sz="1400" kern="1200">
              <a:latin typeface="Arial" panose="020B0604020202020204" pitchFamily="34" charset="0"/>
              <a:ea typeface="微软雅黑" panose="020B0503020204020204" charset="-122"/>
              <a:sym typeface="Arial" panose="020B0604020202020204" pitchFamily="34" charset="0"/>
            </a:endParaRPr>
          </a:p>
        </p:txBody>
      </p:sp>
      <p:sp>
        <p:nvSpPr>
          <p:cNvPr id="38" name="文本框 37"/>
          <p:cNvSpPr txBox="1"/>
          <p:nvPr>
            <p:custDataLst>
              <p:tags r:id="rId4"/>
            </p:custDataLst>
          </p:nvPr>
        </p:nvSpPr>
        <p:spPr>
          <a:xfrm>
            <a:off x="1568289" y="2864842"/>
            <a:ext cx="1165497" cy="326367"/>
          </a:xfrm>
          <a:prstGeom prst="rect">
            <a:avLst/>
          </a:prstGeom>
          <a:noFill/>
        </p:spPr>
        <p:txBody>
          <a:bodyPr wrap="square" rtlCol="0">
            <a:normAutofit fontScale="97500"/>
          </a:bodyPr>
          <a:lstStyle/>
          <a:p>
            <a:pPr algn="ctr">
              <a:lnSpc>
                <a:spcPct val="120000"/>
              </a:lnSpc>
            </a:pPr>
            <a:r>
              <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rPr>
              <a:t>不反感</a:t>
            </a:r>
            <a:endPar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39" name="文本框 38"/>
          <p:cNvSpPr txBox="1"/>
          <p:nvPr>
            <p:custDataLst>
              <p:tags r:id="rId5"/>
            </p:custDataLst>
          </p:nvPr>
        </p:nvSpPr>
        <p:spPr>
          <a:xfrm>
            <a:off x="1568450" y="3368675"/>
            <a:ext cx="1213485" cy="1387475"/>
          </a:xfrm>
          <a:prstGeom prst="rect">
            <a:avLst/>
          </a:prstGeom>
          <a:noFill/>
        </p:spPr>
        <p:txBody>
          <a:bodyPr wrap="square" rtlCol="0">
            <a:normAutofit/>
          </a:bodyPr>
          <a:lstStyle/>
          <a:p>
            <a:pPr>
              <a:lnSpc>
                <a:spcPct val="120000"/>
              </a:lnSpc>
            </a:pP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领取</a:t>
            </a: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1+1</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体验套装优惠券并下单</a:t>
            </a:r>
            <a:endPar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40" name="文本框 39"/>
          <p:cNvSpPr txBox="1"/>
          <p:nvPr>
            <p:custDataLst>
              <p:tags r:id="rId6"/>
            </p:custDataLst>
          </p:nvPr>
        </p:nvSpPr>
        <p:spPr>
          <a:xfrm>
            <a:off x="2781935" y="3368675"/>
            <a:ext cx="1213485" cy="1387475"/>
          </a:xfrm>
          <a:prstGeom prst="rect">
            <a:avLst/>
          </a:prstGeom>
          <a:noFill/>
        </p:spPr>
        <p:txBody>
          <a:bodyPr wrap="square" rtlCol="0">
            <a:normAutofit/>
          </a:bodyPr>
          <a:lstStyle/>
          <a:p>
            <a:pPr lvl="0" algn="l">
              <a:lnSpc>
                <a:spcPct val="120000"/>
              </a:lnSpc>
              <a:buClrTx/>
              <a:buSzTx/>
              <a:buFontTx/>
            </a:pPr>
            <a:r>
              <a:rPr lang="en-US" altLang="zh-CN" sz="900" spc="150">
                <a:latin typeface="微软雅黑" panose="020B0503020204020204" charset="-122"/>
                <a:ea typeface="微软雅黑" panose="020B0503020204020204" charset="-122"/>
                <a:cs typeface="微软雅黑" panose="020B0503020204020204" charset="-122"/>
                <a:sym typeface="Arial" panose="020B0604020202020204" pitchFamily="34" charset="0"/>
              </a:rPr>
              <a:t>1.用户收货</a:t>
            </a:r>
            <a:r>
              <a:rPr lang="zh-CN" altLang="en-US" sz="900" spc="150">
                <a:latin typeface="微软雅黑" panose="020B0503020204020204" charset="-122"/>
                <a:ea typeface="微软雅黑" panose="020B0503020204020204" charset="-122"/>
                <a:cs typeface="微软雅黑" panose="020B0503020204020204" charset="-122"/>
                <a:sym typeface="Arial" panose="020B0604020202020204" pitchFamily="34" charset="0"/>
              </a:rPr>
              <a:t>并拍照返图</a:t>
            </a:r>
            <a:endParaRPr lang="zh-CN" altLang="en-US" sz="900" spc="15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41" name="文本框 40"/>
          <p:cNvSpPr txBox="1"/>
          <p:nvPr>
            <p:custDataLst>
              <p:tags r:id="rId7"/>
            </p:custDataLst>
          </p:nvPr>
        </p:nvSpPr>
        <p:spPr>
          <a:xfrm>
            <a:off x="3995420" y="3368675"/>
            <a:ext cx="1213485" cy="1387475"/>
          </a:xfrm>
          <a:prstGeom prst="rect">
            <a:avLst/>
          </a:prstGeom>
          <a:noFill/>
        </p:spPr>
        <p:txBody>
          <a:bodyPr wrap="square" rtlCol="0">
            <a:normAutofit/>
          </a:bodyPr>
          <a:lstStyle/>
          <a:p>
            <a:pPr lvl="0" algn="l">
              <a:lnSpc>
                <a:spcPct val="120000"/>
              </a:lnSpc>
              <a:buClrTx/>
              <a:buSzTx/>
              <a:buFontTx/>
            </a:pPr>
            <a:r>
              <a:rPr lang="en-US" altLang="zh-CN" sz="900" spc="150">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900" spc="150">
                <a:latin typeface="微软雅黑" panose="020B0503020204020204" charset="-122"/>
                <a:ea typeface="微软雅黑" panose="020B0503020204020204" charset="-122"/>
                <a:cs typeface="微软雅黑" panose="020B0503020204020204" charset="-122"/>
                <a:sym typeface="Arial" panose="020B0604020202020204" pitchFamily="34" charset="0"/>
              </a:rPr>
              <a:t>确认收货并好评</a:t>
            </a:r>
            <a:r>
              <a:rPr lang="en-US" altLang="zh-CN" sz="900" spc="150">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900" spc="150">
                <a:latin typeface="微软雅黑" panose="020B0503020204020204" charset="-122"/>
                <a:ea typeface="微软雅黑" panose="020B0503020204020204" charset="-122"/>
                <a:cs typeface="微软雅黑" panose="020B0503020204020204" charset="-122"/>
                <a:sym typeface="Arial" panose="020B0604020202020204" pitchFamily="34" charset="0"/>
              </a:rPr>
              <a:t>次</a:t>
            </a:r>
            <a:endParaRPr lang="zh-CN" altLang="en-US" sz="900" spc="15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lvl="0" algn="l">
              <a:lnSpc>
                <a:spcPct val="120000"/>
              </a:lnSpc>
              <a:buClrTx/>
              <a:buSzTx/>
              <a:buFontTx/>
            </a:pPr>
            <a:r>
              <a:rPr lang="en-US" altLang="zh-CN" sz="900" spc="150">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sz="900" spc="150">
                <a:latin typeface="微软雅黑" panose="020B0503020204020204" charset="-122"/>
                <a:ea typeface="微软雅黑" panose="020B0503020204020204" charset="-122"/>
                <a:cs typeface="微软雅黑" panose="020B0503020204020204" charset="-122"/>
                <a:sym typeface="Arial" panose="020B0604020202020204" pitchFamily="34" charset="0"/>
              </a:rPr>
              <a:t>社区论坛发文</a:t>
            </a:r>
            <a:r>
              <a:rPr lang="en-US" altLang="zh-CN" sz="900" spc="150">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900" spc="150">
                <a:latin typeface="微软雅黑" panose="020B0503020204020204" charset="-122"/>
                <a:ea typeface="微软雅黑" panose="020B0503020204020204" charset="-122"/>
                <a:cs typeface="微软雅黑" panose="020B0503020204020204" charset="-122"/>
                <a:sym typeface="Arial" panose="020B0604020202020204" pitchFamily="34" charset="0"/>
              </a:rPr>
              <a:t>次</a:t>
            </a:r>
            <a:endParaRPr lang="zh-CN" altLang="en-US" sz="900" spc="15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cxnSp>
        <p:nvCxnSpPr>
          <p:cNvPr id="42" name="直接连接符 41"/>
          <p:cNvCxnSpPr/>
          <p:nvPr>
            <p:custDataLst>
              <p:tags r:id="rId8"/>
            </p:custDataLst>
          </p:nvPr>
        </p:nvCxnSpPr>
        <p:spPr>
          <a:xfrm>
            <a:off x="2781935" y="3368675"/>
            <a:ext cx="6350" cy="1224280"/>
          </a:xfrm>
          <a:prstGeom prst="line">
            <a:avLst/>
          </a:prstGeom>
          <a:ln w="3175">
            <a:solidFill>
              <a:sysClr val="window" lastClr="FFFFFF">
                <a:lumMod val="75000"/>
              </a:sysClr>
            </a:solidFill>
            <a:prstDash val="sysDash"/>
          </a:ln>
        </p:spPr>
        <p:style>
          <a:lnRef idx="1">
            <a:srgbClr val="1F74AD"/>
          </a:lnRef>
          <a:fillRef idx="0">
            <a:srgbClr val="1F74AD"/>
          </a:fillRef>
          <a:effectRef idx="0">
            <a:srgbClr val="1F74AD"/>
          </a:effectRef>
          <a:fontRef idx="minor">
            <a:srgbClr val="000000"/>
          </a:fontRef>
        </p:style>
      </p:cxnSp>
      <p:sp>
        <p:nvSpPr>
          <p:cNvPr id="44" name="任意多边形: 形状 4"/>
          <p:cNvSpPr/>
          <p:nvPr>
            <p:custDataLst>
              <p:tags r:id="rId9"/>
            </p:custDataLst>
          </p:nvPr>
        </p:nvSpPr>
        <p:spPr>
          <a:xfrm>
            <a:off x="2781935" y="2717800"/>
            <a:ext cx="1213485" cy="621030"/>
          </a:xfrm>
          <a:custGeom>
            <a:avLst/>
            <a:gdLst>
              <a:gd name="connsiteX0" fmla="*/ 0 w 3299658"/>
              <a:gd name="connsiteY0" fmla="*/ 269299 h 1077196"/>
              <a:gd name="connsiteX1" fmla="*/ 2761060 w 3299658"/>
              <a:gd name="connsiteY1" fmla="*/ 269299 h 1077196"/>
              <a:gd name="connsiteX2" fmla="*/ 2761060 w 3299658"/>
              <a:gd name="connsiteY2" fmla="*/ 0 h 1077196"/>
              <a:gd name="connsiteX3" fmla="*/ 3299658 w 3299658"/>
              <a:gd name="connsiteY3" fmla="*/ 538598 h 1077196"/>
              <a:gd name="connsiteX4" fmla="*/ 2761060 w 3299658"/>
              <a:gd name="connsiteY4" fmla="*/ 1077196 h 1077196"/>
              <a:gd name="connsiteX5" fmla="*/ 2761060 w 3299658"/>
              <a:gd name="connsiteY5" fmla="*/ 807897 h 1077196"/>
              <a:gd name="connsiteX6" fmla="*/ 0 w 3299658"/>
              <a:gd name="connsiteY6" fmla="*/ 807897 h 1077196"/>
              <a:gd name="connsiteX7" fmla="*/ 0 w 3299658"/>
              <a:gd name="connsiteY7" fmla="*/ 269299 h 107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9658" h="1077196">
                <a:moveTo>
                  <a:pt x="0" y="269299"/>
                </a:moveTo>
                <a:lnTo>
                  <a:pt x="2761060" y="269299"/>
                </a:lnTo>
                <a:lnTo>
                  <a:pt x="2761060" y="0"/>
                </a:lnTo>
                <a:lnTo>
                  <a:pt x="3299658" y="538598"/>
                </a:lnTo>
                <a:lnTo>
                  <a:pt x="2761060" y="1077196"/>
                </a:lnTo>
                <a:lnTo>
                  <a:pt x="2761060" y="807897"/>
                </a:lnTo>
                <a:lnTo>
                  <a:pt x="0" y="807897"/>
                </a:lnTo>
                <a:lnTo>
                  <a:pt x="0" y="269299"/>
                </a:lnTo>
                <a:close/>
              </a:path>
            </a:pathLst>
          </a:custGeom>
          <a:solidFill>
            <a:srgbClr val="1F74AD"/>
          </a:solidFill>
        </p:spPr>
        <p:style>
          <a:lnRef idx="0">
            <a:sysClr val="window" lastClr="FFFFFF">
              <a:hueOff val="0"/>
              <a:satOff val="0"/>
              <a:lumOff val="0"/>
              <a:alphaOff val="0"/>
            </a:sysClr>
          </a:lnRef>
          <a:fillRef idx="3">
            <a:scrgbClr r="0" g="0" b="0"/>
          </a:fillRef>
          <a:effectRef idx="2">
            <a:srgbClr val="1F74AD">
              <a:hueOff val="0"/>
              <a:satOff val="0"/>
              <a:lumOff val="0"/>
              <a:alphaOff val="0"/>
            </a:srgbClr>
          </a:effectRef>
          <a:fontRef idx="minor">
            <a:sysClr val="window" lastClr="FFFFFF"/>
          </a:fontRef>
        </p:style>
        <p:txBody>
          <a:bodyPr spcFirstLastPara="0" vert="horz" wrap="square" lIns="60007" tIns="261981" rIns="392474" bIns="330228" numCol="1" spcCol="1270" anchor="ctr" anchorCtr="0">
            <a:noAutofit/>
          </a:bodyPr>
          <a:lstStyle/>
          <a:p>
            <a:pPr marL="0" lvl="0" indent="0" algn="ctr" defTabSz="933450">
              <a:lnSpc>
                <a:spcPct val="90000"/>
              </a:lnSpc>
              <a:spcBef>
                <a:spcPct val="0"/>
              </a:spcBef>
              <a:spcAft>
                <a:spcPct val="35000"/>
              </a:spcAft>
              <a:buNone/>
            </a:pPr>
            <a:endParaRPr lang="zh-CN" sz="1400" kern="1200">
              <a:latin typeface="Arial" panose="020B0604020202020204" pitchFamily="34" charset="0"/>
              <a:ea typeface="微软雅黑" panose="020B0503020204020204" charset="-122"/>
              <a:sym typeface="Arial" panose="020B0604020202020204" pitchFamily="34" charset="0"/>
            </a:endParaRPr>
          </a:p>
        </p:txBody>
      </p:sp>
      <p:sp>
        <p:nvSpPr>
          <p:cNvPr id="45" name="文本框 44"/>
          <p:cNvSpPr txBox="1"/>
          <p:nvPr>
            <p:custDataLst>
              <p:tags r:id="rId10"/>
            </p:custDataLst>
          </p:nvPr>
        </p:nvSpPr>
        <p:spPr>
          <a:xfrm>
            <a:off x="2781774" y="2864842"/>
            <a:ext cx="1165497" cy="326367"/>
          </a:xfrm>
          <a:prstGeom prst="rect">
            <a:avLst/>
          </a:prstGeom>
          <a:noFill/>
        </p:spPr>
        <p:txBody>
          <a:bodyPr wrap="square" rtlCol="0">
            <a:normAutofit fontScale="97500"/>
          </a:bodyPr>
          <a:lstStyle/>
          <a:p>
            <a:pPr algn="ctr">
              <a:lnSpc>
                <a:spcPct val="120000"/>
              </a:lnSpc>
            </a:pPr>
            <a:r>
              <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rPr>
              <a:t>乐于接受</a:t>
            </a:r>
            <a:endPar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46" name="任意多边形: 形状 4"/>
          <p:cNvSpPr/>
          <p:nvPr>
            <p:custDataLst>
              <p:tags r:id="rId11"/>
            </p:custDataLst>
          </p:nvPr>
        </p:nvSpPr>
        <p:spPr>
          <a:xfrm>
            <a:off x="3995420" y="2717800"/>
            <a:ext cx="1213485" cy="621030"/>
          </a:xfrm>
          <a:custGeom>
            <a:avLst/>
            <a:gdLst>
              <a:gd name="connsiteX0" fmla="*/ 0 w 3299658"/>
              <a:gd name="connsiteY0" fmla="*/ 269299 h 1077196"/>
              <a:gd name="connsiteX1" fmla="*/ 2761060 w 3299658"/>
              <a:gd name="connsiteY1" fmla="*/ 269299 h 1077196"/>
              <a:gd name="connsiteX2" fmla="*/ 2761060 w 3299658"/>
              <a:gd name="connsiteY2" fmla="*/ 0 h 1077196"/>
              <a:gd name="connsiteX3" fmla="*/ 3299658 w 3299658"/>
              <a:gd name="connsiteY3" fmla="*/ 538598 h 1077196"/>
              <a:gd name="connsiteX4" fmla="*/ 2761060 w 3299658"/>
              <a:gd name="connsiteY4" fmla="*/ 1077196 h 1077196"/>
              <a:gd name="connsiteX5" fmla="*/ 2761060 w 3299658"/>
              <a:gd name="connsiteY5" fmla="*/ 807897 h 1077196"/>
              <a:gd name="connsiteX6" fmla="*/ 0 w 3299658"/>
              <a:gd name="connsiteY6" fmla="*/ 807897 h 1077196"/>
              <a:gd name="connsiteX7" fmla="*/ 0 w 3299658"/>
              <a:gd name="connsiteY7" fmla="*/ 269299 h 107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9658" h="1077196">
                <a:moveTo>
                  <a:pt x="0" y="269299"/>
                </a:moveTo>
                <a:lnTo>
                  <a:pt x="2761060" y="269299"/>
                </a:lnTo>
                <a:lnTo>
                  <a:pt x="2761060" y="0"/>
                </a:lnTo>
                <a:lnTo>
                  <a:pt x="3299658" y="538598"/>
                </a:lnTo>
                <a:lnTo>
                  <a:pt x="2761060" y="1077196"/>
                </a:lnTo>
                <a:lnTo>
                  <a:pt x="2761060" y="807897"/>
                </a:lnTo>
                <a:lnTo>
                  <a:pt x="0" y="807897"/>
                </a:lnTo>
                <a:lnTo>
                  <a:pt x="0" y="269299"/>
                </a:lnTo>
                <a:close/>
              </a:path>
            </a:pathLst>
          </a:custGeom>
          <a:solidFill>
            <a:srgbClr val="1F74AD"/>
          </a:solidFill>
        </p:spPr>
        <p:style>
          <a:lnRef idx="0">
            <a:sysClr val="window" lastClr="FFFFFF">
              <a:hueOff val="0"/>
              <a:satOff val="0"/>
              <a:lumOff val="0"/>
              <a:alphaOff val="0"/>
            </a:sysClr>
          </a:lnRef>
          <a:fillRef idx="3">
            <a:scrgbClr r="0" g="0" b="0"/>
          </a:fillRef>
          <a:effectRef idx="2">
            <a:srgbClr val="1F74AD">
              <a:hueOff val="0"/>
              <a:satOff val="0"/>
              <a:lumOff val="0"/>
              <a:alphaOff val="0"/>
            </a:srgbClr>
          </a:effectRef>
          <a:fontRef idx="minor">
            <a:sysClr val="window" lastClr="FFFFFF"/>
          </a:fontRef>
        </p:style>
        <p:txBody>
          <a:bodyPr spcFirstLastPara="0" vert="horz" wrap="square" lIns="60007" tIns="261981" rIns="392474" bIns="330228" numCol="1" spcCol="1270" anchor="ctr" anchorCtr="0">
            <a:noAutofit/>
          </a:bodyPr>
          <a:lstStyle/>
          <a:p>
            <a:pPr marL="0" lvl="0" indent="0" algn="ctr" defTabSz="933450">
              <a:lnSpc>
                <a:spcPct val="90000"/>
              </a:lnSpc>
              <a:spcBef>
                <a:spcPct val="0"/>
              </a:spcBef>
              <a:spcAft>
                <a:spcPct val="35000"/>
              </a:spcAft>
              <a:buNone/>
            </a:pPr>
            <a:endParaRPr lang="zh-CN" sz="1400" kern="1200">
              <a:latin typeface="Arial" panose="020B0604020202020204" pitchFamily="34" charset="0"/>
              <a:ea typeface="微软雅黑" panose="020B0503020204020204" charset="-122"/>
              <a:sym typeface="Arial" panose="020B0604020202020204" pitchFamily="34" charset="0"/>
            </a:endParaRPr>
          </a:p>
        </p:txBody>
      </p:sp>
      <p:sp>
        <p:nvSpPr>
          <p:cNvPr id="47" name="文本框 46"/>
          <p:cNvSpPr txBox="1"/>
          <p:nvPr>
            <p:custDataLst>
              <p:tags r:id="rId12"/>
            </p:custDataLst>
          </p:nvPr>
        </p:nvSpPr>
        <p:spPr>
          <a:xfrm>
            <a:off x="3995259" y="2864842"/>
            <a:ext cx="1165497" cy="326367"/>
          </a:xfrm>
          <a:prstGeom prst="rect">
            <a:avLst/>
          </a:prstGeom>
          <a:noFill/>
        </p:spPr>
        <p:txBody>
          <a:bodyPr wrap="square" rtlCol="0">
            <a:normAutofit fontScale="97500"/>
          </a:bodyPr>
          <a:lstStyle/>
          <a:p>
            <a:pPr algn="ctr">
              <a:lnSpc>
                <a:spcPct val="120000"/>
              </a:lnSpc>
            </a:pPr>
            <a:r>
              <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rPr>
              <a:t>产生好感</a:t>
            </a:r>
            <a:endPar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48" name="任意多边形: 形状 4"/>
          <p:cNvSpPr/>
          <p:nvPr>
            <p:custDataLst>
              <p:tags r:id="rId13"/>
            </p:custDataLst>
          </p:nvPr>
        </p:nvSpPr>
        <p:spPr>
          <a:xfrm>
            <a:off x="5208905" y="2717800"/>
            <a:ext cx="1213485" cy="621030"/>
          </a:xfrm>
          <a:custGeom>
            <a:avLst/>
            <a:gdLst>
              <a:gd name="connsiteX0" fmla="*/ 0 w 3299658"/>
              <a:gd name="connsiteY0" fmla="*/ 269299 h 1077196"/>
              <a:gd name="connsiteX1" fmla="*/ 2761060 w 3299658"/>
              <a:gd name="connsiteY1" fmla="*/ 269299 h 1077196"/>
              <a:gd name="connsiteX2" fmla="*/ 2761060 w 3299658"/>
              <a:gd name="connsiteY2" fmla="*/ 0 h 1077196"/>
              <a:gd name="connsiteX3" fmla="*/ 3299658 w 3299658"/>
              <a:gd name="connsiteY3" fmla="*/ 538598 h 1077196"/>
              <a:gd name="connsiteX4" fmla="*/ 2761060 w 3299658"/>
              <a:gd name="connsiteY4" fmla="*/ 1077196 h 1077196"/>
              <a:gd name="connsiteX5" fmla="*/ 2761060 w 3299658"/>
              <a:gd name="connsiteY5" fmla="*/ 807897 h 1077196"/>
              <a:gd name="connsiteX6" fmla="*/ 0 w 3299658"/>
              <a:gd name="connsiteY6" fmla="*/ 807897 h 1077196"/>
              <a:gd name="connsiteX7" fmla="*/ 0 w 3299658"/>
              <a:gd name="connsiteY7" fmla="*/ 269299 h 107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9658" h="1077196">
                <a:moveTo>
                  <a:pt x="0" y="269299"/>
                </a:moveTo>
                <a:lnTo>
                  <a:pt x="2761060" y="269299"/>
                </a:lnTo>
                <a:lnTo>
                  <a:pt x="2761060" y="0"/>
                </a:lnTo>
                <a:lnTo>
                  <a:pt x="3299658" y="538598"/>
                </a:lnTo>
                <a:lnTo>
                  <a:pt x="2761060" y="1077196"/>
                </a:lnTo>
                <a:lnTo>
                  <a:pt x="2761060" y="807897"/>
                </a:lnTo>
                <a:lnTo>
                  <a:pt x="0" y="807897"/>
                </a:lnTo>
                <a:lnTo>
                  <a:pt x="0" y="269299"/>
                </a:lnTo>
                <a:close/>
              </a:path>
            </a:pathLst>
          </a:custGeom>
          <a:solidFill>
            <a:srgbClr val="1F74AD"/>
          </a:solidFill>
        </p:spPr>
        <p:style>
          <a:lnRef idx="0">
            <a:sysClr val="window" lastClr="FFFFFF">
              <a:hueOff val="0"/>
              <a:satOff val="0"/>
              <a:lumOff val="0"/>
              <a:alphaOff val="0"/>
            </a:sysClr>
          </a:lnRef>
          <a:fillRef idx="3">
            <a:scrgbClr r="0" g="0" b="0"/>
          </a:fillRef>
          <a:effectRef idx="2">
            <a:srgbClr val="1F74AD">
              <a:hueOff val="0"/>
              <a:satOff val="0"/>
              <a:lumOff val="0"/>
              <a:alphaOff val="0"/>
            </a:srgbClr>
          </a:effectRef>
          <a:fontRef idx="minor">
            <a:sysClr val="window" lastClr="FFFFFF"/>
          </a:fontRef>
        </p:style>
        <p:txBody>
          <a:bodyPr spcFirstLastPara="0" vert="horz" wrap="square" lIns="60007" tIns="261981" rIns="392474" bIns="330228" numCol="1" spcCol="1270" anchor="ctr" anchorCtr="0">
            <a:noAutofit/>
          </a:bodyPr>
          <a:lstStyle/>
          <a:p>
            <a:pPr marL="0" lvl="0" indent="0" algn="ctr" defTabSz="933450">
              <a:lnSpc>
                <a:spcPct val="90000"/>
              </a:lnSpc>
              <a:spcBef>
                <a:spcPct val="0"/>
              </a:spcBef>
              <a:spcAft>
                <a:spcPct val="35000"/>
              </a:spcAft>
              <a:buNone/>
            </a:pPr>
            <a:endParaRPr lang="zh-CN" sz="1400" kern="1200">
              <a:latin typeface="Arial" panose="020B0604020202020204" pitchFamily="34" charset="0"/>
              <a:ea typeface="微软雅黑" panose="020B0503020204020204" charset="-122"/>
              <a:sym typeface="Arial" panose="020B0604020202020204" pitchFamily="34" charset="0"/>
            </a:endParaRPr>
          </a:p>
        </p:txBody>
      </p:sp>
      <p:sp>
        <p:nvSpPr>
          <p:cNvPr id="49" name="文本框 48"/>
          <p:cNvSpPr txBox="1"/>
          <p:nvPr>
            <p:custDataLst>
              <p:tags r:id="rId14"/>
            </p:custDataLst>
          </p:nvPr>
        </p:nvSpPr>
        <p:spPr>
          <a:xfrm>
            <a:off x="5208744" y="2864842"/>
            <a:ext cx="1165497" cy="326367"/>
          </a:xfrm>
          <a:prstGeom prst="rect">
            <a:avLst/>
          </a:prstGeom>
          <a:noFill/>
        </p:spPr>
        <p:txBody>
          <a:bodyPr wrap="square" rtlCol="0">
            <a:normAutofit fontScale="97500"/>
          </a:bodyPr>
          <a:lstStyle/>
          <a:p>
            <a:pPr algn="ctr">
              <a:lnSpc>
                <a:spcPct val="120000"/>
              </a:lnSpc>
            </a:pPr>
            <a:r>
              <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rPr>
              <a:t>表达忠诚</a:t>
            </a:r>
            <a:endPar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0" name="任意多边形: 形状 4"/>
          <p:cNvSpPr/>
          <p:nvPr>
            <p:custDataLst>
              <p:tags r:id="rId15"/>
            </p:custDataLst>
          </p:nvPr>
        </p:nvSpPr>
        <p:spPr>
          <a:xfrm>
            <a:off x="6422390" y="2717800"/>
            <a:ext cx="1213485" cy="621030"/>
          </a:xfrm>
          <a:custGeom>
            <a:avLst/>
            <a:gdLst>
              <a:gd name="connsiteX0" fmla="*/ 0 w 3299658"/>
              <a:gd name="connsiteY0" fmla="*/ 269299 h 1077196"/>
              <a:gd name="connsiteX1" fmla="*/ 2761060 w 3299658"/>
              <a:gd name="connsiteY1" fmla="*/ 269299 h 1077196"/>
              <a:gd name="connsiteX2" fmla="*/ 2761060 w 3299658"/>
              <a:gd name="connsiteY2" fmla="*/ 0 h 1077196"/>
              <a:gd name="connsiteX3" fmla="*/ 3299658 w 3299658"/>
              <a:gd name="connsiteY3" fmla="*/ 538598 h 1077196"/>
              <a:gd name="connsiteX4" fmla="*/ 2761060 w 3299658"/>
              <a:gd name="connsiteY4" fmla="*/ 1077196 h 1077196"/>
              <a:gd name="connsiteX5" fmla="*/ 2761060 w 3299658"/>
              <a:gd name="connsiteY5" fmla="*/ 807897 h 1077196"/>
              <a:gd name="connsiteX6" fmla="*/ 0 w 3299658"/>
              <a:gd name="connsiteY6" fmla="*/ 807897 h 1077196"/>
              <a:gd name="connsiteX7" fmla="*/ 0 w 3299658"/>
              <a:gd name="connsiteY7" fmla="*/ 269299 h 107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9658" h="1077196">
                <a:moveTo>
                  <a:pt x="0" y="269299"/>
                </a:moveTo>
                <a:lnTo>
                  <a:pt x="2761060" y="269299"/>
                </a:lnTo>
                <a:lnTo>
                  <a:pt x="2761060" y="0"/>
                </a:lnTo>
                <a:lnTo>
                  <a:pt x="3299658" y="538598"/>
                </a:lnTo>
                <a:lnTo>
                  <a:pt x="2761060" y="1077196"/>
                </a:lnTo>
                <a:lnTo>
                  <a:pt x="2761060" y="807897"/>
                </a:lnTo>
                <a:lnTo>
                  <a:pt x="0" y="807897"/>
                </a:lnTo>
                <a:lnTo>
                  <a:pt x="0" y="269299"/>
                </a:lnTo>
                <a:close/>
              </a:path>
            </a:pathLst>
          </a:custGeom>
          <a:solidFill>
            <a:srgbClr val="1F74AD"/>
          </a:solidFill>
        </p:spPr>
        <p:style>
          <a:lnRef idx="0">
            <a:sysClr val="window" lastClr="FFFFFF">
              <a:hueOff val="0"/>
              <a:satOff val="0"/>
              <a:lumOff val="0"/>
              <a:alphaOff val="0"/>
            </a:sysClr>
          </a:lnRef>
          <a:fillRef idx="3">
            <a:scrgbClr r="0" g="0" b="0"/>
          </a:fillRef>
          <a:effectRef idx="2">
            <a:srgbClr val="1F74AD">
              <a:hueOff val="0"/>
              <a:satOff val="0"/>
              <a:lumOff val="0"/>
              <a:alphaOff val="0"/>
            </a:srgbClr>
          </a:effectRef>
          <a:fontRef idx="minor">
            <a:sysClr val="window" lastClr="FFFFFF"/>
          </a:fontRef>
        </p:style>
        <p:txBody>
          <a:bodyPr spcFirstLastPara="0" vert="horz" wrap="square" lIns="60007" tIns="261981" rIns="392474" bIns="330228" numCol="1" spcCol="1270" anchor="ctr" anchorCtr="0">
            <a:noAutofit/>
          </a:bodyPr>
          <a:lstStyle/>
          <a:p>
            <a:pPr marL="0" lvl="0" indent="0" algn="ctr" defTabSz="933450">
              <a:lnSpc>
                <a:spcPct val="90000"/>
              </a:lnSpc>
              <a:spcBef>
                <a:spcPct val="0"/>
              </a:spcBef>
              <a:spcAft>
                <a:spcPct val="35000"/>
              </a:spcAft>
              <a:buNone/>
            </a:pPr>
            <a:endParaRPr lang="zh-CN" sz="1400" kern="1200">
              <a:latin typeface="Arial" panose="020B0604020202020204" pitchFamily="34" charset="0"/>
              <a:ea typeface="微软雅黑" panose="020B0503020204020204" charset="-122"/>
              <a:sym typeface="Arial" panose="020B0604020202020204" pitchFamily="34" charset="0"/>
            </a:endParaRPr>
          </a:p>
        </p:txBody>
      </p:sp>
      <p:sp>
        <p:nvSpPr>
          <p:cNvPr id="51" name="文本框 50"/>
          <p:cNvSpPr txBox="1"/>
          <p:nvPr>
            <p:custDataLst>
              <p:tags r:id="rId16"/>
            </p:custDataLst>
          </p:nvPr>
        </p:nvSpPr>
        <p:spPr>
          <a:xfrm>
            <a:off x="6422229" y="2864842"/>
            <a:ext cx="1165497" cy="326367"/>
          </a:xfrm>
          <a:prstGeom prst="rect">
            <a:avLst/>
          </a:prstGeom>
          <a:noFill/>
        </p:spPr>
        <p:txBody>
          <a:bodyPr wrap="square" rtlCol="0">
            <a:normAutofit fontScale="97500"/>
          </a:bodyPr>
          <a:lstStyle/>
          <a:p>
            <a:pPr algn="ctr">
              <a:lnSpc>
                <a:spcPct val="120000"/>
              </a:lnSpc>
            </a:pPr>
            <a:r>
              <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rPr>
              <a:t>主动付出</a:t>
            </a:r>
            <a:endPar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3" name="任意多边形: 形状 4"/>
          <p:cNvSpPr/>
          <p:nvPr>
            <p:custDataLst>
              <p:tags r:id="rId17"/>
            </p:custDataLst>
          </p:nvPr>
        </p:nvSpPr>
        <p:spPr>
          <a:xfrm>
            <a:off x="7635875" y="2717800"/>
            <a:ext cx="1213485" cy="621030"/>
          </a:xfrm>
          <a:custGeom>
            <a:avLst/>
            <a:gdLst>
              <a:gd name="connsiteX0" fmla="*/ 0 w 3299658"/>
              <a:gd name="connsiteY0" fmla="*/ 269299 h 1077196"/>
              <a:gd name="connsiteX1" fmla="*/ 2761060 w 3299658"/>
              <a:gd name="connsiteY1" fmla="*/ 269299 h 1077196"/>
              <a:gd name="connsiteX2" fmla="*/ 2761060 w 3299658"/>
              <a:gd name="connsiteY2" fmla="*/ 0 h 1077196"/>
              <a:gd name="connsiteX3" fmla="*/ 3299658 w 3299658"/>
              <a:gd name="connsiteY3" fmla="*/ 538598 h 1077196"/>
              <a:gd name="connsiteX4" fmla="*/ 2761060 w 3299658"/>
              <a:gd name="connsiteY4" fmla="*/ 1077196 h 1077196"/>
              <a:gd name="connsiteX5" fmla="*/ 2761060 w 3299658"/>
              <a:gd name="connsiteY5" fmla="*/ 807897 h 1077196"/>
              <a:gd name="connsiteX6" fmla="*/ 0 w 3299658"/>
              <a:gd name="connsiteY6" fmla="*/ 807897 h 1077196"/>
              <a:gd name="connsiteX7" fmla="*/ 0 w 3299658"/>
              <a:gd name="connsiteY7" fmla="*/ 269299 h 107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9658" h="1077196">
                <a:moveTo>
                  <a:pt x="0" y="269299"/>
                </a:moveTo>
                <a:lnTo>
                  <a:pt x="2761060" y="269299"/>
                </a:lnTo>
                <a:lnTo>
                  <a:pt x="2761060" y="0"/>
                </a:lnTo>
                <a:lnTo>
                  <a:pt x="3299658" y="538598"/>
                </a:lnTo>
                <a:lnTo>
                  <a:pt x="2761060" y="1077196"/>
                </a:lnTo>
                <a:lnTo>
                  <a:pt x="2761060" y="807897"/>
                </a:lnTo>
                <a:lnTo>
                  <a:pt x="0" y="807897"/>
                </a:lnTo>
                <a:lnTo>
                  <a:pt x="0" y="269299"/>
                </a:lnTo>
                <a:close/>
              </a:path>
            </a:pathLst>
          </a:custGeom>
          <a:solidFill>
            <a:srgbClr val="1F74AD"/>
          </a:solidFill>
        </p:spPr>
        <p:style>
          <a:lnRef idx="0">
            <a:sysClr val="window" lastClr="FFFFFF">
              <a:hueOff val="0"/>
              <a:satOff val="0"/>
              <a:lumOff val="0"/>
              <a:alphaOff val="0"/>
            </a:sysClr>
          </a:lnRef>
          <a:fillRef idx="3">
            <a:scrgbClr r="0" g="0" b="0"/>
          </a:fillRef>
          <a:effectRef idx="2">
            <a:srgbClr val="1F74AD">
              <a:hueOff val="0"/>
              <a:satOff val="0"/>
              <a:lumOff val="0"/>
              <a:alphaOff val="0"/>
            </a:srgbClr>
          </a:effectRef>
          <a:fontRef idx="minor">
            <a:sysClr val="window" lastClr="FFFFFF"/>
          </a:fontRef>
        </p:style>
        <p:txBody>
          <a:bodyPr spcFirstLastPara="0" vert="horz" wrap="square" lIns="60007" tIns="261981" rIns="392474" bIns="330228" numCol="1" spcCol="1270" anchor="ctr" anchorCtr="0">
            <a:noAutofit/>
          </a:bodyPr>
          <a:lstStyle/>
          <a:p>
            <a:pPr marL="0" lvl="0" indent="0" algn="ctr" defTabSz="933450">
              <a:lnSpc>
                <a:spcPct val="90000"/>
              </a:lnSpc>
              <a:spcBef>
                <a:spcPct val="0"/>
              </a:spcBef>
              <a:spcAft>
                <a:spcPct val="35000"/>
              </a:spcAft>
              <a:buNone/>
            </a:pPr>
            <a:endParaRPr lang="zh-CN" sz="1400" kern="1200">
              <a:latin typeface="Arial" panose="020B0604020202020204" pitchFamily="34" charset="0"/>
              <a:ea typeface="微软雅黑" panose="020B0503020204020204" charset="-122"/>
              <a:sym typeface="Arial" panose="020B0604020202020204" pitchFamily="34" charset="0"/>
            </a:endParaRPr>
          </a:p>
        </p:txBody>
      </p:sp>
      <p:sp>
        <p:nvSpPr>
          <p:cNvPr id="54" name="文本框 53"/>
          <p:cNvSpPr txBox="1"/>
          <p:nvPr>
            <p:custDataLst>
              <p:tags r:id="rId18"/>
            </p:custDataLst>
          </p:nvPr>
        </p:nvSpPr>
        <p:spPr>
          <a:xfrm>
            <a:off x="7635714" y="2864842"/>
            <a:ext cx="1165497" cy="326367"/>
          </a:xfrm>
          <a:prstGeom prst="rect">
            <a:avLst/>
          </a:prstGeom>
          <a:noFill/>
        </p:spPr>
        <p:txBody>
          <a:bodyPr wrap="square" rtlCol="0">
            <a:normAutofit fontScale="97500"/>
          </a:bodyPr>
          <a:lstStyle/>
          <a:p>
            <a:pPr algn="ctr">
              <a:lnSpc>
                <a:spcPct val="120000"/>
              </a:lnSpc>
            </a:pPr>
            <a:r>
              <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rPr>
              <a:t>愧于背叛</a:t>
            </a:r>
            <a:endPar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55" name="文本框 54"/>
          <p:cNvSpPr txBox="1"/>
          <p:nvPr>
            <p:custDataLst>
              <p:tags r:id="rId19"/>
            </p:custDataLst>
          </p:nvPr>
        </p:nvSpPr>
        <p:spPr>
          <a:xfrm>
            <a:off x="5221605" y="3338830"/>
            <a:ext cx="1213485" cy="1387475"/>
          </a:xfrm>
          <a:prstGeom prst="rect">
            <a:avLst/>
          </a:prstGeom>
          <a:noFill/>
        </p:spPr>
        <p:txBody>
          <a:bodyPr wrap="square" rtlCol="0">
            <a:normAutofit/>
          </a:bodyPr>
          <a:lstStyle/>
          <a:p>
            <a:pPr>
              <a:lnSpc>
                <a:spcPct val="120000"/>
              </a:lnSpc>
            </a:pP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成为会员</a:t>
            </a:r>
            <a:endPar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20000"/>
              </a:lnSpc>
            </a:pP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首单消费</a:t>
            </a:r>
            <a:endPar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56" name="文本框 55"/>
          <p:cNvSpPr txBox="1"/>
          <p:nvPr>
            <p:custDataLst>
              <p:tags r:id="rId20"/>
            </p:custDataLst>
          </p:nvPr>
        </p:nvSpPr>
        <p:spPr>
          <a:xfrm>
            <a:off x="6422390" y="3338830"/>
            <a:ext cx="1213485" cy="1387475"/>
          </a:xfrm>
          <a:prstGeom prst="rect">
            <a:avLst/>
          </a:prstGeom>
          <a:noFill/>
        </p:spPr>
        <p:txBody>
          <a:bodyPr wrap="square" rtlCol="0">
            <a:normAutofit/>
          </a:bodyPr>
          <a:lstStyle/>
          <a:p>
            <a:pPr>
              <a:lnSpc>
                <a:spcPct val="120000"/>
              </a:lnSpc>
            </a:pP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完成复购</a:t>
            </a:r>
            <a:endPar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57" name="文本框 56"/>
          <p:cNvSpPr txBox="1"/>
          <p:nvPr>
            <p:custDataLst>
              <p:tags r:id="rId21"/>
            </p:custDataLst>
          </p:nvPr>
        </p:nvSpPr>
        <p:spPr>
          <a:xfrm>
            <a:off x="7629525" y="3338830"/>
            <a:ext cx="1213485" cy="1387475"/>
          </a:xfrm>
          <a:prstGeom prst="rect">
            <a:avLst/>
          </a:prstGeom>
          <a:noFill/>
        </p:spPr>
        <p:txBody>
          <a:bodyPr wrap="square" rtlCol="0">
            <a:normAutofit/>
          </a:bodyPr>
          <a:lstStyle/>
          <a:p>
            <a:pPr lvl="0" algn="l">
              <a:lnSpc>
                <a:spcPct val="120000"/>
              </a:lnSpc>
              <a:buClrTx/>
              <a:buSzTx/>
              <a:buFontTx/>
            </a:pPr>
            <a:r>
              <a:rPr lang="en-US" altLang="zh-CN" sz="900" spc="150">
                <a:latin typeface="微软雅黑" panose="020B0503020204020204" charset="-122"/>
                <a:ea typeface="微软雅黑" panose="020B0503020204020204" charset="-122"/>
                <a:cs typeface="微软雅黑" panose="020B0503020204020204" charset="-122"/>
                <a:sym typeface="Arial" panose="020B0604020202020204" pitchFamily="34" charset="0"/>
              </a:rPr>
              <a:t>1.消费金额1000元以上</a:t>
            </a:r>
            <a:endParaRPr lang="en-US" altLang="zh-CN" sz="900" spc="15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lvl="0" algn="l">
              <a:lnSpc>
                <a:spcPct val="120000"/>
              </a:lnSpc>
              <a:buClrTx/>
              <a:buSzTx/>
              <a:buFontTx/>
            </a:pPr>
            <a:r>
              <a:rPr lang="en-US" altLang="zh-CN" sz="900" spc="150">
                <a:latin typeface="微软雅黑" panose="020B0503020204020204" charset="-122"/>
                <a:ea typeface="微软雅黑" panose="020B0503020204020204" charset="-122"/>
                <a:cs typeface="微软雅黑" panose="020B0503020204020204" charset="-122"/>
                <a:sym typeface="Arial" panose="020B0604020202020204" pitchFamily="34" charset="0"/>
              </a:rPr>
              <a:t>2.成为黄金会员</a:t>
            </a:r>
            <a:endParaRPr lang="en-US" altLang="zh-CN" sz="900" spc="15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cxnSp>
        <p:nvCxnSpPr>
          <p:cNvPr id="58" name="直接连接符 57"/>
          <p:cNvCxnSpPr/>
          <p:nvPr>
            <p:custDataLst>
              <p:tags r:id="rId22"/>
            </p:custDataLst>
          </p:nvPr>
        </p:nvCxnSpPr>
        <p:spPr>
          <a:xfrm>
            <a:off x="3995420" y="3338830"/>
            <a:ext cx="6350" cy="1224280"/>
          </a:xfrm>
          <a:prstGeom prst="line">
            <a:avLst/>
          </a:prstGeom>
          <a:ln w="3175">
            <a:solidFill>
              <a:sysClr val="window" lastClr="FFFFFF">
                <a:lumMod val="75000"/>
              </a:sysClr>
            </a:solidFill>
            <a:prstDash val="sysDash"/>
          </a:ln>
        </p:spPr>
        <p:style>
          <a:lnRef idx="1">
            <a:srgbClr val="1F74AD"/>
          </a:lnRef>
          <a:fillRef idx="0">
            <a:srgbClr val="1F74AD"/>
          </a:fillRef>
          <a:effectRef idx="0">
            <a:srgbClr val="1F74AD"/>
          </a:effectRef>
          <a:fontRef idx="minor">
            <a:srgbClr val="000000"/>
          </a:fontRef>
        </p:style>
      </p:cxnSp>
      <p:cxnSp>
        <p:nvCxnSpPr>
          <p:cNvPr id="59" name="直接连接符 58"/>
          <p:cNvCxnSpPr/>
          <p:nvPr>
            <p:custDataLst>
              <p:tags r:id="rId23"/>
            </p:custDataLst>
          </p:nvPr>
        </p:nvCxnSpPr>
        <p:spPr>
          <a:xfrm>
            <a:off x="5202555" y="3338830"/>
            <a:ext cx="6350" cy="1224280"/>
          </a:xfrm>
          <a:prstGeom prst="line">
            <a:avLst/>
          </a:prstGeom>
          <a:ln w="3175">
            <a:solidFill>
              <a:sysClr val="window" lastClr="FFFFFF">
                <a:lumMod val="75000"/>
              </a:sysClr>
            </a:solidFill>
            <a:prstDash val="sysDash"/>
          </a:ln>
        </p:spPr>
        <p:style>
          <a:lnRef idx="1">
            <a:srgbClr val="1F74AD"/>
          </a:lnRef>
          <a:fillRef idx="0">
            <a:srgbClr val="1F74AD"/>
          </a:fillRef>
          <a:effectRef idx="0">
            <a:srgbClr val="1F74AD"/>
          </a:effectRef>
          <a:fontRef idx="minor">
            <a:srgbClr val="000000"/>
          </a:fontRef>
        </p:style>
      </p:cxnSp>
      <p:cxnSp>
        <p:nvCxnSpPr>
          <p:cNvPr id="60" name="直接连接符 59"/>
          <p:cNvCxnSpPr/>
          <p:nvPr>
            <p:custDataLst>
              <p:tags r:id="rId24"/>
            </p:custDataLst>
          </p:nvPr>
        </p:nvCxnSpPr>
        <p:spPr>
          <a:xfrm>
            <a:off x="6416040" y="3338830"/>
            <a:ext cx="6350" cy="1224280"/>
          </a:xfrm>
          <a:prstGeom prst="line">
            <a:avLst/>
          </a:prstGeom>
          <a:ln w="3175">
            <a:solidFill>
              <a:sysClr val="window" lastClr="FFFFFF">
                <a:lumMod val="75000"/>
              </a:sysClr>
            </a:solidFill>
            <a:prstDash val="sysDash"/>
          </a:ln>
        </p:spPr>
        <p:style>
          <a:lnRef idx="1">
            <a:srgbClr val="1F74AD"/>
          </a:lnRef>
          <a:fillRef idx="0">
            <a:srgbClr val="1F74AD"/>
          </a:fillRef>
          <a:effectRef idx="0">
            <a:srgbClr val="1F74AD"/>
          </a:effectRef>
          <a:fontRef idx="minor">
            <a:srgbClr val="000000"/>
          </a:fontRef>
        </p:style>
      </p:cxnSp>
      <p:cxnSp>
        <p:nvCxnSpPr>
          <p:cNvPr id="61" name="直接连接符 60"/>
          <p:cNvCxnSpPr/>
          <p:nvPr>
            <p:custDataLst>
              <p:tags r:id="rId25"/>
            </p:custDataLst>
          </p:nvPr>
        </p:nvCxnSpPr>
        <p:spPr>
          <a:xfrm>
            <a:off x="7629525" y="3368675"/>
            <a:ext cx="6350" cy="1224280"/>
          </a:xfrm>
          <a:prstGeom prst="line">
            <a:avLst/>
          </a:prstGeom>
          <a:ln w="3175">
            <a:solidFill>
              <a:sysClr val="window" lastClr="FFFFFF">
                <a:lumMod val="75000"/>
              </a:sysClr>
            </a:solidFill>
            <a:prstDash val="sysDash"/>
          </a:ln>
        </p:spPr>
        <p:style>
          <a:lnRef idx="1">
            <a:srgbClr val="1F74AD"/>
          </a:lnRef>
          <a:fillRef idx="0">
            <a:srgbClr val="1F74AD"/>
          </a:fillRef>
          <a:effectRef idx="0">
            <a:srgbClr val="1F74AD"/>
          </a:effectRef>
          <a:fontRef idx="minor">
            <a:srgbClr val="000000"/>
          </a:fontRef>
        </p:style>
      </p:cxnSp>
      <p:cxnSp>
        <p:nvCxnSpPr>
          <p:cNvPr id="62" name="直接连接符 61"/>
          <p:cNvCxnSpPr/>
          <p:nvPr>
            <p:custDataLst>
              <p:tags r:id="rId26"/>
            </p:custDataLst>
          </p:nvPr>
        </p:nvCxnSpPr>
        <p:spPr>
          <a:xfrm>
            <a:off x="2778760" y="1598295"/>
            <a:ext cx="3175" cy="1053465"/>
          </a:xfrm>
          <a:prstGeom prst="line">
            <a:avLst/>
          </a:prstGeom>
          <a:ln w="3175">
            <a:solidFill>
              <a:sysClr val="window" lastClr="FFFFFF">
                <a:lumMod val="75000"/>
              </a:sysClr>
            </a:solidFill>
            <a:prstDash val="sysDash"/>
          </a:ln>
        </p:spPr>
        <p:style>
          <a:lnRef idx="1">
            <a:srgbClr val="1F74AD"/>
          </a:lnRef>
          <a:fillRef idx="0">
            <a:srgbClr val="1F74AD"/>
          </a:fillRef>
          <a:effectRef idx="0">
            <a:srgbClr val="1F74AD"/>
          </a:effectRef>
          <a:fontRef idx="minor">
            <a:srgbClr val="000000"/>
          </a:fontRef>
        </p:style>
      </p:cxnSp>
      <p:cxnSp>
        <p:nvCxnSpPr>
          <p:cNvPr id="63" name="直接连接符 62"/>
          <p:cNvCxnSpPr/>
          <p:nvPr>
            <p:custDataLst>
              <p:tags r:id="rId27"/>
            </p:custDataLst>
          </p:nvPr>
        </p:nvCxnSpPr>
        <p:spPr>
          <a:xfrm flipH="1">
            <a:off x="4008120" y="1621155"/>
            <a:ext cx="5080" cy="1030605"/>
          </a:xfrm>
          <a:prstGeom prst="line">
            <a:avLst/>
          </a:prstGeom>
          <a:ln w="3175">
            <a:solidFill>
              <a:sysClr val="window" lastClr="FFFFFF">
                <a:lumMod val="75000"/>
              </a:sysClr>
            </a:solidFill>
            <a:prstDash val="sysDash"/>
          </a:ln>
        </p:spPr>
        <p:style>
          <a:lnRef idx="1">
            <a:srgbClr val="1F74AD"/>
          </a:lnRef>
          <a:fillRef idx="0">
            <a:srgbClr val="1F74AD"/>
          </a:fillRef>
          <a:effectRef idx="0">
            <a:srgbClr val="1F74AD"/>
          </a:effectRef>
          <a:fontRef idx="minor">
            <a:srgbClr val="000000"/>
          </a:fontRef>
        </p:style>
      </p:cxnSp>
      <p:sp>
        <p:nvSpPr>
          <p:cNvPr id="64" name="文本框 63"/>
          <p:cNvSpPr txBox="1"/>
          <p:nvPr>
            <p:custDataLst>
              <p:tags r:id="rId28"/>
            </p:custDataLst>
          </p:nvPr>
        </p:nvSpPr>
        <p:spPr>
          <a:xfrm>
            <a:off x="1574800" y="1617980"/>
            <a:ext cx="1213485" cy="920750"/>
          </a:xfrm>
          <a:prstGeom prst="rect">
            <a:avLst/>
          </a:prstGeom>
          <a:noFill/>
        </p:spPr>
        <p:txBody>
          <a:bodyPr wrap="square" rtlCol="0" anchor="b" anchorCtr="0">
            <a:normAutofit/>
          </a:bodyPr>
          <a:lstStyle/>
          <a:p>
            <a:pPr>
              <a:lnSpc>
                <a:spcPct val="120000"/>
              </a:lnSpc>
            </a:pPr>
            <a:r>
              <a:rPr lang="zh-CN" altLang="en-US"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好友度</a:t>
            </a:r>
            <a:r>
              <a:rPr lang="en-US" altLang="zh-CN"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10</a:t>
            </a:r>
            <a:r>
              <a:rPr lang="zh-CN" altLang="en-US"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分</a:t>
            </a:r>
            <a:endParaRPr lang="zh-CN" altLang="en-US"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20000"/>
              </a:lnSpc>
            </a:pP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互动达</a:t>
            </a: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10</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次</a:t>
            </a:r>
            <a:endPar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65" name="文本框 64"/>
          <p:cNvSpPr txBox="1"/>
          <p:nvPr>
            <p:custDataLst>
              <p:tags r:id="rId29"/>
            </p:custDataLst>
          </p:nvPr>
        </p:nvSpPr>
        <p:spPr>
          <a:xfrm>
            <a:off x="2775585" y="1427480"/>
            <a:ext cx="1213485" cy="1111250"/>
          </a:xfrm>
          <a:prstGeom prst="rect">
            <a:avLst/>
          </a:prstGeom>
          <a:noFill/>
        </p:spPr>
        <p:txBody>
          <a:bodyPr wrap="square" rtlCol="0" anchor="b" anchorCtr="0">
            <a:normAutofit/>
          </a:bodyPr>
          <a:lstStyle/>
          <a:p>
            <a:pPr>
              <a:lnSpc>
                <a:spcPct val="120000"/>
              </a:lnSpc>
            </a:pPr>
            <a:r>
              <a:rPr lang="zh-CN" altLang="en-US" sz="900" b="1" spc="150">
                <a:latin typeface="微软雅黑" panose="020B0503020204020204" charset="-122"/>
                <a:ea typeface="微软雅黑" panose="020B0503020204020204" charset="-122"/>
                <a:cs typeface="微软雅黑" panose="020B0503020204020204" charset="-122"/>
                <a:sym typeface="Arial" panose="020B0604020202020204" pitchFamily="34" charset="0"/>
              </a:rPr>
              <a:t>好友度</a:t>
            </a:r>
            <a:r>
              <a:rPr lang="en-US" altLang="zh-CN"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50</a:t>
            </a:r>
            <a:r>
              <a:rPr lang="zh-CN" altLang="en-US"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分</a:t>
            </a:r>
            <a:endParaRPr lang="zh-CN" altLang="en-US"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20000"/>
              </a:lnSpc>
            </a:pP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互动达</a:t>
            </a: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50</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次</a:t>
            </a:r>
            <a:endPar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66" name="文本框 65"/>
          <p:cNvSpPr txBox="1"/>
          <p:nvPr>
            <p:custDataLst>
              <p:tags r:id="rId30"/>
            </p:custDataLst>
          </p:nvPr>
        </p:nvSpPr>
        <p:spPr>
          <a:xfrm>
            <a:off x="4008120" y="1427480"/>
            <a:ext cx="1213485" cy="1111250"/>
          </a:xfrm>
          <a:prstGeom prst="rect">
            <a:avLst/>
          </a:prstGeom>
          <a:noFill/>
        </p:spPr>
        <p:txBody>
          <a:bodyPr wrap="square" rtlCol="0" anchor="b" anchorCtr="0">
            <a:normAutofit/>
          </a:bodyPr>
          <a:lstStyle/>
          <a:p>
            <a:pPr>
              <a:lnSpc>
                <a:spcPct val="120000"/>
              </a:lnSpc>
            </a:pPr>
            <a:r>
              <a:rPr lang="zh-CN" altLang="en-US" sz="900" b="1" spc="150">
                <a:latin typeface="微软雅黑" panose="020B0503020204020204" charset="-122"/>
                <a:ea typeface="微软雅黑" panose="020B0503020204020204" charset="-122"/>
                <a:cs typeface="微软雅黑" panose="020B0503020204020204" charset="-122"/>
                <a:sym typeface="Arial" panose="020B0604020202020204" pitchFamily="34" charset="0"/>
              </a:rPr>
              <a:t>好友度</a:t>
            </a:r>
            <a:r>
              <a:rPr lang="en-US" altLang="zh-CN"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500</a:t>
            </a:r>
            <a:r>
              <a:rPr lang="zh-CN" altLang="en-US"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分</a:t>
            </a:r>
            <a:endParaRPr lang="zh-CN" altLang="en-US"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20000"/>
              </a:lnSpc>
            </a:pP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互动达</a:t>
            </a: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500</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次</a:t>
            </a:r>
            <a:endPar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67" name="文本框 66"/>
          <p:cNvSpPr txBox="1"/>
          <p:nvPr>
            <p:custDataLst>
              <p:tags r:id="rId31"/>
            </p:custDataLst>
          </p:nvPr>
        </p:nvSpPr>
        <p:spPr>
          <a:xfrm>
            <a:off x="5221605" y="1427480"/>
            <a:ext cx="1213485" cy="1111250"/>
          </a:xfrm>
          <a:prstGeom prst="rect">
            <a:avLst/>
          </a:prstGeom>
          <a:noFill/>
        </p:spPr>
        <p:txBody>
          <a:bodyPr wrap="square" rtlCol="0" anchor="b" anchorCtr="0">
            <a:normAutofit/>
          </a:bodyPr>
          <a:lstStyle/>
          <a:p>
            <a:pPr>
              <a:lnSpc>
                <a:spcPct val="120000"/>
              </a:lnSpc>
            </a:pPr>
            <a:r>
              <a:rPr lang="zh-CN" altLang="en-US" sz="900" b="1" spc="150">
                <a:latin typeface="微软雅黑" panose="020B0503020204020204" charset="-122"/>
                <a:ea typeface="微软雅黑" panose="020B0503020204020204" charset="-122"/>
                <a:cs typeface="微软雅黑" panose="020B0503020204020204" charset="-122"/>
                <a:sym typeface="Arial" panose="020B0604020202020204" pitchFamily="34" charset="0"/>
              </a:rPr>
              <a:t>好友度</a:t>
            </a:r>
            <a:r>
              <a:rPr lang="en-US" altLang="zh-CN"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1000</a:t>
            </a:r>
            <a:r>
              <a:rPr lang="zh-CN" altLang="en-US"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分</a:t>
            </a:r>
            <a:endParaRPr lang="zh-CN" altLang="en-US"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20000"/>
              </a:lnSpc>
            </a:pP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引导朋友圈分享</a:t>
            </a:r>
            <a:endPar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68" name="文本框 67"/>
          <p:cNvSpPr txBox="1"/>
          <p:nvPr>
            <p:custDataLst>
              <p:tags r:id="rId32"/>
            </p:custDataLst>
          </p:nvPr>
        </p:nvSpPr>
        <p:spPr>
          <a:xfrm>
            <a:off x="6384925" y="1598295"/>
            <a:ext cx="1213485" cy="1111250"/>
          </a:xfrm>
          <a:prstGeom prst="rect">
            <a:avLst/>
          </a:prstGeom>
          <a:noFill/>
        </p:spPr>
        <p:txBody>
          <a:bodyPr wrap="square" rtlCol="0" anchor="b" anchorCtr="0">
            <a:normAutofit/>
          </a:bodyPr>
          <a:lstStyle/>
          <a:p>
            <a:pPr>
              <a:lnSpc>
                <a:spcPct val="120000"/>
              </a:lnSpc>
            </a:pPr>
            <a:r>
              <a:rPr lang="zh-CN" altLang="en-US" sz="900" b="1" spc="150">
                <a:latin typeface="微软雅黑" panose="020B0503020204020204" charset="-122"/>
                <a:ea typeface="微软雅黑" panose="020B0503020204020204" charset="-122"/>
                <a:cs typeface="微软雅黑" panose="020B0503020204020204" charset="-122"/>
                <a:sym typeface="Arial" panose="020B0604020202020204" pitchFamily="34" charset="0"/>
              </a:rPr>
              <a:t>好友度</a:t>
            </a:r>
            <a:r>
              <a:rPr lang="en-US" altLang="zh-CN"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1500</a:t>
            </a:r>
            <a:r>
              <a:rPr lang="zh-CN" altLang="en-US"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分</a:t>
            </a:r>
            <a:endParaRPr lang="zh-CN" altLang="en-US"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20000"/>
              </a:lnSpc>
            </a:pP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引导站外发文</a:t>
            </a: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5</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篇</a:t>
            </a:r>
            <a:endPar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20000"/>
              </a:lnSpc>
            </a:pP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引导朋友圈分享</a:t>
            </a: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5</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次</a:t>
            </a:r>
            <a:endPar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20000"/>
              </a:lnSpc>
            </a:pP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裂变用户</a:t>
            </a: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5+</a:t>
            </a:r>
            <a:endPar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69" name="文本框 68"/>
          <p:cNvSpPr txBox="1"/>
          <p:nvPr>
            <p:custDataLst>
              <p:tags r:id="rId33"/>
            </p:custDataLst>
          </p:nvPr>
        </p:nvSpPr>
        <p:spPr>
          <a:xfrm>
            <a:off x="7629525" y="1518920"/>
            <a:ext cx="1213485" cy="1111250"/>
          </a:xfrm>
          <a:prstGeom prst="rect">
            <a:avLst/>
          </a:prstGeom>
          <a:noFill/>
        </p:spPr>
        <p:txBody>
          <a:bodyPr wrap="square" rtlCol="0" anchor="b" anchorCtr="0">
            <a:normAutofit/>
          </a:bodyPr>
          <a:lstStyle/>
          <a:p>
            <a:pPr>
              <a:lnSpc>
                <a:spcPct val="120000"/>
              </a:lnSpc>
            </a:pPr>
            <a:r>
              <a:rPr lang="zh-CN" altLang="en-US" sz="900" b="1" spc="150">
                <a:latin typeface="微软雅黑" panose="020B0503020204020204" charset="-122"/>
                <a:ea typeface="微软雅黑" panose="020B0503020204020204" charset="-122"/>
                <a:cs typeface="微软雅黑" panose="020B0503020204020204" charset="-122"/>
                <a:sym typeface="Arial" panose="020B0604020202020204" pitchFamily="34" charset="0"/>
              </a:rPr>
              <a:t>好友度</a:t>
            </a:r>
            <a:r>
              <a:rPr lang="en-US" altLang="zh-CN"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3000</a:t>
            </a:r>
            <a:r>
              <a:rPr lang="zh-CN" altLang="en-US"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分</a:t>
            </a:r>
            <a:endParaRPr lang="zh-CN" altLang="en-US" sz="900" b="1"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20000"/>
              </a:lnSpc>
            </a:pP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成为社区圈主</a:t>
            </a:r>
            <a:endPar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20000"/>
              </a:lnSpc>
            </a:pP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成为社群团长</a:t>
            </a:r>
            <a:endPar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20000"/>
              </a:lnSpc>
            </a:pP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裂变用户</a:t>
            </a:r>
            <a:r>
              <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10+</a:t>
            </a:r>
            <a:endParaRPr lang="en-US" altLang="zh-CN" sz="900" spc="15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0" name="文本框 69"/>
          <p:cNvSpPr txBox="1"/>
          <p:nvPr/>
        </p:nvSpPr>
        <p:spPr>
          <a:xfrm>
            <a:off x="855345" y="1518920"/>
            <a:ext cx="411480" cy="1198880"/>
          </a:xfrm>
          <a:prstGeom prst="rect">
            <a:avLst/>
          </a:prstGeom>
          <a:noFill/>
        </p:spPr>
        <p:txBody>
          <a:bodyPr wrap="none" rtlCol="0">
            <a:spAutoFit/>
          </a:bodyPr>
          <a:lstStyle/>
          <a:p>
            <a:r>
              <a:rPr lang="zh-CN" altLang="en-US" b="1">
                <a:solidFill>
                  <a:schemeClr val="accent1">
                    <a:lumMod val="60000"/>
                    <a:lumOff val="40000"/>
                  </a:schemeClr>
                </a:solidFill>
                <a:latin typeface="微软雅黑" panose="020B0503020204020204" charset="-122"/>
                <a:ea typeface="微软雅黑" panose="020B0503020204020204" charset="-122"/>
              </a:rPr>
              <a:t>社</a:t>
            </a:r>
            <a:endParaRPr lang="zh-CN" altLang="en-US" b="1">
              <a:solidFill>
                <a:schemeClr val="accent1">
                  <a:lumMod val="60000"/>
                  <a:lumOff val="40000"/>
                </a:schemeClr>
              </a:solidFill>
              <a:latin typeface="微软雅黑" panose="020B0503020204020204" charset="-122"/>
              <a:ea typeface="微软雅黑" panose="020B0503020204020204" charset="-122"/>
            </a:endParaRPr>
          </a:p>
          <a:p>
            <a:r>
              <a:rPr lang="zh-CN" altLang="en-US" b="1">
                <a:solidFill>
                  <a:schemeClr val="accent1">
                    <a:lumMod val="60000"/>
                    <a:lumOff val="40000"/>
                  </a:schemeClr>
                </a:solidFill>
                <a:latin typeface="微软雅黑" panose="020B0503020204020204" charset="-122"/>
                <a:ea typeface="微软雅黑" panose="020B0503020204020204" charset="-122"/>
              </a:rPr>
              <a:t>交</a:t>
            </a:r>
            <a:endParaRPr lang="zh-CN" altLang="en-US" b="1">
              <a:solidFill>
                <a:schemeClr val="accent1">
                  <a:lumMod val="60000"/>
                  <a:lumOff val="40000"/>
                </a:schemeClr>
              </a:solidFill>
              <a:latin typeface="微软雅黑" panose="020B0503020204020204" charset="-122"/>
              <a:ea typeface="微软雅黑" panose="020B0503020204020204" charset="-122"/>
            </a:endParaRPr>
          </a:p>
          <a:p>
            <a:r>
              <a:rPr lang="zh-CN" altLang="en-US" b="1">
                <a:solidFill>
                  <a:schemeClr val="accent1">
                    <a:lumMod val="60000"/>
                    <a:lumOff val="40000"/>
                  </a:schemeClr>
                </a:solidFill>
                <a:latin typeface="微软雅黑" panose="020B0503020204020204" charset="-122"/>
                <a:ea typeface="微软雅黑" panose="020B0503020204020204" charset="-122"/>
              </a:rPr>
              <a:t>属</a:t>
            </a:r>
            <a:endParaRPr lang="zh-CN" altLang="en-US" b="1">
              <a:solidFill>
                <a:schemeClr val="accent1">
                  <a:lumMod val="60000"/>
                  <a:lumOff val="40000"/>
                </a:schemeClr>
              </a:solidFill>
              <a:latin typeface="微软雅黑" panose="020B0503020204020204" charset="-122"/>
              <a:ea typeface="微软雅黑" panose="020B0503020204020204" charset="-122"/>
            </a:endParaRPr>
          </a:p>
          <a:p>
            <a:r>
              <a:rPr lang="zh-CN" altLang="en-US" b="1">
                <a:solidFill>
                  <a:schemeClr val="accent1">
                    <a:lumMod val="60000"/>
                    <a:lumOff val="40000"/>
                  </a:schemeClr>
                </a:solidFill>
                <a:latin typeface="微软雅黑" panose="020B0503020204020204" charset="-122"/>
                <a:ea typeface="微软雅黑" panose="020B0503020204020204" charset="-122"/>
              </a:rPr>
              <a:t>性</a:t>
            </a:r>
            <a:endParaRPr lang="zh-CN" altLang="en-US" b="1">
              <a:solidFill>
                <a:schemeClr val="accent1">
                  <a:lumMod val="60000"/>
                  <a:lumOff val="40000"/>
                </a:schemeClr>
              </a:solidFill>
              <a:latin typeface="微软雅黑" panose="020B0503020204020204" charset="-122"/>
              <a:ea typeface="微软雅黑" panose="020B0503020204020204" charset="-122"/>
            </a:endParaRPr>
          </a:p>
        </p:txBody>
      </p:sp>
      <p:sp>
        <p:nvSpPr>
          <p:cNvPr id="71" name="文本框 70"/>
          <p:cNvSpPr txBox="1"/>
          <p:nvPr/>
        </p:nvSpPr>
        <p:spPr>
          <a:xfrm>
            <a:off x="855345" y="3254375"/>
            <a:ext cx="411480" cy="1198880"/>
          </a:xfrm>
          <a:prstGeom prst="rect">
            <a:avLst/>
          </a:prstGeom>
          <a:noFill/>
        </p:spPr>
        <p:txBody>
          <a:bodyPr wrap="none" rtlCol="0">
            <a:spAutoFit/>
          </a:bodyPr>
          <a:lstStyle/>
          <a:p>
            <a:r>
              <a:rPr lang="zh-CN" altLang="en-US" b="1">
                <a:solidFill>
                  <a:schemeClr val="accent1">
                    <a:lumMod val="60000"/>
                    <a:lumOff val="40000"/>
                  </a:schemeClr>
                </a:solidFill>
                <a:latin typeface="微软雅黑" panose="020B0503020204020204" charset="-122"/>
                <a:ea typeface="微软雅黑" panose="020B0503020204020204" charset="-122"/>
              </a:rPr>
              <a:t>消</a:t>
            </a:r>
            <a:endParaRPr lang="zh-CN" altLang="en-US" b="1">
              <a:solidFill>
                <a:schemeClr val="accent1">
                  <a:lumMod val="60000"/>
                  <a:lumOff val="40000"/>
                </a:schemeClr>
              </a:solidFill>
              <a:latin typeface="微软雅黑" panose="020B0503020204020204" charset="-122"/>
              <a:ea typeface="微软雅黑" panose="020B0503020204020204" charset="-122"/>
            </a:endParaRPr>
          </a:p>
          <a:p>
            <a:r>
              <a:rPr lang="zh-CN" altLang="en-US" b="1">
                <a:solidFill>
                  <a:schemeClr val="accent1">
                    <a:lumMod val="60000"/>
                    <a:lumOff val="40000"/>
                  </a:schemeClr>
                </a:solidFill>
                <a:latin typeface="微软雅黑" panose="020B0503020204020204" charset="-122"/>
                <a:ea typeface="微软雅黑" panose="020B0503020204020204" charset="-122"/>
              </a:rPr>
              <a:t>费</a:t>
            </a:r>
            <a:endParaRPr lang="zh-CN" altLang="en-US" b="1">
              <a:solidFill>
                <a:schemeClr val="accent1">
                  <a:lumMod val="60000"/>
                  <a:lumOff val="40000"/>
                </a:schemeClr>
              </a:solidFill>
              <a:latin typeface="微软雅黑" panose="020B0503020204020204" charset="-122"/>
              <a:ea typeface="微软雅黑" panose="020B0503020204020204" charset="-122"/>
            </a:endParaRPr>
          </a:p>
          <a:p>
            <a:r>
              <a:rPr lang="zh-CN" altLang="en-US" b="1">
                <a:solidFill>
                  <a:schemeClr val="accent1">
                    <a:lumMod val="60000"/>
                    <a:lumOff val="40000"/>
                  </a:schemeClr>
                </a:solidFill>
                <a:latin typeface="微软雅黑" panose="020B0503020204020204" charset="-122"/>
                <a:ea typeface="微软雅黑" panose="020B0503020204020204" charset="-122"/>
              </a:rPr>
              <a:t>属</a:t>
            </a:r>
            <a:endParaRPr lang="zh-CN" altLang="en-US" b="1">
              <a:solidFill>
                <a:schemeClr val="accent1">
                  <a:lumMod val="60000"/>
                  <a:lumOff val="40000"/>
                </a:schemeClr>
              </a:solidFill>
              <a:latin typeface="微软雅黑" panose="020B0503020204020204" charset="-122"/>
              <a:ea typeface="微软雅黑" panose="020B0503020204020204" charset="-122"/>
            </a:endParaRPr>
          </a:p>
          <a:p>
            <a:r>
              <a:rPr lang="zh-CN" altLang="en-US" b="1">
                <a:solidFill>
                  <a:schemeClr val="accent1">
                    <a:lumMod val="60000"/>
                    <a:lumOff val="40000"/>
                  </a:schemeClr>
                </a:solidFill>
                <a:latin typeface="微软雅黑" panose="020B0503020204020204" charset="-122"/>
                <a:ea typeface="微软雅黑" panose="020B0503020204020204" charset="-122"/>
              </a:rPr>
              <a:t>性</a:t>
            </a:r>
            <a:endParaRPr lang="zh-CN" altLang="en-US" b="1">
              <a:solidFill>
                <a:schemeClr val="accent1">
                  <a:lumMod val="60000"/>
                  <a:lumOff val="40000"/>
                </a:schemeClr>
              </a:solidFill>
              <a:latin typeface="微软雅黑" panose="020B0503020204020204" charset="-122"/>
              <a:ea typeface="微软雅黑" panose="020B0503020204020204" charset="-122"/>
            </a:endParaRPr>
          </a:p>
        </p:txBody>
      </p:sp>
      <p:cxnSp>
        <p:nvCxnSpPr>
          <p:cNvPr id="72" name="直接连接符 71"/>
          <p:cNvCxnSpPr/>
          <p:nvPr>
            <p:custDataLst>
              <p:tags r:id="rId34"/>
            </p:custDataLst>
          </p:nvPr>
        </p:nvCxnSpPr>
        <p:spPr>
          <a:xfrm flipH="1">
            <a:off x="5197475" y="1591945"/>
            <a:ext cx="5080" cy="1030605"/>
          </a:xfrm>
          <a:prstGeom prst="line">
            <a:avLst/>
          </a:prstGeom>
          <a:ln w="3175">
            <a:solidFill>
              <a:sysClr val="window" lastClr="FFFFFF">
                <a:lumMod val="75000"/>
              </a:sysClr>
            </a:solidFill>
            <a:prstDash val="sysDash"/>
          </a:ln>
        </p:spPr>
        <p:style>
          <a:lnRef idx="1">
            <a:srgbClr val="1F74AD"/>
          </a:lnRef>
          <a:fillRef idx="0">
            <a:srgbClr val="1F74AD"/>
          </a:fillRef>
          <a:effectRef idx="0">
            <a:srgbClr val="1F74AD"/>
          </a:effectRef>
          <a:fontRef idx="minor">
            <a:srgbClr val="000000"/>
          </a:fontRef>
        </p:style>
      </p:cxnSp>
      <p:cxnSp>
        <p:nvCxnSpPr>
          <p:cNvPr id="73" name="直接连接符 72"/>
          <p:cNvCxnSpPr/>
          <p:nvPr>
            <p:custDataLst>
              <p:tags r:id="rId35"/>
            </p:custDataLst>
          </p:nvPr>
        </p:nvCxnSpPr>
        <p:spPr>
          <a:xfrm flipH="1">
            <a:off x="6369050" y="1617980"/>
            <a:ext cx="5080" cy="1030605"/>
          </a:xfrm>
          <a:prstGeom prst="line">
            <a:avLst/>
          </a:prstGeom>
          <a:ln w="3175">
            <a:solidFill>
              <a:sysClr val="window" lastClr="FFFFFF">
                <a:lumMod val="75000"/>
              </a:sysClr>
            </a:solidFill>
            <a:prstDash val="sysDash"/>
          </a:ln>
        </p:spPr>
        <p:style>
          <a:lnRef idx="1">
            <a:srgbClr val="1F74AD"/>
          </a:lnRef>
          <a:fillRef idx="0">
            <a:srgbClr val="1F74AD"/>
          </a:fillRef>
          <a:effectRef idx="0">
            <a:srgbClr val="1F74AD"/>
          </a:effectRef>
          <a:fontRef idx="minor">
            <a:srgbClr val="000000"/>
          </a:fontRef>
        </p:style>
      </p:cxnSp>
      <p:cxnSp>
        <p:nvCxnSpPr>
          <p:cNvPr id="74" name="直接连接符 73"/>
          <p:cNvCxnSpPr/>
          <p:nvPr>
            <p:custDataLst>
              <p:tags r:id="rId36"/>
            </p:custDataLst>
          </p:nvPr>
        </p:nvCxnSpPr>
        <p:spPr>
          <a:xfrm flipH="1">
            <a:off x="7625715" y="1649730"/>
            <a:ext cx="10795" cy="998855"/>
          </a:xfrm>
          <a:prstGeom prst="line">
            <a:avLst/>
          </a:prstGeom>
          <a:ln w="3175">
            <a:solidFill>
              <a:sysClr val="window" lastClr="FFFFFF">
                <a:lumMod val="75000"/>
              </a:sysClr>
            </a:solidFill>
            <a:prstDash val="sysDash"/>
          </a:ln>
        </p:spPr>
        <p:style>
          <a:lnRef idx="1">
            <a:srgbClr val="1F74AD"/>
          </a:lnRef>
          <a:fillRef idx="0">
            <a:srgbClr val="1F74AD"/>
          </a:fillRef>
          <a:effectRef idx="0">
            <a:srgbClr val="1F74AD"/>
          </a:effectRef>
          <a:fontRef idx="minor">
            <a:srgbClr val="000000"/>
          </a:fontRef>
        </p:style>
      </p:cxnSp>
      <p:sp>
        <p:nvSpPr>
          <p:cNvPr id="75" name="文本框 74"/>
          <p:cNvSpPr txBox="1"/>
          <p:nvPr>
            <p:custDataLst>
              <p:tags r:id="rId37"/>
            </p:custDataLst>
          </p:nvPr>
        </p:nvSpPr>
        <p:spPr>
          <a:xfrm>
            <a:off x="2546985" y="1243330"/>
            <a:ext cx="591185" cy="27559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cs typeface="微软雅黑" panose="020B0503020204020204" charset="-122"/>
              </a:rPr>
              <a:t>3</a:t>
            </a:r>
            <a:r>
              <a:rPr lang="zh-CN" altLang="zh-CN" sz="1200">
                <a:latin typeface="微软雅黑" panose="020B0503020204020204" charset="-122"/>
                <a:ea typeface="微软雅黑" panose="020B0503020204020204" charset="-122"/>
                <a:cs typeface="微软雅黑" panose="020B0503020204020204" charset="-122"/>
              </a:rPr>
              <a:t>天</a:t>
            </a:r>
            <a:endParaRPr lang="zh-CN" altLang="zh-CN" sz="1200">
              <a:latin typeface="微软雅黑" panose="020B0503020204020204" charset="-122"/>
              <a:ea typeface="微软雅黑" panose="020B0503020204020204" charset="-122"/>
              <a:cs typeface="微软雅黑" panose="020B0503020204020204" charset="-122"/>
            </a:endParaRPr>
          </a:p>
        </p:txBody>
      </p:sp>
      <p:sp>
        <p:nvSpPr>
          <p:cNvPr id="76" name="文本框 75"/>
          <p:cNvSpPr txBox="1"/>
          <p:nvPr>
            <p:custDataLst>
              <p:tags r:id="rId38"/>
            </p:custDataLst>
          </p:nvPr>
        </p:nvSpPr>
        <p:spPr>
          <a:xfrm>
            <a:off x="3779520" y="1243330"/>
            <a:ext cx="591185" cy="27559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cs typeface="微软雅黑" panose="020B0503020204020204" charset="-122"/>
              </a:rPr>
              <a:t>7</a:t>
            </a:r>
            <a:r>
              <a:rPr lang="zh-CN" altLang="zh-CN" sz="1200">
                <a:latin typeface="微软雅黑" panose="020B0503020204020204" charset="-122"/>
                <a:ea typeface="微软雅黑" panose="020B0503020204020204" charset="-122"/>
                <a:cs typeface="微软雅黑" panose="020B0503020204020204" charset="-122"/>
              </a:rPr>
              <a:t>天</a:t>
            </a:r>
            <a:endParaRPr lang="zh-CN" altLang="zh-CN" sz="1200">
              <a:latin typeface="微软雅黑" panose="020B0503020204020204" charset="-122"/>
              <a:ea typeface="微软雅黑" panose="020B0503020204020204" charset="-122"/>
              <a:cs typeface="微软雅黑" panose="020B0503020204020204" charset="-122"/>
            </a:endParaRPr>
          </a:p>
        </p:txBody>
      </p:sp>
      <p:sp>
        <p:nvSpPr>
          <p:cNvPr id="77" name="文本框 76"/>
          <p:cNvSpPr txBox="1"/>
          <p:nvPr>
            <p:custDataLst>
              <p:tags r:id="rId39"/>
            </p:custDataLst>
          </p:nvPr>
        </p:nvSpPr>
        <p:spPr>
          <a:xfrm>
            <a:off x="4977130" y="1243330"/>
            <a:ext cx="648335" cy="27559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cs typeface="微软雅黑" panose="020B0503020204020204" charset="-122"/>
              </a:rPr>
              <a:t>14</a:t>
            </a:r>
            <a:r>
              <a:rPr lang="zh-CN" altLang="zh-CN" sz="1200">
                <a:latin typeface="微软雅黑" panose="020B0503020204020204" charset="-122"/>
                <a:ea typeface="微软雅黑" panose="020B0503020204020204" charset="-122"/>
                <a:cs typeface="微软雅黑" panose="020B0503020204020204" charset="-122"/>
              </a:rPr>
              <a:t>天</a:t>
            </a:r>
            <a:endParaRPr lang="zh-CN" altLang="zh-CN" sz="1200">
              <a:latin typeface="微软雅黑" panose="020B0503020204020204" charset="-122"/>
              <a:ea typeface="微软雅黑" panose="020B0503020204020204" charset="-122"/>
              <a:cs typeface="微软雅黑" panose="020B0503020204020204" charset="-122"/>
            </a:endParaRPr>
          </a:p>
        </p:txBody>
      </p:sp>
      <p:sp>
        <p:nvSpPr>
          <p:cNvPr id="78" name="文本框 77"/>
          <p:cNvSpPr txBox="1"/>
          <p:nvPr>
            <p:custDataLst>
              <p:tags r:id="rId40"/>
            </p:custDataLst>
          </p:nvPr>
        </p:nvSpPr>
        <p:spPr>
          <a:xfrm>
            <a:off x="6099810" y="1243330"/>
            <a:ext cx="638810" cy="27559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cs typeface="微软雅黑" panose="020B0503020204020204" charset="-122"/>
              </a:rPr>
              <a:t>36</a:t>
            </a:r>
            <a:r>
              <a:rPr lang="zh-CN" altLang="zh-CN" sz="1200">
                <a:latin typeface="微软雅黑" panose="020B0503020204020204" charset="-122"/>
                <a:ea typeface="微软雅黑" panose="020B0503020204020204" charset="-122"/>
                <a:cs typeface="微软雅黑" panose="020B0503020204020204" charset="-122"/>
              </a:rPr>
              <a:t>天</a:t>
            </a:r>
            <a:endParaRPr lang="zh-CN" altLang="zh-CN" sz="1200">
              <a:latin typeface="微软雅黑" panose="020B0503020204020204" charset="-122"/>
              <a:ea typeface="微软雅黑" panose="020B0503020204020204" charset="-122"/>
              <a:cs typeface="微软雅黑" panose="020B0503020204020204" charset="-122"/>
            </a:endParaRPr>
          </a:p>
        </p:txBody>
      </p:sp>
      <p:sp>
        <p:nvSpPr>
          <p:cNvPr id="79" name="文本框 78"/>
          <p:cNvSpPr txBox="1"/>
          <p:nvPr>
            <p:custDataLst>
              <p:tags r:id="rId41"/>
            </p:custDataLst>
          </p:nvPr>
        </p:nvSpPr>
        <p:spPr>
          <a:xfrm>
            <a:off x="7339965" y="1243330"/>
            <a:ext cx="581660" cy="27559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cs typeface="微软雅黑" panose="020B0503020204020204" charset="-122"/>
              </a:rPr>
              <a:t>60</a:t>
            </a:r>
            <a:r>
              <a:rPr lang="zh-CN" altLang="zh-CN" sz="1200">
                <a:latin typeface="微软雅黑" panose="020B0503020204020204" charset="-122"/>
                <a:ea typeface="微软雅黑" panose="020B0503020204020204" charset="-122"/>
                <a:cs typeface="微软雅黑" panose="020B0503020204020204" charset="-122"/>
              </a:rPr>
              <a:t>天</a:t>
            </a:r>
            <a:endParaRPr lang="zh-CN" altLang="zh-CN" sz="1200">
              <a:latin typeface="微软雅黑" panose="020B0503020204020204" charset="-122"/>
              <a:ea typeface="微软雅黑" panose="020B0503020204020204" charset="-122"/>
              <a:cs typeface="微软雅黑" panose="020B0503020204020204" charset="-122"/>
            </a:endParaRPr>
          </a:p>
        </p:txBody>
      </p:sp>
      <p:sp>
        <p:nvSpPr>
          <p:cNvPr id="80" name="文本框 79"/>
          <p:cNvSpPr txBox="1"/>
          <p:nvPr>
            <p:custDataLst>
              <p:tags r:id="rId42"/>
            </p:custDataLst>
          </p:nvPr>
        </p:nvSpPr>
        <p:spPr>
          <a:xfrm>
            <a:off x="8489315" y="1243330"/>
            <a:ext cx="730885" cy="27559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cs typeface="微软雅黑" panose="020B0503020204020204" charset="-122"/>
              </a:rPr>
              <a:t>100</a:t>
            </a:r>
            <a:r>
              <a:rPr lang="zh-CN" altLang="zh-CN" sz="1200">
                <a:latin typeface="微软雅黑" panose="020B0503020204020204" charset="-122"/>
                <a:ea typeface="微软雅黑" panose="020B0503020204020204" charset="-122"/>
                <a:cs typeface="微软雅黑" panose="020B0503020204020204" charset="-122"/>
              </a:rPr>
              <a:t>天</a:t>
            </a:r>
            <a:endParaRPr lang="zh-CN" altLang="zh-CN" sz="1200">
              <a:latin typeface="微软雅黑" panose="020B0503020204020204" charset="-122"/>
              <a:ea typeface="微软雅黑" panose="020B0503020204020204" charset="-122"/>
              <a:cs typeface="微软雅黑" panose="020B0503020204020204" charset="-122"/>
            </a:endParaRPr>
          </a:p>
        </p:txBody>
      </p:sp>
      <p:cxnSp>
        <p:nvCxnSpPr>
          <p:cNvPr id="81" name="直接连接符 80"/>
          <p:cNvCxnSpPr/>
          <p:nvPr>
            <p:custDataLst>
              <p:tags r:id="rId43"/>
            </p:custDataLst>
          </p:nvPr>
        </p:nvCxnSpPr>
        <p:spPr>
          <a:xfrm flipH="1">
            <a:off x="8849360" y="1654810"/>
            <a:ext cx="10795" cy="998855"/>
          </a:xfrm>
          <a:prstGeom prst="line">
            <a:avLst/>
          </a:prstGeom>
          <a:ln w="3175">
            <a:solidFill>
              <a:sysClr val="window" lastClr="FFFFFF">
                <a:lumMod val="75000"/>
              </a:sysClr>
            </a:solidFill>
            <a:prstDash val="sysDash"/>
          </a:ln>
        </p:spPr>
        <p:style>
          <a:lnRef idx="1">
            <a:srgbClr val="1F74AD"/>
          </a:lnRef>
          <a:fillRef idx="0">
            <a:srgbClr val="1F74AD"/>
          </a:fillRef>
          <a:effectRef idx="0">
            <a:srgbClr val="1F74AD"/>
          </a:effectRef>
          <a:fontRef idx="minor">
            <a:srgbClr val="000000"/>
          </a:fontRef>
        </p:style>
      </p:cxnSp>
      <p:cxnSp>
        <p:nvCxnSpPr>
          <p:cNvPr id="82" name="直接连接符 81"/>
          <p:cNvCxnSpPr/>
          <p:nvPr>
            <p:custDataLst>
              <p:tags r:id="rId44"/>
            </p:custDataLst>
          </p:nvPr>
        </p:nvCxnSpPr>
        <p:spPr>
          <a:xfrm>
            <a:off x="8844280" y="2573020"/>
            <a:ext cx="9525" cy="2038350"/>
          </a:xfrm>
          <a:prstGeom prst="line">
            <a:avLst/>
          </a:prstGeom>
          <a:ln w="3175">
            <a:solidFill>
              <a:sysClr val="window" lastClr="FFFFFF">
                <a:lumMod val="75000"/>
              </a:sysClr>
            </a:solidFill>
            <a:prstDash val="sysDash"/>
          </a:ln>
        </p:spPr>
        <p:style>
          <a:lnRef idx="1">
            <a:srgbClr val="1F74AD"/>
          </a:lnRef>
          <a:fillRef idx="0">
            <a:srgbClr val="1F74AD"/>
          </a:fillRef>
          <a:effectRef idx="0">
            <a:srgbClr val="1F74AD"/>
          </a:effectRef>
          <a:fontRef idx="minor">
            <a:srgbClr val="000000"/>
          </a:fontRef>
        </p:style>
      </p:cxnSp>
      <p:sp>
        <p:nvSpPr>
          <p:cNvPr id="83" name="文本框 82"/>
          <p:cNvSpPr txBox="1"/>
          <p:nvPr>
            <p:custDataLst>
              <p:tags r:id="rId45"/>
            </p:custDataLst>
          </p:nvPr>
        </p:nvSpPr>
        <p:spPr>
          <a:xfrm>
            <a:off x="2546985" y="4592955"/>
            <a:ext cx="590550" cy="27559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cs typeface="微软雅黑" panose="020B0503020204020204" charset="-122"/>
              </a:rPr>
              <a:t>90%</a:t>
            </a:r>
            <a:endParaRPr lang="en-US" altLang="zh-CN" sz="1200">
              <a:latin typeface="微软雅黑" panose="020B0503020204020204" charset="-122"/>
              <a:ea typeface="微软雅黑" panose="020B0503020204020204" charset="-122"/>
              <a:cs typeface="微软雅黑" panose="020B0503020204020204" charset="-122"/>
            </a:endParaRPr>
          </a:p>
        </p:txBody>
      </p:sp>
      <p:sp>
        <p:nvSpPr>
          <p:cNvPr id="84" name="文本框 83"/>
          <p:cNvSpPr txBox="1"/>
          <p:nvPr>
            <p:custDataLst>
              <p:tags r:id="rId46"/>
            </p:custDataLst>
          </p:nvPr>
        </p:nvSpPr>
        <p:spPr>
          <a:xfrm>
            <a:off x="3703320" y="4611370"/>
            <a:ext cx="590550" cy="27559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cs typeface="微软雅黑" panose="020B0503020204020204" charset="-122"/>
              </a:rPr>
              <a:t>70%</a:t>
            </a:r>
            <a:endParaRPr lang="en-US" altLang="zh-CN" sz="1200">
              <a:latin typeface="微软雅黑" panose="020B0503020204020204" charset="-122"/>
              <a:ea typeface="微软雅黑" panose="020B0503020204020204" charset="-122"/>
              <a:cs typeface="微软雅黑" panose="020B0503020204020204" charset="-122"/>
            </a:endParaRPr>
          </a:p>
        </p:txBody>
      </p:sp>
      <p:sp>
        <p:nvSpPr>
          <p:cNvPr id="85" name="文本框 84"/>
          <p:cNvSpPr txBox="1"/>
          <p:nvPr>
            <p:custDataLst>
              <p:tags r:id="rId47"/>
            </p:custDataLst>
          </p:nvPr>
        </p:nvSpPr>
        <p:spPr>
          <a:xfrm>
            <a:off x="4904740" y="4611370"/>
            <a:ext cx="590550" cy="27559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cs typeface="微软雅黑" panose="020B0503020204020204" charset="-122"/>
              </a:rPr>
              <a:t>65%</a:t>
            </a:r>
            <a:endParaRPr lang="en-US" altLang="zh-CN" sz="1200">
              <a:latin typeface="微软雅黑" panose="020B0503020204020204" charset="-122"/>
              <a:ea typeface="微软雅黑" panose="020B0503020204020204" charset="-122"/>
              <a:cs typeface="微软雅黑" panose="020B0503020204020204" charset="-122"/>
            </a:endParaRPr>
          </a:p>
        </p:txBody>
      </p:sp>
      <p:sp>
        <p:nvSpPr>
          <p:cNvPr id="86" name="文本框 85"/>
          <p:cNvSpPr txBox="1"/>
          <p:nvPr>
            <p:custDataLst>
              <p:tags r:id="rId48"/>
            </p:custDataLst>
          </p:nvPr>
        </p:nvSpPr>
        <p:spPr>
          <a:xfrm>
            <a:off x="6148070" y="4611370"/>
            <a:ext cx="590550" cy="27559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cs typeface="微软雅黑" panose="020B0503020204020204" charset="-122"/>
              </a:rPr>
              <a:t>60%</a:t>
            </a:r>
            <a:endParaRPr lang="en-US" altLang="zh-CN" sz="1200">
              <a:latin typeface="微软雅黑" panose="020B0503020204020204" charset="-122"/>
              <a:ea typeface="微软雅黑" panose="020B0503020204020204" charset="-122"/>
              <a:cs typeface="微软雅黑" panose="020B0503020204020204" charset="-122"/>
            </a:endParaRPr>
          </a:p>
        </p:txBody>
      </p:sp>
      <p:sp>
        <p:nvSpPr>
          <p:cNvPr id="87" name="文本框 86"/>
          <p:cNvSpPr txBox="1"/>
          <p:nvPr>
            <p:custDataLst>
              <p:tags r:id="rId49"/>
            </p:custDataLst>
          </p:nvPr>
        </p:nvSpPr>
        <p:spPr>
          <a:xfrm>
            <a:off x="7339965" y="4611370"/>
            <a:ext cx="590550" cy="27559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cs typeface="微软雅黑" panose="020B0503020204020204" charset="-122"/>
              </a:rPr>
              <a:t>30%</a:t>
            </a:r>
            <a:endParaRPr lang="en-US" altLang="zh-CN" sz="1200">
              <a:latin typeface="微软雅黑" panose="020B0503020204020204" charset="-122"/>
              <a:ea typeface="微软雅黑" panose="020B0503020204020204" charset="-122"/>
              <a:cs typeface="微软雅黑" panose="020B0503020204020204" charset="-122"/>
            </a:endParaRPr>
          </a:p>
        </p:txBody>
      </p:sp>
      <p:sp>
        <p:nvSpPr>
          <p:cNvPr id="88" name="文本框 87"/>
          <p:cNvSpPr txBox="1"/>
          <p:nvPr>
            <p:custDataLst>
              <p:tags r:id="rId50"/>
            </p:custDataLst>
          </p:nvPr>
        </p:nvSpPr>
        <p:spPr>
          <a:xfrm>
            <a:off x="8559800" y="4592955"/>
            <a:ext cx="590550" cy="27559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cs typeface="微软雅黑" panose="020B0503020204020204" charset="-122"/>
              </a:rPr>
              <a:t>3%</a:t>
            </a:r>
            <a:endParaRPr lang="en-US" altLang="zh-CN" sz="12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892300" y="4956175"/>
            <a:ext cx="6146800" cy="435610"/>
          </a:xfrm>
          <a:prstGeom prst="rect">
            <a:avLst/>
          </a:prstGeom>
          <a:noFill/>
        </p:spPr>
        <p:txBody>
          <a:bodyPr wrap="square" rtlCol="0" anchor="t">
            <a:spAutoFit/>
          </a:bodyPr>
          <a:lstStyle/>
          <a:p>
            <a:pPr algn="l">
              <a:lnSpc>
                <a:spcPct val="140000"/>
              </a:lnSpc>
            </a:pPr>
            <a:r>
              <a:rPr lang="zh-CN" sz="1600" b="1">
                <a:solidFill>
                  <a:schemeClr val="tx1"/>
                </a:solidFill>
                <a:latin typeface="微软雅黑" panose="020B0503020204020204" charset="-122"/>
                <a:ea typeface="微软雅黑" panose="020B0503020204020204" charset="-122"/>
                <a:sym typeface="+mn-ea"/>
              </a:rPr>
              <a:t>首先结合用户特点制定一套双线用户成长体系：分社交线和消费线</a:t>
            </a:r>
            <a:endParaRPr lang="zh-CN" sz="1600" b="1">
              <a:solidFill>
                <a:schemeClr val="tx1"/>
              </a:solidFill>
              <a:latin typeface="微软雅黑" panose="020B0503020204020204" charset="-122"/>
              <a:ea typeface="微软雅黑" panose="020B0503020204020204" charset="-122"/>
              <a:sym typeface="+mn-ea"/>
            </a:endParaRPr>
          </a:p>
        </p:txBody>
      </p:sp>
      <p:grpSp>
        <p:nvGrpSpPr>
          <p:cNvPr id="7" name="组合 6"/>
          <p:cNvGrpSpPr/>
          <p:nvPr/>
        </p:nvGrpSpPr>
        <p:grpSpPr>
          <a:xfrm>
            <a:off x="9368790" y="120650"/>
            <a:ext cx="659130" cy="598170"/>
            <a:chOff x="14118" y="124"/>
            <a:chExt cx="1038" cy="942"/>
          </a:xfrm>
        </p:grpSpPr>
        <p:sp>
          <p:nvSpPr>
            <p:cNvPr id="11" name="对角圆角矩形 1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resource"/>
            <p:cNvPicPr>
              <a:picLocks noChangeAspect="1"/>
            </p:cNvPicPr>
            <p:nvPr/>
          </p:nvPicPr>
          <p:blipFill>
            <a:blip r:embed="rId51"/>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23633" y="436245"/>
            <a:ext cx="3230880" cy="337185"/>
          </a:xfrm>
          <a:prstGeom prst="rect">
            <a:avLst/>
          </a:prstGeom>
          <a:noFill/>
        </p:spPr>
        <p:txBody>
          <a:bodyPr wrap="none" rtlCol="0">
            <a:spAutoFit/>
          </a:bodyPr>
          <a:lstStyle/>
          <a:p>
            <a:pPr algn="ctr"/>
            <a:r>
              <a:rPr lang="zh-CN" altLang="en-US" sz="1600" b="1">
                <a:sym typeface="+mn-ea"/>
              </a:rPr>
              <a:t>用户信任度建设如何做数据分析：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三角形 67"/>
          <p:cNvSpPr/>
          <p:nvPr/>
        </p:nvSpPr>
        <p:spPr>
          <a:xfrm rot="10800000">
            <a:off x="3303905" y="3167380"/>
            <a:ext cx="3867785" cy="24955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0" i="0" u="none" strike="noStrike" kern="1200" cap="none" spc="0" normalizeH="0" baseline="0" noProof="0">
              <a:ln>
                <a:noFill/>
              </a:ln>
              <a:solidFill>
                <a:prstClr val="white">
                  <a:lumMod val="65000"/>
                </a:prstClr>
              </a:solidFill>
              <a:effectLst/>
              <a:uLnTx/>
              <a:uFillTx/>
              <a:latin typeface="等线" panose="02010600030101010101" charset="-122"/>
              <a:ea typeface="等线" panose="02010600030101010101" charset="-122"/>
              <a:cs typeface="+mn-cs"/>
            </a:endParaRPr>
          </a:p>
        </p:txBody>
      </p:sp>
      <p:sp>
        <p:nvSpPr>
          <p:cNvPr id="22" name="圆角矩形 24"/>
          <p:cNvSpPr/>
          <p:nvPr/>
        </p:nvSpPr>
        <p:spPr>
          <a:xfrm>
            <a:off x="588645" y="1362710"/>
            <a:ext cx="1383665" cy="1219835"/>
          </a:xfrm>
          <a:prstGeom prst="roundRect">
            <a:avLst/>
          </a:prstGeom>
          <a:noFill/>
          <a:ln w="76200">
            <a:solidFill>
              <a:srgbClr val="9DC3E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不反感</a:t>
            </a:r>
            <a:endParaRPr kumimoji="0" lang="zh-CN" altLang="en-US" sz="16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endParaRPr>
          </a:p>
          <a:p>
            <a:pPr marL="171450" marR="0" lvl="0" indent="-171450" algn="ctr" defTabSz="914400" rtl="0" eaLnBrk="1" fontAlgn="auto" latinLnBrk="0" hangingPunct="1">
              <a:lnSpc>
                <a:spcPct val="130000"/>
              </a:lnSpc>
              <a:spcBef>
                <a:spcPts val="0"/>
              </a:spcBef>
              <a:spcAft>
                <a:spcPts val="0"/>
              </a:spcAft>
              <a:buClrTx/>
              <a:buSzTx/>
              <a:buFont typeface="Wingdings" panose="05000000000000000000" charset="0"/>
              <a:buChar char="Ø"/>
              <a:defRPr/>
            </a:pPr>
            <a:r>
              <a:rPr lang="zh-CN" altLang="en-US" sz="900" spc="15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好友度</a:t>
            </a:r>
            <a:r>
              <a:rPr lang="en-US" altLang="zh-CN" sz="900" spc="15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10</a:t>
            </a:r>
            <a:r>
              <a:rPr lang="zh-CN" altLang="en-US" sz="900" spc="15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分</a:t>
            </a:r>
            <a:endParaRPr lang="zh-CN" altLang="en-US" sz="900" spc="15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marR="0" lvl="0" indent="-171450" algn="ctr" defTabSz="914400" rtl="0" eaLnBrk="1" fontAlgn="auto" latinLnBrk="0" hangingPunct="1">
              <a:lnSpc>
                <a:spcPct val="130000"/>
              </a:lnSpc>
              <a:spcBef>
                <a:spcPts val="0"/>
              </a:spcBef>
              <a:spcAft>
                <a:spcPts val="0"/>
              </a:spcAft>
              <a:buClrTx/>
              <a:buSzTx/>
              <a:buFont typeface="Wingdings" panose="05000000000000000000" charset="0"/>
              <a:buChar char="Ø"/>
              <a:defRPr/>
            </a:pPr>
            <a:r>
              <a:rPr lang="zh-CN" altLang="en-US" sz="900" spc="15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领取</a:t>
            </a:r>
            <a:r>
              <a:rPr lang="en-US" altLang="zh-CN" sz="900" spc="15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1+1</a:t>
            </a:r>
            <a:r>
              <a:rPr lang="zh-CN" altLang="en-US" sz="900" spc="15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体验套装</a:t>
            </a:r>
            <a:endParaRPr kumimoji="0" lang="zh-CN" altLang="en-US" sz="900" b="1" i="0" u="none" strike="noStrike" kern="1200" cap="none" spc="150" normalizeH="0" baseline="0"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3" name="圆角矩形 24"/>
          <p:cNvSpPr/>
          <p:nvPr/>
        </p:nvSpPr>
        <p:spPr>
          <a:xfrm>
            <a:off x="2122805" y="1362710"/>
            <a:ext cx="1383665" cy="1219835"/>
          </a:xfrm>
          <a:prstGeom prst="roundRect">
            <a:avLst/>
          </a:prstGeom>
          <a:noFill/>
          <a:ln w="76200">
            <a:solidFill>
              <a:srgbClr val="9DC3E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乐于接受</a:t>
            </a:r>
            <a:endParaRPr kumimoji="0" lang="en-US" altLang="zh-CN" sz="16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endParaRPr>
          </a:p>
          <a:p>
            <a:pPr marL="171450" marR="0" lvl="0" indent="-171450" algn="ctr" defTabSz="914400" rtl="0" eaLnBrk="1" fontAlgn="auto" latinLnBrk="0" hangingPunct="1">
              <a:lnSpc>
                <a:spcPct val="130000"/>
              </a:lnSpc>
              <a:spcBef>
                <a:spcPts val="0"/>
              </a:spcBef>
              <a:spcAft>
                <a:spcPts val="0"/>
              </a:spcAft>
              <a:buClrTx/>
              <a:buSzTx/>
              <a:buFont typeface="Wingdings" panose="05000000000000000000" charset="0"/>
              <a:buChar char="Ø"/>
              <a:defRPr/>
            </a:pPr>
            <a:r>
              <a:rPr lang="zh-CN" altLang="en-US" sz="900" spc="15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好友度50分</a:t>
            </a:r>
            <a:endParaRPr lang="zh-CN" altLang="en-US" sz="900" spc="15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marR="0" lvl="0" indent="-171450" algn="ctr" defTabSz="914400" rtl="0" eaLnBrk="1" fontAlgn="auto" latinLnBrk="0" hangingPunct="1">
              <a:lnSpc>
                <a:spcPct val="130000"/>
              </a:lnSpc>
              <a:spcBef>
                <a:spcPts val="0"/>
              </a:spcBef>
              <a:spcAft>
                <a:spcPts val="0"/>
              </a:spcAft>
              <a:buClrTx/>
              <a:buSzTx/>
              <a:buFont typeface="Wingdings" panose="05000000000000000000" charset="0"/>
              <a:buChar char="Ø"/>
              <a:defRPr/>
            </a:pPr>
            <a:r>
              <a:rPr lang="zh-CN" altLang="en-US" sz="900" spc="15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用户收货并拍照返图</a:t>
            </a:r>
            <a:endParaRPr kumimoji="0" lang="zh-CN" altLang="en-US" sz="900" i="0" u="none" strike="noStrike" kern="1200" cap="none" spc="150" normalizeH="0" baseline="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4" name="圆角矩形 24"/>
          <p:cNvSpPr/>
          <p:nvPr/>
        </p:nvSpPr>
        <p:spPr>
          <a:xfrm>
            <a:off x="3653155" y="1362710"/>
            <a:ext cx="1383665" cy="1219835"/>
          </a:xfrm>
          <a:prstGeom prst="roundRect">
            <a:avLst/>
          </a:prstGeom>
          <a:noFill/>
          <a:ln w="76200">
            <a:solidFill>
              <a:srgbClr val="9DC3E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0" normalizeH="0" baseline="0" noProof="0">
                <a:ln>
                  <a:noFill/>
                </a:ln>
                <a:solidFill>
                  <a:schemeClr val="bg1">
                    <a:lumMod val="50000"/>
                  </a:schemeClr>
                </a:solidFill>
                <a:effectLst/>
                <a:uLnTx/>
                <a:uFillTx/>
                <a:latin typeface="微软雅黑" panose="020B0503020204020204" charset="-122"/>
                <a:ea typeface="微软雅黑" panose="020B0503020204020204" charset="-122"/>
                <a:cs typeface="+mn-cs"/>
              </a:rPr>
              <a:t>产生好感</a:t>
            </a:r>
            <a:endParaRPr kumimoji="0" lang="en-US" altLang="zh-CN" sz="1600" b="1" i="0" u="none" strike="noStrike" kern="1200" cap="none" spc="0" normalizeH="0" baseline="0" noProof="0">
              <a:ln>
                <a:noFill/>
              </a:ln>
              <a:solidFill>
                <a:schemeClr val="bg1">
                  <a:lumMod val="50000"/>
                </a:schemeClr>
              </a:solidFill>
              <a:effectLst/>
              <a:uLnTx/>
              <a:uFillTx/>
              <a:latin typeface="微软雅黑" panose="020B0503020204020204" charset="-122"/>
              <a:ea typeface="微软雅黑" panose="020B0503020204020204" charset="-122"/>
              <a:cs typeface="+mn-cs"/>
            </a:endParaRPr>
          </a:p>
          <a:p>
            <a:pPr marL="171450" marR="0" lvl="0" indent="-171450" algn="ctr" defTabSz="914400" rtl="0" eaLnBrk="1" fontAlgn="auto" latinLnBrk="0" hangingPunct="1">
              <a:lnSpc>
                <a:spcPct val="130000"/>
              </a:lnSpc>
              <a:spcBef>
                <a:spcPts val="0"/>
              </a:spcBef>
              <a:spcAft>
                <a:spcPts val="0"/>
              </a:spcAft>
              <a:buClrTx/>
              <a:buSzTx/>
              <a:buFont typeface="Wingdings" panose="05000000000000000000" charset="0"/>
              <a:buChar char="Ø"/>
              <a:defRPr/>
            </a:pPr>
            <a:r>
              <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好友度500分</a:t>
            </a:r>
            <a:endPar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marR="0" lvl="0" indent="-171450" algn="ctr" defTabSz="914400" rtl="0" eaLnBrk="1" fontAlgn="auto" latinLnBrk="0" hangingPunct="1">
              <a:lnSpc>
                <a:spcPct val="130000"/>
              </a:lnSpc>
              <a:spcBef>
                <a:spcPts val="0"/>
              </a:spcBef>
              <a:spcAft>
                <a:spcPts val="0"/>
              </a:spcAft>
              <a:buClrTx/>
              <a:buSzTx/>
              <a:buFont typeface="Wingdings" panose="05000000000000000000" charset="0"/>
              <a:buChar char="Ø"/>
              <a:defRPr/>
            </a:pPr>
            <a:r>
              <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确认收货并好评1次</a:t>
            </a:r>
            <a:r>
              <a:rPr lang="en-US" altLang="zh-CN"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社区论坛发文1次</a:t>
            </a:r>
            <a:endParaRPr kumimoji="0" lang="zh-CN" altLang="en-US" sz="900" i="0" u="none" strike="noStrike" kern="1200" cap="none" spc="150" normalizeH="0" baseline="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5" name="圆角矩形 24"/>
          <p:cNvSpPr/>
          <p:nvPr/>
        </p:nvSpPr>
        <p:spPr>
          <a:xfrm>
            <a:off x="5187950" y="1362710"/>
            <a:ext cx="1383665" cy="1219835"/>
          </a:xfrm>
          <a:prstGeom prst="roundRect">
            <a:avLst/>
          </a:prstGeom>
          <a:noFill/>
          <a:ln w="76200">
            <a:solidFill>
              <a:srgbClr val="9DC3E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0" normalizeH="0" baseline="0" noProof="0">
                <a:ln>
                  <a:noFill/>
                </a:ln>
                <a:solidFill>
                  <a:schemeClr val="bg1">
                    <a:lumMod val="50000"/>
                  </a:schemeClr>
                </a:solidFill>
                <a:effectLst/>
                <a:uLnTx/>
                <a:uFillTx/>
                <a:latin typeface="微软雅黑" panose="020B0503020204020204" charset="-122"/>
                <a:ea typeface="微软雅黑" panose="020B0503020204020204" charset="-122"/>
                <a:cs typeface="+mn-cs"/>
              </a:rPr>
              <a:t>表达忠诚</a:t>
            </a:r>
            <a:endParaRPr kumimoji="0" lang="en-US" altLang="zh-CN" sz="1600" b="1" i="0" u="none" strike="noStrike" kern="1200" cap="none" spc="0" normalizeH="0" baseline="0" noProof="0">
              <a:ln>
                <a:noFill/>
              </a:ln>
              <a:solidFill>
                <a:schemeClr val="bg1">
                  <a:lumMod val="50000"/>
                </a:schemeClr>
              </a:solidFill>
              <a:effectLst/>
              <a:uLnTx/>
              <a:uFillTx/>
              <a:latin typeface="微软雅黑" panose="020B0503020204020204" charset="-122"/>
              <a:ea typeface="微软雅黑" panose="020B0503020204020204" charset="-122"/>
              <a:cs typeface="+mn-cs"/>
            </a:endParaRPr>
          </a:p>
          <a:p>
            <a:pPr marL="171450" marR="0" lvl="0" indent="-171450" algn="ctr" defTabSz="914400" rtl="0" eaLnBrk="1" fontAlgn="auto" latinLnBrk="0" hangingPunct="1">
              <a:lnSpc>
                <a:spcPct val="130000"/>
              </a:lnSpc>
              <a:spcBef>
                <a:spcPts val="0"/>
              </a:spcBef>
              <a:spcAft>
                <a:spcPts val="0"/>
              </a:spcAft>
              <a:buClrTx/>
              <a:buSzTx/>
              <a:buFont typeface="Wingdings" panose="05000000000000000000" charset="0"/>
              <a:buChar char="Ø"/>
              <a:defRPr/>
            </a:pPr>
            <a:r>
              <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好友度1000分</a:t>
            </a:r>
            <a:endPar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marR="0" lvl="0" indent="-171450" algn="ctr" defTabSz="914400" rtl="0" eaLnBrk="1" fontAlgn="auto" latinLnBrk="0" hangingPunct="1">
              <a:lnSpc>
                <a:spcPct val="130000"/>
              </a:lnSpc>
              <a:spcBef>
                <a:spcPts val="0"/>
              </a:spcBef>
              <a:spcAft>
                <a:spcPts val="0"/>
              </a:spcAft>
              <a:buClrTx/>
              <a:buSzTx/>
              <a:buFont typeface="Wingdings" panose="05000000000000000000" charset="0"/>
              <a:buChar char="Ø"/>
              <a:defRPr/>
            </a:pPr>
            <a:r>
              <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成为会员</a:t>
            </a:r>
            <a:r>
              <a:rPr lang="en-US" altLang="zh-CN"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首单消费</a:t>
            </a:r>
            <a:endParaRPr kumimoji="0" lang="zh-CN" altLang="en-US" sz="900" i="0" u="none" strike="noStrike" kern="1200" cap="none" spc="150" normalizeH="0" baseline="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6" name="圆角矩形 24"/>
          <p:cNvSpPr/>
          <p:nvPr/>
        </p:nvSpPr>
        <p:spPr>
          <a:xfrm>
            <a:off x="6720205" y="1362710"/>
            <a:ext cx="1383665" cy="1219835"/>
          </a:xfrm>
          <a:prstGeom prst="roundRect">
            <a:avLst/>
          </a:prstGeom>
          <a:noFill/>
          <a:ln w="76200">
            <a:solidFill>
              <a:srgbClr val="9DC3E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0" normalizeH="0" baseline="0" noProof="0">
                <a:ln>
                  <a:noFill/>
                </a:ln>
                <a:solidFill>
                  <a:schemeClr val="bg1">
                    <a:lumMod val="50000"/>
                  </a:schemeClr>
                </a:solidFill>
                <a:effectLst/>
                <a:uLnTx/>
                <a:uFillTx/>
                <a:latin typeface="微软雅黑" panose="020B0503020204020204" charset="-122"/>
                <a:ea typeface="微软雅黑" panose="020B0503020204020204" charset="-122"/>
                <a:cs typeface="+mn-cs"/>
              </a:rPr>
              <a:t>主动付出</a:t>
            </a:r>
            <a:endParaRPr kumimoji="0" lang="zh-CN" altLang="en-US" sz="1600" b="1" i="0" u="none" strike="noStrike" kern="1200" cap="none" spc="0" normalizeH="0" baseline="0" noProof="0">
              <a:ln>
                <a:noFill/>
              </a:ln>
              <a:solidFill>
                <a:schemeClr val="bg1">
                  <a:lumMod val="50000"/>
                </a:schemeClr>
              </a:solidFill>
              <a:effectLst/>
              <a:uLnTx/>
              <a:uFillTx/>
              <a:latin typeface="微软雅黑" panose="020B0503020204020204" charset="-122"/>
              <a:ea typeface="微软雅黑" panose="020B0503020204020204" charset="-122"/>
              <a:cs typeface="+mn-cs"/>
            </a:endParaRPr>
          </a:p>
          <a:p>
            <a:pPr marL="171450" marR="0" lvl="0" indent="-171450" algn="ctr" defTabSz="914400" rtl="0" eaLnBrk="1" fontAlgn="auto" latinLnBrk="0" hangingPunct="1">
              <a:lnSpc>
                <a:spcPct val="130000"/>
              </a:lnSpc>
              <a:spcBef>
                <a:spcPts val="0"/>
              </a:spcBef>
              <a:spcAft>
                <a:spcPts val="0"/>
              </a:spcAft>
              <a:buClrTx/>
              <a:buSzTx/>
              <a:buFont typeface="Wingdings" panose="05000000000000000000" charset="0"/>
              <a:buChar char="Ø"/>
              <a:defRPr/>
            </a:pPr>
            <a:r>
              <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好友度1500分</a:t>
            </a:r>
            <a:endPar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marR="0" lvl="0" indent="-171450" algn="ctr" defTabSz="914400" rtl="0" eaLnBrk="1" fontAlgn="auto" latinLnBrk="0" hangingPunct="1">
              <a:lnSpc>
                <a:spcPct val="130000"/>
              </a:lnSpc>
              <a:spcBef>
                <a:spcPts val="0"/>
              </a:spcBef>
              <a:spcAft>
                <a:spcPts val="0"/>
              </a:spcAft>
              <a:buClrTx/>
              <a:buSzTx/>
              <a:buFont typeface="Wingdings" panose="05000000000000000000" charset="0"/>
              <a:buChar char="Ø"/>
              <a:defRPr/>
            </a:pPr>
            <a:r>
              <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完成复购</a:t>
            </a:r>
            <a:endParaRPr kumimoji="0" lang="zh-CN" altLang="en-US" sz="900" i="0" u="none" strike="noStrike" kern="1200" cap="none" spc="150" normalizeH="0" baseline="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7" name="圆角矩形 24"/>
          <p:cNvSpPr/>
          <p:nvPr/>
        </p:nvSpPr>
        <p:spPr>
          <a:xfrm>
            <a:off x="8258175" y="1362710"/>
            <a:ext cx="1383665" cy="1219835"/>
          </a:xfrm>
          <a:prstGeom prst="roundRect">
            <a:avLst/>
          </a:prstGeom>
          <a:noFill/>
          <a:ln w="76200">
            <a:solidFill>
              <a:srgbClr val="9DC3E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0" normalizeH="0" baseline="0" noProof="0">
                <a:ln>
                  <a:noFill/>
                </a:ln>
                <a:solidFill>
                  <a:schemeClr val="bg1">
                    <a:lumMod val="50000"/>
                  </a:schemeClr>
                </a:solidFill>
                <a:effectLst/>
                <a:uLnTx/>
                <a:uFillTx/>
                <a:latin typeface="微软雅黑" panose="020B0503020204020204" charset="-122"/>
                <a:ea typeface="微软雅黑" panose="020B0503020204020204" charset="-122"/>
                <a:cs typeface="+mn-cs"/>
              </a:rPr>
              <a:t>愧于背叛</a:t>
            </a:r>
            <a:endParaRPr kumimoji="0" lang="zh-CN" altLang="en-US" sz="1600" b="1" i="0" u="none" strike="noStrike" kern="1200" cap="none" spc="0" normalizeH="0" baseline="0" noProof="0">
              <a:ln>
                <a:noFill/>
              </a:ln>
              <a:solidFill>
                <a:schemeClr val="bg1">
                  <a:lumMod val="50000"/>
                </a:schemeClr>
              </a:solidFill>
              <a:effectLst/>
              <a:uLnTx/>
              <a:uFillTx/>
              <a:latin typeface="微软雅黑" panose="020B0503020204020204" charset="-122"/>
              <a:ea typeface="微软雅黑" panose="020B0503020204020204" charset="-122"/>
              <a:cs typeface="+mn-cs"/>
            </a:endParaRPr>
          </a:p>
          <a:p>
            <a:pPr marL="171450" marR="0" lvl="0" indent="-171450" algn="ctr" defTabSz="914400" rtl="0" eaLnBrk="1" fontAlgn="auto" latinLnBrk="0" hangingPunct="1">
              <a:lnSpc>
                <a:spcPct val="130000"/>
              </a:lnSpc>
              <a:spcBef>
                <a:spcPts val="0"/>
              </a:spcBef>
              <a:spcAft>
                <a:spcPts val="0"/>
              </a:spcAft>
              <a:buClrTx/>
              <a:buSzTx/>
              <a:buFont typeface="Wingdings" panose="05000000000000000000" charset="0"/>
              <a:buChar char="Ø"/>
              <a:defRPr/>
            </a:pPr>
            <a:r>
              <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好友度3000分</a:t>
            </a:r>
            <a:endPar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marR="0" lvl="0" indent="-171450" algn="ctr" defTabSz="914400" rtl="0" eaLnBrk="1" fontAlgn="auto" latinLnBrk="0" hangingPunct="1">
              <a:lnSpc>
                <a:spcPct val="130000"/>
              </a:lnSpc>
              <a:spcBef>
                <a:spcPts val="0"/>
              </a:spcBef>
              <a:spcAft>
                <a:spcPts val="0"/>
              </a:spcAft>
              <a:buClrTx/>
              <a:buSzTx/>
              <a:buFont typeface="Wingdings" panose="05000000000000000000" charset="0"/>
              <a:buChar char="Ø"/>
              <a:defRPr/>
            </a:pPr>
            <a:r>
              <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消费金额1000元以上</a:t>
            </a:r>
            <a:r>
              <a:rPr lang="en-US" altLang="zh-CN"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成为黄金会员</a:t>
            </a:r>
            <a:endParaRPr lang="zh-CN" altLang="en-US" sz="900" spc="15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900" i="0" u="none" strike="noStrike" kern="1200" cap="none" spc="150" normalizeH="0" baseline="0">
              <a:solidFill>
                <a:schemeClr val="bg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33" name="文本框 32"/>
          <p:cNvSpPr txBox="1"/>
          <p:nvPr/>
        </p:nvSpPr>
        <p:spPr>
          <a:xfrm>
            <a:off x="529590" y="2729865"/>
            <a:ext cx="1490980" cy="306705"/>
          </a:xfrm>
          <a:prstGeom prst="rect">
            <a:avLst/>
          </a:prstGeom>
          <a:noFill/>
        </p:spPr>
        <p:txBody>
          <a:bodyPr wrap="square" rtlCol="0" anchor="t">
            <a:spAutoFit/>
          </a:bodyPr>
          <a:lstStyle/>
          <a:p>
            <a:pPr lvl="0" algn="ctr">
              <a:buClrTx/>
              <a:buSzTx/>
              <a:buFontTx/>
            </a:pPr>
            <a:r>
              <a:rPr lang="zh-CN" sz="1400" b="1" dirty="0">
                <a:solidFill>
                  <a:srgbClr val="C00000"/>
                </a:solidFill>
                <a:latin typeface="微软雅黑" panose="020B0503020204020204" charset="-122"/>
                <a:ea typeface="微软雅黑" panose="020B0503020204020204" charset="-122"/>
                <a:cs typeface="微软雅黑" panose="020B0503020204020204" charset="-122"/>
                <a:sym typeface="+mn-ea"/>
              </a:rPr>
              <a:t>目前</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达成：</a:t>
            </a:r>
            <a:r>
              <a:rPr 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93</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a:t>
            </a:r>
            <a:endParaRPr sz="14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2020570" y="2729865"/>
            <a:ext cx="1527175" cy="306705"/>
          </a:xfrm>
          <a:prstGeom prst="rect">
            <a:avLst/>
          </a:prstGeom>
          <a:noFill/>
        </p:spPr>
        <p:txBody>
          <a:bodyPr wrap="square" rtlCol="0" anchor="t">
            <a:spAutoFit/>
          </a:bodyPr>
          <a:lstStyle/>
          <a:p>
            <a:pPr lvl="0" algn="ctr">
              <a:buClrTx/>
              <a:buSzTx/>
              <a:buFontTx/>
            </a:pPr>
            <a:r>
              <a:rPr lang="zh-CN" sz="1400" b="1" dirty="0">
                <a:solidFill>
                  <a:srgbClr val="C00000"/>
                </a:solidFill>
                <a:latin typeface="微软雅黑" panose="020B0503020204020204" charset="-122"/>
                <a:ea typeface="微软雅黑" panose="020B0503020204020204" charset="-122"/>
                <a:cs typeface="微软雅黑" panose="020B0503020204020204" charset="-122"/>
                <a:sym typeface="+mn-ea"/>
              </a:rPr>
              <a:t>目前</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达成：</a:t>
            </a:r>
            <a:r>
              <a:rPr 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6</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2</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a:t>
            </a:r>
            <a:endParaRPr sz="14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28" name="文本框 27"/>
          <p:cNvSpPr txBox="1"/>
          <p:nvPr/>
        </p:nvSpPr>
        <p:spPr>
          <a:xfrm>
            <a:off x="3478530" y="2729865"/>
            <a:ext cx="1703705" cy="306705"/>
          </a:xfrm>
          <a:prstGeom prst="rect">
            <a:avLst/>
          </a:prstGeom>
          <a:noFill/>
        </p:spPr>
        <p:txBody>
          <a:bodyPr wrap="square" rtlCol="0" anchor="t">
            <a:spAutoFit/>
          </a:bodyPr>
          <a:lstStyle/>
          <a:p>
            <a:pPr lvl="0" algn="ctr">
              <a:buClrTx/>
              <a:buSzTx/>
              <a:buFontTx/>
            </a:pPr>
            <a:r>
              <a:rPr lang="zh-CN" sz="1400" b="1" dirty="0">
                <a:solidFill>
                  <a:srgbClr val="C00000"/>
                </a:solidFill>
                <a:latin typeface="微软雅黑" panose="020B0503020204020204" charset="-122"/>
                <a:ea typeface="微软雅黑" panose="020B0503020204020204" charset="-122"/>
                <a:cs typeface="微软雅黑" panose="020B0503020204020204" charset="-122"/>
                <a:sym typeface="+mn-ea"/>
              </a:rPr>
              <a:t>目前</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达成：</a:t>
            </a:r>
            <a:r>
              <a:rPr 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2.69</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a:t>
            </a:r>
            <a:endParaRPr sz="14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34" name="文本框 33"/>
          <p:cNvSpPr txBox="1"/>
          <p:nvPr/>
        </p:nvSpPr>
        <p:spPr>
          <a:xfrm>
            <a:off x="5016500" y="2726055"/>
            <a:ext cx="1703705" cy="306705"/>
          </a:xfrm>
          <a:prstGeom prst="rect">
            <a:avLst/>
          </a:prstGeom>
          <a:noFill/>
        </p:spPr>
        <p:txBody>
          <a:bodyPr wrap="square" rtlCol="0" anchor="t">
            <a:spAutoFit/>
          </a:bodyPr>
          <a:lstStyle/>
          <a:p>
            <a:pPr lvl="0" algn="ctr">
              <a:buClrTx/>
              <a:buSzTx/>
              <a:buFontTx/>
            </a:pPr>
            <a:r>
              <a:rPr lang="zh-CN" sz="1400" b="1" dirty="0">
                <a:solidFill>
                  <a:srgbClr val="C00000"/>
                </a:solidFill>
                <a:latin typeface="微软雅黑" panose="020B0503020204020204" charset="-122"/>
                <a:ea typeface="微软雅黑" panose="020B0503020204020204" charset="-122"/>
                <a:cs typeface="微软雅黑" panose="020B0503020204020204" charset="-122"/>
                <a:sym typeface="+mn-ea"/>
              </a:rPr>
              <a:t>目前</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达成：</a:t>
            </a:r>
            <a:r>
              <a:rPr 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2</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18</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a:t>
            </a:r>
            <a:endParaRPr sz="14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56" name="文本框 55"/>
          <p:cNvSpPr txBox="1"/>
          <p:nvPr/>
        </p:nvSpPr>
        <p:spPr>
          <a:xfrm>
            <a:off x="6616700" y="2729865"/>
            <a:ext cx="1703705" cy="306705"/>
          </a:xfrm>
          <a:prstGeom prst="rect">
            <a:avLst/>
          </a:prstGeom>
          <a:noFill/>
        </p:spPr>
        <p:txBody>
          <a:bodyPr wrap="square" rtlCol="0" anchor="t">
            <a:spAutoFit/>
          </a:bodyPr>
          <a:lstStyle/>
          <a:p>
            <a:pPr lvl="0" algn="ctr">
              <a:buClrTx/>
              <a:buSzTx/>
              <a:buFontTx/>
            </a:pPr>
            <a:r>
              <a:rPr lang="zh-CN" sz="1400" b="1" dirty="0">
                <a:solidFill>
                  <a:srgbClr val="C00000"/>
                </a:solidFill>
                <a:latin typeface="微软雅黑" panose="020B0503020204020204" charset="-122"/>
                <a:ea typeface="微软雅黑" panose="020B0503020204020204" charset="-122"/>
                <a:cs typeface="微软雅黑" panose="020B0503020204020204" charset="-122"/>
                <a:sym typeface="+mn-ea"/>
              </a:rPr>
              <a:t>目前</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达成：</a:t>
            </a:r>
            <a:r>
              <a:rPr 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1</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38</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a:t>
            </a:r>
            <a:endParaRPr sz="14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64" name="文本框 63"/>
          <p:cNvSpPr txBox="1"/>
          <p:nvPr/>
        </p:nvSpPr>
        <p:spPr>
          <a:xfrm>
            <a:off x="8197850" y="2729865"/>
            <a:ext cx="1703705" cy="306705"/>
          </a:xfrm>
          <a:prstGeom prst="rect">
            <a:avLst/>
          </a:prstGeom>
          <a:noFill/>
        </p:spPr>
        <p:txBody>
          <a:bodyPr wrap="square" rtlCol="0" anchor="t">
            <a:spAutoFit/>
          </a:bodyPr>
          <a:lstStyle/>
          <a:p>
            <a:pPr lvl="0" algn="ctr">
              <a:buClrTx/>
              <a:buSzTx/>
              <a:buFontTx/>
            </a:pPr>
            <a:r>
              <a:rPr lang="zh-CN" sz="1400" b="1" dirty="0">
                <a:solidFill>
                  <a:srgbClr val="C00000"/>
                </a:solidFill>
                <a:latin typeface="微软雅黑" panose="020B0503020204020204" charset="-122"/>
                <a:ea typeface="微软雅黑" panose="020B0503020204020204" charset="-122"/>
                <a:cs typeface="微软雅黑" panose="020B0503020204020204" charset="-122"/>
                <a:sym typeface="+mn-ea"/>
              </a:rPr>
              <a:t>目前</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达成：</a:t>
            </a:r>
            <a:r>
              <a:rPr 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0</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07</a:t>
            </a:r>
            <a:r>
              <a:rPr sz="1400" b="1" dirty="0">
                <a:solidFill>
                  <a:srgbClr val="C00000"/>
                </a:solidFill>
                <a:latin typeface="微软雅黑" panose="020B0503020204020204" charset="-122"/>
                <a:ea typeface="微软雅黑" panose="020B0503020204020204" charset="-122"/>
                <a:cs typeface="微软雅黑" panose="020B0503020204020204" charset="-122"/>
                <a:sym typeface="+mn-ea"/>
              </a:rPr>
              <a:t>%</a:t>
            </a:r>
            <a:endParaRPr sz="14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nvSpPr>
        <p:spPr>
          <a:xfrm>
            <a:off x="2051050" y="3591560"/>
            <a:ext cx="6146800" cy="435610"/>
          </a:xfrm>
          <a:prstGeom prst="rect">
            <a:avLst/>
          </a:prstGeom>
          <a:noFill/>
        </p:spPr>
        <p:txBody>
          <a:bodyPr wrap="square" rtlCol="0" anchor="t">
            <a:spAutoFit/>
          </a:bodyPr>
          <a:lstStyle/>
          <a:p>
            <a:pPr algn="ctr">
              <a:lnSpc>
                <a:spcPct val="140000"/>
              </a:lnSpc>
            </a:pPr>
            <a:r>
              <a:rPr lang="zh-CN" sz="1600" b="1">
                <a:solidFill>
                  <a:schemeClr val="tx1"/>
                </a:solidFill>
                <a:latin typeface="微软雅黑" panose="020B0503020204020204" charset="-122"/>
                <a:ea typeface="微软雅黑" panose="020B0503020204020204" charset="-122"/>
                <a:sym typeface="+mn-ea"/>
              </a:rPr>
              <a:t>根据划分标准，筛选出每个阶段的用户并打上对应标签</a:t>
            </a:r>
            <a:endParaRPr lang="zh-CN" sz="1600" b="1">
              <a:solidFill>
                <a:schemeClr val="tx1"/>
              </a:solidFill>
              <a:latin typeface="微软雅黑" panose="020B0503020204020204" charset="-122"/>
              <a:ea typeface="微软雅黑" panose="020B0503020204020204" charset="-122"/>
              <a:sym typeface="+mn-ea"/>
            </a:endParaRPr>
          </a:p>
        </p:txBody>
      </p:sp>
      <p:pic>
        <p:nvPicPr>
          <p:cNvPr id="18" name="图片 17"/>
          <p:cNvPicPr>
            <a:picLocks noChangeAspect="1"/>
          </p:cNvPicPr>
          <p:nvPr/>
        </p:nvPicPr>
        <p:blipFill>
          <a:blip r:embed="rId3"/>
          <a:stretch>
            <a:fillRect/>
          </a:stretch>
        </p:blipFill>
        <p:spPr>
          <a:xfrm>
            <a:off x="672465" y="4177665"/>
            <a:ext cx="9030335" cy="469265"/>
          </a:xfrm>
          <a:prstGeom prst="rect">
            <a:avLst/>
          </a:prstGeom>
        </p:spPr>
      </p:pic>
      <p:grpSp>
        <p:nvGrpSpPr>
          <p:cNvPr id="7" name="组合 6"/>
          <p:cNvGrpSpPr/>
          <p:nvPr/>
        </p:nvGrpSpPr>
        <p:grpSpPr>
          <a:xfrm>
            <a:off x="9368790" y="120650"/>
            <a:ext cx="659130" cy="598170"/>
            <a:chOff x="14118" y="124"/>
            <a:chExt cx="1038" cy="942"/>
          </a:xfrm>
        </p:grpSpPr>
        <p:sp>
          <p:nvSpPr>
            <p:cNvPr id="11" name="对角圆角矩形 1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467610" y="1849120"/>
            <a:ext cx="1588770" cy="3308350"/>
            <a:chOff x="2400" y="3149"/>
            <a:chExt cx="2502" cy="3431"/>
          </a:xfrm>
        </p:grpSpPr>
        <p:sp>
          <p:nvSpPr>
            <p:cNvPr id="7" name="矩形 6"/>
            <p:cNvSpPr/>
            <p:nvPr/>
          </p:nvSpPr>
          <p:spPr>
            <a:xfrm>
              <a:off x="2400" y="3289"/>
              <a:ext cx="2502" cy="329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9" name="圆角矩形 8"/>
            <p:cNvSpPr/>
            <p:nvPr/>
          </p:nvSpPr>
          <p:spPr>
            <a:xfrm>
              <a:off x="2882" y="3149"/>
              <a:ext cx="1588" cy="300"/>
            </a:xfrm>
            <a:prstGeom prst="round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0" name="文本框 9"/>
            <p:cNvSpPr txBox="1"/>
            <p:nvPr/>
          </p:nvSpPr>
          <p:spPr>
            <a:xfrm>
              <a:off x="3292" y="3149"/>
              <a:ext cx="768" cy="286"/>
            </a:xfrm>
            <a:prstGeom prst="rect">
              <a:avLst/>
            </a:prstGeom>
            <a:noFill/>
          </p:spPr>
          <p:txBody>
            <a:bodyPr wrap="square" rtlCol="0">
              <a:spAutoFit/>
            </a:bodyPr>
            <a:lstStyle/>
            <a:p>
              <a:pPr algn="ctr"/>
              <a:r>
                <a:rPr lang="zh-CN" sz="1200" b="1">
                  <a:solidFill>
                    <a:schemeClr val="tx1"/>
                  </a:solidFill>
                  <a:sym typeface="+mn-ea"/>
                </a:rPr>
                <a:t>加粉</a:t>
              </a:r>
              <a:endParaRPr lang="zh-CN" sz="1000" b="1">
                <a:solidFill>
                  <a:schemeClr val="tx1"/>
                </a:solidFill>
                <a:sym typeface="+mn-ea"/>
              </a:endParaRPr>
            </a:p>
          </p:txBody>
        </p:sp>
        <p:sp>
          <p:nvSpPr>
            <p:cNvPr id="12" name="文本框 11"/>
            <p:cNvSpPr txBox="1"/>
            <p:nvPr/>
          </p:nvSpPr>
          <p:spPr>
            <a:xfrm>
              <a:off x="2471" y="3537"/>
              <a:ext cx="2360" cy="1962"/>
            </a:xfrm>
            <a:prstGeom prst="rect">
              <a:avLst/>
            </a:prstGeom>
            <a:noFill/>
          </p:spPr>
          <p:txBody>
            <a:bodyPr wrap="square" rtlCol="0">
              <a:spAutoFit/>
            </a:bodyPr>
            <a:lstStyle/>
            <a:p>
              <a:pPr algn="l">
                <a:lnSpc>
                  <a:spcPct val="130000"/>
                </a:lnSpc>
              </a:pPr>
              <a:r>
                <a:rPr lang="en-US" altLang="zh-CN" sz="1000" b="1">
                  <a:solidFill>
                    <a:schemeClr val="tx1"/>
                  </a:solidFill>
                  <a:latin typeface="+mj-ea"/>
                  <a:ea typeface="+mj-ea"/>
                  <a:sym typeface="+mn-ea"/>
                </a:rPr>
                <a:t>· </a:t>
              </a:r>
              <a:r>
                <a:rPr lang="zh-CN" altLang="en-US" sz="1000" b="1">
                  <a:solidFill>
                    <a:schemeClr val="tx1"/>
                  </a:solidFill>
                  <a:latin typeface="+mj-ea"/>
                  <a:ea typeface="+mj-ea"/>
                  <a:sym typeface="+mn-ea"/>
                </a:rPr>
                <a:t>加粉达标率</a:t>
              </a:r>
              <a:endParaRPr lang="en-US" altLang="zh-CN" sz="1000" b="1">
                <a:solidFill>
                  <a:schemeClr val="tx1"/>
                </a:solidFill>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solidFill>
                    <a:schemeClr val="tx1"/>
                  </a:solidFill>
                  <a:latin typeface="+mj-ea"/>
                  <a:ea typeface="+mj-ea"/>
                  <a:sym typeface="+mn-ea"/>
                </a:rPr>
                <a:t>各渠道日增粉人数</a:t>
              </a:r>
              <a:endParaRPr lang="en-US" altLang="zh-CN" sz="1000" b="1">
                <a:solidFill>
                  <a:schemeClr val="tx1"/>
                </a:solidFill>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solidFill>
                    <a:schemeClr val="tx1"/>
                  </a:solidFill>
                  <a:latin typeface="+mj-ea"/>
                  <a:ea typeface="+mj-ea"/>
                  <a:sym typeface="+mn-ea"/>
                </a:rPr>
                <a:t>各渠道转粉率</a:t>
              </a:r>
              <a:endParaRPr lang="en-US" altLang="zh-CN" sz="1000" b="1">
                <a:solidFill>
                  <a:schemeClr val="tx1"/>
                </a:solidFill>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solidFill>
                    <a:schemeClr val="tx1"/>
                  </a:solidFill>
                  <a:latin typeface="+mj-ea"/>
                  <a:ea typeface="+mj-ea"/>
                  <a:sym typeface="+mn-ea"/>
                </a:rPr>
                <a:t>各渠道加粉成本</a:t>
              </a:r>
              <a:endParaRPr lang="en-US" altLang="zh-CN" sz="1000" b="1">
                <a:solidFill>
                  <a:schemeClr val="tx1"/>
                </a:solidFill>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solidFill>
                    <a:schemeClr val="tx1"/>
                  </a:solidFill>
                  <a:latin typeface="+mj-ea"/>
                  <a:ea typeface="+mj-ea"/>
                  <a:sym typeface="+mn-ea"/>
                </a:rPr>
                <a:t>各渠道日掉粉人数</a:t>
              </a:r>
              <a:endParaRPr lang="en-US" altLang="zh-CN" sz="1000" b="1">
                <a:solidFill>
                  <a:schemeClr val="tx1"/>
                </a:solidFill>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latin typeface="+mj-ea"/>
                  <a:ea typeface="+mj-ea"/>
                  <a:sym typeface="+mn-ea"/>
                </a:rPr>
                <a:t>各渠道掉粉率</a:t>
              </a:r>
              <a:endParaRPr lang="en-US" altLang="zh-CN" sz="1000" b="1">
                <a:solidFill>
                  <a:schemeClr val="tx1"/>
                </a:solidFill>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latin typeface="+mj-ea"/>
                  <a:ea typeface="+mj-ea"/>
                  <a:sym typeface="+mn-ea"/>
                </a:rPr>
                <a:t>各渠道粉丝价值</a:t>
              </a:r>
              <a:r>
                <a:rPr lang="en-US" altLang="zh-CN" sz="1000" b="1">
                  <a:latin typeface="+mj-ea"/>
                  <a:ea typeface="+mj-ea"/>
                  <a:sym typeface="+mn-ea"/>
                </a:rPr>
                <a:t>(</a:t>
              </a:r>
              <a:r>
                <a:rPr lang="zh-CN" altLang="en-US" sz="1000" b="1">
                  <a:latin typeface="+mj-ea"/>
                  <a:ea typeface="+mj-ea"/>
                  <a:sym typeface="+mn-ea"/>
                </a:rPr>
                <a:t>月</a:t>
              </a:r>
              <a:r>
                <a:rPr lang="en-US" altLang="zh-CN" sz="1000" b="1">
                  <a:latin typeface="+mj-ea"/>
                  <a:ea typeface="+mj-ea"/>
                  <a:sym typeface="+mn-ea"/>
                </a:rPr>
                <a:t>)</a:t>
              </a:r>
              <a:endParaRPr lang="en-US" altLang="zh-CN" sz="1000" b="1">
                <a:solidFill>
                  <a:schemeClr val="tx1"/>
                </a:solidFill>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latin typeface="+mj-ea"/>
                  <a:ea typeface="+mj-ea"/>
                  <a:sym typeface="+mn-ea"/>
                </a:rPr>
                <a:t>各渠道高活跃人数</a:t>
              </a:r>
              <a:endParaRPr lang="en-US" altLang="zh-CN" sz="1000" b="1">
                <a:solidFill>
                  <a:schemeClr val="tx1"/>
                </a:solidFill>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latin typeface="+mj-ea"/>
                  <a:ea typeface="+mj-ea"/>
                  <a:sym typeface="+mn-ea"/>
                </a:rPr>
                <a:t>各渠道裂变粉人数</a:t>
              </a:r>
              <a:endParaRPr lang="en-US" altLang="zh-CN" sz="1000" b="1">
                <a:solidFill>
                  <a:schemeClr val="tx1"/>
                </a:solidFill>
                <a:latin typeface="+mj-ea"/>
                <a:ea typeface="+mj-ea"/>
                <a:sym typeface="+mn-ea"/>
              </a:endParaRPr>
            </a:p>
          </p:txBody>
        </p:sp>
      </p:grpSp>
      <p:grpSp>
        <p:nvGrpSpPr>
          <p:cNvPr id="14" name="组合 13"/>
          <p:cNvGrpSpPr/>
          <p:nvPr/>
        </p:nvGrpSpPr>
        <p:grpSpPr>
          <a:xfrm>
            <a:off x="4335780" y="1849139"/>
            <a:ext cx="1588770" cy="3308966"/>
            <a:chOff x="2400" y="3149"/>
            <a:chExt cx="2502" cy="3431"/>
          </a:xfrm>
        </p:grpSpPr>
        <p:sp>
          <p:nvSpPr>
            <p:cNvPr id="15" name="矩形 14"/>
            <p:cNvSpPr/>
            <p:nvPr/>
          </p:nvSpPr>
          <p:spPr>
            <a:xfrm>
              <a:off x="2400" y="3289"/>
              <a:ext cx="2502" cy="329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6" name="圆角矩形 15"/>
            <p:cNvSpPr/>
            <p:nvPr/>
          </p:nvSpPr>
          <p:spPr>
            <a:xfrm>
              <a:off x="2882" y="3149"/>
              <a:ext cx="1588" cy="286"/>
            </a:xfrm>
            <a:prstGeom prst="round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7" name="文本框 16"/>
            <p:cNvSpPr txBox="1"/>
            <p:nvPr/>
          </p:nvSpPr>
          <p:spPr>
            <a:xfrm>
              <a:off x="2932" y="3149"/>
              <a:ext cx="1488" cy="286"/>
            </a:xfrm>
            <a:prstGeom prst="rect">
              <a:avLst/>
            </a:prstGeom>
            <a:noFill/>
          </p:spPr>
          <p:txBody>
            <a:bodyPr wrap="square" rtlCol="0">
              <a:spAutoFit/>
            </a:bodyPr>
            <a:lstStyle/>
            <a:p>
              <a:pPr algn="ctr"/>
              <a:r>
                <a:rPr lang="zh-CN" sz="1200" b="1">
                  <a:solidFill>
                    <a:schemeClr val="tx1"/>
                  </a:solidFill>
                  <a:sym typeface="+mn-ea"/>
                </a:rPr>
                <a:t>互动留存</a:t>
              </a:r>
              <a:endParaRPr lang="zh-CN" sz="1200" b="1">
                <a:solidFill>
                  <a:schemeClr val="tx1"/>
                </a:solidFill>
                <a:sym typeface="+mn-ea"/>
              </a:endParaRPr>
            </a:p>
          </p:txBody>
        </p:sp>
        <p:sp>
          <p:nvSpPr>
            <p:cNvPr id="18" name="文本框 17"/>
            <p:cNvSpPr txBox="1"/>
            <p:nvPr/>
          </p:nvSpPr>
          <p:spPr>
            <a:xfrm>
              <a:off x="2496" y="3538"/>
              <a:ext cx="2360" cy="2998"/>
            </a:xfrm>
            <a:prstGeom prst="rect">
              <a:avLst/>
            </a:prstGeom>
            <a:noFill/>
          </p:spPr>
          <p:txBody>
            <a:bodyPr wrap="square" rtlCol="0">
              <a:spAutoFit/>
            </a:bodyPr>
            <a:lstStyle/>
            <a:p>
              <a:pPr algn="l">
                <a:lnSpc>
                  <a:spcPct val="130000"/>
                </a:lnSpc>
              </a:pPr>
              <a:r>
                <a:rPr lang="en-US" altLang="zh-CN" sz="1000" b="1">
                  <a:latin typeface="+mj-ea"/>
                  <a:ea typeface="+mj-ea"/>
                  <a:sym typeface="+mn-ea"/>
                </a:rPr>
                <a:t>· </a:t>
              </a:r>
              <a:r>
                <a:rPr lang="zh-CN" altLang="en-US" sz="1000" b="1">
                  <a:latin typeface="+mj-ea"/>
                  <a:ea typeface="+mj-ea"/>
                  <a:sym typeface="+mn-ea"/>
                </a:rPr>
                <a:t>新粉进群率</a:t>
              </a:r>
              <a:endParaRPr lang="en-US" altLang="zh-CN" sz="1000" b="1">
                <a:latin typeface="+mj-ea"/>
                <a:ea typeface="+mj-ea"/>
                <a:sym typeface="+mn-ea"/>
              </a:endParaRPr>
            </a:p>
            <a:p>
              <a:pPr algn="l">
                <a:lnSpc>
                  <a:spcPct val="130000"/>
                </a:lnSpc>
              </a:pPr>
              <a:r>
                <a:rPr lang="en-US" altLang="zh-CN" sz="1000" b="1">
                  <a:latin typeface="+mj-ea"/>
                  <a:ea typeface="+mj-ea"/>
                  <a:sym typeface="+mn-ea"/>
                </a:rPr>
                <a:t>· 48H</a:t>
              </a:r>
              <a:r>
                <a:rPr lang="zh-CN" altLang="en-US" sz="1000" b="1">
                  <a:latin typeface="+mj-ea"/>
                  <a:ea typeface="+mj-ea"/>
                  <a:sym typeface="+mn-ea"/>
                </a:rPr>
                <a:t>退群率</a:t>
              </a:r>
              <a:endParaRPr lang="en-US" altLang="zh-CN" sz="1000" b="1">
                <a:solidFill>
                  <a:schemeClr val="tx1"/>
                </a:solidFill>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群活跃人数比例</a:t>
              </a:r>
              <a:endParaRPr lang="en-US" altLang="zh-CN" sz="1000" b="1">
                <a:solidFill>
                  <a:schemeClr val="tx1"/>
                </a:solidFill>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群发打开率</a:t>
              </a:r>
              <a:endParaRPr lang="en-US" altLang="zh-CN" sz="1000" b="1">
                <a:solidFill>
                  <a:schemeClr val="tx1"/>
                </a:solidFill>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活动参与率</a:t>
              </a:r>
              <a:endParaRPr lang="en-US" altLang="zh-CN" sz="1000" b="1">
                <a:solidFill>
                  <a:schemeClr val="tx1"/>
                </a:solidFill>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每日群打卡人数</a:t>
              </a:r>
              <a:r>
                <a:rPr lang="en-US" altLang="zh-CN" sz="1000" b="1">
                  <a:latin typeface="+mj-ea"/>
                  <a:ea typeface="+mj-ea"/>
                  <a:sym typeface="+mn-ea"/>
                </a:rPr>
                <a:t>/</a:t>
              </a:r>
              <a:r>
                <a:rPr lang="zh-CN" altLang="en-US" sz="1000" b="1">
                  <a:latin typeface="+mj-ea"/>
                  <a:ea typeface="+mj-ea"/>
                  <a:sym typeface="+mn-ea"/>
                </a:rPr>
                <a:t>连续</a:t>
              </a:r>
              <a:r>
                <a:rPr lang="en-US" altLang="zh-CN" sz="1000" b="1">
                  <a:latin typeface="+mj-ea"/>
                  <a:ea typeface="+mj-ea"/>
                  <a:sym typeface="+mn-ea"/>
                </a:rPr>
                <a:t>7/14</a:t>
              </a:r>
              <a:r>
                <a:rPr lang="zh-CN" altLang="en-US" sz="1000" b="1">
                  <a:latin typeface="+mj-ea"/>
                  <a:ea typeface="+mj-ea"/>
                  <a:sym typeface="+mn-ea"/>
                </a:rPr>
                <a:t>天打卡人数</a:t>
              </a:r>
              <a:endParaRPr lang="en-US" altLang="zh-CN" sz="1000" b="1">
                <a:solidFill>
                  <a:schemeClr val="tx1"/>
                </a:solidFill>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用户积分分布图</a:t>
              </a:r>
              <a:endParaRPr lang="zh-CN" altLang="en-US" sz="1000" b="1">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会员等级分布图</a:t>
              </a:r>
              <a:endParaRPr lang="zh-CN" altLang="en-US" sz="1000" b="1">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solidFill>
                    <a:schemeClr val="tx1"/>
                  </a:solidFill>
                  <a:latin typeface="+mj-ea"/>
                  <a:ea typeface="+mj-ea"/>
                  <a:sym typeface="+mn-ea"/>
                </a:rPr>
                <a:t>新粉首单率</a:t>
              </a:r>
              <a:endParaRPr lang="zh-CN" altLang="en-US" sz="1000" b="1">
                <a:solidFill>
                  <a:schemeClr val="tx1"/>
                </a:solidFill>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solidFill>
                    <a:schemeClr val="tx1"/>
                  </a:solidFill>
                  <a:latin typeface="+mj-ea"/>
                  <a:ea typeface="+mj-ea"/>
                  <a:sym typeface="+mn-ea"/>
                </a:rPr>
                <a:t>进群领券率</a:t>
              </a:r>
              <a:r>
                <a:rPr lang="en-US" altLang="zh-CN" sz="1000" b="1">
                  <a:solidFill>
                    <a:schemeClr val="tx1"/>
                  </a:solidFill>
                  <a:latin typeface="+mj-ea"/>
                  <a:ea typeface="+mj-ea"/>
                  <a:sym typeface="+mn-ea"/>
                </a:rPr>
                <a:t>/</a:t>
              </a:r>
              <a:r>
                <a:rPr lang="zh-CN" altLang="en-US" sz="1000" b="1">
                  <a:solidFill>
                    <a:schemeClr val="tx1"/>
                  </a:solidFill>
                  <a:latin typeface="+mj-ea"/>
                  <a:ea typeface="+mj-ea"/>
                  <a:sym typeface="+mn-ea"/>
                </a:rPr>
                <a:t>开单率</a:t>
              </a:r>
              <a:endParaRPr lang="zh-CN" altLang="en-US" sz="1000" b="1">
                <a:solidFill>
                  <a:schemeClr val="tx1"/>
                </a:solidFill>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商品回购周期</a:t>
              </a:r>
              <a:endParaRPr lang="zh-CN" altLang="en-US" sz="1000" b="1">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老客回购率</a:t>
              </a:r>
              <a:endParaRPr lang="zh-CN" altLang="en-US" sz="1000" b="1">
                <a:latin typeface="+mj-ea"/>
                <a:ea typeface="+mj-ea"/>
                <a:sym typeface="+mn-ea"/>
              </a:endParaRPr>
            </a:p>
            <a:p>
              <a:pPr algn="l">
                <a:lnSpc>
                  <a:spcPct val="130000"/>
                </a:lnSpc>
              </a:pPr>
              <a:r>
                <a:rPr lang="en-US" altLang="zh-CN" sz="1000" b="1">
                  <a:latin typeface="+mj-ea"/>
                  <a:ea typeface="+mj-ea"/>
                  <a:sym typeface="+mn-ea"/>
                </a:rPr>
                <a:t>· KOC</a:t>
              </a:r>
              <a:r>
                <a:rPr lang="zh-CN" altLang="en-US" sz="1000" b="1">
                  <a:latin typeface="+mj-ea"/>
                  <a:ea typeface="+mj-ea"/>
                  <a:sym typeface="+mn-ea"/>
                </a:rPr>
                <a:t>比例</a:t>
              </a:r>
              <a:endParaRPr lang="zh-CN" altLang="en-US" sz="1000" b="1">
                <a:solidFill>
                  <a:schemeClr val="tx1"/>
                </a:solidFill>
                <a:latin typeface="+mj-ea"/>
                <a:ea typeface="+mj-ea"/>
                <a:sym typeface="+mn-ea"/>
              </a:endParaRPr>
            </a:p>
          </p:txBody>
        </p:sp>
      </p:grpSp>
      <p:grpSp>
        <p:nvGrpSpPr>
          <p:cNvPr id="25" name="组合 24"/>
          <p:cNvGrpSpPr/>
          <p:nvPr/>
        </p:nvGrpSpPr>
        <p:grpSpPr>
          <a:xfrm>
            <a:off x="6208395" y="1901190"/>
            <a:ext cx="1588770" cy="3256860"/>
            <a:chOff x="2400" y="3149"/>
            <a:chExt cx="2502" cy="6249"/>
          </a:xfrm>
        </p:grpSpPr>
        <p:sp>
          <p:nvSpPr>
            <p:cNvPr id="26" name="矩形 25"/>
            <p:cNvSpPr/>
            <p:nvPr/>
          </p:nvSpPr>
          <p:spPr>
            <a:xfrm>
              <a:off x="2400" y="3289"/>
              <a:ext cx="2502" cy="610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7" name="圆角矩形 26"/>
            <p:cNvSpPr/>
            <p:nvPr/>
          </p:nvSpPr>
          <p:spPr>
            <a:xfrm>
              <a:off x="2882" y="3149"/>
              <a:ext cx="1588" cy="528"/>
            </a:xfrm>
            <a:prstGeom prst="round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文本框 27"/>
            <p:cNvSpPr txBox="1"/>
            <p:nvPr/>
          </p:nvSpPr>
          <p:spPr>
            <a:xfrm>
              <a:off x="3052" y="3149"/>
              <a:ext cx="1248" cy="529"/>
            </a:xfrm>
            <a:prstGeom prst="rect">
              <a:avLst/>
            </a:prstGeom>
            <a:noFill/>
          </p:spPr>
          <p:txBody>
            <a:bodyPr wrap="square" rtlCol="0">
              <a:spAutoFit/>
            </a:bodyPr>
            <a:lstStyle/>
            <a:p>
              <a:pPr algn="ctr"/>
              <a:r>
                <a:rPr lang="zh-CN" sz="1200" b="1">
                  <a:sym typeface="+mn-ea"/>
                </a:rPr>
                <a:t>营销活动</a:t>
              </a:r>
              <a:endParaRPr lang="zh-CN" altLang="en-US" sz="1200" b="1">
                <a:solidFill>
                  <a:schemeClr val="tx1"/>
                </a:solidFill>
                <a:sym typeface="+mn-ea"/>
              </a:endParaRPr>
            </a:p>
          </p:txBody>
        </p:sp>
        <p:sp>
          <p:nvSpPr>
            <p:cNvPr id="29" name="文本框 28"/>
            <p:cNvSpPr txBox="1"/>
            <p:nvPr/>
          </p:nvSpPr>
          <p:spPr>
            <a:xfrm>
              <a:off x="2471" y="3767"/>
              <a:ext cx="2360" cy="4781"/>
            </a:xfrm>
            <a:prstGeom prst="rect">
              <a:avLst/>
            </a:prstGeom>
            <a:noFill/>
          </p:spPr>
          <p:txBody>
            <a:bodyPr wrap="square" rtlCol="0">
              <a:spAutoFit/>
            </a:bodyPr>
            <a:lstStyle/>
            <a:p>
              <a:pPr algn="l">
                <a:lnSpc>
                  <a:spcPct val="130000"/>
                </a:lnSpc>
              </a:pPr>
              <a:r>
                <a:rPr lang="en-US" altLang="zh-CN" sz="1000" b="1">
                  <a:latin typeface="+mj-ea"/>
                  <a:ea typeface="+mj-ea"/>
                  <a:sym typeface="+mn-ea"/>
                </a:rPr>
                <a:t>· </a:t>
              </a:r>
              <a:r>
                <a:rPr lang="zh-CN" sz="1000" b="1">
                  <a:latin typeface="+mj-ea"/>
                  <a:ea typeface="+mj-ea"/>
                  <a:sym typeface="+mn-ea"/>
                </a:rPr>
                <a:t>活动触达人数</a:t>
              </a:r>
              <a:endParaRPr lang="zh-CN" sz="1000" b="1">
                <a:latin typeface="+mj-ea"/>
                <a:ea typeface="+mj-ea"/>
                <a:sym typeface="+mn-ea"/>
              </a:endParaRPr>
            </a:p>
            <a:p>
              <a:pPr algn="l">
                <a:lnSpc>
                  <a:spcPct val="130000"/>
                </a:lnSpc>
              </a:pPr>
              <a:r>
                <a:rPr lang="en-US" altLang="zh-CN" sz="1000" b="1">
                  <a:latin typeface="+mj-ea"/>
                  <a:ea typeface="+mj-ea"/>
                  <a:sym typeface="+mn-ea"/>
                </a:rPr>
                <a:t>· </a:t>
              </a:r>
              <a:r>
                <a:rPr lang="zh-CN" sz="1000" b="1">
                  <a:latin typeface="+mj-ea"/>
                  <a:ea typeface="+mj-ea"/>
                  <a:sym typeface="+mn-ea"/>
                </a:rPr>
                <a:t>活动领券人数</a:t>
              </a:r>
              <a:endParaRPr lang="zh-CN" sz="1000" b="1">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直播</a:t>
              </a:r>
              <a:r>
                <a:rPr lang="zh-CN" sz="1000" b="1">
                  <a:latin typeface="+mj-ea"/>
                  <a:ea typeface="+mj-ea"/>
                  <a:sym typeface="+mn-ea"/>
                </a:rPr>
                <a:t>观看</a:t>
              </a:r>
              <a:r>
                <a:rPr lang="en-US" altLang="zh-CN" sz="1000" b="1">
                  <a:latin typeface="+mj-ea"/>
                  <a:ea typeface="+mj-ea"/>
                  <a:sym typeface="+mn-ea"/>
                </a:rPr>
                <a:t>/</a:t>
              </a:r>
              <a:r>
                <a:rPr lang="zh-CN" altLang="en-US" sz="1000" b="1">
                  <a:latin typeface="+mj-ea"/>
                  <a:ea typeface="+mj-ea"/>
                  <a:sym typeface="+mn-ea"/>
                </a:rPr>
                <a:t>点赞</a:t>
              </a:r>
              <a:r>
                <a:rPr lang="zh-CN" sz="1000" b="1">
                  <a:latin typeface="+mj-ea"/>
                  <a:ea typeface="+mj-ea"/>
                  <a:sym typeface="+mn-ea"/>
                </a:rPr>
                <a:t>人数</a:t>
              </a:r>
              <a:endParaRPr lang="en-US" altLang="zh-CN" sz="1000" b="1">
                <a:solidFill>
                  <a:schemeClr val="tx1"/>
                </a:solidFill>
                <a:latin typeface="+mj-ea"/>
                <a:ea typeface="+mj-ea"/>
                <a:sym typeface="+mn-ea"/>
              </a:endParaRPr>
            </a:p>
            <a:p>
              <a:pPr algn="l">
                <a:lnSpc>
                  <a:spcPct val="130000"/>
                </a:lnSpc>
              </a:pPr>
              <a:r>
                <a:rPr lang="en-US" altLang="zh-CN" sz="1000" b="1">
                  <a:latin typeface="+mj-ea"/>
                  <a:ea typeface="+mj-ea"/>
                  <a:sym typeface="+mn-ea"/>
                </a:rPr>
                <a:t>· </a:t>
              </a:r>
              <a:r>
                <a:rPr lang="zh-CN" sz="1000" b="1">
                  <a:latin typeface="+mj-ea"/>
                  <a:ea typeface="+mj-ea"/>
                  <a:sym typeface="+mn-ea"/>
                </a:rPr>
                <a:t>活动下单人数</a:t>
              </a:r>
              <a:r>
                <a:rPr lang="en-US" altLang="zh-CN" sz="1000" b="1">
                  <a:latin typeface="+mj-ea"/>
                  <a:ea typeface="+mj-ea"/>
                  <a:sym typeface="+mn-ea"/>
                </a:rPr>
                <a:t>/</a:t>
              </a:r>
              <a:r>
                <a:rPr lang="zh-CN" altLang="en-US" sz="1000" b="1">
                  <a:latin typeface="+mj-ea"/>
                  <a:ea typeface="+mj-ea"/>
                  <a:sym typeface="+mn-ea"/>
                </a:rPr>
                <a:t>转化率</a:t>
              </a:r>
              <a:endParaRPr lang="en-US" altLang="zh-CN" sz="1000" b="1">
                <a:solidFill>
                  <a:schemeClr val="tx1"/>
                </a:solidFill>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活动付款金额</a:t>
              </a:r>
              <a:endParaRPr lang="en-US" altLang="zh-CN" sz="1000" b="1">
                <a:solidFill>
                  <a:schemeClr val="tx1"/>
                </a:solidFill>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活动</a:t>
              </a:r>
              <a:r>
                <a:rPr lang="zh-CN" sz="1000" b="1">
                  <a:latin typeface="+mj-ea"/>
                  <a:ea typeface="+mj-ea"/>
                  <a:sym typeface="+mn-ea"/>
                </a:rPr>
                <a:t>客单价</a:t>
              </a:r>
              <a:r>
                <a:rPr lang="en-US" altLang="zh-CN" sz="1000" b="1">
                  <a:latin typeface="+mj-ea"/>
                  <a:ea typeface="+mj-ea"/>
                  <a:sym typeface="+mn-ea"/>
                </a:rPr>
                <a:t>/</a:t>
              </a:r>
              <a:r>
                <a:rPr lang="zh-CN" altLang="en-US" sz="1000" b="1">
                  <a:latin typeface="+mj-ea"/>
                  <a:ea typeface="+mj-ea"/>
                  <a:sym typeface="+mn-ea"/>
                </a:rPr>
                <a:t>件单价</a:t>
              </a:r>
              <a:endParaRPr lang="zh-CN" sz="1000" b="1">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成交用户来源比例</a:t>
              </a:r>
              <a:endParaRPr lang="zh-CN" altLang="en-US" sz="1000" b="1">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solidFill>
                    <a:schemeClr val="tx1"/>
                  </a:solidFill>
                  <a:latin typeface="+mj-ea"/>
                  <a:ea typeface="+mj-ea"/>
                  <a:sym typeface="+mn-ea"/>
                </a:rPr>
                <a:t>转化率</a:t>
              </a:r>
              <a:endParaRPr lang="zh-CN" altLang="en-US" sz="1000" b="1">
                <a:solidFill>
                  <a:schemeClr val="tx1"/>
                </a:solidFill>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solidFill>
                    <a:schemeClr val="tx1"/>
                  </a:solidFill>
                  <a:latin typeface="+mj-ea"/>
                  <a:ea typeface="+mj-ea"/>
                  <a:sym typeface="+mn-ea"/>
                </a:rPr>
                <a:t>连单率</a:t>
              </a:r>
              <a:endParaRPr lang="zh-CN" altLang="en-US" sz="1000" b="1">
                <a:solidFill>
                  <a:schemeClr val="tx1"/>
                </a:solidFill>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solidFill>
                    <a:schemeClr val="tx1"/>
                  </a:solidFill>
                  <a:latin typeface="+mj-ea"/>
                  <a:ea typeface="+mj-ea"/>
                  <a:sym typeface="+mn-ea"/>
                </a:rPr>
                <a:t>客单价</a:t>
              </a:r>
              <a:endParaRPr lang="zh-CN" altLang="en-US" sz="1000" b="1">
                <a:solidFill>
                  <a:schemeClr val="tx1"/>
                </a:solidFill>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solidFill>
                    <a:schemeClr val="tx1"/>
                  </a:solidFill>
                  <a:latin typeface="+mj-ea"/>
                  <a:ea typeface="+mj-ea"/>
                  <a:sym typeface="+mn-ea"/>
                </a:rPr>
                <a:t>件单价</a:t>
              </a:r>
              <a:endParaRPr lang="zh-CN" altLang="en-US" sz="1000" b="1">
                <a:solidFill>
                  <a:schemeClr val="tx1"/>
                </a:solidFill>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solidFill>
                    <a:schemeClr val="tx1"/>
                  </a:solidFill>
                  <a:latin typeface="+mj-ea"/>
                  <a:ea typeface="+mj-ea"/>
                  <a:sym typeface="+mn-ea"/>
                </a:rPr>
                <a:t>退货率</a:t>
              </a:r>
              <a:r>
                <a:rPr lang="en-US" altLang="zh-CN" sz="1000" b="1">
                  <a:solidFill>
                    <a:schemeClr val="tx1"/>
                  </a:solidFill>
                  <a:latin typeface="+mj-ea"/>
                  <a:ea typeface="+mj-ea"/>
                  <a:sym typeface="+mn-ea"/>
                </a:rPr>
                <a:t>/</a:t>
              </a:r>
              <a:r>
                <a:rPr lang="zh-CN" altLang="en-US" sz="1000" b="1">
                  <a:solidFill>
                    <a:schemeClr val="tx1"/>
                  </a:solidFill>
                  <a:latin typeface="+mj-ea"/>
                  <a:ea typeface="+mj-ea"/>
                  <a:sym typeface="+mn-ea"/>
                </a:rPr>
                <a:t>退款率</a:t>
              </a:r>
              <a:endParaRPr lang="zh-CN" altLang="en-US" sz="1000" b="1">
                <a:solidFill>
                  <a:schemeClr val="tx1"/>
                </a:solidFill>
                <a:latin typeface="+mj-ea"/>
                <a:ea typeface="+mj-ea"/>
                <a:sym typeface="+mn-ea"/>
              </a:endParaRPr>
            </a:p>
          </p:txBody>
        </p:sp>
      </p:grpSp>
      <p:sp>
        <p:nvSpPr>
          <p:cNvPr id="30" name="文本框 29"/>
          <p:cNvSpPr txBox="1"/>
          <p:nvPr/>
        </p:nvSpPr>
        <p:spPr>
          <a:xfrm>
            <a:off x="1248728" y="407670"/>
            <a:ext cx="2011680" cy="337185"/>
          </a:xfrm>
          <a:prstGeom prst="rect">
            <a:avLst/>
          </a:prstGeom>
          <a:noFill/>
        </p:spPr>
        <p:txBody>
          <a:bodyPr wrap="none" rtlCol="0">
            <a:spAutoFit/>
          </a:bodyPr>
          <a:lstStyle/>
          <a:p>
            <a:pPr algn="ctr"/>
            <a:r>
              <a:rPr lang="zh-CN" altLang="en-US" sz="1600" b="1">
                <a:solidFill>
                  <a:schemeClr val="tx1"/>
                </a:solidFill>
                <a:sym typeface="+mn-ea"/>
              </a:rPr>
              <a:t>私域的数据分析维度</a:t>
            </a:r>
            <a:endParaRPr lang="zh-CN" altLang="en-US" sz="1600" b="1">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2746693" y="833438"/>
            <a:ext cx="4754880" cy="398780"/>
          </a:xfrm>
          <a:prstGeom prst="rect">
            <a:avLst/>
          </a:prstGeom>
          <a:noFill/>
        </p:spPr>
        <p:txBody>
          <a:bodyPr wrap="none" rtlCol="0">
            <a:spAutoFit/>
          </a:bodyPr>
          <a:lstStyle/>
          <a:p>
            <a:pPr algn="ctr"/>
            <a:r>
              <a:rPr lang="zh-CN" sz="2000" b="1">
                <a:solidFill>
                  <a:schemeClr val="tx1"/>
                </a:solidFill>
                <a:sym typeface="+mn-ea"/>
              </a:rPr>
              <a:t>分析的前提条件：将私域运营全面数据化</a:t>
            </a:r>
            <a:endParaRPr lang="zh-CN" sz="2000" b="1">
              <a:solidFill>
                <a:schemeClr val="tx1"/>
              </a:solidFill>
              <a:sym typeface="+mn-ea"/>
            </a:endParaRPr>
          </a:p>
        </p:txBody>
      </p:sp>
      <p:grpSp>
        <p:nvGrpSpPr>
          <p:cNvPr id="37" name="组合 36"/>
          <p:cNvGrpSpPr/>
          <p:nvPr/>
        </p:nvGrpSpPr>
        <p:grpSpPr>
          <a:xfrm>
            <a:off x="7990840" y="1907540"/>
            <a:ext cx="1588770" cy="3249939"/>
            <a:chOff x="2400" y="3149"/>
            <a:chExt cx="2502" cy="6793"/>
          </a:xfrm>
        </p:grpSpPr>
        <p:sp>
          <p:nvSpPr>
            <p:cNvPr id="38" name="矩形 37"/>
            <p:cNvSpPr/>
            <p:nvPr/>
          </p:nvSpPr>
          <p:spPr>
            <a:xfrm>
              <a:off x="2400" y="3288"/>
              <a:ext cx="2502" cy="665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9" name="圆角矩形 38"/>
            <p:cNvSpPr/>
            <p:nvPr/>
          </p:nvSpPr>
          <p:spPr>
            <a:xfrm>
              <a:off x="2898" y="3149"/>
              <a:ext cx="1588" cy="575"/>
            </a:xfrm>
            <a:prstGeom prst="round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0" name="文本框 39"/>
            <p:cNvSpPr txBox="1"/>
            <p:nvPr/>
          </p:nvSpPr>
          <p:spPr>
            <a:xfrm>
              <a:off x="3068" y="3149"/>
              <a:ext cx="1248" cy="576"/>
            </a:xfrm>
            <a:prstGeom prst="rect">
              <a:avLst/>
            </a:prstGeom>
            <a:noFill/>
          </p:spPr>
          <p:txBody>
            <a:bodyPr wrap="square" rtlCol="0">
              <a:spAutoFit/>
            </a:bodyPr>
            <a:lstStyle/>
            <a:p>
              <a:pPr algn="ctr"/>
              <a:r>
                <a:rPr lang="zh-CN" sz="1200" b="1">
                  <a:solidFill>
                    <a:schemeClr val="tx1"/>
                  </a:solidFill>
                  <a:sym typeface="+mn-ea"/>
                </a:rPr>
                <a:t>裂变数据</a:t>
              </a:r>
              <a:endParaRPr lang="zh-CN" sz="1200" b="1">
                <a:solidFill>
                  <a:schemeClr val="tx1"/>
                </a:solidFill>
                <a:sym typeface="+mn-ea"/>
              </a:endParaRPr>
            </a:p>
          </p:txBody>
        </p:sp>
        <p:sp>
          <p:nvSpPr>
            <p:cNvPr id="41" name="文本框 40"/>
            <p:cNvSpPr txBox="1"/>
            <p:nvPr/>
          </p:nvSpPr>
          <p:spPr>
            <a:xfrm>
              <a:off x="2471" y="3814"/>
              <a:ext cx="2360" cy="4790"/>
            </a:xfrm>
            <a:prstGeom prst="rect">
              <a:avLst/>
            </a:prstGeom>
            <a:noFill/>
          </p:spPr>
          <p:txBody>
            <a:bodyPr wrap="square" rtlCol="0">
              <a:spAutoFit/>
            </a:bodyPr>
            <a:lstStyle/>
            <a:p>
              <a:pPr algn="l">
                <a:lnSpc>
                  <a:spcPct val="130000"/>
                </a:lnSpc>
              </a:pPr>
              <a:r>
                <a:rPr lang="en-US" altLang="zh-CN" sz="1000" b="1">
                  <a:latin typeface="+mj-ea"/>
                  <a:ea typeface="+mj-ea"/>
                  <a:sym typeface="+mn-ea"/>
                </a:rPr>
                <a:t>· </a:t>
              </a:r>
              <a:r>
                <a:rPr lang="zh-CN" altLang="en-US" sz="1000" b="1">
                  <a:latin typeface="+mj-ea"/>
                  <a:ea typeface="+mj-ea"/>
                  <a:sym typeface="+mn-ea"/>
                </a:rPr>
                <a:t>裂变活动加粉达标率</a:t>
              </a:r>
              <a:endParaRPr lang="en-US" altLang="zh-CN" sz="1000" b="1">
                <a:latin typeface="+mj-ea"/>
                <a:ea typeface="+mj-ea"/>
                <a:sym typeface="+mn-ea"/>
              </a:endParaRPr>
            </a:p>
            <a:p>
              <a:pPr algn="l">
                <a:lnSpc>
                  <a:spcPct val="130000"/>
                </a:lnSpc>
              </a:pPr>
              <a:r>
                <a:rPr lang="en-US" altLang="zh-CN" sz="1000" b="1">
                  <a:latin typeface="+mj-ea"/>
                  <a:ea typeface="+mj-ea"/>
                  <a:sym typeface="+mn-ea"/>
                </a:rPr>
                <a:t>· </a:t>
              </a:r>
              <a:r>
                <a:rPr lang="zh-CN" sz="1000" b="1">
                  <a:latin typeface="+mj-ea"/>
                  <a:ea typeface="+mj-ea"/>
                  <a:sym typeface="+mn-ea"/>
                </a:rPr>
                <a:t>活动触达人数</a:t>
              </a:r>
              <a:endParaRPr lang="en-US" altLang="zh-CN" sz="1000" b="1">
                <a:solidFill>
                  <a:schemeClr val="tx1"/>
                </a:solidFill>
                <a:latin typeface="+mj-ea"/>
                <a:ea typeface="+mj-ea"/>
                <a:sym typeface="+mn-ea"/>
              </a:endParaRPr>
            </a:p>
            <a:p>
              <a:pPr algn="l">
                <a:lnSpc>
                  <a:spcPct val="130000"/>
                </a:lnSpc>
              </a:pPr>
              <a:r>
                <a:rPr lang="en-US" altLang="zh-CN" sz="1000" b="1">
                  <a:latin typeface="+mj-ea"/>
                  <a:ea typeface="+mj-ea"/>
                  <a:sym typeface="+mn-ea"/>
                </a:rPr>
                <a:t>· </a:t>
              </a:r>
              <a:r>
                <a:rPr lang="zh-CN" sz="1000" b="1">
                  <a:latin typeface="+mj-ea"/>
                  <a:ea typeface="+mj-ea"/>
                  <a:sym typeface="+mn-ea"/>
                </a:rPr>
                <a:t>活动参与人数</a:t>
              </a:r>
              <a:endParaRPr lang="en-US" altLang="zh-CN" sz="1000" b="1">
                <a:solidFill>
                  <a:schemeClr val="tx1"/>
                </a:solidFill>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活动裂变粉丝</a:t>
              </a:r>
              <a:endParaRPr lang="en-US" altLang="zh-CN" sz="1000" b="1">
                <a:solidFill>
                  <a:schemeClr val="tx1"/>
                </a:solidFill>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用户</a:t>
              </a:r>
              <a:r>
                <a:rPr lang="zh-CN" sz="1000" b="1">
                  <a:latin typeface="+mj-ea"/>
                  <a:ea typeface="+mj-ea"/>
                  <a:sym typeface="+mn-ea"/>
                </a:rPr>
                <a:t>裂变排行榜</a:t>
              </a:r>
              <a:endParaRPr lang="zh-CN" sz="1000" b="1">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各阶梯达成人数</a:t>
              </a:r>
              <a:endParaRPr lang="zh-CN" altLang="en-US" sz="1000" b="1">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最高阶梯数</a:t>
              </a:r>
              <a:endParaRPr lang="zh-CN" altLang="en-US" sz="1000" b="1">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有效分享人数</a:t>
              </a:r>
              <a:endParaRPr lang="zh-CN" altLang="en-US" sz="1000" b="1">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裂变率</a:t>
              </a:r>
              <a:endParaRPr lang="zh-CN" altLang="en-US" sz="1000" b="1">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裂变</a:t>
              </a:r>
              <a:r>
                <a:rPr lang="zh-CN" altLang="en-US" sz="1000" b="1">
                  <a:latin typeface="+mj-ea"/>
                  <a:ea typeface="+mj-ea"/>
                  <a:sym typeface="+mn-ea"/>
                </a:rPr>
                <a:t>掉粉率</a:t>
              </a:r>
              <a:r>
                <a:rPr lang="en-US" altLang="zh-CN" sz="1000" b="1">
                  <a:latin typeface="+mj-ea"/>
                  <a:ea typeface="+mj-ea"/>
                  <a:sym typeface="+mn-ea"/>
                </a:rPr>
                <a:t>/</a:t>
              </a:r>
              <a:r>
                <a:rPr lang="zh-CN" altLang="en-US" sz="1000" b="1">
                  <a:latin typeface="+mj-ea"/>
                  <a:ea typeface="+mj-ea"/>
                  <a:sym typeface="+mn-ea"/>
                </a:rPr>
                <a:t>留存率</a:t>
              </a:r>
              <a:endParaRPr lang="zh-CN" sz="1000" b="1">
                <a:latin typeface="+mj-ea"/>
                <a:ea typeface="+mj-ea"/>
                <a:sym typeface="+mn-ea"/>
              </a:endParaRPr>
            </a:p>
            <a:p>
              <a:pPr algn="l">
                <a:lnSpc>
                  <a:spcPct val="130000"/>
                </a:lnSpc>
              </a:pPr>
              <a:r>
                <a:rPr lang="en-US" altLang="zh-CN" sz="1000" b="1">
                  <a:solidFill>
                    <a:schemeClr val="tx1"/>
                  </a:solidFill>
                  <a:latin typeface="+mj-ea"/>
                  <a:ea typeface="+mj-ea"/>
                  <a:sym typeface="+mn-ea"/>
                </a:rPr>
                <a:t>· </a:t>
              </a:r>
              <a:r>
                <a:rPr lang="zh-CN" altLang="en-US" sz="1000" b="1">
                  <a:solidFill>
                    <a:schemeClr val="tx1"/>
                  </a:solidFill>
                  <a:latin typeface="+mj-ea"/>
                  <a:ea typeface="+mj-ea"/>
                  <a:sym typeface="+mn-ea"/>
                </a:rPr>
                <a:t>裂变加粉成本</a:t>
              </a:r>
              <a:endParaRPr lang="zh-CN" altLang="en-US" sz="1000" b="1">
                <a:solidFill>
                  <a:schemeClr val="tx1"/>
                </a:solidFill>
                <a:latin typeface="+mj-ea"/>
                <a:ea typeface="+mj-ea"/>
                <a:sym typeface="+mn-ea"/>
              </a:endParaRPr>
            </a:p>
          </p:txBody>
        </p:sp>
      </p:grpSp>
      <p:grpSp>
        <p:nvGrpSpPr>
          <p:cNvPr id="42" name="组合 41"/>
          <p:cNvGrpSpPr/>
          <p:nvPr/>
        </p:nvGrpSpPr>
        <p:grpSpPr>
          <a:xfrm>
            <a:off x="608965" y="1849754"/>
            <a:ext cx="1588770" cy="3308351"/>
            <a:chOff x="2400" y="3149"/>
            <a:chExt cx="2502" cy="3431"/>
          </a:xfrm>
        </p:grpSpPr>
        <p:sp>
          <p:nvSpPr>
            <p:cNvPr id="43" name="矩形 42"/>
            <p:cNvSpPr/>
            <p:nvPr/>
          </p:nvSpPr>
          <p:spPr>
            <a:xfrm>
              <a:off x="2400" y="3289"/>
              <a:ext cx="2502" cy="329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4" name="圆角矩形 43"/>
            <p:cNvSpPr/>
            <p:nvPr/>
          </p:nvSpPr>
          <p:spPr>
            <a:xfrm>
              <a:off x="2898" y="3149"/>
              <a:ext cx="1588" cy="286"/>
            </a:xfrm>
            <a:prstGeom prst="round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5" name="文本框 44"/>
            <p:cNvSpPr txBox="1"/>
            <p:nvPr/>
          </p:nvSpPr>
          <p:spPr>
            <a:xfrm>
              <a:off x="3068" y="3149"/>
              <a:ext cx="1248" cy="286"/>
            </a:xfrm>
            <a:prstGeom prst="rect">
              <a:avLst/>
            </a:prstGeom>
            <a:noFill/>
          </p:spPr>
          <p:txBody>
            <a:bodyPr wrap="square" rtlCol="0">
              <a:spAutoFit/>
            </a:bodyPr>
            <a:lstStyle/>
            <a:p>
              <a:pPr algn="ctr"/>
              <a:r>
                <a:rPr lang="zh-CN" sz="1200" b="1">
                  <a:solidFill>
                    <a:schemeClr val="tx1"/>
                  </a:solidFill>
                  <a:sym typeface="+mn-ea"/>
                </a:rPr>
                <a:t>用户画像</a:t>
              </a:r>
              <a:endParaRPr lang="zh-CN" sz="1200" b="1">
                <a:solidFill>
                  <a:schemeClr val="tx1"/>
                </a:solidFill>
                <a:sym typeface="+mn-ea"/>
              </a:endParaRPr>
            </a:p>
          </p:txBody>
        </p:sp>
        <p:sp>
          <p:nvSpPr>
            <p:cNvPr id="46" name="文本框 45"/>
            <p:cNvSpPr txBox="1"/>
            <p:nvPr/>
          </p:nvSpPr>
          <p:spPr>
            <a:xfrm>
              <a:off x="2475" y="3539"/>
              <a:ext cx="2360" cy="2377"/>
            </a:xfrm>
            <a:prstGeom prst="rect">
              <a:avLst/>
            </a:prstGeom>
            <a:noFill/>
          </p:spPr>
          <p:txBody>
            <a:bodyPr wrap="square" rtlCol="0">
              <a:spAutoFit/>
            </a:bodyPr>
            <a:lstStyle/>
            <a:p>
              <a:pPr algn="l">
                <a:lnSpc>
                  <a:spcPct val="130000"/>
                </a:lnSpc>
              </a:pPr>
              <a:r>
                <a:rPr lang="en-US" altLang="zh-CN" sz="1000" b="1">
                  <a:latin typeface="+mj-ea"/>
                  <a:ea typeface="+mj-ea"/>
                  <a:sym typeface="+mn-ea"/>
                </a:rPr>
                <a:t>· </a:t>
              </a:r>
              <a:r>
                <a:rPr lang="zh-CN" altLang="en-US" sz="1000" b="1">
                  <a:latin typeface="+mj-ea"/>
                  <a:ea typeface="+mj-ea"/>
                  <a:sym typeface="+mn-ea"/>
                </a:rPr>
                <a:t>基础资料：</a:t>
              </a:r>
              <a:endParaRPr lang="zh-CN" altLang="en-US" sz="1000" b="1">
                <a:latin typeface="+mj-ea"/>
                <a:ea typeface="+mj-ea"/>
                <a:sym typeface="+mn-ea"/>
              </a:endParaRPr>
            </a:p>
            <a:p>
              <a:pPr algn="l">
                <a:lnSpc>
                  <a:spcPct val="130000"/>
                </a:lnSpc>
              </a:pPr>
              <a:r>
                <a:rPr lang="zh-CN" altLang="en-US" sz="1000" b="1">
                  <a:latin typeface="+mj-ea"/>
                  <a:ea typeface="+mj-ea"/>
                  <a:sym typeface="+mn-ea"/>
                </a:rPr>
                <a:t>性别</a:t>
              </a:r>
              <a:r>
                <a:rPr lang="en-US" altLang="zh-CN" sz="1000" b="1">
                  <a:latin typeface="+mj-ea"/>
                  <a:ea typeface="+mj-ea"/>
                  <a:sym typeface="+mn-ea"/>
                </a:rPr>
                <a:t>/</a:t>
              </a:r>
              <a:r>
                <a:rPr lang="zh-CN" altLang="en-US" sz="1000" b="1">
                  <a:latin typeface="+mj-ea"/>
                  <a:ea typeface="+mj-ea"/>
                  <a:sym typeface="+mn-ea"/>
                </a:rPr>
                <a:t>年龄</a:t>
              </a:r>
              <a:r>
                <a:rPr lang="en-US" altLang="zh-CN" sz="1000" b="1">
                  <a:latin typeface="+mj-ea"/>
                  <a:ea typeface="+mj-ea"/>
                  <a:sym typeface="+mn-ea"/>
                </a:rPr>
                <a:t>/</a:t>
              </a:r>
              <a:r>
                <a:rPr lang="zh-CN" altLang="en-US" sz="1000" b="1">
                  <a:latin typeface="+mj-ea"/>
                  <a:ea typeface="+mj-ea"/>
                  <a:sym typeface="+mn-ea"/>
                </a:rPr>
                <a:t>地区</a:t>
              </a:r>
              <a:r>
                <a:rPr lang="en-US" altLang="zh-CN" sz="1000" b="1">
                  <a:latin typeface="+mj-ea"/>
                  <a:ea typeface="+mj-ea"/>
                  <a:sym typeface="+mn-ea"/>
                </a:rPr>
                <a:t>/</a:t>
              </a:r>
              <a:r>
                <a:rPr lang="zh-CN" altLang="en-US" sz="1000" b="1">
                  <a:latin typeface="+mj-ea"/>
                  <a:ea typeface="+mj-ea"/>
                  <a:sym typeface="+mn-ea"/>
                </a:rPr>
                <a:t>职业</a:t>
              </a:r>
              <a:endParaRPr lang="en-US" altLang="zh-CN" sz="1000" b="1">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消费能力：</a:t>
              </a:r>
              <a:endParaRPr lang="zh-CN" altLang="en-US" sz="1000" b="1">
                <a:latin typeface="+mj-ea"/>
                <a:ea typeface="+mj-ea"/>
                <a:sym typeface="+mn-ea"/>
              </a:endParaRPr>
            </a:p>
            <a:p>
              <a:pPr algn="l">
                <a:lnSpc>
                  <a:spcPct val="130000"/>
                </a:lnSpc>
              </a:pPr>
              <a:r>
                <a:rPr lang="zh-CN" altLang="en-US" sz="1000" b="1">
                  <a:solidFill>
                    <a:schemeClr val="tx1"/>
                  </a:solidFill>
                  <a:latin typeface="+mj-ea"/>
                  <a:ea typeface="+mj-ea"/>
                  <a:sym typeface="+mn-ea"/>
                </a:rPr>
                <a:t>收入</a:t>
              </a:r>
              <a:r>
                <a:rPr lang="en-US" altLang="zh-CN" sz="1000" b="1">
                  <a:solidFill>
                    <a:schemeClr val="tx1"/>
                  </a:solidFill>
                  <a:latin typeface="+mj-ea"/>
                  <a:ea typeface="+mj-ea"/>
                  <a:sym typeface="+mn-ea"/>
                </a:rPr>
                <a:t>/</a:t>
              </a:r>
              <a:r>
                <a:rPr lang="zh-CN" altLang="en-US" sz="1000" b="1">
                  <a:solidFill>
                    <a:schemeClr val="tx1"/>
                  </a:solidFill>
                  <a:latin typeface="+mj-ea"/>
                  <a:ea typeface="+mj-ea"/>
                  <a:sym typeface="+mn-ea"/>
                </a:rPr>
                <a:t>住房</a:t>
              </a:r>
              <a:r>
                <a:rPr lang="en-US" altLang="zh-CN" sz="1000" b="1">
                  <a:solidFill>
                    <a:schemeClr val="tx1"/>
                  </a:solidFill>
                  <a:latin typeface="+mj-ea"/>
                  <a:ea typeface="+mj-ea"/>
                  <a:sym typeface="+mn-ea"/>
                </a:rPr>
                <a:t>/</a:t>
              </a:r>
              <a:r>
                <a:rPr lang="zh-CN" altLang="en-US" sz="1000" b="1">
                  <a:solidFill>
                    <a:schemeClr val="tx1"/>
                  </a:solidFill>
                  <a:latin typeface="+mj-ea"/>
                  <a:ea typeface="+mj-ea"/>
                  <a:sym typeface="+mn-ea"/>
                </a:rPr>
                <a:t>手机品牌</a:t>
              </a:r>
              <a:endParaRPr lang="en-US" altLang="zh-CN" sz="1000" b="1">
                <a:solidFill>
                  <a:schemeClr val="tx1"/>
                </a:solidFill>
                <a:latin typeface="+mj-ea"/>
                <a:ea typeface="+mj-ea"/>
                <a:sym typeface="+mn-ea"/>
              </a:endParaRPr>
            </a:p>
            <a:p>
              <a:pPr algn="l">
                <a:lnSpc>
                  <a:spcPct val="130000"/>
                </a:lnSpc>
              </a:pPr>
              <a:r>
                <a:rPr lang="en-US" altLang="zh-CN" sz="1000" b="1">
                  <a:latin typeface="+mj-ea"/>
                  <a:ea typeface="+mj-ea"/>
                  <a:sym typeface="+mn-ea"/>
                </a:rPr>
                <a:t>· </a:t>
              </a:r>
              <a:r>
                <a:rPr lang="zh-CN" sz="1000" b="1">
                  <a:latin typeface="+mj-ea"/>
                  <a:ea typeface="+mj-ea"/>
                  <a:sym typeface="+mn-ea"/>
                </a:rPr>
                <a:t>兴趣点：</a:t>
              </a:r>
              <a:endParaRPr lang="zh-CN" sz="1000" b="1">
                <a:latin typeface="+mj-ea"/>
                <a:ea typeface="+mj-ea"/>
                <a:sym typeface="+mn-ea"/>
              </a:endParaRPr>
            </a:p>
            <a:p>
              <a:pPr algn="l">
                <a:lnSpc>
                  <a:spcPct val="130000"/>
                </a:lnSpc>
              </a:pPr>
              <a:r>
                <a:rPr lang="zh-CN" sz="1000" b="1">
                  <a:latin typeface="+mj-ea"/>
                  <a:ea typeface="+mj-ea"/>
                  <a:sym typeface="+mn-ea"/>
                </a:rPr>
                <a:t>商品偏好</a:t>
              </a:r>
              <a:r>
                <a:rPr lang="en-US" altLang="zh-CN" sz="1000" b="1">
                  <a:solidFill>
                    <a:schemeClr val="tx1"/>
                  </a:solidFill>
                  <a:latin typeface="+mj-ea"/>
                  <a:ea typeface="+mj-ea"/>
                  <a:sym typeface="+mn-ea"/>
                </a:rPr>
                <a:t>/</a:t>
              </a:r>
              <a:r>
                <a:rPr lang="zh-CN" altLang="en-US" sz="1000" b="1">
                  <a:solidFill>
                    <a:schemeClr val="tx1"/>
                  </a:solidFill>
                  <a:latin typeface="+mj-ea"/>
                  <a:ea typeface="+mj-ea"/>
                  <a:sym typeface="+mn-ea"/>
                </a:rPr>
                <a:t>服务偏好</a:t>
              </a:r>
              <a:r>
                <a:rPr lang="en-US" altLang="zh-CN" sz="1000" b="1">
                  <a:solidFill>
                    <a:schemeClr val="tx1"/>
                  </a:solidFill>
                  <a:latin typeface="+mj-ea"/>
                  <a:ea typeface="+mj-ea"/>
                  <a:sym typeface="+mn-ea"/>
                </a:rPr>
                <a:t>/</a:t>
              </a:r>
              <a:r>
                <a:rPr lang="zh-CN" altLang="en-US" sz="1000" b="1">
                  <a:solidFill>
                    <a:schemeClr val="tx1"/>
                  </a:solidFill>
                  <a:latin typeface="+mj-ea"/>
                  <a:ea typeface="+mj-ea"/>
                  <a:sym typeface="+mn-ea"/>
                </a:rPr>
                <a:t>内容偏好</a:t>
              </a:r>
              <a:endParaRPr lang="en-US" altLang="zh-CN" sz="1000" b="1">
                <a:solidFill>
                  <a:schemeClr val="tx1"/>
                </a:solidFill>
                <a:latin typeface="+mj-ea"/>
                <a:ea typeface="+mj-ea"/>
                <a:sym typeface="+mn-ea"/>
              </a:endParaRPr>
            </a:p>
            <a:p>
              <a:pPr algn="l">
                <a:lnSpc>
                  <a:spcPct val="130000"/>
                </a:lnSpc>
              </a:pPr>
              <a:r>
                <a:rPr lang="en-US" altLang="zh-CN" sz="1000" b="1">
                  <a:latin typeface="+mj-ea"/>
                  <a:ea typeface="+mj-ea"/>
                  <a:sym typeface="+mn-ea"/>
                </a:rPr>
                <a:t>· </a:t>
              </a:r>
              <a:r>
                <a:rPr lang="zh-CN" altLang="en-US" sz="1000" b="1">
                  <a:latin typeface="+mj-ea"/>
                  <a:ea typeface="+mj-ea"/>
                  <a:sym typeface="+mn-ea"/>
                </a:rPr>
                <a:t>产品相关：</a:t>
              </a:r>
              <a:endParaRPr lang="zh-CN" altLang="en-US" sz="1000" b="1">
                <a:latin typeface="+mj-ea"/>
                <a:ea typeface="+mj-ea"/>
                <a:sym typeface="+mn-ea"/>
              </a:endParaRPr>
            </a:p>
            <a:p>
              <a:pPr algn="l">
                <a:lnSpc>
                  <a:spcPct val="130000"/>
                </a:lnSpc>
              </a:pPr>
              <a:r>
                <a:rPr lang="zh-CN" altLang="en-US" sz="1000" b="1">
                  <a:solidFill>
                    <a:schemeClr val="tx1"/>
                  </a:solidFill>
                  <a:latin typeface="+mj-ea"/>
                  <a:ea typeface="+mj-ea"/>
                  <a:sym typeface="+mn-ea"/>
                </a:rPr>
                <a:t>产品关注点</a:t>
              </a:r>
              <a:r>
                <a:rPr lang="en-US" altLang="zh-CN" sz="1000" b="1">
                  <a:solidFill>
                    <a:schemeClr val="tx1"/>
                  </a:solidFill>
                  <a:latin typeface="+mj-ea"/>
                  <a:ea typeface="+mj-ea"/>
                  <a:sym typeface="+mn-ea"/>
                </a:rPr>
                <a:t>/</a:t>
              </a:r>
              <a:r>
                <a:rPr lang="zh-CN" altLang="en-US" sz="1000" b="1">
                  <a:solidFill>
                    <a:schemeClr val="tx1"/>
                  </a:solidFill>
                  <a:latin typeface="+mj-ea"/>
                  <a:ea typeface="+mj-ea"/>
                  <a:sym typeface="+mn-ea"/>
                </a:rPr>
                <a:t>购买意向</a:t>
              </a:r>
              <a:r>
                <a:rPr lang="en-US" altLang="zh-CN" sz="1000" b="1">
                  <a:solidFill>
                    <a:schemeClr val="tx1"/>
                  </a:solidFill>
                  <a:latin typeface="+mj-ea"/>
                  <a:ea typeface="+mj-ea"/>
                  <a:sym typeface="+mn-ea"/>
                </a:rPr>
                <a:t>/</a:t>
              </a:r>
              <a:r>
                <a:rPr lang="zh-CN" altLang="en-US" sz="1000" b="1">
                  <a:solidFill>
                    <a:schemeClr val="tx1"/>
                  </a:solidFill>
                  <a:latin typeface="+mj-ea"/>
                  <a:ea typeface="+mj-ea"/>
                  <a:sym typeface="+mn-ea"/>
                </a:rPr>
                <a:t>分享习惯</a:t>
              </a:r>
              <a:endParaRPr lang="en-US" altLang="zh-CN" sz="1000" b="1">
                <a:solidFill>
                  <a:schemeClr val="tx1"/>
                </a:solidFill>
                <a:latin typeface="+mj-ea"/>
                <a:ea typeface="+mj-ea"/>
                <a:sym typeface="+mn-ea"/>
              </a:endParaRPr>
            </a:p>
            <a:p>
              <a:pPr algn="l">
                <a:lnSpc>
                  <a:spcPct val="130000"/>
                </a:lnSpc>
              </a:pPr>
              <a:endParaRPr lang="zh-CN" altLang="en-US" sz="1000" b="1">
                <a:solidFill>
                  <a:schemeClr val="tx1"/>
                </a:solidFill>
                <a:latin typeface="+mj-ea"/>
                <a:ea typeface="+mj-ea"/>
                <a:sym typeface="+mn-ea"/>
              </a:endParaRPr>
            </a:p>
          </p:txBody>
        </p:sp>
      </p:grpSp>
      <p:grpSp>
        <p:nvGrpSpPr>
          <p:cNvPr id="20" name="组合 19"/>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graphicFrame>
        <p:nvGraphicFramePr>
          <p:cNvPr id="2" name="图示 1"/>
          <p:cNvGraphicFramePr/>
          <p:nvPr/>
        </p:nvGraphicFramePr>
        <p:xfrm>
          <a:off x="608965" y="1318895"/>
          <a:ext cx="9131935" cy="4311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72528" y="436245"/>
            <a:ext cx="3230880" cy="337185"/>
          </a:xfrm>
          <a:prstGeom prst="rect">
            <a:avLst/>
          </a:prstGeom>
          <a:noFill/>
        </p:spPr>
        <p:txBody>
          <a:bodyPr wrap="none" rtlCol="0">
            <a:spAutoFit/>
          </a:bodyPr>
          <a:lstStyle/>
          <a:p>
            <a:pPr algn="ctr"/>
            <a:r>
              <a:rPr lang="zh-CN" altLang="en-US" sz="1600" b="1">
                <a:sym typeface="+mn-ea"/>
              </a:rPr>
              <a:t>用户信任度建设如何做数据分析：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329055" y="1042670"/>
            <a:ext cx="2740025" cy="30543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600" b="1" dirty="0">
                <a:solidFill>
                  <a:schemeClr val="bg1"/>
                </a:solidFill>
                <a:latin typeface="微软雅黑" panose="020B0503020204020204" charset="-122"/>
                <a:ea typeface="微软雅黑" panose="020B0503020204020204" charset="-122"/>
                <a:sym typeface="+mn-ea"/>
              </a:rPr>
              <a:t>公众号用户漏斗</a:t>
            </a:r>
            <a:endParaRPr kumimoji="1" lang="zh-CN" altLang="en-US" sz="1600" b="1" dirty="0">
              <a:solidFill>
                <a:schemeClr val="bg1"/>
              </a:solidFill>
              <a:latin typeface="微软雅黑" panose="020B0503020204020204" charset="-122"/>
              <a:ea typeface="微软雅黑" panose="020B0503020204020204" charset="-122"/>
              <a:sym typeface="+mn-ea"/>
            </a:endParaRPr>
          </a:p>
        </p:txBody>
      </p:sp>
      <p:sp>
        <p:nvSpPr>
          <p:cNvPr id="23" name="矩形 22"/>
          <p:cNvSpPr/>
          <p:nvPr/>
        </p:nvSpPr>
        <p:spPr>
          <a:xfrm>
            <a:off x="1329055" y="1408430"/>
            <a:ext cx="8695055" cy="3081655"/>
          </a:xfrm>
          <a:prstGeom prst="rect">
            <a:avLst/>
          </a:prstGeom>
          <a:noFill/>
          <a:ln>
            <a:solidFill>
              <a:srgbClr val="5EBCD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charset="-122"/>
              <a:ea typeface="微软雅黑" panose="020B0503020204020204" charset="-122"/>
            </a:endParaRPr>
          </a:p>
        </p:txBody>
      </p:sp>
      <p:sp>
        <p:nvSpPr>
          <p:cNvPr id="7" name="矩形 6"/>
          <p:cNvSpPr/>
          <p:nvPr/>
        </p:nvSpPr>
        <p:spPr>
          <a:xfrm>
            <a:off x="4196715" y="1042670"/>
            <a:ext cx="2891155" cy="30543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600" b="1" dirty="0">
                <a:solidFill>
                  <a:schemeClr val="bg1"/>
                </a:solidFill>
                <a:latin typeface="微软雅黑" panose="020B0503020204020204" charset="-122"/>
                <a:ea typeface="微软雅黑" panose="020B0503020204020204" charset="-122"/>
                <a:sym typeface="+mn-ea"/>
              </a:rPr>
              <a:t>英菲尼迪车友会用户漏斗</a:t>
            </a:r>
            <a:endParaRPr kumimoji="1" lang="zh-CN" altLang="en-US" sz="1600" b="1" dirty="0">
              <a:solidFill>
                <a:schemeClr val="bg1"/>
              </a:solidFill>
              <a:latin typeface="微软雅黑" panose="020B0503020204020204" charset="-122"/>
              <a:ea typeface="微软雅黑" panose="020B0503020204020204" charset="-122"/>
              <a:sym typeface="+mn-ea"/>
            </a:endParaRPr>
          </a:p>
        </p:txBody>
      </p:sp>
      <p:sp>
        <p:nvSpPr>
          <p:cNvPr id="8" name="矩形 7"/>
          <p:cNvSpPr/>
          <p:nvPr/>
        </p:nvSpPr>
        <p:spPr>
          <a:xfrm>
            <a:off x="7205980" y="1042670"/>
            <a:ext cx="2818130" cy="30543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600" b="1" dirty="0">
                <a:solidFill>
                  <a:schemeClr val="bg1"/>
                </a:solidFill>
                <a:latin typeface="微软雅黑" panose="020B0503020204020204" charset="-122"/>
                <a:ea typeface="微软雅黑" panose="020B0503020204020204" charset="-122"/>
                <a:sym typeface="+mn-ea"/>
              </a:rPr>
              <a:t>哈弗</a:t>
            </a:r>
            <a:r>
              <a:rPr kumimoji="1" lang="en-US" altLang="zh-CN" sz="1600" b="1" dirty="0">
                <a:solidFill>
                  <a:schemeClr val="bg1"/>
                </a:solidFill>
                <a:latin typeface="微软雅黑" panose="020B0503020204020204" charset="-122"/>
                <a:ea typeface="微软雅黑" panose="020B0503020204020204" charset="-122"/>
                <a:sym typeface="+mn-ea"/>
              </a:rPr>
              <a:t>H9</a:t>
            </a:r>
            <a:r>
              <a:rPr kumimoji="1" lang="zh-CN" altLang="en-US" sz="1600" b="1" dirty="0">
                <a:solidFill>
                  <a:schemeClr val="bg1"/>
                </a:solidFill>
                <a:latin typeface="微软雅黑" panose="020B0503020204020204" charset="-122"/>
                <a:ea typeface="微软雅黑" panose="020B0503020204020204" charset="-122"/>
                <a:sym typeface="+mn-ea"/>
              </a:rPr>
              <a:t>车友会用户漏斗</a:t>
            </a:r>
            <a:endParaRPr kumimoji="1" lang="zh-CN" altLang="en-US" sz="1600" b="1" dirty="0">
              <a:solidFill>
                <a:schemeClr val="bg1"/>
              </a:solidFill>
              <a:latin typeface="微软雅黑" panose="020B0503020204020204" charset="-122"/>
              <a:ea typeface="微软雅黑" panose="020B0503020204020204" charset="-122"/>
              <a:sym typeface="+mn-ea"/>
            </a:endParaRPr>
          </a:p>
        </p:txBody>
      </p:sp>
      <p:graphicFrame>
        <p:nvGraphicFramePr>
          <p:cNvPr id="11" name="表格 10"/>
          <p:cNvGraphicFramePr/>
          <p:nvPr/>
        </p:nvGraphicFramePr>
        <p:xfrm>
          <a:off x="227965" y="1489710"/>
          <a:ext cx="1008380" cy="2575560"/>
        </p:xfrm>
        <a:graphic>
          <a:graphicData uri="http://schemas.openxmlformats.org/drawingml/2006/table">
            <a:tbl>
              <a:tblPr firstRow="1" bandRow="1">
                <a:tableStyleId>{5C22544A-7EE6-4342-B048-85BDC9FD1C3A}</a:tableStyleId>
              </a:tblPr>
              <a:tblGrid>
                <a:gridCol w="1008380"/>
              </a:tblGrid>
              <a:tr h="429260">
                <a:tc>
                  <a:txBody>
                    <a:bodyPr/>
                    <a:lstStyle/>
                    <a:p>
                      <a:pPr algn="ctr">
                        <a:buClrTx/>
                        <a:buSzTx/>
                        <a:buFontTx/>
                        <a:buNone/>
                      </a:pPr>
                      <a:r>
                        <a:rPr lang="zh-CN" altLang="en-US" sz="1400" b="0" dirty="0">
                          <a:solidFill>
                            <a:schemeClr val="accent1">
                              <a:lumMod val="50000"/>
                            </a:schemeClr>
                          </a:solidFill>
                          <a:latin typeface="微软雅黑" panose="020B0503020204020204" charset="-122"/>
                          <a:ea typeface="微软雅黑" panose="020B0503020204020204" charset="-122"/>
                        </a:rPr>
                        <a:t>不反感</a:t>
                      </a:r>
                      <a:endParaRPr lang="zh-CN" altLang="en-US" sz="1400" b="0" dirty="0">
                        <a:solidFill>
                          <a:schemeClr val="accent1">
                            <a:lumMod val="50000"/>
                          </a:schemeClr>
                        </a:solidFill>
                        <a:latin typeface="微软雅黑" panose="020B0503020204020204" charset="-122"/>
                        <a:ea typeface="微软雅黑" panose="020B050302020402020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40000"/>
                        <a:lumOff val="60000"/>
                      </a:schemeClr>
                    </a:solidFill>
                  </a:tcPr>
                </a:tc>
              </a:tr>
              <a:tr h="429260">
                <a:tc>
                  <a:txBody>
                    <a:bodyPr/>
                    <a:lstStyle/>
                    <a:p>
                      <a:pPr algn="ctr">
                        <a:buNone/>
                      </a:pPr>
                      <a:r>
                        <a:rPr lang="zh-CN" altLang="en-US" sz="1400" b="0" dirty="0">
                          <a:solidFill>
                            <a:schemeClr val="accent1">
                              <a:lumMod val="50000"/>
                            </a:schemeClr>
                          </a:solidFill>
                          <a:latin typeface="微软雅黑" panose="020B0503020204020204" charset="-122"/>
                          <a:ea typeface="微软雅黑" panose="020B0503020204020204" charset="-122"/>
                        </a:rPr>
                        <a:t>乐于接受</a:t>
                      </a:r>
                      <a:endParaRPr lang="zh-CN" altLang="en-US" sz="1400" b="0" dirty="0">
                        <a:solidFill>
                          <a:schemeClr val="accent1">
                            <a:lumMod val="50000"/>
                          </a:schemeClr>
                        </a:solidFill>
                        <a:latin typeface="微软雅黑" panose="020B0503020204020204" charset="-122"/>
                        <a:ea typeface="微软雅黑" panose="020B050302020402020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40000"/>
                        <a:lumOff val="60000"/>
                      </a:schemeClr>
                    </a:solidFill>
                  </a:tcPr>
                </a:tc>
              </a:tr>
              <a:tr h="429260">
                <a:tc>
                  <a:txBody>
                    <a:bodyPr/>
                    <a:lstStyle/>
                    <a:p>
                      <a:pPr algn="ctr">
                        <a:buNone/>
                      </a:pPr>
                      <a:r>
                        <a:rPr lang="zh-CN" altLang="en-US" sz="1400" b="0" dirty="0">
                          <a:solidFill>
                            <a:schemeClr val="accent1">
                              <a:lumMod val="50000"/>
                            </a:schemeClr>
                          </a:solidFill>
                          <a:latin typeface="微软雅黑" panose="020B0503020204020204" charset="-122"/>
                          <a:ea typeface="微软雅黑" panose="020B0503020204020204" charset="-122"/>
                        </a:rPr>
                        <a:t>产生好感</a:t>
                      </a:r>
                      <a:endParaRPr lang="zh-CN" altLang="en-US" sz="1400" b="0" dirty="0">
                        <a:solidFill>
                          <a:schemeClr val="accent1">
                            <a:lumMod val="50000"/>
                          </a:schemeClr>
                        </a:solidFill>
                        <a:latin typeface="微软雅黑" panose="020B0503020204020204" charset="-122"/>
                        <a:ea typeface="微软雅黑" panose="020B050302020402020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40000"/>
                        <a:lumOff val="60000"/>
                      </a:schemeClr>
                    </a:solidFill>
                  </a:tcPr>
                </a:tc>
              </a:tr>
              <a:tr h="429260">
                <a:tc>
                  <a:txBody>
                    <a:bodyPr/>
                    <a:lstStyle/>
                    <a:p>
                      <a:pPr algn="ctr">
                        <a:buNone/>
                      </a:pPr>
                      <a:r>
                        <a:rPr lang="zh-CN" altLang="en-US" sz="1400" b="0" dirty="0">
                          <a:solidFill>
                            <a:schemeClr val="accent1">
                              <a:lumMod val="50000"/>
                            </a:schemeClr>
                          </a:solidFill>
                          <a:latin typeface="微软雅黑" panose="020B0503020204020204" charset="-122"/>
                          <a:ea typeface="微软雅黑" panose="020B0503020204020204" charset="-122"/>
                        </a:rPr>
                        <a:t>表达忠诚</a:t>
                      </a:r>
                      <a:endParaRPr lang="zh-CN" altLang="en-US" sz="1400" b="0" dirty="0">
                        <a:solidFill>
                          <a:schemeClr val="accent1">
                            <a:lumMod val="50000"/>
                          </a:schemeClr>
                        </a:solidFill>
                        <a:latin typeface="微软雅黑" panose="020B0503020204020204" charset="-122"/>
                        <a:ea typeface="微软雅黑" panose="020B050302020402020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40000"/>
                        <a:lumOff val="60000"/>
                      </a:schemeClr>
                    </a:solidFill>
                  </a:tcPr>
                </a:tc>
              </a:tr>
              <a:tr h="429260">
                <a:tc>
                  <a:txBody>
                    <a:bodyPr/>
                    <a:lstStyle/>
                    <a:p>
                      <a:pPr algn="ctr">
                        <a:buNone/>
                      </a:pPr>
                      <a:r>
                        <a:rPr lang="zh-CN" altLang="en-US" sz="1400" b="0" dirty="0">
                          <a:solidFill>
                            <a:schemeClr val="accent1">
                              <a:lumMod val="50000"/>
                            </a:schemeClr>
                          </a:solidFill>
                          <a:latin typeface="微软雅黑" panose="020B0503020204020204" charset="-122"/>
                          <a:ea typeface="微软雅黑" panose="020B0503020204020204" charset="-122"/>
                        </a:rPr>
                        <a:t>主动付出</a:t>
                      </a:r>
                      <a:endParaRPr lang="zh-CN" altLang="en-US" sz="1400" b="0" dirty="0">
                        <a:solidFill>
                          <a:schemeClr val="accent1">
                            <a:lumMod val="50000"/>
                          </a:schemeClr>
                        </a:solidFill>
                        <a:latin typeface="微软雅黑" panose="020B0503020204020204" charset="-122"/>
                        <a:ea typeface="微软雅黑" panose="020B050302020402020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40000"/>
                        <a:lumOff val="60000"/>
                      </a:schemeClr>
                    </a:solidFill>
                  </a:tcPr>
                </a:tc>
              </a:tr>
              <a:tr h="429260">
                <a:tc>
                  <a:txBody>
                    <a:bodyPr/>
                    <a:lstStyle/>
                    <a:p>
                      <a:pPr algn="ctr">
                        <a:buNone/>
                      </a:pPr>
                      <a:r>
                        <a:rPr lang="zh-CN" altLang="en-US" sz="1400" b="0" dirty="0">
                          <a:solidFill>
                            <a:schemeClr val="accent1">
                              <a:lumMod val="50000"/>
                            </a:schemeClr>
                          </a:solidFill>
                          <a:latin typeface="微软雅黑" panose="020B0503020204020204" charset="-122"/>
                          <a:ea typeface="微软雅黑" panose="020B0503020204020204" charset="-122"/>
                        </a:rPr>
                        <a:t>愧于背叛</a:t>
                      </a:r>
                      <a:endParaRPr lang="zh-CN" altLang="en-US" sz="1400" b="0" dirty="0">
                        <a:solidFill>
                          <a:schemeClr val="accent1">
                            <a:lumMod val="50000"/>
                          </a:schemeClr>
                        </a:solidFill>
                        <a:latin typeface="微软雅黑" panose="020B0503020204020204" charset="-122"/>
                        <a:ea typeface="微软雅黑" panose="020B0503020204020204"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40000"/>
                        <a:lumOff val="60000"/>
                      </a:schemeClr>
                    </a:solidFill>
                  </a:tcPr>
                </a:tc>
              </a:tr>
            </a:tbl>
          </a:graphicData>
        </a:graphic>
      </p:graphicFrame>
      <p:pic>
        <p:nvPicPr>
          <p:cNvPr id="5" name="图片 4"/>
          <p:cNvPicPr>
            <a:picLocks noChangeAspect="1"/>
          </p:cNvPicPr>
          <p:nvPr/>
        </p:nvPicPr>
        <p:blipFill>
          <a:blip r:embed="rId3"/>
          <a:stretch>
            <a:fillRect/>
          </a:stretch>
        </p:blipFill>
        <p:spPr>
          <a:xfrm>
            <a:off x="1409700" y="1577340"/>
            <a:ext cx="2757170" cy="2802890"/>
          </a:xfrm>
          <a:prstGeom prst="rect">
            <a:avLst/>
          </a:prstGeom>
        </p:spPr>
      </p:pic>
      <p:pic>
        <p:nvPicPr>
          <p:cNvPr id="12" name="图片 11"/>
          <p:cNvPicPr>
            <a:picLocks noChangeAspect="1"/>
          </p:cNvPicPr>
          <p:nvPr/>
        </p:nvPicPr>
        <p:blipFill>
          <a:blip r:embed="rId4"/>
          <a:stretch>
            <a:fillRect/>
          </a:stretch>
        </p:blipFill>
        <p:spPr>
          <a:xfrm>
            <a:off x="7125970" y="1609090"/>
            <a:ext cx="2811145" cy="2679700"/>
          </a:xfrm>
          <a:prstGeom prst="rect">
            <a:avLst/>
          </a:prstGeom>
        </p:spPr>
      </p:pic>
      <p:pic>
        <p:nvPicPr>
          <p:cNvPr id="13" name="图片 12"/>
          <p:cNvPicPr>
            <a:picLocks noChangeAspect="1"/>
          </p:cNvPicPr>
          <p:nvPr/>
        </p:nvPicPr>
        <p:blipFill>
          <a:blip r:embed="rId5"/>
          <a:stretch>
            <a:fillRect/>
          </a:stretch>
        </p:blipFill>
        <p:spPr>
          <a:xfrm>
            <a:off x="4168775" y="1577340"/>
            <a:ext cx="2957195" cy="2743835"/>
          </a:xfrm>
          <a:prstGeom prst="rect">
            <a:avLst/>
          </a:prstGeom>
        </p:spPr>
      </p:pic>
      <p:sp>
        <p:nvSpPr>
          <p:cNvPr id="14" name="文本框 13"/>
          <p:cNvSpPr txBox="1"/>
          <p:nvPr/>
        </p:nvSpPr>
        <p:spPr>
          <a:xfrm>
            <a:off x="1294130" y="4521835"/>
            <a:ext cx="8695690" cy="11239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lstStyle/>
          <a:p>
            <a:pPr algn="ctr">
              <a:lnSpc>
                <a:spcPct val="140000"/>
              </a:lnSpc>
            </a:pPr>
            <a:r>
              <a:rPr lang="zh-CN" sz="1600" b="1">
                <a:solidFill>
                  <a:schemeClr val="tx1"/>
                </a:solidFill>
                <a:latin typeface="微软雅黑" panose="020B0503020204020204" charset="-122"/>
                <a:ea typeface="微软雅黑" panose="020B0503020204020204" charset="-122"/>
                <a:sym typeface="+mn-ea"/>
              </a:rPr>
              <a:t>把几个主要的用户来源渠道做成漏斗分层模型，分析每一层到下一层的转化率，</a:t>
            </a:r>
            <a:endParaRPr lang="zh-CN" sz="1600" b="1">
              <a:solidFill>
                <a:schemeClr val="tx1"/>
              </a:solidFill>
              <a:latin typeface="微软雅黑" panose="020B0503020204020204" charset="-122"/>
              <a:ea typeface="微软雅黑" panose="020B0503020204020204" charset="-122"/>
              <a:sym typeface="+mn-ea"/>
            </a:endParaRPr>
          </a:p>
          <a:p>
            <a:pPr algn="l">
              <a:lnSpc>
                <a:spcPct val="140000"/>
              </a:lnSpc>
            </a:pPr>
            <a:r>
              <a:rPr lang="zh-CN" sz="1600" b="1">
                <a:solidFill>
                  <a:schemeClr val="tx1"/>
                </a:solidFill>
                <a:latin typeface="微软雅黑" panose="020B0503020204020204" charset="-122"/>
                <a:ea typeface="微软雅黑" panose="020B0503020204020204" charset="-122"/>
                <a:sym typeface="+mn-ea"/>
              </a:rPr>
              <a:t>从上面的模型就可以分析出：</a:t>
            </a:r>
            <a:r>
              <a:rPr lang="en-US" altLang="zh-CN" sz="1600" b="1">
                <a:solidFill>
                  <a:schemeClr val="tx1"/>
                </a:solidFill>
                <a:latin typeface="微软雅黑" panose="020B0503020204020204" charset="-122"/>
                <a:ea typeface="微软雅黑" panose="020B0503020204020204" charset="-122"/>
                <a:sym typeface="+mn-ea"/>
              </a:rPr>
              <a:t>L2</a:t>
            </a:r>
            <a:r>
              <a:rPr lang="zh-CN" altLang="en-US" sz="1600" b="1">
                <a:solidFill>
                  <a:schemeClr val="tx1"/>
                </a:solidFill>
                <a:latin typeface="微软雅黑" panose="020B0503020204020204" charset="-122"/>
                <a:ea typeface="微软雅黑" panose="020B0503020204020204" charset="-122"/>
                <a:sym typeface="+mn-ea"/>
              </a:rPr>
              <a:t>用户继续往下转化的成功率比较稳定，当前难点在于从</a:t>
            </a:r>
            <a:r>
              <a:rPr lang="en-US" altLang="zh-CN" sz="1600" b="1">
                <a:solidFill>
                  <a:schemeClr val="tx1"/>
                </a:solidFill>
                <a:latin typeface="微软雅黑" panose="020B0503020204020204" charset="-122"/>
                <a:ea typeface="微软雅黑" panose="020B0503020204020204" charset="-122"/>
                <a:sym typeface="+mn-ea"/>
              </a:rPr>
              <a:t>L1</a:t>
            </a:r>
            <a:r>
              <a:rPr lang="zh-CN" altLang="en-US" sz="1600" b="1">
                <a:solidFill>
                  <a:schemeClr val="tx1"/>
                </a:solidFill>
                <a:latin typeface="微软雅黑" panose="020B0503020204020204" charset="-122"/>
                <a:ea typeface="微软雅黑" panose="020B0503020204020204" charset="-122"/>
                <a:sym typeface="+mn-ea"/>
              </a:rPr>
              <a:t>到</a:t>
            </a:r>
            <a:r>
              <a:rPr lang="en-US" altLang="zh-CN" sz="1600" b="1">
                <a:solidFill>
                  <a:schemeClr val="tx1"/>
                </a:solidFill>
                <a:latin typeface="微软雅黑" panose="020B0503020204020204" charset="-122"/>
                <a:ea typeface="微软雅黑" panose="020B0503020204020204" charset="-122"/>
                <a:sym typeface="+mn-ea"/>
              </a:rPr>
              <a:t>L2</a:t>
            </a:r>
            <a:r>
              <a:rPr lang="zh-CN" altLang="en-US" sz="1600" b="1">
                <a:solidFill>
                  <a:schemeClr val="tx1"/>
                </a:solidFill>
                <a:latin typeface="微软雅黑" panose="020B0503020204020204" charset="-122"/>
                <a:ea typeface="微软雅黑" panose="020B0503020204020204" charset="-122"/>
                <a:sym typeface="+mn-ea"/>
              </a:rPr>
              <a:t>的转化率偏低，需要针对</a:t>
            </a:r>
            <a:r>
              <a:rPr lang="en-US" altLang="zh-CN" sz="1600" b="1">
                <a:solidFill>
                  <a:schemeClr val="tx1"/>
                </a:solidFill>
                <a:latin typeface="微软雅黑" panose="020B0503020204020204" charset="-122"/>
                <a:ea typeface="微软雅黑" panose="020B0503020204020204" charset="-122"/>
                <a:sym typeface="+mn-ea"/>
              </a:rPr>
              <a:t>L2</a:t>
            </a:r>
            <a:r>
              <a:rPr lang="zh-CN" altLang="en-US" sz="1600" b="1">
                <a:solidFill>
                  <a:schemeClr val="tx1"/>
                </a:solidFill>
                <a:latin typeface="微软雅黑" panose="020B0503020204020204" charset="-122"/>
                <a:ea typeface="微软雅黑" panose="020B0503020204020204" charset="-122"/>
                <a:sym typeface="+mn-ea"/>
              </a:rPr>
              <a:t>的转化设计运营策略，其他层级的分析方法也是类似原理</a:t>
            </a:r>
            <a:endParaRPr lang="zh-CN" altLang="en-US" sz="1600" b="1">
              <a:solidFill>
                <a:schemeClr val="tx1"/>
              </a:solidFill>
              <a:latin typeface="微软雅黑" panose="020B0503020204020204" charset="-122"/>
              <a:ea typeface="微软雅黑" panose="020B0503020204020204" charset="-122"/>
              <a:sym typeface="+mn-ea"/>
            </a:endParaRPr>
          </a:p>
        </p:txBody>
      </p:sp>
      <p:grpSp>
        <p:nvGrpSpPr>
          <p:cNvPr id="9" name="组合 8"/>
          <p:cNvGrpSpPr/>
          <p:nvPr/>
        </p:nvGrpSpPr>
        <p:grpSpPr>
          <a:xfrm>
            <a:off x="9368790" y="120650"/>
            <a:ext cx="659130" cy="598170"/>
            <a:chOff x="14118" y="124"/>
            <a:chExt cx="1038" cy="942"/>
          </a:xfrm>
        </p:grpSpPr>
        <p:sp>
          <p:nvSpPr>
            <p:cNvPr id="18" name="对角圆角矩形 1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resource"/>
            <p:cNvPicPr>
              <a:picLocks noChangeAspect="1"/>
            </p:cNvPicPr>
            <p:nvPr/>
          </p:nvPicPr>
          <p:blipFill>
            <a:blip r:embed="rId6"/>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0" name="文本框 19"/>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1161415" y="435610"/>
            <a:ext cx="4278630" cy="337185"/>
          </a:xfrm>
          <a:prstGeom prst="rect">
            <a:avLst/>
          </a:prstGeom>
          <a:noFill/>
        </p:spPr>
        <p:txBody>
          <a:bodyPr wrap="square" rtlCol="0">
            <a:spAutoFit/>
          </a:bodyPr>
          <a:p>
            <a:pPr algn="l"/>
            <a:r>
              <a:rPr lang="zh-CN" altLang="en-US" sz="1600" b="1">
                <a:sym typeface="+mn-ea"/>
              </a:rPr>
              <a:t>用户裂变数据分析</a:t>
            </a:r>
            <a:endParaRPr lang="zh-CN" altLang="en-US" sz="1600" b="1" dirty="0">
              <a:latin typeface="微软雅黑" panose="020B0503020204020204" charset="-122"/>
              <a:ea typeface="微软雅黑" panose="020B0503020204020204" charset="-122"/>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59" name="文本框 58"/>
          <p:cNvSpPr txBox="1"/>
          <p:nvPr/>
        </p:nvSpPr>
        <p:spPr>
          <a:xfrm>
            <a:off x="3022467" y="1475043"/>
            <a:ext cx="4214009" cy="583565"/>
          </a:xfrm>
          <a:prstGeom prst="rect">
            <a:avLst/>
          </a:prstGeom>
          <a:solidFill>
            <a:srgbClr val="FEA900"/>
          </a:solidFill>
          <a:ln>
            <a:solidFill>
              <a:schemeClr val="tx1"/>
            </a:solidFill>
          </a:ln>
        </p:spPr>
        <p:txBody>
          <a:bodyPr wrap="square" rtlCol="0">
            <a:spAutoFit/>
          </a:bodyPr>
          <a:p>
            <a:pPr lvl="0" algn="ctr"/>
            <a:r>
              <a:rPr lang="zh-CN" altLang="en-US" sz="3200" b="1">
                <a:sym typeface="+mn-ea"/>
              </a:rPr>
              <a:t>裂变活动数据分析</a:t>
            </a:r>
            <a:endPar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5" name="矩形 4"/>
          <p:cNvSpPr/>
          <p:nvPr/>
        </p:nvSpPr>
        <p:spPr>
          <a:xfrm>
            <a:off x="3022600" y="2155190"/>
            <a:ext cx="4208780" cy="30607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解读多级裂变活动的数据统计表</a:t>
            </a:r>
            <a:endParaRPr lang="zh-CN" altLang="en-US" sz="1400">
              <a:latin typeface="微软雅黑" panose="020B0503020204020204" charset="-122"/>
              <a:ea typeface="微软雅黑" panose="020B0503020204020204" charset="-122"/>
            </a:endParaRPr>
          </a:p>
        </p:txBody>
      </p:sp>
      <p:sp>
        <p:nvSpPr>
          <p:cNvPr id="7" name="矩形 6"/>
          <p:cNvSpPr/>
          <p:nvPr/>
        </p:nvSpPr>
        <p:spPr>
          <a:xfrm>
            <a:off x="3022600" y="2542540"/>
            <a:ext cx="4208780" cy="30607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裂变活动如何做数据分析</a:t>
            </a:r>
            <a:endParaRPr lang="zh-CN" altLang="en-US" sz="1400">
              <a:latin typeface="微软雅黑" panose="020B0503020204020204" charset="-122"/>
              <a:ea typeface="微软雅黑" panose="020B0503020204020204" charset="-122"/>
            </a:endParaRPr>
          </a:p>
        </p:txBody>
      </p:sp>
      <p:sp>
        <p:nvSpPr>
          <p:cNvPr id="3" name="矩形 2"/>
          <p:cNvSpPr/>
          <p:nvPr/>
        </p:nvSpPr>
        <p:spPr>
          <a:xfrm>
            <a:off x="3027680" y="2929255"/>
            <a:ext cx="4208780" cy="30607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裂变活动关注的</a:t>
            </a:r>
            <a:r>
              <a:rPr lang="zh-CN" altLang="en-US" sz="1400">
                <a:latin typeface="微软雅黑" panose="020B0503020204020204" charset="-122"/>
                <a:ea typeface="微软雅黑" panose="020B0503020204020204" charset="-122"/>
                <a:sym typeface="+mn-ea"/>
              </a:rPr>
              <a:t>核心</a:t>
            </a:r>
            <a:r>
              <a:rPr lang="zh-CN" altLang="en-US" sz="1400">
                <a:latin typeface="微软雅黑" panose="020B0503020204020204" charset="-122"/>
                <a:ea typeface="微软雅黑" panose="020B0503020204020204" charset="-122"/>
              </a:rPr>
              <a:t>数据</a:t>
            </a:r>
            <a:endParaRPr lang="zh-CN" altLang="en-US" sz="1400">
              <a:latin typeface="微软雅黑" panose="020B0503020204020204" charset="-122"/>
              <a:ea typeface="微软雅黑" panose="020B0503020204020204" charset="-122"/>
            </a:endParaRPr>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22058" y="435610"/>
            <a:ext cx="3230880" cy="337185"/>
          </a:xfrm>
          <a:prstGeom prst="rect">
            <a:avLst/>
          </a:prstGeom>
          <a:noFill/>
        </p:spPr>
        <p:txBody>
          <a:bodyPr wrap="none" rtlCol="0">
            <a:spAutoFit/>
          </a:bodyPr>
          <a:lstStyle/>
          <a:p>
            <a:pPr algn="ctr"/>
            <a:r>
              <a:rPr lang="zh-CN" altLang="en-US" sz="1600" b="1">
                <a:latin typeface="微软雅黑" panose="020B0503020204020204" charset="-122"/>
                <a:ea typeface="微软雅黑" panose="020B0503020204020204" charset="-122"/>
                <a:sym typeface="+mn-ea"/>
              </a:rPr>
              <a:t>解读多级裂变活动的数据统计表：</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p:cNvSpPr txBox="1"/>
          <p:nvPr/>
        </p:nvSpPr>
        <p:spPr>
          <a:xfrm>
            <a:off x="1936115" y="1132840"/>
            <a:ext cx="6146800" cy="435610"/>
          </a:xfrm>
          <a:prstGeom prst="rect">
            <a:avLst/>
          </a:prstGeom>
          <a:noFill/>
        </p:spPr>
        <p:txBody>
          <a:bodyPr wrap="square" rtlCol="0" anchor="t">
            <a:spAutoFit/>
          </a:bodyPr>
          <a:lstStyle/>
          <a:p>
            <a:pPr algn="ctr">
              <a:lnSpc>
                <a:spcPct val="140000"/>
              </a:lnSpc>
            </a:pPr>
            <a:r>
              <a:rPr lang="zh-CN" altLang="en-US" sz="1600" b="1">
                <a:sym typeface="+mn-ea"/>
              </a:rPr>
              <a:t>以某婴童小家电项目为例</a:t>
            </a:r>
            <a:endParaRPr lang="zh-CN" sz="1600" b="1">
              <a:solidFill>
                <a:schemeClr val="tx1"/>
              </a:solidFill>
              <a:latin typeface="微软雅黑" panose="020B0503020204020204" charset="-122"/>
              <a:ea typeface="微软雅黑" panose="020B0503020204020204" charset="-122"/>
              <a:sym typeface="+mn-ea"/>
            </a:endParaRPr>
          </a:p>
        </p:txBody>
      </p:sp>
      <p:grpSp>
        <p:nvGrpSpPr>
          <p:cNvPr id="7" name="组合 6"/>
          <p:cNvGrpSpPr/>
          <p:nvPr/>
        </p:nvGrpSpPr>
        <p:grpSpPr>
          <a:xfrm>
            <a:off x="9368790" y="120650"/>
            <a:ext cx="659130" cy="598170"/>
            <a:chOff x="14118" y="124"/>
            <a:chExt cx="1038" cy="942"/>
          </a:xfrm>
        </p:grpSpPr>
        <p:sp>
          <p:nvSpPr>
            <p:cNvPr id="11" name="对角圆角矩形 1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2" name="图片 1"/>
          <p:cNvPicPr>
            <a:picLocks noChangeAspect="1"/>
          </p:cNvPicPr>
          <p:nvPr/>
        </p:nvPicPr>
        <p:blipFill>
          <a:blip r:embed="rId4"/>
          <a:stretch>
            <a:fillRect/>
          </a:stretch>
        </p:blipFill>
        <p:spPr>
          <a:xfrm>
            <a:off x="1686560" y="1623060"/>
            <a:ext cx="6645910" cy="36639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46380" y="5077460"/>
            <a:ext cx="9652000" cy="435610"/>
          </a:xfrm>
          <a:prstGeom prst="rect">
            <a:avLst/>
          </a:prstGeom>
          <a:noFill/>
        </p:spPr>
        <p:txBody>
          <a:bodyPr wrap="square" rtlCol="0" anchor="t">
            <a:spAutoFit/>
          </a:bodyPr>
          <a:lstStyle/>
          <a:p>
            <a:pPr algn="ctr">
              <a:lnSpc>
                <a:spcPct val="140000"/>
              </a:lnSpc>
            </a:pPr>
            <a:r>
              <a:rPr lang="zh-CN" sz="1600" b="1">
                <a:latin typeface="微软雅黑" panose="020B0503020204020204" charset="-122"/>
                <a:ea typeface="微软雅黑" panose="020B0503020204020204" charset="-122"/>
                <a:sym typeface="+mn-ea"/>
              </a:rPr>
              <a:t>这是通过裂变工具可以导出的数据，很多新同学之前没怎么接触过裂变，可能不知道怎么理解这些数据</a:t>
            </a:r>
            <a:endParaRPr lang="zh-CN" sz="1600" b="1">
              <a:latin typeface="微软雅黑" panose="020B0503020204020204" charset="-122"/>
              <a:ea typeface="微软雅黑" panose="020B0503020204020204" charset="-122"/>
              <a:sym typeface="+mn-ea"/>
            </a:endParaRPr>
          </a:p>
        </p:txBody>
      </p:sp>
      <p:sp>
        <p:nvSpPr>
          <p:cNvPr id="20" name="矩形 19"/>
          <p:cNvSpPr/>
          <p:nvPr/>
        </p:nvSpPr>
        <p:spPr>
          <a:xfrm>
            <a:off x="382270" y="840105"/>
            <a:ext cx="9408795" cy="29781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sz="1345" b="1" dirty="0">
                <a:solidFill>
                  <a:schemeClr val="bg1"/>
                </a:solidFill>
                <a:latin typeface="微软雅黑" panose="020B0503020204020204" charset="-122"/>
                <a:ea typeface="微软雅黑" panose="020B0503020204020204" charset="-122"/>
              </a:rPr>
              <a:t>裂变活动复盘</a:t>
            </a:r>
            <a:endParaRPr kumimoji="1" lang="zh-CN" sz="1345" b="1" dirty="0">
              <a:solidFill>
                <a:schemeClr val="bg1"/>
              </a:solidFill>
              <a:latin typeface="微软雅黑" panose="020B0503020204020204" charset="-122"/>
              <a:ea typeface="微软雅黑" panose="020B0503020204020204" charset="-122"/>
            </a:endParaRPr>
          </a:p>
        </p:txBody>
      </p:sp>
      <p:graphicFrame>
        <p:nvGraphicFramePr>
          <p:cNvPr id="3" name="表格 2"/>
          <p:cNvGraphicFramePr/>
          <p:nvPr>
            <p:custDataLst>
              <p:tags r:id="rId3"/>
            </p:custDataLst>
          </p:nvPr>
        </p:nvGraphicFramePr>
        <p:xfrm>
          <a:off x="382587" y="1268412"/>
          <a:ext cx="9409430" cy="3769360"/>
        </p:xfrm>
        <a:graphic>
          <a:graphicData uri="http://schemas.openxmlformats.org/drawingml/2006/table">
            <a:tbl>
              <a:tblPr firstRow="1" bandRow="1">
                <a:tableStyleId>{5C22544A-7EE6-4342-B048-85BDC9FD1C3A}</a:tableStyleId>
              </a:tblPr>
              <a:tblGrid>
                <a:gridCol w="977900"/>
                <a:gridCol w="978535"/>
                <a:gridCol w="977900"/>
                <a:gridCol w="1584325"/>
                <a:gridCol w="977900"/>
                <a:gridCol w="978535"/>
                <a:gridCol w="977900"/>
                <a:gridCol w="978535"/>
                <a:gridCol w="977900"/>
              </a:tblGrid>
              <a:tr h="524510">
                <a:tc>
                  <a:txBody>
                    <a:bodyPr/>
                    <a:lstStyle/>
                    <a:p>
                      <a:pPr indent="0" algn="ctr">
                        <a:lnSpc>
                          <a:spcPct val="120000"/>
                        </a:lnSpc>
                        <a:spcBef>
                          <a:spcPts val="0"/>
                        </a:spcBef>
                        <a:spcAft>
                          <a:spcPts val="0"/>
                        </a:spcAft>
                        <a:buNone/>
                      </a:pPr>
                      <a:r>
                        <a:rPr lang="zh-CN" sz="1400" b="1" spc="120">
                          <a:solidFill>
                            <a:srgbClr val="646464"/>
                          </a:solidFill>
                          <a:latin typeface="微软雅黑" panose="020B0503020204020204" charset="-122"/>
                          <a:ea typeface="微软雅黑" panose="020B0503020204020204" charset="-122"/>
                        </a:rPr>
                        <a:t>用户层数上：</a:t>
                      </a:r>
                      <a:endParaRPr lang="zh-CN" sz="1400" b="1" spc="120">
                        <a:solidFill>
                          <a:srgbClr val="646464"/>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sz="1400" b="1" spc="120">
                          <a:solidFill>
                            <a:srgbClr val="646464"/>
                          </a:solidFill>
                          <a:latin typeface="微软雅黑" panose="020B0503020204020204" charset="-122"/>
                          <a:ea typeface="微软雅黑" panose="020B0503020204020204" charset="-122"/>
                        </a:rPr>
                        <a:t>总人数</a:t>
                      </a:r>
                      <a:endParaRPr lang="zh-CN" sz="1400" b="1" spc="120">
                        <a:solidFill>
                          <a:srgbClr val="646464"/>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sz="1400" b="1" spc="120">
                          <a:solidFill>
                            <a:srgbClr val="646464"/>
                          </a:solidFill>
                          <a:latin typeface="微软雅黑" panose="020B0503020204020204" charset="-122"/>
                          <a:ea typeface="微软雅黑" panose="020B0503020204020204" charset="-122"/>
                        </a:rPr>
                        <a:t>阶梯一达成数</a:t>
                      </a:r>
                      <a:endParaRPr lang="zh-CN" sz="1400" b="1" spc="120">
                        <a:solidFill>
                          <a:srgbClr val="646464"/>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sz="1400" b="1" spc="120">
                          <a:solidFill>
                            <a:srgbClr val="646464"/>
                          </a:solidFill>
                          <a:latin typeface="微软雅黑" panose="020B0503020204020204" charset="-122"/>
                          <a:ea typeface="微软雅黑" panose="020B0503020204020204" charset="-122"/>
                        </a:rPr>
                        <a:t>阶梯一达成率</a:t>
                      </a:r>
                      <a:endParaRPr lang="zh-CN" sz="1400" b="1" spc="120">
                        <a:solidFill>
                          <a:srgbClr val="646464"/>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sz="1400" b="1" spc="120">
                          <a:solidFill>
                            <a:srgbClr val="646464"/>
                          </a:solidFill>
                          <a:latin typeface="微软雅黑" panose="020B0503020204020204" charset="-122"/>
                          <a:ea typeface="微软雅黑" panose="020B0503020204020204" charset="-122"/>
                        </a:rPr>
                        <a:t>阶梯二达成数</a:t>
                      </a:r>
                      <a:endParaRPr lang="zh-CN" sz="1400" b="1" spc="120">
                        <a:solidFill>
                          <a:srgbClr val="646464"/>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sz="1400" b="1" spc="120">
                          <a:solidFill>
                            <a:srgbClr val="646464"/>
                          </a:solidFill>
                          <a:latin typeface="微软雅黑" panose="020B0503020204020204" charset="-122"/>
                          <a:ea typeface="微软雅黑" panose="020B0503020204020204" charset="-122"/>
                        </a:rPr>
                        <a:t>阶梯二达成率</a:t>
                      </a:r>
                      <a:endParaRPr lang="zh-CN" sz="1400" b="1" spc="120">
                        <a:solidFill>
                          <a:srgbClr val="646464"/>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sz="1400" b="1" spc="120">
                          <a:solidFill>
                            <a:srgbClr val="646464"/>
                          </a:solidFill>
                          <a:latin typeface="微软雅黑" panose="020B0503020204020204" charset="-122"/>
                          <a:ea typeface="微软雅黑" panose="020B0503020204020204" charset="-122"/>
                        </a:rPr>
                        <a:t>阶梯三达成数</a:t>
                      </a:r>
                      <a:endParaRPr lang="zh-CN" sz="1400" b="1" spc="120">
                        <a:solidFill>
                          <a:srgbClr val="646464"/>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sz="1400" b="1" spc="120">
                          <a:solidFill>
                            <a:srgbClr val="646464"/>
                          </a:solidFill>
                          <a:latin typeface="微软雅黑" panose="020B0503020204020204" charset="-122"/>
                          <a:ea typeface="微软雅黑" panose="020B0503020204020204" charset="-122"/>
                        </a:rPr>
                        <a:t>阶梯三达成率</a:t>
                      </a:r>
                      <a:endParaRPr lang="zh-CN" sz="1400" b="1" spc="120">
                        <a:solidFill>
                          <a:srgbClr val="646464"/>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zh-CN" sz="1400" b="1" spc="120">
                          <a:solidFill>
                            <a:srgbClr val="646464"/>
                          </a:solidFill>
                          <a:latin typeface="微软雅黑" panose="020B0503020204020204" charset="-122"/>
                          <a:ea typeface="微软雅黑" panose="020B0503020204020204" charset="-122"/>
                        </a:rPr>
                        <a:t>有效分享人数</a:t>
                      </a:r>
                      <a:endParaRPr lang="zh-CN" sz="1400" b="1" spc="120">
                        <a:solidFill>
                          <a:srgbClr val="646464"/>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231775">
                <a:tc>
                  <a:txBody>
                    <a:bodyPr/>
                    <a:lstStyle/>
                    <a:p>
                      <a:pPr indent="0" algn="ctr">
                        <a:lnSpc>
                          <a:spcPct val="120000"/>
                        </a:lnSpc>
                        <a:spcBef>
                          <a:spcPts val="0"/>
                        </a:spcBef>
                        <a:spcAft>
                          <a:spcPts val="0"/>
                        </a:spcAft>
                        <a:buNone/>
                      </a:pPr>
                      <a:r>
                        <a:rPr lang="zh-CN" sz="1200" b="0" spc="120">
                          <a:solidFill>
                            <a:srgbClr val="646464"/>
                          </a:solidFill>
                          <a:latin typeface="微软雅黑" panose="020B0503020204020204" charset="-122"/>
                          <a:ea typeface="微软雅黑" panose="020B0503020204020204" charset="-122"/>
                          <a:cs typeface="微软雅黑" panose="020B0503020204020204" charset="-122"/>
                        </a:rPr>
                        <a:t>1级</a:t>
                      </a:r>
                      <a:endParaRPr lang="zh-CN" sz="1200" b="0" spc="120">
                        <a:solidFill>
                          <a:srgbClr val="646464"/>
                        </a:solidFill>
                        <a:latin typeface="微软雅黑" panose="020B0503020204020204" charset="-122"/>
                        <a:ea typeface="微软雅黑" panose="020B0503020204020204" charset="-122"/>
                        <a:cs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270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24</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8.89%</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20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7.41%</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14</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5.19%</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74</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231775">
                <a:tc>
                  <a:txBody>
                    <a:bodyPr/>
                    <a:lstStyle/>
                    <a:p>
                      <a:pPr indent="0" algn="ctr">
                        <a:lnSpc>
                          <a:spcPct val="120000"/>
                        </a:lnSpc>
                        <a:spcBef>
                          <a:spcPts val="0"/>
                        </a:spcBef>
                        <a:spcAft>
                          <a:spcPts val="0"/>
                        </a:spcAft>
                        <a:buNone/>
                      </a:pPr>
                      <a:r>
                        <a:rPr lang="zh-CN" sz="1200" b="0" spc="120">
                          <a:solidFill>
                            <a:srgbClr val="646464"/>
                          </a:solidFill>
                          <a:latin typeface="微软雅黑" panose="020B0503020204020204" charset="-122"/>
                          <a:ea typeface="微软雅黑" panose="020B0503020204020204" charset="-122"/>
                          <a:cs typeface="微软雅黑" panose="020B0503020204020204" charset="-122"/>
                        </a:rPr>
                        <a:t>2级</a:t>
                      </a:r>
                      <a:endParaRPr lang="zh-CN" altLang="en-US" sz="1200" b="0" spc="120">
                        <a:solidFill>
                          <a:srgbClr val="646464"/>
                        </a:solidFill>
                        <a:latin typeface="微软雅黑" panose="020B0503020204020204" charset="-122"/>
                        <a:ea typeface="微软雅黑" panose="020B0503020204020204" charset="-122"/>
                        <a:cs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429</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15</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3.50%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13</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3.03%</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7</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1.63%</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55</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231775">
                <a:tc>
                  <a:txBody>
                    <a:bodyPr/>
                    <a:lstStyle/>
                    <a:p>
                      <a:pPr indent="0" algn="ctr">
                        <a:lnSpc>
                          <a:spcPct val="120000"/>
                        </a:lnSpc>
                        <a:spcBef>
                          <a:spcPts val="0"/>
                        </a:spcBef>
                        <a:spcAft>
                          <a:spcPts val="0"/>
                        </a:spcAft>
                        <a:buNone/>
                      </a:pPr>
                      <a:r>
                        <a:rPr lang="zh-CN" sz="1200" b="0" spc="120">
                          <a:solidFill>
                            <a:srgbClr val="646464"/>
                          </a:solidFill>
                          <a:latin typeface="微软雅黑" panose="020B0503020204020204" charset="-122"/>
                          <a:ea typeface="微软雅黑" panose="020B0503020204020204" charset="-122"/>
                          <a:cs typeface="微软雅黑" panose="020B0503020204020204" charset="-122"/>
                        </a:rPr>
                        <a:t>3级</a:t>
                      </a:r>
                      <a:endParaRPr lang="zh-CN" altLang="en-US" sz="1200" b="0" spc="120">
                        <a:solidFill>
                          <a:srgbClr val="646464"/>
                        </a:solidFill>
                        <a:latin typeface="微软雅黑" panose="020B0503020204020204" charset="-122"/>
                        <a:ea typeface="微软雅黑" panose="020B0503020204020204" charset="-122"/>
                        <a:cs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274</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11</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4.01%</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3.65%</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5</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1.82%</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34</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a:txBody>
                    <a:bodyPr/>
                    <a:lstStyle/>
                    <a:p>
                      <a:pPr indent="0" algn="ctr">
                        <a:lnSpc>
                          <a:spcPct val="120000"/>
                        </a:lnSpc>
                        <a:spcBef>
                          <a:spcPts val="0"/>
                        </a:spcBef>
                        <a:spcAft>
                          <a:spcPts val="0"/>
                        </a:spcAft>
                        <a:buNone/>
                      </a:pPr>
                      <a:r>
                        <a:rPr lang="zh-CN" sz="1200" b="0" spc="120">
                          <a:solidFill>
                            <a:srgbClr val="646464"/>
                          </a:solidFill>
                          <a:latin typeface="微软雅黑" panose="020B0503020204020204" charset="-122"/>
                          <a:ea typeface="微软雅黑" panose="020B0503020204020204" charset="-122"/>
                          <a:cs typeface="微软雅黑" panose="020B0503020204020204" charset="-122"/>
                        </a:rPr>
                        <a:t>4级</a:t>
                      </a:r>
                      <a:endParaRPr lang="zh-CN" altLang="en-US" sz="1200" b="0" spc="120">
                        <a:solidFill>
                          <a:srgbClr val="646464"/>
                        </a:solidFill>
                        <a:latin typeface="微软雅黑" panose="020B0503020204020204" charset="-122"/>
                        <a:ea typeface="微软雅黑" panose="020B0503020204020204" charset="-122"/>
                        <a:cs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177</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15</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8.47%</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8</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4.52%</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2</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1.13%</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29</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231775">
                <a:tc>
                  <a:txBody>
                    <a:bodyPr/>
                    <a:lstStyle/>
                    <a:p>
                      <a:pPr indent="0" algn="ctr">
                        <a:lnSpc>
                          <a:spcPct val="120000"/>
                        </a:lnSpc>
                        <a:spcBef>
                          <a:spcPts val="0"/>
                        </a:spcBef>
                        <a:spcAft>
                          <a:spcPts val="0"/>
                        </a:spcAft>
                        <a:buNone/>
                      </a:pPr>
                      <a:r>
                        <a:rPr lang="zh-CN" sz="1200" b="0" spc="120">
                          <a:solidFill>
                            <a:srgbClr val="646464"/>
                          </a:solidFill>
                          <a:latin typeface="微软雅黑" panose="020B0503020204020204" charset="-122"/>
                          <a:ea typeface="微软雅黑" panose="020B0503020204020204" charset="-122"/>
                          <a:cs typeface="微软雅黑" panose="020B0503020204020204" charset="-122"/>
                        </a:rPr>
                        <a:t>5级</a:t>
                      </a:r>
                      <a:endParaRPr lang="zh-CN" altLang="en-US" sz="1200" b="0" spc="120">
                        <a:solidFill>
                          <a:srgbClr val="646464"/>
                        </a:solidFill>
                        <a:latin typeface="微软雅黑" panose="020B0503020204020204" charset="-122"/>
                        <a:ea typeface="微软雅黑" panose="020B0503020204020204" charset="-122"/>
                        <a:cs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130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15</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11.54%</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2</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1.54%</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4</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3.08%</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24</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a:txBody>
                    <a:bodyPr/>
                    <a:lstStyle/>
                    <a:p>
                      <a:pPr indent="0" algn="ctr">
                        <a:lnSpc>
                          <a:spcPct val="120000"/>
                        </a:lnSpc>
                        <a:spcBef>
                          <a:spcPts val="0"/>
                        </a:spcBef>
                        <a:spcAft>
                          <a:spcPts val="0"/>
                        </a:spcAft>
                        <a:buNone/>
                      </a:pPr>
                      <a:r>
                        <a:rPr lang="zh-CN" sz="1200" b="0" spc="120">
                          <a:solidFill>
                            <a:srgbClr val="646464"/>
                          </a:solidFill>
                          <a:latin typeface="微软雅黑" panose="020B0503020204020204" charset="-122"/>
                          <a:ea typeface="微软雅黑" panose="020B0503020204020204" charset="-122"/>
                          <a:cs typeface="微软雅黑" panose="020B0503020204020204" charset="-122"/>
                        </a:rPr>
                        <a:t>6级</a:t>
                      </a:r>
                      <a:endParaRPr lang="zh-CN" altLang="en-US" sz="1200" b="0" spc="120">
                        <a:solidFill>
                          <a:srgbClr val="646464"/>
                        </a:solidFill>
                        <a:latin typeface="微软雅黑" panose="020B0503020204020204" charset="-122"/>
                        <a:ea typeface="微软雅黑" panose="020B0503020204020204" charset="-122"/>
                        <a:cs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131</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18</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13.74%</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3</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2.29%</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0.76%</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30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231775">
                <a:tc>
                  <a:txBody>
                    <a:bodyPr/>
                    <a:lstStyle/>
                    <a:p>
                      <a:pPr indent="0" algn="ctr">
                        <a:lnSpc>
                          <a:spcPct val="120000"/>
                        </a:lnSpc>
                        <a:spcBef>
                          <a:spcPts val="0"/>
                        </a:spcBef>
                        <a:spcAft>
                          <a:spcPts val="0"/>
                        </a:spcAft>
                        <a:buNone/>
                      </a:pPr>
                      <a:r>
                        <a:rPr lang="zh-CN" sz="1200" b="0" spc="120">
                          <a:solidFill>
                            <a:srgbClr val="646464"/>
                          </a:solidFill>
                          <a:latin typeface="微软雅黑" panose="020B0503020204020204" charset="-122"/>
                          <a:ea typeface="微软雅黑" panose="020B0503020204020204" charset="-122"/>
                          <a:cs typeface="微软雅黑" panose="020B0503020204020204" charset="-122"/>
                        </a:rPr>
                        <a:t>7级</a:t>
                      </a:r>
                      <a:endParaRPr lang="zh-CN" altLang="en-US" sz="1200" b="0" spc="120">
                        <a:solidFill>
                          <a:srgbClr val="646464"/>
                        </a:solidFill>
                        <a:latin typeface="微软雅黑" panose="020B0503020204020204" charset="-122"/>
                        <a:ea typeface="微软雅黑" panose="020B0503020204020204" charset="-122"/>
                        <a:cs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106</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7</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6.60%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0.00%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0.00%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15</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a:txBody>
                    <a:bodyPr/>
                    <a:lstStyle/>
                    <a:p>
                      <a:pPr indent="0" algn="ctr">
                        <a:lnSpc>
                          <a:spcPct val="120000"/>
                        </a:lnSpc>
                        <a:spcBef>
                          <a:spcPts val="0"/>
                        </a:spcBef>
                        <a:spcAft>
                          <a:spcPts val="0"/>
                        </a:spcAft>
                        <a:buNone/>
                      </a:pPr>
                      <a:r>
                        <a:rPr lang="zh-CN" sz="1200" b="0" spc="120">
                          <a:solidFill>
                            <a:srgbClr val="646464"/>
                          </a:solidFill>
                          <a:latin typeface="微软雅黑" panose="020B0503020204020204" charset="-122"/>
                          <a:ea typeface="微软雅黑" panose="020B0503020204020204" charset="-122"/>
                          <a:cs typeface="微软雅黑" panose="020B0503020204020204" charset="-122"/>
                        </a:rPr>
                        <a:t>8级</a:t>
                      </a:r>
                      <a:endParaRPr lang="zh-CN" altLang="en-US" sz="1200" b="0" spc="120">
                        <a:solidFill>
                          <a:srgbClr val="646464"/>
                        </a:solidFill>
                        <a:latin typeface="微软雅黑" panose="020B0503020204020204" charset="-122"/>
                        <a:ea typeface="微软雅黑" panose="020B0503020204020204" charset="-122"/>
                        <a:cs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33</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4</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12.12%</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0.00%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0.00%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7</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231775">
                <a:tc>
                  <a:txBody>
                    <a:bodyPr/>
                    <a:lstStyle/>
                    <a:p>
                      <a:pPr indent="0" algn="ctr">
                        <a:lnSpc>
                          <a:spcPct val="120000"/>
                        </a:lnSpc>
                        <a:spcBef>
                          <a:spcPts val="0"/>
                        </a:spcBef>
                        <a:spcAft>
                          <a:spcPts val="0"/>
                        </a:spcAft>
                        <a:buNone/>
                      </a:pPr>
                      <a:r>
                        <a:rPr lang="zh-CN" sz="1200" b="0" spc="120">
                          <a:solidFill>
                            <a:srgbClr val="646464"/>
                          </a:solidFill>
                          <a:latin typeface="微软雅黑" panose="020B0503020204020204" charset="-122"/>
                          <a:ea typeface="微软雅黑" panose="020B0503020204020204" charset="-122"/>
                          <a:cs typeface="微软雅黑" panose="020B0503020204020204" charset="-122"/>
                        </a:rPr>
                        <a:t>9级</a:t>
                      </a:r>
                      <a:endParaRPr lang="zh-CN" altLang="en-US" sz="1200" b="0" spc="120">
                        <a:solidFill>
                          <a:srgbClr val="646464"/>
                        </a:solidFill>
                        <a:latin typeface="微软雅黑" panose="020B0503020204020204" charset="-122"/>
                        <a:ea typeface="微软雅黑" panose="020B0503020204020204" charset="-122"/>
                        <a:cs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15</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6.67%</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6.67%</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0.00%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5</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a:txBody>
                    <a:bodyPr/>
                    <a:lstStyle/>
                    <a:p>
                      <a:pPr indent="0" algn="ctr">
                        <a:lnSpc>
                          <a:spcPct val="120000"/>
                        </a:lnSpc>
                        <a:spcBef>
                          <a:spcPts val="0"/>
                        </a:spcBef>
                        <a:spcAft>
                          <a:spcPts val="0"/>
                        </a:spcAft>
                        <a:buNone/>
                      </a:pPr>
                      <a:r>
                        <a:rPr lang="zh-CN" sz="1200" b="0" spc="120">
                          <a:solidFill>
                            <a:srgbClr val="646464"/>
                          </a:solidFill>
                          <a:latin typeface="微软雅黑" panose="020B0503020204020204" charset="-122"/>
                          <a:ea typeface="微软雅黑" panose="020B0503020204020204" charset="-122"/>
                          <a:cs typeface="微软雅黑" panose="020B0503020204020204" charset="-122"/>
                        </a:rPr>
                        <a:t>10级</a:t>
                      </a:r>
                      <a:endParaRPr lang="zh-CN" altLang="en-US" sz="1200" b="0" spc="120">
                        <a:solidFill>
                          <a:srgbClr val="646464"/>
                        </a:solidFill>
                        <a:latin typeface="微软雅黑" panose="020B0503020204020204" charset="-122"/>
                        <a:ea typeface="微软雅黑" panose="020B0503020204020204" charset="-122"/>
                        <a:cs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15</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6</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40.00%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6.67%</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0.00%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9</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231775">
                <a:tc>
                  <a:txBody>
                    <a:bodyPr/>
                    <a:lstStyle/>
                    <a:p>
                      <a:pPr indent="0" algn="ctr">
                        <a:lnSpc>
                          <a:spcPct val="120000"/>
                        </a:lnSpc>
                        <a:spcBef>
                          <a:spcPts val="0"/>
                        </a:spcBef>
                        <a:spcAft>
                          <a:spcPts val="0"/>
                        </a:spcAft>
                        <a:buNone/>
                      </a:pPr>
                      <a:r>
                        <a:rPr lang="zh-CN" sz="1200" b="0" spc="120">
                          <a:solidFill>
                            <a:srgbClr val="646464"/>
                          </a:solidFill>
                          <a:latin typeface="微软雅黑" panose="020B0503020204020204" charset="-122"/>
                          <a:ea typeface="微软雅黑" panose="020B0503020204020204" charset="-122"/>
                          <a:cs typeface="微软雅黑" panose="020B0503020204020204" charset="-122"/>
                        </a:rPr>
                        <a:t>11级</a:t>
                      </a:r>
                      <a:endParaRPr lang="zh-CN" altLang="en-US" sz="1200" b="0" spc="120">
                        <a:solidFill>
                          <a:srgbClr val="646464"/>
                        </a:solidFill>
                        <a:latin typeface="微软雅黑" panose="020B0503020204020204" charset="-122"/>
                        <a:ea typeface="微软雅黑" panose="020B0503020204020204" charset="-122"/>
                        <a:cs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31</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3.23%</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3.23%</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3.23%</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9</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a:txBody>
                    <a:bodyPr/>
                    <a:lstStyle/>
                    <a:p>
                      <a:pPr indent="0" algn="ctr">
                        <a:lnSpc>
                          <a:spcPct val="120000"/>
                        </a:lnSpc>
                        <a:spcBef>
                          <a:spcPts val="0"/>
                        </a:spcBef>
                        <a:spcAft>
                          <a:spcPts val="0"/>
                        </a:spcAft>
                        <a:buNone/>
                      </a:pPr>
                      <a:r>
                        <a:rPr lang="zh-CN" sz="1200" b="0" spc="120">
                          <a:solidFill>
                            <a:srgbClr val="646464"/>
                          </a:solidFill>
                          <a:latin typeface="微软雅黑" panose="020B0503020204020204" charset="-122"/>
                          <a:ea typeface="微软雅黑" panose="020B0503020204020204" charset="-122"/>
                          <a:cs typeface="微软雅黑" panose="020B0503020204020204" charset="-122"/>
                        </a:rPr>
                        <a:t>12级</a:t>
                      </a:r>
                      <a:endParaRPr lang="zh-CN" altLang="en-US" sz="1200" b="0" spc="120">
                        <a:solidFill>
                          <a:srgbClr val="646464"/>
                        </a:solidFill>
                        <a:latin typeface="微软雅黑" panose="020B0503020204020204" charset="-122"/>
                        <a:ea typeface="微软雅黑" panose="020B0503020204020204" charset="-122"/>
                        <a:cs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33</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5</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15.15%</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0.00%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0.00%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8</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231775">
                <a:tc>
                  <a:txBody>
                    <a:bodyPr/>
                    <a:lstStyle/>
                    <a:p>
                      <a:pPr indent="0" algn="ctr">
                        <a:lnSpc>
                          <a:spcPct val="120000"/>
                        </a:lnSpc>
                        <a:spcBef>
                          <a:spcPts val="0"/>
                        </a:spcBef>
                        <a:spcAft>
                          <a:spcPts val="0"/>
                        </a:spcAft>
                        <a:buNone/>
                      </a:pPr>
                      <a:r>
                        <a:rPr lang="zh-CN" sz="1200" b="0" spc="120">
                          <a:solidFill>
                            <a:srgbClr val="646464"/>
                          </a:solidFill>
                          <a:latin typeface="微软雅黑" panose="020B0503020204020204" charset="-122"/>
                          <a:ea typeface="微软雅黑" panose="020B0503020204020204" charset="-122"/>
                          <a:cs typeface="微软雅黑" panose="020B0503020204020204" charset="-122"/>
                        </a:rPr>
                        <a:t>13级</a:t>
                      </a:r>
                      <a:endParaRPr lang="zh-CN" altLang="en-US" sz="1200" b="0" spc="120">
                        <a:solidFill>
                          <a:srgbClr val="646464"/>
                        </a:solidFill>
                        <a:latin typeface="微软雅黑" panose="020B0503020204020204" charset="-122"/>
                        <a:ea typeface="微软雅黑" panose="020B0503020204020204" charset="-122"/>
                        <a:cs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25</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0.00%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4.00%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4.00%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2</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231775">
                <a:tc>
                  <a:txBody>
                    <a:bodyPr/>
                    <a:lstStyle/>
                    <a:p>
                      <a:pPr indent="0" algn="ctr">
                        <a:lnSpc>
                          <a:spcPct val="120000"/>
                        </a:lnSpc>
                        <a:spcBef>
                          <a:spcPts val="0"/>
                        </a:spcBef>
                        <a:spcAft>
                          <a:spcPts val="0"/>
                        </a:spcAft>
                        <a:buNone/>
                      </a:pPr>
                      <a:r>
                        <a:rPr lang="zh-CN" sz="1200" b="0" spc="120">
                          <a:solidFill>
                            <a:srgbClr val="646464"/>
                          </a:solidFill>
                          <a:latin typeface="微软雅黑" panose="020B0503020204020204" charset="-122"/>
                          <a:ea typeface="微软雅黑" panose="020B0503020204020204" charset="-122"/>
                          <a:cs typeface="微软雅黑" panose="020B0503020204020204" charset="-122"/>
                        </a:rPr>
                        <a:t>14级</a:t>
                      </a:r>
                      <a:endParaRPr lang="zh-CN" altLang="en-US" sz="1200" b="0" spc="120">
                        <a:solidFill>
                          <a:srgbClr val="646464"/>
                        </a:solidFill>
                        <a:latin typeface="微软雅黑" panose="020B0503020204020204" charset="-122"/>
                        <a:ea typeface="微软雅黑" panose="020B0503020204020204" charset="-122"/>
                        <a:cs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19</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0.00%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0.00%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0.00%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200" b="0" spc="120">
                          <a:solidFill>
                            <a:srgbClr val="404040"/>
                          </a:solidFill>
                          <a:latin typeface="微软雅黑" panose="020B0503020204020204" charset="-122"/>
                          <a:ea typeface="微软雅黑" panose="020B0503020204020204" charset="-122"/>
                        </a:rPr>
                        <a:t>0</a:t>
                      </a:r>
                      <a:endParaRPr lang="en-US" altLang="en-US" sz="1200" b="0" spc="120">
                        <a:solidFill>
                          <a:srgbClr val="404040"/>
                        </a:solidFill>
                        <a:latin typeface="微软雅黑" panose="020B0503020204020204" charset="-122"/>
                        <a:ea typeface="微软雅黑" panose="020B050302020402020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r>
            </a:tbl>
          </a:graphicData>
        </a:graphic>
      </p:graphicFrame>
      <p:sp>
        <p:nvSpPr>
          <p:cNvPr id="7" name="文本框 6"/>
          <p:cNvSpPr txBox="1"/>
          <p:nvPr/>
        </p:nvSpPr>
        <p:spPr>
          <a:xfrm>
            <a:off x="1196658" y="407670"/>
            <a:ext cx="2621280" cy="337185"/>
          </a:xfrm>
          <a:prstGeom prst="rect">
            <a:avLst/>
          </a:prstGeom>
          <a:noFill/>
        </p:spPr>
        <p:txBody>
          <a:bodyPr wrap="none" rtlCol="0">
            <a:spAutoFit/>
          </a:bodyPr>
          <a:lstStyle/>
          <a:p>
            <a:pPr algn="ctr"/>
            <a:r>
              <a:rPr lang="zh-CN" altLang="en-US" sz="1600" b="1">
                <a:sym typeface="+mn-ea"/>
              </a:rPr>
              <a:t>裂变活动的数据统计分析：</a:t>
            </a:r>
            <a:endParaRPr lang="zh-CN" altLang="en-US" sz="1600" b="1">
              <a:sym typeface="+mn-ea"/>
            </a:endParaRPr>
          </a:p>
        </p:txBody>
      </p:sp>
      <p:grpSp>
        <p:nvGrpSpPr>
          <p:cNvPr id="5" name="组合 4"/>
          <p:cNvGrpSpPr/>
          <p:nvPr/>
        </p:nvGrpSpPr>
        <p:grpSpPr>
          <a:xfrm>
            <a:off x="9368790" y="120650"/>
            <a:ext cx="659130" cy="598170"/>
            <a:chOff x="14118" y="124"/>
            <a:chExt cx="1038" cy="942"/>
          </a:xfrm>
        </p:grpSpPr>
        <p:sp>
          <p:nvSpPr>
            <p:cNvPr id="11" name="对角圆角矩形 1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9" name="文本框 8"/>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67080" y="2457450"/>
            <a:ext cx="7008495" cy="3190240"/>
          </a:xfrm>
          <a:prstGeom prst="rect">
            <a:avLst/>
          </a:prstGeom>
          <a:noFill/>
        </p:spPr>
        <p:txBody>
          <a:bodyPr wrap="square" rtlCol="0" anchor="t">
            <a:spAutoFit/>
          </a:bodyPr>
          <a:lstStyle/>
          <a:p>
            <a:pPr algn="l">
              <a:lnSpc>
                <a:spcPct val="140000"/>
              </a:lnSpc>
            </a:pPr>
            <a:r>
              <a:rPr lang="en-US" altLang="zh-CN" sz="1600" b="1">
                <a:latin typeface="微软雅黑" panose="020B0503020204020204" charset="-122"/>
                <a:ea typeface="微软雅黑" panose="020B0503020204020204" charset="-122"/>
                <a:sym typeface="+mn-ea"/>
              </a:rPr>
              <a:t>(1)</a:t>
            </a:r>
            <a:r>
              <a:rPr lang="zh-CN" altLang="en-US" sz="1600" b="1">
                <a:latin typeface="微软雅黑" panose="020B0503020204020204" charset="-122"/>
                <a:ea typeface="微软雅黑" panose="020B0503020204020204" charset="-122"/>
                <a:sym typeface="+mn-ea"/>
              </a:rPr>
              <a:t>用户层数是指用户所处的裂变链条位置，</a:t>
            </a:r>
            <a:r>
              <a:rPr lang="en-US" altLang="zh-CN" sz="1600" b="1">
                <a:latin typeface="微软雅黑" panose="020B0503020204020204" charset="-122"/>
                <a:ea typeface="微软雅黑" panose="020B0503020204020204" charset="-122"/>
                <a:sym typeface="+mn-ea"/>
              </a:rPr>
              <a:t>1</a:t>
            </a:r>
            <a:r>
              <a:rPr lang="zh-CN" altLang="en-US" sz="1600" b="1">
                <a:latin typeface="微软雅黑" panose="020B0503020204020204" charset="-122"/>
                <a:ea typeface="微软雅黑" panose="020B0503020204020204" charset="-122"/>
                <a:sym typeface="+mn-ea"/>
              </a:rPr>
              <a:t>级就是种子用户</a:t>
            </a:r>
            <a:endParaRPr lang="zh-CN" altLang="en-US" sz="1600" b="1">
              <a:latin typeface="微软雅黑" panose="020B0503020204020204" charset="-122"/>
              <a:ea typeface="微软雅黑" panose="020B0503020204020204" charset="-122"/>
              <a:sym typeface="+mn-ea"/>
            </a:endParaRPr>
          </a:p>
          <a:p>
            <a:pPr algn="l">
              <a:lnSpc>
                <a:spcPct val="140000"/>
              </a:lnSpc>
            </a:pPr>
            <a:r>
              <a:rPr lang="en-US" altLang="zh-CN" sz="1600" b="1">
                <a:latin typeface="微软雅黑" panose="020B0503020204020204" charset="-122"/>
                <a:ea typeface="微软雅黑" panose="020B0503020204020204" charset="-122"/>
                <a:sym typeface="+mn-ea"/>
              </a:rPr>
              <a:t>(2)</a:t>
            </a:r>
            <a:r>
              <a:rPr lang="zh-CN" sz="1600" b="1">
                <a:latin typeface="微软雅黑" panose="020B0503020204020204" charset="-122"/>
                <a:ea typeface="微软雅黑" panose="020B0503020204020204" charset="-122"/>
                <a:sym typeface="+mn-ea"/>
              </a:rPr>
              <a:t>对</a:t>
            </a:r>
            <a:r>
              <a:rPr lang="en-US" altLang="zh-CN" sz="1600" b="1">
                <a:latin typeface="微软雅黑" panose="020B0503020204020204" charset="-122"/>
                <a:ea typeface="微软雅黑" panose="020B0503020204020204" charset="-122"/>
                <a:sym typeface="+mn-ea"/>
              </a:rPr>
              <a:t>14</a:t>
            </a:r>
            <a:r>
              <a:rPr lang="zh-CN" altLang="en-US" sz="1600" b="1">
                <a:latin typeface="微软雅黑" panose="020B0503020204020204" charset="-122"/>
                <a:ea typeface="微软雅黑" panose="020B0503020204020204" charset="-122"/>
                <a:sym typeface="+mn-ea"/>
              </a:rPr>
              <a:t>个</a:t>
            </a:r>
            <a:r>
              <a:rPr lang="zh-CN" sz="1600" b="1">
                <a:latin typeface="微软雅黑" panose="020B0503020204020204" charset="-122"/>
                <a:ea typeface="微软雅黑" panose="020B0503020204020204" charset="-122"/>
                <a:sym typeface="+mn-ea"/>
              </a:rPr>
              <a:t>层级的人数求和，就是总参与人数</a:t>
            </a:r>
            <a:endParaRPr lang="zh-CN" sz="1600" b="1">
              <a:latin typeface="微软雅黑" panose="020B0503020204020204" charset="-122"/>
              <a:ea typeface="微软雅黑" panose="020B0503020204020204" charset="-122"/>
              <a:sym typeface="+mn-ea"/>
            </a:endParaRPr>
          </a:p>
          <a:p>
            <a:pPr algn="l">
              <a:lnSpc>
                <a:spcPct val="140000"/>
              </a:lnSpc>
            </a:pPr>
            <a:r>
              <a:rPr lang="en-US" altLang="zh-CN" sz="1600" b="1">
                <a:latin typeface="微软雅黑" panose="020B0503020204020204" charset="-122"/>
                <a:ea typeface="微软雅黑" panose="020B0503020204020204" charset="-122"/>
                <a:sym typeface="+mn-ea"/>
              </a:rPr>
              <a:t>(3)</a:t>
            </a:r>
            <a:r>
              <a:rPr lang="zh-CN" altLang="en-US" sz="1600" b="1">
                <a:latin typeface="微软雅黑" panose="020B0503020204020204" charset="-122"/>
                <a:ea typeface="微软雅黑" panose="020B0503020204020204" charset="-122"/>
                <a:sym typeface="+mn-ea"/>
              </a:rPr>
              <a:t>第二层级的人肯定都是第一层级的人介绍过来的，但第三层级</a:t>
            </a:r>
            <a:endParaRPr lang="zh-CN" altLang="en-US" sz="1600" b="1">
              <a:latin typeface="微软雅黑" panose="020B0503020204020204" charset="-122"/>
              <a:ea typeface="微软雅黑" panose="020B0503020204020204" charset="-122"/>
              <a:sym typeface="+mn-ea"/>
            </a:endParaRPr>
          </a:p>
          <a:p>
            <a:pPr algn="l">
              <a:lnSpc>
                <a:spcPct val="140000"/>
              </a:lnSpc>
            </a:pPr>
            <a:r>
              <a:rPr lang="zh-CN" altLang="en-US" sz="1600" b="1">
                <a:latin typeface="微软雅黑" panose="020B0503020204020204" charset="-122"/>
                <a:ea typeface="微软雅黑" panose="020B0503020204020204" charset="-122"/>
                <a:sym typeface="+mn-ea"/>
              </a:rPr>
              <a:t>的人跟第一层级的人没有必然联系，因此每向下一层虽然用户一般</a:t>
            </a:r>
            <a:endParaRPr lang="zh-CN" altLang="en-US" sz="1600" b="1">
              <a:latin typeface="微软雅黑" panose="020B0503020204020204" charset="-122"/>
              <a:ea typeface="微软雅黑" panose="020B0503020204020204" charset="-122"/>
              <a:sym typeface="+mn-ea"/>
            </a:endParaRPr>
          </a:p>
          <a:p>
            <a:pPr algn="l">
              <a:lnSpc>
                <a:spcPct val="140000"/>
              </a:lnSpc>
            </a:pPr>
            <a:r>
              <a:rPr lang="zh-CN" altLang="en-US" sz="1600" b="1">
                <a:latin typeface="微软雅黑" panose="020B0503020204020204" charset="-122"/>
                <a:ea typeface="微软雅黑" panose="020B0503020204020204" charset="-122"/>
                <a:sym typeface="+mn-ea"/>
              </a:rPr>
              <a:t>是递减的，但它不一个漏斗模型，不能用漏斗工具去分析</a:t>
            </a:r>
            <a:endParaRPr lang="zh-CN" altLang="en-US" sz="1600" b="1">
              <a:latin typeface="微软雅黑" panose="020B0503020204020204" charset="-122"/>
              <a:ea typeface="微软雅黑" panose="020B0503020204020204" charset="-122"/>
              <a:sym typeface="+mn-ea"/>
            </a:endParaRPr>
          </a:p>
          <a:p>
            <a:pPr algn="l">
              <a:lnSpc>
                <a:spcPct val="140000"/>
              </a:lnSpc>
            </a:pPr>
            <a:r>
              <a:rPr lang="en-US" altLang="zh-CN" sz="1600" b="1">
                <a:latin typeface="微软雅黑" panose="020B0503020204020204" charset="-122"/>
                <a:ea typeface="微软雅黑" panose="020B0503020204020204" charset="-122"/>
                <a:sym typeface="+mn-ea"/>
              </a:rPr>
              <a:t>(4)</a:t>
            </a:r>
            <a:r>
              <a:rPr lang="zh-CN" altLang="en-US" sz="1600" b="1">
                <a:latin typeface="微软雅黑" panose="020B0503020204020204" charset="-122"/>
                <a:ea typeface="微软雅黑" panose="020B0503020204020204" charset="-122"/>
                <a:sym typeface="+mn-ea"/>
              </a:rPr>
              <a:t>阶梯一指的是第一级的任务要求，如：</a:t>
            </a:r>
            <a:r>
              <a:rPr lang="en-US" altLang="zh-CN" sz="1600" b="1">
                <a:latin typeface="微软雅黑" panose="020B0503020204020204" charset="-122"/>
                <a:ea typeface="微软雅黑" panose="020B0503020204020204" charset="-122"/>
                <a:sym typeface="+mn-ea"/>
              </a:rPr>
              <a:t>3</a:t>
            </a:r>
            <a:r>
              <a:rPr lang="zh-CN" altLang="en-US" sz="1600" b="1">
                <a:latin typeface="微软雅黑" panose="020B0503020204020204" charset="-122"/>
                <a:ea typeface="微软雅黑" panose="020B0503020204020204" charset="-122"/>
                <a:sym typeface="+mn-ea"/>
              </a:rPr>
              <a:t>个好友助力，奖个鸡米花</a:t>
            </a:r>
            <a:endParaRPr lang="zh-CN" altLang="en-US" sz="1600" b="1">
              <a:latin typeface="微软雅黑" panose="020B0503020204020204" charset="-122"/>
              <a:ea typeface="微软雅黑" panose="020B0503020204020204" charset="-122"/>
              <a:sym typeface="+mn-ea"/>
            </a:endParaRPr>
          </a:p>
          <a:p>
            <a:pPr algn="l">
              <a:lnSpc>
                <a:spcPct val="140000"/>
              </a:lnSpc>
            </a:pPr>
            <a:r>
              <a:rPr lang="zh-CN" altLang="en-US" sz="1600" b="1">
                <a:latin typeface="微软雅黑" panose="020B0503020204020204" charset="-122"/>
                <a:ea typeface="微软雅黑" panose="020B0503020204020204" charset="-122"/>
                <a:sym typeface="+mn-ea"/>
              </a:rPr>
              <a:t>     阶梯二</a:t>
            </a:r>
            <a:r>
              <a:rPr lang="zh-CN" altLang="en-US" sz="1600" b="1">
                <a:latin typeface="微软雅黑" panose="020B0503020204020204" charset="-122"/>
                <a:ea typeface="微软雅黑" panose="020B0503020204020204" charset="-122"/>
                <a:sym typeface="+mn-ea"/>
              </a:rPr>
              <a:t>指的是第二级的任务要求，如：</a:t>
            </a:r>
            <a:r>
              <a:rPr lang="en-US" altLang="zh-CN" sz="1600" b="1">
                <a:latin typeface="微软雅黑" panose="020B0503020204020204" charset="-122"/>
                <a:ea typeface="微软雅黑" panose="020B0503020204020204" charset="-122"/>
                <a:sym typeface="+mn-ea"/>
              </a:rPr>
              <a:t>5</a:t>
            </a:r>
            <a:r>
              <a:rPr lang="zh-CN" altLang="en-US" sz="1600" b="1">
                <a:latin typeface="微软雅黑" panose="020B0503020204020204" charset="-122"/>
                <a:ea typeface="微软雅黑" panose="020B0503020204020204" charset="-122"/>
                <a:sym typeface="+mn-ea"/>
              </a:rPr>
              <a:t>个好友助力，奖个鸡腿</a:t>
            </a:r>
            <a:endParaRPr lang="zh-CN" altLang="en-US" sz="1600" b="1">
              <a:latin typeface="微软雅黑" panose="020B0503020204020204" charset="-122"/>
              <a:ea typeface="微软雅黑" panose="020B0503020204020204" charset="-122"/>
              <a:sym typeface="+mn-ea"/>
            </a:endParaRPr>
          </a:p>
          <a:p>
            <a:pPr algn="l">
              <a:lnSpc>
                <a:spcPct val="140000"/>
              </a:lnSpc>
            </a:pPr>
            <a:r>
              <a:rPr lang="en-US" altLang="zh-CN" sz="1600" b="1">
                <a:latin typeface="微软雅黑" panose="020B0503020204020204" charset="-122"/>
                <a:ea typeface="微软雅黑" panose="020B0503020204020204" charset="-122"/>
                <a:sym typeface="+mn-ea"/>
              </a:rPr>
              <a:t>(5)</a:t>
            </a:r>
            <a:r>
              <a:rPr lang="zh-CN" altLang="en-US" sz="1600" b="1">
                <a:latin typeface="微软雅黑" panose="020B0503020204020204" charset="-122"/>
                <a:ea typeface="微软雅黑" panose="020B0503020204020204" charset="-122"/>
                <a:sym typeface="+mn-ea"/>
              </a:rPr>
              <a:t>有效分享人数：分享的海报至少有</a:t>
            </a:r>
            <a:r>
              <a:rPr lang="en-US" altLang="zh-CN" sz="1600" b="1">
                <a:latin typeface="微软雅黑" panose="020B0503020204020204" charset="-122"/>
                <a:ea typeface="微软雅黑" panose="020B0503020204020204" charset="-122"/>
                <a:sym typeface="+mn-ea"/>
              </a:rPr>
              <a:t>1</a:t>
            </a:r>
            <a:r>
              <a:rPr lang="zh-CN" altLang="en-US" sz="1600" b="1">
                <a:latin typeface="微软雅黑" panose="020B0503020204020204" charset="-122"/>
                <a:ea typeface="微软雅黑" panose="020B0503020204020204" charset="-122"/>
                <a:sym typeface="+mn-ea"/>
              </a:rPr>
              <a:t>位好友助力称为</a:t>
            </a:r>
            <a:r>
              <a:rPr lang="zh-CN" altLang="en-US" sz="1600" b="1">
                <a:latin typeface="微软雅黑" panose="020B0503020204020204" charset="-122"/>
                <a:ea typeface="微软雅黑" panose="020B0503020204020204" charset="-122"/>
                <a:sym typeface="+mn-ea"/>
              </a:rPr>
              <a:t>有效分享</a:t>
            </a:r>
            <a:endParaRPr lang="zh-CN" altLang="en-US" sz="1600" b="1">
              <a:latin typeface="微软雅黑" panose="020B0503020204020204" charset="-122"/>
              <a:ea typeface="微软雅黑" panose="020B0503020204020204" charset="-122"/>
              <a:sym typeface="+mn-ea"/>
            </a:endParaRPr>
          </a:p>
          <a:p>
            <a:pPr algn="l">
              <a:lnSpc>
                <a:spcPct val="140000"/>
              </a:lnSpc>
            </a:pPr>
            <a:r>
              <a:rPr lang="en-US" altLang="zh-CN" sz="1600" b="1">
                <a:latin typeface="微软雅黑" panose="020B0503020204020204" charset="-122"/>
                <a:ea typeface="微软雅黑" panose="020B0503020204020204" charset="-122"/>
                <a:sym typeface="+mn-ea"/>
              </a:rPr>
              <a:t>(6)</a:t>
            </a:r>
            <a:r>
              <a:rPr lang="zh-CN" altLang="en-US" sz="1600" b="1">
                <a:latin typeface="微软雅黑" panose="020B0503020204020204" charset="-122"/>
                <a:ea typeface="微软雅黑" panose="020B0503020204020204" charset="-122"/>
                <a:sym typeface="+mn-ea"/>
              </a:rPr>
              <a:t>裂变率</a:t>
            </a:r>
            <a:r>
              <a:rPr lang="en-US" altLang="zh-CN" sz="1600" b="1">
                <a:latin typeface="微软雅黑" panose="020B0503020204020204" charset="-122"/>
                <a:ea typeface="微软雅黑" panose="020B0503020204020204" charset="-122"/>
                <a:sym typeface="+mn-ea"/>
              </a:rPr>
              <a:t>=</a:t>
            </a:r>
            <a:r>
              <a:rPr lang="zh-CN" altLang="en-US" sz="1600" b="1">
                <a:latin typeface="微软雅黑" panose="020B0503020204020204" charset="-122"/>
                <a:ea typeface="微软雅黑" panose="020B0503020204020204" charset="-122"/>
                <a:sym typeface="+mn-ea"/>
              </a:rPr>
              <a:t>裂变的新粉人数</a:t>
            </a:r>
            <a:r>
              <a:rPr lang="en-US" altLang="zh-CN" sz="1600" b="1">
                <a:latin typeface="微软雅黑" panose="020B0503020204020204" charset="-122"/>
                <a:ea typeface="微软雅黑" panose="020B0503020204020204" charset="-122"/>
                <a:sym typeface="+mn-ea"/>
              </a:rPr>
              <a:t>/</a:t>
            </a:r>
            <a:r>
              <a:rPr lang="zh-CN" altLang="en-US" sz="1600" b="1">
                <a:latin typeface="微软雅黑" panose="020B0503020204020204" charset="-122"/>
                <a:ea typeface="微软雅黑" panose="020B0503020204020204" charset="-122"/>
                <a:sym typeface="+mn-ea"/>
              </a:rPr>
              <a:t>活动触达人数</a:t>
            </a:r>
            <a:endParaRPr lang="en-US" altLang="zh-CN" sz="1600" b="1">
              <a:latin typeface="微软雅黑" panose="020B0503020204020204" charset="-122"/>
              <a:ea typeface="微软雅黑" panose="020B0503020204020204" charset="-122"/>
              <a:sym typeface="+mn-ea"/>
            </a:endParaRPr>
          </a:p>
        </p:txBody>
      </p:sp>
      <p:sp>
        <p:nvSpPr>
          <p:cNvPr id="20" name="矩形 19"/>
          <p:cNvSpPr/>
          <p:nvPr/>
        </p:nvSpPr>
        <p:spPr>
          <a:xfrm>
            <a:off x="752475" y="963295"/>
            <a:ext cx="8790940" cy="29781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sz="1345" b="1" dirty="0">
                <a:solidFill>
                  <a:schemeClr val="bg1"/>
                </a:solidFill>
                <a:latin typeface="微软雅黑" panose="020B0503020204020204" charset="-122"/>
                <a:ea typeface="微软雅黑" panose="020B0503020204020204" charset="-122"/>
              </a:rPr>
              <a:t>裂变活动复盘</a:t>
            </a:r>
            <a:endParaRPr kumimoji="1" lang="zh-CN" sz="1345" b="1" dirty="0">
              <a:solidFill>
                <a:schemeClr val="bg1"/>
              </a:solidFill>
              <a:latin typeface="微软雅黑" panose="020B0503020204020204" charset="-122"/>
              <a:ea typeface="微软雅黑" panose="020B0503020204020204" charset="-122"/>
            </a:endParaRPr>
          </a:p>
        </p:txBody>
      </p:sp>
      <p:graphicFrame>
        <p:nvGraphicFramePr>
          <p:cNvPr id="5" name="表格 4"/>
          <p:cNvGraphicFramePr/>
          <p:nvPr>
            <p:custDataLst>
              <p:tags r:id="rId3"/>
            </p:custDataLst>
          </p:nvPr>
        </p:nvGraphicFramePr>
        <p:xfrm>
          <a:off x="767397" y="1352550"/>
          <a:ext cx="1968500" cy="904240"/>
        </p:xfrm>
        <a:graphic>
          <a:graphicData uri="http://schemas.openxmlformats.org/drawingml/2006/table">
            <a:tbl>
              <a:tblPr firstRow="1" bandRow="1">
                <a:tableStyleId>{F5AB1C69-6EDB-4FF4-983F-18BD219EF322}</a:tableStyleId>
              </a:tblPr>
              <a:tblGrid>
                <a:gridCol w="1028700"/>
                <a:gridCol w="939800"/>
              </a:tblGrid>
              <a:tr h="165100">
                <a:tc>
                  <a:txBody>
                    <a:bodyPr/>
                    <a:lstStyle/>
                    <a:p>
                      <a:pPr indent="0" algn="ctr">
                        <a:buNone/>
                      </a:pPr>
                      <a:r>
                        <a:rPr lang="zh-CN" sz="1100"/>
                        <a:t>总参与数：</a:t>
                      </a:r>
                      <a:endParaRPr lang="zh-CN" altLang="en-US" sz="1100"/>
                    </a:p>
                  </a:txBody>
                  <a:tcPr marL="12700" marR="12700" marT="12700" anchor="ctr"/>
                </a:tc>
                <a:tc>
                  <a:txBody>
                    <a:bodyPr/>
                    <a:lstStyle/>
                    <a:p>
                      <a:pPr indent="0" algn="ctr">
                        <a:buNone/>
                      </a:pPr>
                      <a:r>
                        <a:rPr lang="en-US" sz="1100"/>
                        <a:t>1688</a:t>
                      </a:r>
                      <a:endParaRPr lang="en-US" altLang="en-US" sz="1100"/>
                    </a:p>
                  </a:txBody>
                  <a:tcPr marL="12700" marR="12700" marT="12700" anchor="ctr"/>
                </a:tc>
              </a:tr>
              <a:tr h="165100">
                <a:tc>
                  <a:txBody>
                    <a:bodyPr/>
                    <a:lstStyle/>
                    <a:p>
                      <a:pPr indent="0" algn="ctr">
                        <a:buNone/>
                      </a:pPr>
                      <a:r>
                        <a:rPr lang="zh-CN" sz="1100"/>
                        <a:t>净增好友数：</a:t>
                      </a:r>
                      <a:endParaRPr lang="zh-CN" altLang="en-US" sz="1100"/>
                    </a:p>
                  </a:txBody>
                  <a:tcPr marL="12700" marR="12700" marT="12700" anchor="ctr"/>
                </a:tc>
                <a:tc>
                  <a:txBody>
                    <a:bodyPr/>
                    <a:lstStyle/>
                    <a:p>
                      <a:pPr indent="0" algn="ctr">
                        <a:buNone/>
                      </a:pPr>
                      <a:r>
                        <a:rPr lang="en-US" sz="1100"/>
                        <a:t>1189</a:t>
                      </a:r>
                      <a:endParaRPr lang="en-US" altLang="en-US" sz="1100"/>
                    </a:p>
                  </a:txBody>
                  <a:tcPr marL="12700" marR="12700" marT="12700" anchor="ctr"/>
                </a:tc>
              </a:tr>
              <a:tr h="165100">
                <a:tc>
                  <a:txBody>
                    <a:bodyPr/>
                    <a:lstStyle/>
                    <a:p>
                      <a:pPr indent="0" algn="ctr">
                        <a:buNone/>
                      </a:pPr>
                      <a:r>
                        <a:rPr lang="zh-CN" sz="1100"/>
                        <a:t>裂变率：</a:t>
                      </a:r>
                      <a:endParaRPr lang="zh-CN" altLang="en-US" sz="1100"/>
                    </a:p>
                  </a:txBody>
                  <a:tcPr marL="12700" marR="12700" marT="12700" anchor="ctr"/>
                </a:tc>
                <a:tc>
                  <a:txBody>
                    <a:bodyPr/>
                    <a:lstStyle/>
                    <a:p>
                      <a:pPr indent="0" algn="ctr">
                        <a:buNone/>
                      </a:pPr>
                      <a:r>
                        <a:rPr lang="en-US" sz="1100"/>
                        <a:t>84.00%</a:t>
                      </a:r>
                      <a:endParaRPr lang="en-US" altLang="en-US" sz="1100"/>
                    </a:p>
                  </a:txBody>
                  <a:tcPr marL="12700" marR="12700" marT="12700" anchor="ctr"/>
                </a:tc>
              </a:tr>
              <a:tr h="165100">
                <a:tc>
                  <a:txBody>
                    <a:bodyPr/>
                    <a:lstStyle/>
                    <a:p>
                      <a:pPr indent="0" algn="ctr">
                        <a:buNone/>
                      </a:pPr>
                      <a:r>
                        <a:rPr lang="zh-CN" sz="1100"/>
                        <a:t>好友留存率：</a:t>
                      </a:r>
                      <a:endParaRPr lang="zh-CN" altLang="en-US" sz="1100"/>
                    </a:p>
                  </a:txBody>
                  <a:tcPr marL="12700" marR="12700" marT="12700" anchor="ctr"/>
                </a:tc>
                <a:tc>
                  <a:txBody>
                    <a:bodyPr/>
                    <a:lstStyle/>
                    <a:p>
                      <a:pPr indent="0" algn="ctr">
                        <a:buNone/>
                      </a:pPr>
                      <a:r>
                        <a:rPr lang="en-US" sz="1100"/>
                        <a:t>76.11%</a:t>
                      </a:r>
                      <a:endParaRPr lang="en-US" altLang="en-US" sz="1100"/>
                    </a:p>
                  </a:txBody>
                  <a:tcPr marL="12700" marR="12700" marT="12700" anchor="ctr"/>
                </a:tc>
              </a:tr>
            </a:tbl>
          </a:graphicData>
        </a:graphic>
      </p:graphicFrame>
      <p:graphicFrame>
        <p:nvGraphicFramePr>
          <p:cNvPr id="8" name="表格 7"/>
          <p:cNvGraphicFramePr/>
          <p:nvPr>
            <p:custDataLst>
              <p:tags r:id="rId4"/>
            </p:custDataLst>
          </p:nvPr>
        </p:nvGraphicFramePr>
        <p:xfrm>
          <a:off x="2878137" y="1355725"/>
          <a:ext cx="3931920" cy="466090"/>
        </p:xfrm>
        <a:graphic>
          <a:graphicData uri="http://schemas.openxmlformats.org/drawingml/2006/table">
            <a:tbl>
              <a:tblPr firstRow="1" bandRow="1">
                <a:tableStyleId>{F5AB1C69-6EDB-4FF4-983F-18BD219EF322}</a:tableStyleId>
              </a:tblPr>
              <a:tblGrid>
                <a:gridCol w="1030605"/>
                <a:gridCol w="941705"/>
                <a:gridCol w="979805"/>
                <a:gridCol w="979805"/>
              </a:tblGrid>
              <a:tr h="233045">
                <a:tc>
                  <a:txBody>
                    <a:bodyPr/>
                    <a:lstStyle/>
                    <a:p>
                      <a:pPr indent="0" algn="ctr">
                        <a:buNone/>
                      </a:pPr>
                      <a:endParaRPr lang="en-US" altLang="en-US" sz="1100"/>
                    </a:p>
                  </a:txBody>
                  <a:tcPr marL="12700" marR="12700" marT="12700" anchor="ctr"/>
                </a:tc>
                <a:tc>
                  <a:txBody>
                    <a:bodyPr/>
                    <a:lstStyle/>
                    <a:p>
                      <a:pPr indent="0" algn="ctr">
                        <a:buNone/>
                      </a:pPr>
                      <a:r>
                        <a:rPr lang="zh-CN" sz="1100"/>
                        <a:t>第一阶梯：</a:t>
                      </a:r>
                      <a:endParaRPr lang="zh-CN" altLang="en-US" sz="1100"/>
                    </a:p>
                  </a:txBody>
                  <a:tcPr marL="12700" marR="12700" marT="12700" anchor="ctr"/>
                </a:tc>
                <a:tc>
                  <a:txBody>
                    <a:bodyPr/>
                    <a:lstStyle/>
                    <a:p>
                      <a:pPr indent="0" algn="ctr">
                        <a:buNone/>
                      </a:pPr>
                      <a:r>
                        <a:rPr lang="zh-CN" sz="1100"/>
                        <a:t>第二阶梯：</a:t>
                      </a:r>
                      <a:endParaRPr lang="zh-CN" altLang="en-US" sz="1100"/>
                    </a:p>
                  </a:txBody>
                  <a:tcPr marL="12700" marR="12700" marT="12700" anchor="ctr"/>
                </a:tc>
                <a:tc>
                  <a:txBody>
                    <a:bodyPr/>
                    <a:lstStyle/>
                    <a:p>
                      <a:pPr indent="0" algn="ctr">
                        <a:buNone/>
                      </a:pPr>
                      <a:r>
                        <a:rPr lang="zh-CN" sz="1100"/>
                        <a:t>第三阶梯：</a:t>
                      </a:r>
                      <a:endParaRPr lang="zh-CN" altLang="en-US" sz="1100"/>
                    </a:p>
                  </a:txBody>
                  <a:tcPr marL="12700" marR="12700" marT="12700" anchor="ctr"/>
                </a:tc>
              </a:tr>
              <a:tr h="233045">
                <a:tc>
                  <a:txBody>
                    <a:bodyPr/>
                    <a:lstStyle/>
                    <a:p>
                      <a:pPr indent="0" algn="ctr">
                        <a:buNone/>
                      </a:pPr>
                      <a:r>
                        <a:rPr lang="zh-CN" sz="1100"/>
                        <a:t>达到用户数：</a:t>
                      </a:r>
                      <a:endParaRPr lang="zh-CN" altLang="en-US" sz="1100"/>
                    </a:p>
                  </a:txBody>
                  <a:tcPr marL="12700" marR="12700" marT="12700" anchor="ctr"/>
                </a:tc>
                <a:tc>
                  <a:txBody>
                    <a:bodyPr/>
                    <a:lstStyle/>
                    <a:p>
                      <a:pPr indent="0" algn="ctr">
                        <a:buNone/>
                      </a:pPr>
                      <a:r>
                        <a:rPr lang="en-US" sz="1100"/>
                        <a:t>122</a:t>
                      </a:r>
                      <a:endParaRPr lang="en-US" altLang="en-US" sz="1100"/>
                    </a:p>
                  </a:txBody>
                  <a:tcPr marL="12700" marR="12700" marT="12700" anchor="ctr"/>
                </a:tc>
                <a:tc>
                  <a:txBody>
                    <a:bodyPr/>
                    <a:lstStyle/>
                    <a:p>
                      <a:pPr indent="0" algn="ctr">
                        <a:buNone/>
                      </a:pPr>
                      <a:r>
                        <a:rPr lang="en-US" sz="1100"/>
                        <a:t>60</a:t>
                      </a:r>
                      <a:endParaRPr lang="en-US" altLang="en-US" sz="1100"/>
                    </a:p>
                  </a:txBody>
                  <a:tcPr marL="12700" marR="12700" marT="12700" anchor="ctr"/>
                </a:tc>
                <a:tc>
                  <a:txBody>
                    <a:bodyPr/>
                    <a:lstStyle/>
                    <a:p>
                      <a:pPr indent="0" algn="ctr">
                        <a:buNone/>
                      </a:pPr>
                      <a:r>
                        <a:rPr lang="en-US" sz="1100"/>
                        <a:t>35</a:t>
                      </a:r>
                      <a:endParaRPr lang="en-US" altLang="en-US" sz="1100"/>
                    </a:p>
                  </a:txBody>
                  <a:tcPr marL="12700" marR="12700" marT="12700" anchor="ctr"/>
                </a:tc>
              </a:tr>
            </a:tbl>
          </a:graphicData>
        </a:graphic>
      </p:graphicFrame>
      <p:graphicFrame>
        <p:nvGraphicFramePr>
          <p:cNvPr id="9" name="表格 8"/>
          <p:cNvGraphicFramePr/>
          <p:nvPr>
            <p:custDataLst>
              <p:tags r:id="rId5"/>
            </p:custDataLst>
          </p:nvPr>
        </p:nvGraphicFramePr>
        <p:xfrm>
          <a:off x="2873057" y="1869440"/>
          <a:ext cx="3933825" cy="678180"/>
        </p:xfrm>
        <a:graphic>
          <a:graphicData uri="http://schemas.openxmlformats.org/drawingml/2006/table">
            <a:tbl>
              <a:tblPr firstRow="1" bandRow="1">
                <a:tableStyleId>{F5AB1C69-6EDB-4FF4-983F-18BD219EF322}</a:tableStyleId>
              </a:tblPr>
              <a:tblGrid>
                <a:gridCol w="1579880"/>
                <a:gridCol w="718820"/>
                <a:gridCol w="683260"/>
                <a:gridCol w="951865"/>
              </a:tblGrid>
              <a:tr h="226060">
                <a:tc>
                  <a:txBody>
                    <a:bodyPr/>
                    <a:lstStyle/>
                    <a:p>
                      <a:pPr indent="0" algn="ctr">
                        <a:buNone/>
                      </a:pPr>
                      <a:endParaRPr lang="en-US" altLang="en-US" sz="1100"/>
                    </a:p>
                  </a:txBody>
                  <a:tcPr marL="12700" marR="12700" marT="12700" anchor="ctr"/>
                </a:tc>
                <a:tc>
                  <a:txBody>
                    <a:bodyPr/>
                    <a:lstStyle/>
                    <a:p>
                      <a:pPr indent="0" algn="ctr">
                        <a:buNone/>
                      </a:pPr>
                      <a:r>
                        <a:rPr lang="zh-CN" sz="1100"/>
                        <a:t>历史数</a:t>
                      </a:r>
                      <a:endParaRPr lang="zh-CN" altLang="en-US" sz="1100"/>
                    </a:p>
                  </a:txBody>
                  <a:tcPr marL="12700" marR="12700" marT="12700" anchor="ctr"/>
                </a:tc>
                <a:tc>
                  <a:txBody>
                    <a:bodyPr/>
                    <a:lstStyle/>
                    <a:p>
                      <a:pPr indent="0" algn="ctr">
                        <a:buNone/>
                      </a:pPr>
                      <a:r>
                        <a:rPr lang="zh-CN" sz="1100"/>
                        <a:t>有效数</a:t>
                      </a:r>
                      <a:endParaRPr lang="zh-CN" altLang="en-US" sz="1100"/>
                    </a:p>
                  </a:txBody>
                  <a:tcPr marL="12700" marR="12700" marT="12700" anchor="ctr"/>
                </a:tc>
                <a:tc>
                  <a:txBody>
                    <a:bodyPr/>
                    <a:lstStyle/>
                    <a:p>
                      <a:pPr indent="0" algn="ctr">
                        <a:buNone/>
                      </a:pPr>
                      <a:r>
                        <a:rPr lang="zh-CN" sz="1100"/>
                        <a:t>链路最高人数</a:t>
                      </a:r>
                      <a:endParaRPr lang="zh-CN" altLang="en-US" sz="1100"/>
                    </a:p>
                  </a:txBody>
                  <a:tcPr marL="12700" marR="12700" marT="12700" anchor="ctr"/>
                </a:tc>
              </a:tr>
              <a:tr h="226060">
                <a:tc>
                  <a:txBody>
                    <a:bodyPr/>
                    <a:lstStyle/>
                    <a:p>
                      <a:pPr indent="0" algn="ctr">
                        <a:buNone/>
                      </a:pPr>
                      <a:r>
                        <a:rPr lang="zh-CN" sz="1100"/>
                        <a:t>顾客裂变最高有效人数：</a:t>
                      </a:r>
                      <a:endParaRPr lang="zh-CN" altLang="en-US" sz="1100"/>
                    </a:p>
                  </a:txBody>
                  <a:tcPr marL="12700" marR="12700" marT="12700" anchor="ctr"/>
                </a:tc>
                <a:tc>
                  <a:txBody>
                    <a:bodyPr/>
                    <a:lstStyle/>
                    <a:p>
                      <a:pPr indent="0" algn="ctr">
                        <a:buNone/>
                      </a:pPr>
                      <a:r>
                        <a:rPr lang="en-US" sz="1100"/>
                        <a:t>20</a:t>
                      </a:r>
                      <a:endParaRPr lang="en-US" altLang="en-US" sz="1100"/>
                    </a:p>
                  </a:txBody>
                  <a:tcPr marL="12700" marR="12700" marT="12700" anchor="ctr"/>
                </a:tc>
                <a:tc>
                  <a:txBody>
                    <a:bodyPr/>
                    <a:lstStyle/>
                    <a:p>
                      <a:pPr indent="0" algn="ctr">
                        <a:buNone/>
                      </a:pPr>
                      <a:r>
                        <a:rPr lang="en-US" sz="1100"/>
                        <a:t>20</a:t>
                      </a:r>
                      <a:endParaRPr lang="en-US" altLang="en-US" sz="1100"/>
                    </a:p>
                  </a:txBody>
                  <a:tcPr marL="12700" marR="12700" marT="12700" anchor="ctr"/>
                </a:tc>
                <a:tc>
                  <a:txBody>
                    <a:bodyPr/>
                    <a:lstStyle/>
                    <a:p>
                      <a:pPr indent="0" algn="ctr">
                        <a:buNone/>
                      </a:pPr>
                      <a:r>
                        <a:rPr lang="en-US" sz="1100"/>
                        <a:t>92</a:t>
                      </a:r>
                      <a:endParaRPr lang="en-US" altLang="en-US" sz="1100"/>
                    </a:p>
                  </a:txBody>
                  <a:tcPr marL="12700" marR="12700" marT="12700" anchor="ctr"/>
                </a:tc>
              </a:tr>
              <a:tr h="226060">
                <a:tc>
                  <a:txBody>
                    <a:bodyPr/>
                    <a:lstStyle/>
                    <a:p>
                      <a:pPr indent="0" algn="ctr">
                        <a:buNone/>
                      </a:pPr>
                      <a:r>
                        <a:rPr lang="zh-CN" sz="1100"/>
                        <a:t>达到最高阶梯三人数：</a:t>
                      </a:r>
                      <a:endParaRPr lang="zh-CN" altLang="en-US" sz="1100"/>
                    </a:p>
                  </a:txBody>
                  <a:tcPr marL="12700" marR="12700" marT="12700" anchor="ctr"/>
                </a:tc>
                <a:tc gridSpan="3">
                  <a:txBody>
                    <a:bodyPr/>
                    <a:lstStyle/>
                    <a:p>
                      <a:pPr indent="0" algn="ctr">
                        <a:buNone/>
                      </a:pPr>
                      <a:r>
                        <a:rPr lang="en-US" sz="1100"/>
                        <a:t>122</a:t>
                      </a:r>
                      <a:endParaRPr lang="en-US" altLang="en-US" sz="1100"/>
                    </a:p>
                  </a:txBody>
                  <a:tcPr marL="12700" marR="12700" marT="12700" anchor="ctr"/>
                </a:tc>
                <a:tc hMerge="1">
                  <a:tcPr/>
                </a:tc>
                <a:tc hMerge="1">
                  <a:tcPr/>
                </a:tc>
              </a:tr>
            </a:tbl>
          </a:graphicData>
        </a:graphic>
      </p:graphicFrame>
      <p:sp>
        <p:nvSpPr>
          <p:cNvPr id="11" name="文本框 10"/>
          <p:cNvSpPr txBox="1"/>
          <p:nvPr/>
        </p:nvSpPr>
        <p:spPr>
          <a:xfrm>
            <a:off x="1093788" y="435610"/>
            <a:ext cx="3230880" cy="337185"/>
          </a:xfrm>
          <a:prstGeom prst="rect">
            <a:avLst/>
          </a:prstGeom>
          <a:noFill/>
        </p:spPr>
        <p:txBody>
          <a:bodyPr wrap="none" rtlCol="0">
            <a:spAutoFit/>
          </a:bodyPr>
          <a:lstStyle/>
          <a:p>
            <a:pPr algn="ctr"/>
            <a:r>
              <a:rPr lang="zh-CN" altLang="en-US" sz="1600" b="1">
                <a:latin typeface="微软雅黑" panose="020B0503020204020204" charset="-122"/>
                <a:ea typeface="微软雅黑" panose="020B0503020204020204" charset="-122"/>
                <a:sym typeface="+mn-ea"/>
              </a:rPr>
              <a:t>解读多级裂变活动的数据统计表：</a:t>
            </a:r>
            <a:endParaRPr lang="zh-CN" altLang="en-US" sz="1600" b="1">
              <a:sym typeface="+mn-ea"/>
            </a:endParaRPr>
          </a:p>
        </p:txBody>
      </p:sp>
      <p:grpSp>
        <p:nvGrpSpPr>
          <p:cNvPr id="7" name="组合 6"/>
          <p:cNvGrpSpPr/>
          <p:nvPr/>
        </p:nvGrpSpPr>
        <p:grpSpPr>
          <a:xfrm>
            <a:off x="9368790" y="120650"/>
            <a:ext cx="659130" cy="598170"/>
            <a:chOff x="14118" y="124"/>
            <a:chExt cx="1038" cy="942"/>
          </a:xfrm>
        </p:grpSpPr>
        <p:sp>
          <p:nvSpPr>
            <p:cNvPr id="3" name="对角圆角矩形 2"/>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resource"/>
            <p:cNvPicPr>
              <a:picLocks noChangeAspect="1"/>
            </p:cNvPicPr>
            <p:nvPr/>
          </p:nvPicPr>
          <p:blipFill>
            <a:blip r:embed="rId6"/>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3" name="文本框 1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graphicFrame>
        <p:nvGraphicFramePr>
          <p:cNvPr id="4" name="图示 3"/>
          <p:cNvGraphicFramePr/>
          <p:nvPr/>
        </p:nvGraphicFramePr>
        <p:xfrm>
          <a:off x="6932930" y="1355725"/>
          <a:ext cx="3192145" cy="42335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52208" y="436245"/>
            <a:ext cx="2621280" cy="337185"/>
          </a:xfrm>
          <a:prstGeom prst="rect">
            <a:avLst/>
          </a:prstGeom>
          <a:noFill/>
        </p:spPr>
        <p:txBody>
          <a:bodyPr wrap="none" rtlCol="0">
            <a:spAutoFit/>
          </a:bodyPr>
          <a:lstStyle/>
          <a:p>
            <a:pPr algn="ctr"/>
            <a:r>
              <a:rPr lang="zh-CN" altLang="en-US" sz="1600" b="1">
                <a:latin typeface="微软雅黑" panose="020B0503020204020204" charset="-122"/>
                <a:ea typeface="微软雅黑" panose="020B0503020204020204" charset="-122"/>
                <a:sym typeface="+mn-ea"/>
              </a:rPr>
              <a:t>裂变活动如何做数据分析：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p:cNvSpPr txBox="1"/>
          <p:nvPr/>
        </p:nvSpPr>
        <p:spPr>
          <a:xfrm>
            <a:off x="1936115" y="1132840"/>
            <a:ext cx="6146800" cy="435610"/>
          </a:xfrm>
          <a:prstGeom prst="rect">
            <a:avLst/>
          </a:prstGeom>
          <a:noFill/>
        </p:spPr>
        <p:txBody>
          <a:bodyPr wrap="square" rtlCol="0" anchor="t">
            <a:spAutoFit/>
          </a:bodyPr>
          <a:lstStyle/>
          <a:p>
            <a:pPr algn="ctr">
              <a:lnSpc>
                <a:spcPct val="140000"/>
              </a:lnSpc>
            </a:pPr>
            <a:r>
              <a:rPr lang="zh-CN" altLang="en-US" sz="1600" b="1">
                <a:sym typeface="+mn-ea"/>
              </a:rPr>
              <a:t>以某口腔护理项目为例</a:t>
            </a:r>
            <a:endParaRPr lang="zh-CN" sz="1600" b="1">
              <a:solidFill>
                <a:schemeClr val="tx1"/>
              </a:solidFill>
              <a:latin typeface="微软雅黑" panose="020B0503020204020204" charset="-122"/>
              <a:ea typeface="微软雅黑" panose="020B0503020204020204" charset="-122"/>
              <a:sym typeface="+mn-ea"/>
            </a:endParaRPr>
          </a:p>
        </p:txBody>
      </p:sp>
      <p:grpSp>
        <p:nvGrpSpPr>
          <p:cNvPr id="7" name="组合 6"/>
          <p:cNvGrpSpPr/>
          <p:nvPr/>
        </p:nvGrpSpPr>
        <p:grpSpPr>
          <a:xfrm>
            <a:off x="9368790" y="120650"/>
            <a:ext cx="659130" cy="598170"/>
            <a:chOff x="14118" y="124"/>
            <a:chExt cx="1038" cy="942"/>
          </a:xfrm>
        </p:grpSpPr>
        <p:sp>
          <p:nvSpPr>
            <p:cNvPr id="11" name="对角圆角矩形 1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4" name="图片 3"/>
          <p:cNvPicPr>
            <a:picLocks noChangeAspect="1"/>
          </p:cNvPicPr>
          <p:nvPr/>
        </p:nvPicPr>
        <p:blipFill>
          <a:blip r:embed="rId4"/>
          <a:stretch>
            <a:fillRect/>
          </a:stretch>
        </p:blipFill>
        <p:spPr>
          <a:xfrm>
            <a:off x="2736850" y="1568450"/>
            <a:ext cx="4631690" cy="396494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cstate="print"/>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[图片]</a:t>
            </a:r>
            <a:endParaRPr lang="zh-CN" altLang="en-US"/>
          </a:p>
        </p:txBody>
      </p:sp>
      <p:sp>
        <p:nvSpPr>
          <p:cNvPr id="11" name="文本框 10"/>
          <p:cNvSpPr txBox="1"/>
          <p:nvPr/>
        </p:nvSpPr>
        <p:spPr>
          <a:xfrm>
            <a:off x="1271270" y="4952365"/>
            <a:ext cx="1613535" cy="521970"/>
          </a:xfrm>
          <a:prstGeom prst="rect">
            <a:avLst/>
          </a:prstGeom>
          <a:noFill/>
        </p:spPr>
        <p:txBody>
          <a:bodyPr wrap="square" rtlCol="0">
            <a:spAutoFit/>
          </a:bodyPr>
          <a:p>
            <a:r>
              <a:rPr lang="en-US" altLang="zh-CN" sz="1400">
                <a:latin typeface="微软雅黑" panose="020B0503020204020204" charset="-122"/>
                <a:ea typeface="微软雅黑" panose="020B0503020204020204" charset="-122"/>
                <a:cs typeface="微软雅黑" panose="020B0503020204020204" charset="-122"/>
              </a:rPr>
              <a:t>3/18</a:t>
            </a:r>
            <a:r>
              <a:rPr lang="zh-CN" altLang="en-US" sz="1400">
                <a:latin typeface="微软雅黑" panose="020B0503020204020204" charset="-122"/>
                <a:ea typeface="微软雅黑" panose="020B0503020204020204" charset="-122"/>
                <a:cs typeface="微软雅黑" panose="020B0503020204020204" charset="-122"/>
              </a:rPr>
              <a:t>裂变：</a:t>
            </a:r>
            <a:r>
              <a:rPr lang="en-US" sz="1400">
                <a:solidFill>
                  <a:srgbClr val="000000"/>
                </a:solidFill>
                <a:latin typeface="微软雅黑" panose="020B0503020204020204" charset="-122"/>
                <a:ea typeface="微软雅黑" panose="020B0503020204020204" charset="-122"/>
                <a:cs typeface="微软雅黑" panose="020B0503020204020204" charset="-122"/>
                <a:sym typeface="+mn-ea"/>
              </a:rPr>
              <a:t>538</a:t>
            </a:r>
            <a:r>
              <a:rPr lang="zh-CN" altLang="en-US" sz="1400">
                <a:solidFill>
                  <a:srgbClr val="000000"/>
                </a:solidFill>
                <a:latin typeface="微软雅黑" panose="020B0503020204020204" charset="-122"/>
                <a:ea typeface="微软雅黑" panose="020B0503020204020204" charset="-122"/>
                <a:cs typeface="微软雅黑" panose="020B0503020204020204" charset="-122"/>
                <a:sym typeface="+mn-ea"/>
              </a:rPr>
              <a:t>人</a:t>
            </a:r>
            <a:endParaRPr lang="en-US" altLang="en-US" sz="1400" b="0">
              <a:solidFill>
                <a:srgbClr val="000000"/>
              </a:solidFill>
              <a:latin typeface="微软雅黑" panose="020B0503020204020204" charset="-122"/>
              <a:ea typeface="微软雅黑" panose="020B0503020204020204" charset="-122"/>
              <a:cs typeface="微软雅黑" panose="020B0503020204020204" charset="-122"/>
            </a:endParaRPr>
          </a:p>
          <a:p>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4185285" y="4952365"/>
            <a:ext cx="1749425" cy="521970"/>
          </a:xfrm>
          <a:prstGeom prst="rect">
            <a:avLst/>
          </a:prstGeom>
          <a:noFill/>
        </p:spPr>
        <p:txBody>
          <a:bodyPr wrap="square" rtlCol="0">
            <a:spAutoFit/>
          </a:bodyPr>
          <a:p>
            <a:r>
              <a:rPr lang="en-US" altLang="zh-CN" sz="1400">
                <a:latin typeface="微软雅黑" panose="020B0503020204020204" charset="-122"/>
                <a:ea typeface="微软雅黑" panose="020B0503020204020204" charset="-122"/>
                <a:cs typeface="微软雅黑" panose="020B0503020204020204" charset="-122"/>
              </a:rPr>
              <a:t>3/20</a:t>
            </a:r>
            <a:r>
              <a:rPr lang="zh-CN" altLang="en-US" sz="1400">
                <a:latin typeface="微软雅黑" panose="020B0503020204020204" charset="-122"/>
                <a:ea typeface="微软雅黑" panose="020B0503020204020204" charset="-122"/>
                <a:cs typeface="微软雅黑" panose="020B0503020204020204" charset="-122"/>
              </a:rPr>
              <a:t>裂变：</a:t>
            </a:r>
            <a:r>
              <a:rPr lang="en-US" sz="1400">
                <a:solidFill>
                  <a:srgbClr val="000000"/>
                </a:solidFill>
                <a:latin typeface="微软雅黑" panose="020B0503020204020204" charset="-122"/>
                <a:ea typeface="微软雅黑" panose="020B0503020204020204" charset="-122"/>
                <a:cs typeface="微软雅黑" panose="020B0503020204020204" charset="-122"/>
                <a:sym typeface="+mn-ea"/>
              </a:rPr>
              <a:t>6534</a:t>
            </a:r>
            <a:r>
              <a:rPr lang="zh-CN" altLang="en-US" sz="1400">
                <a:solidFill>
                  <a:srgbClr val="000000"/>
                </a:solidFill>
                <a:latin typeface="微软雅黑" panose="020B0503020204020204" charset="-122"/>
                <a:ea typeface="微软雅黑" panose="020B0503020204020204" charset="-122"/>
                <a:cs typeface="微软雅黑" panose="020B0503020204020204" charset="-122"/>
                <a:sym typeface="+mn-ea"/>
              </a:rPr>
              <a:t>人</a:t>
            </a:r>
            <a:endParaRPr lang="en-US" altLang="en-US" sz="1400" b="0">
              <a:solidFill>
                <a:srgbClr val="000000"/>
              </a:solidFill>
              <a:latin typeface="微软雅黑" panose="020B0503020204020204" charset="-122"/>
              <a:ea typeface="微软雅黑" panose="020B0503020204020204" charset="-122"/>
              <a:cs typeface="微软雅黑" panose="020B0503020204020204" charset="-122"/>
            </a:endParaRPr>
          </a:p>
          <a:p>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7291070" y="4952365"/>
            <a:ext cx="1802765" cy="521970"/>
          </a:xfrm>
          <a:prstGeom prst="rect">
            <a:avLst/>
          </a:prstGeom>
          <a:noFill/>
        </p:spPr>
        <p:txBody>
          <a:bodyPr wrap="square" rtlCol="0">
            <a:spAutoFit/>
          </a:bodyPr>
          <a:p>
            <a:r>
              <a:rPr lang="en-US" altLang="zh-CN" sz="1400">
                <a:latin typeface="微软雅黑" panose="020B0503020204020204" charset="-122"/>
                <a:ea typeface="微软雅黑" panose="020B0503020204020204" charset="-122"/>
                <a:cs typeface="微软雅黑" panose="020B0503020204020204" charset="-122"/>
              </a:rPr>
              <a:t>3/26</a:t>
            </a:r>
            <a:r>
              <a:rPr lang="zh-CN" altLang="en-US" sz="1400">
                <a:latin typeface="微软雅黑" panose="020B0503020204020204" charset="-122"/>
                <a:ea typeface="微软雅黑" panose="020B0503020204020204" charset="-122"/>
                <a:cs typeface="微软雅黑" panose="020B0503020204020204" charset="-122"/>
              </a:rPr>
              <a:t>裂变：</a:t>
            </a:r>
            <a:r>
              <a:rPr lang="en-US" sz="1400">
                <a:solidFill>
                  <a:srgbClr val="000000"/>
                </a:solidFill>
                <a:latin typeface="微软雅黑" panose="020B0503020204020204" charset="-122"/>
                <a:ea typeface="微软雅黑" panose="020B0503020204020204" charset="-122"/>
                <a:cs typeface="微软雅黑" panose="020B0503020204020204" charset="-122"/>
                <a:sym typeface="+mn-ea"/>
              </a:rPr>
              <a:t>5134</a:t>
            </a:r>
            <a:r>
              <a:rPr lang="zh-CN" altLang="en-US" sz="1400">
                <a:solidFill>
                  <a:srgbClr val="000000"/>
                </a:solidFill>
                <a:latin typeface="微软雅黑" panose="020B0503020204020204" charset="-122"/>
                <a:ea typeface="微软雅黑" panose="020B0503020204020204" charset="-122"/>
                <a:cs typeface="微软雅黑" panose="020B0503020204020204" charset="-122"/>
                <a:sym typeface="+mn-ea"/>
              </a:rPr>
              <a:t>人</a:t>
            </a:r>
            <a:endParaRPr lang="en-US" altLang="en-US" sz="1400" b="0">
              <a:solidFill>
                <a:srgbClr val="000000"/>
              </a:solidFill>
              <a:latin typeface="微软雅黑" panose="020B0503020204020204" charset="-122"/>
              <a:ea typeface="微软雅黑" panose="020B0503020204020204" charset="-122"/>
              <a:cs typeface="微软雅黑" panose="020B0503020204020204" charset="-122"/>
            </a:endParaRPr>
          </a:p>
          <a:p>
            <a:r>
              <a:rPr lang="en-US" altLang="zh-CN" sz="1400">
                <a:latin typeface="微软雅黑" panose="020B0503020204020204" charset="-122"/>
                <a:ea typeface="微软雅黑" panose="020B0503020204020204" charset="-122"/>
                <a:cs typeface="微软雅黑" panose="020B0503020204020204" charset="-122"/>
                <a:sym typeface="+mn-ea"/>
              </a:rPr>
              <a:t>3/30</a:t>
            </a:r>
            <a:r>
              <a:rPr lang="zh-CN" altLang="en-US" sz="1400">
                <a:latin typeface="微软雅黑" panose="020B0503020204020204" charset="-122"/>
                <a:ea typeface="微软雅黑" panose="020B0503020204020204" charset="-122"/>
                <a:cs typeface="微软雅黑" panose="020B0503020204020204" charset="-122"/>
                <a:sym typeface="+mn-ea"/>
              </a:rPr>
              <a:t>裂变：</a:t>
            </a:r>
            <a:r>
              <a:rPr lang="en-US" sz="1400">
                <a:solidFill>
                  <a:srgbClr val="000000"/>
                </a:solidFill>
                <a:latin typeface="微软雅黑" panose="020B0503020204020204" charset="-122"/>
                <a:ea typeface="微软雅黑" panose="020B0503020204020204" charset="-122"/>
                <a:cs typeface="微软雅黑" panose="020B0503020204020204" charset="-122"/>
                <a:sym typeface="+mn-ea"/>
              </a:rPr>
              <a:t>6429</a:t>
            </a:r>
            <a:r>
              <a:rPr lang="zh-CN" altLang="en-US" sz="1400">
                <a:solidFill>
                  <a:srgbClr val="000000"/>
                </a:solidFill>
                <a:latin typeface="微软雅黑" panose="020B0503020204020204" charset="-122"/>
                <a:ea typeface="微软雅黑" panose="020B0503020204020204" charset="-122"/>
                <a:cs typeface="微软雅黑" panose="020B0503020204020204" charset="-122"/>
                <a:sym typeface="+mn-ea"/>
              </a:rPr>
              <a:t>人</a:t>
            </a:r>
            <a:endParaRPr lang="zh-CN" altLang="en-US" sz="140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grpSp>
        <p:nvGrpSpPr>
          <p:cNvPr id="5" name="组合 4"/>
          <p:cNvGrpSpPr/>
          <p:nvPr/>
        </p:nvGrpSpPr>
        <p:grpSpPr>
          <a:xfrm>
            <a:off x="9368790" y="120650"/>
            <a:ext cx="659130" cy="598170"/>
            <a:chOff x="14118" y="124"/>
            <a:chExt cx="1038" cy="942"/>
          </a:xfrm>
        </p:grpSpPr>
        <p:sp>
          <p:nvSpPr>
            <p:cNvPr id="8" name="对角圆角矩形 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5" name="文本框 14"/>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16" name="图片 15"/>
          <p:cNvPicPr>
            <a:picLocks noChangeAspect="1"/>
          </p:cNvPicPr>
          <p:nvPr/>
        </p:nvPicPr>
        <p:blipFill>
          <a:blip r:embed="rId4"/>
          <a:stretch>
            <a:fillRect/>
          </a:stretch>
        </p:blipFill>
        <p:spPr>
          <a:xfrm>
            <a:off x="957580" y="1329690"/>
            <a:ext cx="8562975" cy="3622675"/>
          </a:xfrm>
          <a:prstGeom prst="rect">
            <a:avLst/>
          </a:prstGeom>
        </p:spPr>
      </p:pic>
      <p:sp>
        <p:nvSpPr>
          <p:cNvPr id="89" name="文本框 88"/>
          <p:cNvSpPr txBox="1"/>
          <p:nvPr/>
        </p:nvSpPr>
        <p:spPr>
          <a:xfrm>
            <a:off x="1093470" y="801370"/>
            <a:ext cx="8427085" cy="4356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p>
            <a:pPr algn="ctr">
              <a:lnSpc>
                <a:spcPct val="140000"/>
              </a:lnSpc>
            </a:pPr>
            <a:r>
              <a:rPr lang="zh-CN" altLang="en-US" sz="1600" b="1">
                <a:solidFill>
                  <a:schemeClr val="tx1"/>
                </a:solidFill>
                <a:latin typeface="微软雅黑" panose="020B0503020204020204" charset="-122"/>
                <a:ea typeface="微软雅黑" panose="020B0503020204020204" charset="-122"/>
                <a:sym typeface="+mn-ea"/>
              </a:rPr>
              <a:t>裂变数据分析的逻辑也是一样的：要对比不同的文案和素材，没有对比，就无从优化</a:t>
            </a:r>
            <a:endParaRPr lang="zh-CN" altLang="en-US" sz="1600" b="1">
              <a:solidFill>
                <a:schemeClr val="tx1"/>
              </a:solidFill>
              <a:latin typeface="微软雅黑" panose="020B0503020204020204" charset="-122"/>
              <a:ea typeface="微软雅黑" panose="020B0503020204020204" charset="-122"/>
              <a:sym typeface="+mn-ea"/>
            </a:endParaRPr>
          </a:p>
        </p:txBody>
      </p:sp>
      <p:sp>
        <p:nvSpPr>
          <p:cNvPr id="17" name="文本框 16"/>
          <p:cNvSpPr txBox="1"/>
          <p:nvPr/>
        </p:nvSpPr>
        <p:spPr>
          <a:xfrm>
            <a:off x="1152208" y="436245"/>
            <a:ext cx="2621280" cy="337185"/>
          </a:xfrm>
          <a:prstGeom prst="rect">
            <a:avLst/>
          </a:prstGeom>
          <a:noFill/>
        </p:spPr>
        <p:txBody>
          <a:bodyPr wrap="none" rtlCol="0">
            <a:spAutoFit/>
          </a:bodyPr>
          <a:p>
            <a:pPr algn="ctr"/>
            <a:r>
              <a:rPr lang="zh-CN" altLang="en-US" sz="1600" b="1">
                <a:latin typeface="微软雅黑" panose="020B0503020204020204" charset="-122"/>
                <a:ea typeface="微软雅黑" panose="020B0503020204020204" charset="-122"/>
                <a:sym typeface="+mn-ea"/>
              </a:rPr>
              <a:t>裂变活动如何做数据分析：</a:t>
            </a:r>
            <a:endParaRPr lang="zh-CN" altLang="en-US" sz="1600" b="1">
              <a:solidFill>
                <a:schemeClr val="tx1"/>
              </a:solidFill>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cstate="print"/>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[图片]</a:t>
            </a:r>
            <a:endParaRPr lang="zh-CN" altLang="en-US"/>
          </a:p>
        </p:txBody>
      </p:sp>
      <p:graphicFrame>
        <p:nvGraphicFramePr>
          <p:cNvPr id="5" name="表格 4"/>
          <p:cNvGraphicFramePr/>
          <p:nvPr>
            <p:custDataLst>
              <p:tags r:id="rId3"/>
            </p:custDataLst>
          </p:nvPr>
        </p:nvGraphicFramePr>
        <p:xfrm>
          <a:off x="436245" y="814035"/>
          <a:ext cx="9437370" cy="4665345"/>
        </p:xfrm>
        <a:graphic>
          <a:graphicData uri="http://schemas.openxmlformats.org/drawingml/2006/table">
            <a:tbl>
              <a:tblPr firstRow="1" bandRow="1">
                <a:tableStyleId>{5C22544A-7EE6-4342-B048-85BDC9FD1C3A}</a:tableStyleId>
              </a:tblPr>
              <a:tblGrid>
                <a:gridCol w="400050"/>
                <a:gridCol w="400050"/>
                <a:gridCol w="421005"/>
                <a:gridCol w="398780"/>
                <a:gridCol w="568325"/>
                <a:gridCol w="767080"/>
                <a:gridCol w="572770"/>
                <a:gridCol w="572135"/>
                <a:gridCol w="707390"/>
                <a:gridCol w="593090"/>
                <a:gridCol w="642620"/>
                <a:gridCol w="385445"/>
                <a:gridCol w="558800"/>
                <a:gridCol w="699135"/>
                <a:gridCol w="697865"/>
                <a:gridCol w="504825"/>
                <a:gridCol w="548005"/>
              </a:tblGrid>
              <a:tr h="180340">
                <a:tc gridSpan="17">
                  <a:txBody>
                    <a:bodyPr/>
                    <a:p>
                      <a:pPr indent="0" algn="ctr">
                        <a:buNone/>
                      </a:pPr>
                      <a:r>
                        <a:rPr lang="zh-CN" sz="800" b="1">
                          <a:solidFill>
                            <a:srgbClr val="000000"/>
                          </a:solidFill>
                          <a:latin typeface="Arial" panose="020B0604020202020204" pitchFamily="34" charset="0"/>
                          <a:ea typeface="宋体" panose="02010600030101010101" pitchFamily="2" charset="-122"/>
                        </a:rPr>
                        <a:t>3.18裂变复盘</a:t>
                      </a:r>
                      <a:endParaRPr lang="zh-CN" altLang="en-US" sz="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solidFill>
                      <a:srgbClr val="FFC000"/>
                    </a:solid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302260">
                <a:tc>
                  <a:txBody>
                    <a:bodyPr/>
                    <a:p>
                      <a:pPr indent="0" algn="ctr">
                        <a:buNone/>
                      </a:pPr>
                      <a:r>
                        <a:rPr lang="zh-CN" sz="800" b="0">
                          <a:solidFill>
                            <a:srgbClr val="000000"/>
                          </a:solidFill>
                          <a:latin typeface="Arial" panose="020B0604020202020204" pitchFamily="34" charset="0"/>
                          <a:ea typeface="宋体" panose="02010600030101010101" pitchFamily="2" charset="-122"/>
                        </a:rPr>
                        <a:t>裂变日期</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触达人数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目标裂变人数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阶梯裂变</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裂变目标人数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理论上最低礼品数量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实际裂变人数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奖品设置数量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达标数量（去重）</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实际兑奖数量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分级裂变兑奖率</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兑换率</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整体兑奖比例</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奖品名称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奖品价格</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总成本</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平均获客成本</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180340">
                <a:tc rowSpan="3">
                  <a:txBody>
                    <a:bodyPr/>
                    <a:p>
                      <a:pPr indent="0" algn="ctr">
                        <a:buNone/>
                      </a:pPr>
                      <a:r>
                        <a:rPr lang="en-US" sz="800" b="0">
                          <a:solidFill>
                            <a:srgbClr val="000000"/>
                          </a:solidFill>
                          <a:latin typeface="宋体" panose="02010600030101010101" pitchFamily="2" charset="-122"/>
                        </a:rPr>
                        <a:t>3.18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400</a:t>
                      </a:r>
                      <a:r>
                        <a:rPr lang="zh-CN" altLang="en-US" sz="800" b="0">
                          <a:solidFill>
                            <a:srgbClr val="000000"/>
                          </a:solidFill>
                          <a:latin typeface="宋体" panose="02010600030101010101" pitchFamily="2" charset="-122"/>
                        </a:rPr>
                        <a:t>（</a:t>
                      </a:r>
                      <a:r>
                        <a:rPr lang="en-US" altLang="zh-CN" sz="800" b="0">
                          <a:solidFill>
                            <a:srgbClr val="000000"/>
                          </a:solidFill>
                          <a:latin typeface="宋体" panose="02010600030101010101" pitchFamily="2" charset="-122"/>
                        </a:rPr>
                        <a:t>2</a:t>
                      </a:r>
                      <a:r>
                        <a:rPr lang="zh-CN" altLang="en-US" sz="800" b="0">
                          <a:solidFill>
                            <a:srgbClr val="000000"/>
                          </a:solidFill>
                          <a:latin typeface="宋体" panose="02010600030101010101" pitchFamily="2" charset="-122"/>
                        </a:rPr>
                        <a:t>个群）</a:t>
                      </a:r>
                      <a:endParaRPr lang="zh-CN"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10000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3</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538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475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36</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46.15%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2.53%</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50.98%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液体牙膏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48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576</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5.86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18034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800" b="0">
                          <a:solidFill>
                            <a:srgbClr val="000000"/>
                          </a:solidFill>
                          <a:latin typeface="宋体" panose="02010600030101010101" pitchFamily="2" charset="-122"/>
                        </a:rPr>
                        <a:t>18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800" b="0">
                          <a:solidFill>
                            <a:srgbClr val="000000"/>
                          </a:solidFill>
                          <a:latin typeface="宋体" panose="02010600030101010101" pitchFamily="2" charset="-122"/>
                        </a:rPr>
                        <a:t>20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9</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9</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34.62%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45.00%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美白牙贴</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148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1332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18288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800" b="0">
                          <a:solidFill>
                            <a:srgbClr val="000000"/>
                          </a:solidFill>
                          <a:latin typeface="宋体" panose="02010600030101010101" pitchFamily="2" charset="-122"/>
                        </a:rPr>
                        <a:t>28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800" b="0">
                          <a:solidFill>
                            <a:srgbClr val="000000"/>
                          </a:solidFill>
                          <a:latin typeface="宋体" panose="02010600030101010101" pitchFamily="2" charset="-122"/>
                        </a:rPr>
                        <a:t>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6</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19.23%</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100.00%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E1P电动牙刷</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249</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1245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129540">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180340">
                <a:tc gridSpan="17">
                  <a:txBody>
                    <a:bodyPr/>
                    <a:p>
                      <a:pPr indent="0" algn="ctr">
                        <a:buNone/>
                      </a:pPr>
                      <a:r>
                        <a:rPr lang="zh-CN" sz="800" b="1">
                          <a:solidFill>
                            <a:srgbClr val="000000"/>
                          </a:solidFill>
                          <a:latin typeface="Arial" panose="020B0604020202020204" pitchFamily="34" charset="0"/>
                          <a:ea typeface="宋体" panose="02010600030101010101" pitchFamily="2" charset="-122"/>
                        </a:rPr>
                        <a:t>3.20裂变复盘</a:t>
                      </a:r>
                      <a:endParaRPr lang="zh-CN" altLang="en-US" sz="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02260">
                <a:tc>
                  <a:txBody>
                    <a:bodyPr/>
                    <a:p>
                      <a:pPr indent="0" algn="ctr">
                        <a:buNone/>
                      </a:pPr>
                      <a:r>
                        <a:rPr lang="zh-CN" sz="800" b="0">
                          <a:solidFill>
                            <a:srgbClr val="000000"/>
                          </a:solidFill>
                          <a:latin typeface="Arial" panose="020B0604020202020204" pitchFamily="34" charset="0"/>
                          <a:ea typeface="宋体" panose="02010600030101010101" pitchFamily="2" charset="-122"/>
                        </a:rPr>
                        <a:t>裂变日期</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触达人数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目标裂变人数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阶梯裂变</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裂变目标人数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理论上最低礼品数量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实际裂变人数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奖品设置数量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达标数量（去重）</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实际兑奖数量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分级裂变兑奖率</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兑换率</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整体兑奖比例</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奖品名称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奖品价格（含运费）</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总成本</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平均获客成本</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180340">
                <a:tc rowSpan="3">
                  <a:txBody>
                    <a:bodyPr/>
                    <a:p>
                      <a:pPr indent="0" algn="ctr">
                        <a:buNone/>
                      </a:pPr>
                      <a:r>
                        <a:rPr lang="en-US" sz="800" b="0">
                          <a:solidFill>
                            <a:srgbClr val="000000"/>
                          </a:solidFill>
                          <a:latin typeface="宋体" panose="02010600030101010101" pitchFamily="2" charset="-122"/>
                        </a:rPr>
                        <a:t>3.20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19000</a:t>
                      </a:r>
                      <a:r>
                        <a:rPr lang="zh-CN" altLang="en-US" sz="800" b="0">
                          <a:solidFill>
                            <a:srgbClr val="000000"/>
                          </a:solidFill>
                          <a:latin typeface="宋体" panose="02010600030101010101" pitchFamily="2" charset="-122"/>
                        </a:rPr>
                        <a:t>（个微点对点</a:t>
                      </a:r>
                      <a:r>
                        <a:rPr lang="en-US" altLang="zh-CN" sz="800" b="0">
                          <a:solidFill>
                            <a:srgbClr val="000000"/>
                          </a:solidFill>
                          <a:latin typeface="宋体" panose="02010600030101010101" pitchFamily="2" charset="-122"/>
                        </a:rPr>
                        <a:t>+</a:t>
                      </a:r>
                      <a:r>
                        <a:rPr lang="zh-CN" altLang="en-US" sz="800" b="0">
                          <a:solidFill>
                            <a:srgbClr val="000000"/>
                          </a:solidFill>
                          <a:latin typeface="宋体" panose="02010600030101010101" pitchFamily="2" charset="-122"/>
                        </a:rPr>
                        <a:t>企微群）</a:t>
                      </a:r>
                      <a:endParaRPr lang="zh-CN"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5000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2308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462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6534</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322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260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319</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64.97%</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99.07%</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98.20%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维c养护牙膏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31</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9889</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4.04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18034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800" b="0">
                          <a:solidFill>
                            <a:srgbClr val="000000"/>
                          </a:solidFill>
                          <a:latin typeface="宋体" panose="02010600030101010101" pitchFamily="2" charset="-122"/>
                        </a:rPr>
                        <a:t>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1731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216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800" b="0">
                          <a:solidFill>
                            <a:srgbClr val="000000"/>
                          </a:solidFill>
                          <a:latin typeface="宋体" panose="02010600030101010101" pitchFamily="2" charset="-122"/>
                        </a:rPr>
                        <a:t>112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153</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107</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21.79%</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95.54%</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液体牙膏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58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6206</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18034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800" b="0">
                          <a:solidFill>
                            <a:srgbClr val="000000"/>
                          </a:solidFill>
                          <a:latin typeface="宋体" panose="02010600030101010101" pitchFamily="2" charset="-122"/>
                        </a:rPr>
                        <a:t>12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962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80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800" b="0">
                          <a:solidFill>
                            <a:srgbClr val="000000"/>
                          </a:solidFill>
                          <a:latin typeface="宋体" panose="02010600030101010101" pitchFamily="2" charset="-122"/>
                        </a:rPr>
                        <a:t>66</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87</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65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13.24%</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98.48%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美白牙贴</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158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10270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180340">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180340">
                <a:tc gridSpan="17">
                  <a:txBody>
                    <a:bodyPr/>
                    <a:p>
                      <a:pPr indent="0" algn="ctr">
                        <a:buNone/>
                      </a:pPr>
                      <a:r>
                        <a:rPr lang="zh-CN" sz="800" b="1">
                          <a:solidFill>
                            <a:srgbClr val="000000"/>
                          </a:solidFill>
                          <a:latin typeface="Arial" panose="020B0604020202020204" pitchFamily="34" charset="0"/>
                          <a:ea typeface="宋体" panose="02010600030101010101" pitchFamily="2" charset="-122"/>
                        </a:rPr>
                        <a:t>3.26裂变复盘</a:t>
                      </a:r>
                      <a:endParaRPr lang="zh-CN" altLang="en-US" sz="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02260">
                <a:tc>
                  <a:txBody>
                    <a:bodyPr/>
                    <a:p>
                      <a:pPr indent="0" algn="ctr">
                        <a:buNone/>
                      </a:pPr>
                      <a:r>
                        <a:rPr lang="zh-CN" sz="800" b="0">
                          <a:solidFill>
                            <a:srgbClr val="000000"/>
                          </a:solidFill>
                          <a:latin typeface="Arial" panose="020B0604020202020204" pitchFamily="34" charset="0"/>
                          <a:ea typeface="宋体" panose="02010600030101010101" pitchFamily="2" charset="-122"/>
                        </a:rPr>
                        <a:t>裂变日期</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触达人数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目标裂变人数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阶梯裂变</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裂变目标人数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理论上最低礼品数量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实际裂变人数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奖品设置数量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达标数量（去重）</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实际兑奖数量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分级裂变兑奖率</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兑换率</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整体兑奖比例</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奖品名称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奖品价格（含运费）</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总成本</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平均获客成本</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180340">
                <a:tc rowSpan="3">
                  <a:txBody>
                    <a:bodyPr/>
                    <a:p>
                      <a:pPr indent="0" algn="ctr">
                        <a:buNone/>
                      </a:pPr>
                      <a:r>
                        <a:rPr lang="en-US" sz="800" b="0">
                          <a:solidFill>
                            <a:srgbClr val="000000"/>
                          </a:solidFill>
                          <a:latin typeface="宋体" panose="02010600030101010101" pitchFamily="2" charset="-122"/>
                        </a:rPr>
                        <a:t>3.26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zh-CN" sz="800" b="0">
                          <a:solidFill>
                            <a:srgbClr val="000000"/>
                          </a:solidFill>
                          <a:latin typeface="Arial" panose="020B0604020202020204" pitchFamily="34" charset="0"/>
                          <a:ea typeface="宋体" panose="02010600030101010101" pitchFamily="2" charset="-122"/>
                        </a:rPr>
                        <a:t>2031（手机号）</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5000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3248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650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5134</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583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256</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278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66.99%</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47.68%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96.29%</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维c养护牙膏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31</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8618.00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4.65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19177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800" b="0">
                          <a:solidFill>
                            <a:srgbClr val="000000"/>
                          </a:solidFill>
                          <a:latin typeface="宋体" panose="02010600030101010101" pitchFamily="2" charset="-122"/>
                        </a:rPr>
                        <a:t>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1090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136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800" b="0">
                          <a:solidFill>
                            <a:srgbClr val="000000"/>
                          </a:solidFill>
                          <a:latin typeface="宋体" panose="02010600030101010101" pitchFamily="2" charset="-122"/>
                        </a:rPr>
                        <a:t>343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97</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64</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15.42%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18.66%</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口清新+漱口水</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58.5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3744.00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18034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800" b="0">
                          <a:solidFill>
                            <a:srgbClr val="000000"/>
                          </a:solidFill>
                          <a:latin typeface="宋体" panose="02010600030101010101" pitchFamily="2" charset="-122"/>
                        </a:rPr>
                        <a:t>12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662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55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800" b="0">
                          <a:solidFill>
                            <a:srgbClr val="000000"/>
                          </a:solidFill>
                          <a:latin typeface="宋体" panose="02010600030101010101" pitchFamily="2" charset="-122"/>
                        </a:rPr>
                        <a:t>195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78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73</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17.59%</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37.44%</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美白牙贴</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158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11534.00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180340">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70C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800" b="0">
                        <a:solidFill>
                          <a:srgbClr val="000000"/>
                        </a:solidFill>
                        <a:latin typeface="宋体" panose="02010600030101010101" pitchFamily="2" charset="-122"/>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180340">
                <a:tc gridSpan="17">
                  <a:txBody>
                    <a:bodyPr/>
                    <a:p>
                      <a:pPr indent="0" algn="ctr">
                        <a:buNone/>
                      </a:pPr>
                      <a:r>
                        <a:rPr lang="zh-CN" sz="800" b="1">
                          <a:solidFill>
                            <a:srgbClr val="000000"/>
                          </a:solidFill>
                          <a:latin typeface="Arial" panose="020B0604020202020204" pitchFamily="34" charset="0"/>
                          <a:ea typeface="宋体" panose="02010600030101010101" pitchFamily="2" charset="-122"/>
                        </a:rPr>
                        <a:t>3.30裂变复盘</a:t>
                      </a:r>
                      <a:endParaRPr lang="zh-CN" altLang="en-US" sz="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02260">
                <a:tc>
                  <a:txBody>
                    <a:bodyPr/>
                    <a:p>
                      <a:pPr indent="0" algn="ctr">
                        <a:buNone/>
                      </a:pPr>
                      <a:r>
                        <a:rPr lang="zh-CN" sz="800" b="0">
                          <a:solidFill>
                            <a:srgbClr val="000000"/>
                          </a:solidFill>
                          <a:latin typeface="Arial" panose="020B0604020202020204" pitchFamily="34" charset="0"/>
                          <a:ea typeface="宋体" panose="02010600030101010101" pitchFamily="2" charset="-122"/>
                        </a:rPr>
                        <a:t>裂变日期</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触达人数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目标裂变人数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阶梯裂变</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裂变目标人数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理论上最低礼品数量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实际裂变人数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奖品设置数量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达标数量（去重）</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实际兑奖数量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分级裂变兑奖率</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兑换率</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整体兑奖比例</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奖品名称</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奖品价格（含运费）</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总成本</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平均获客成本</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180340">
                <a:tc rowSpan="3">
                  <a:txBody>
                    <a:bodyPr/>
                    <a:p>
                      <a:pPr indent="0" algn="ctr">
                        <a:buNone/>
                      </a:pPr>
                      <a:r>
                        <a:rPr lang="en-US" sz="800" b="0">
                          <a:solidFill>
                            <a:srgbClr val="000000"/>
                          </a:solidFill>
                          <a:latin typeface="宋体" panose="02010600030101010101" pitchFamily="2" charset="-122"/>
                        </a:rPr>
                        <a:t>3.30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zh-CN" sz="800" b="0">
                          <a:solidFill>
                            <a:srgbClr val="000000"/>
                          </a:solidFill>
                          <a:latin typeface="Arial" panose="020B0604020202020204" pitchFamily="34" charset="0"/>
                          <a:ea typeface="宋体" panose="02010600030101010101" pitchFamily="2" charset="-122"/>
                        </a:rPr>
                        <a:t>3655（包裹卡）</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4000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2599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520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6429</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583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221</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214</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53.90%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36.71%</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94.52%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维c养护牙膏</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31</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6634.00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3">
                  <a:txBody>
                    <a:bodyPr/>
                    <a:p>
                      <a:pPr indent="0" algn="ctr">
                        <a:buNone/>
                      </a:pPr>
                      <a:r>
                        <a:rPr lang="en-US" sz="800" b="0">
                          <a:solidFill>
                            <a:srgbClr val="000000"/>
                          </a:solidFill>
                          <a:latin typeface="宋体" panose="02010600030101010101" pitchFamily="2" charset="-122"/>
                        </a:rPr>
                        <a:t>4.45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19113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800" b="0">
                          <a:solidFill>
                            <a:srgbClr val="000000"/>
                          </a:solidFill>
                          <a:latin typeface="宋体" panose="02010600030101010101" pitchFamily="2" charset="-122"/>
                        </a:rPr>
                        <a:t>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872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109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en-US" sz="800" b="0">
                          <a:solidFill>
                            <a:srgbClr val="000000"/>
                          </a:solidFill>
                          <a:latin typeface="宋体" panose="02010600030101010101" pitchFamily="2" charset="-122"/>
                        </a:rPr>
                        <a:t>343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87</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70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17.63%</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20.41%</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口清新+漱口水</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58.5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4095.00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18034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800" b="0">
                          <a:solidFill>
                            <a:srgbClr val="000000"/>
                          </a:solidFill>
                          <a:latin typeface="宋体" panose="02010600030101010101" pitchFamily="2" charset="-122"/>
                        </a:rPr>
                        <a:t>12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530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44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800" b="0">
                          <a:solidFill>
                            <a:srgbClr val="000000"/>
                          </a:solidFill>
                          <a:latin typeface="宋体" panose="02010600030101010101" pitchFamily="2" charset="-122"/>
                        </a:rPr>
                        <a:t>195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112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113</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28.46%</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57.95%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美白牙贴</a:t>
                      </a:r>
                      <a:endParaRPr lang="zh-CN" altLang="en-US" sz="8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158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800" b="0">
                          <a:solidFill>
                            <a:srgbClr val="000000"/>
                          </a:solidFill>
                          <a:latin typeface="宋体" panose="02010600030101010101" pitchFamily="2" charset="-122"/>
                        </a:rPr>
                        <a:t>17854.00 </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bl>
          </a:graphicData>
        </a:graphic>
      </p:graphicFrame>
      <p:grpSp>
        <p:nvGrpSpPr>
          <p:cNvPr id="7" name="组合 6"/>
          <p:cNvGrpSpPr/>
          <p:nvPr/>
        </p:nvGrpSpPr>
        <p:grpSpPr>
          <a:xfrm>
            <a:off x="9368790" y="120650"/>
            <a:ext cx="659130" cy="598170"/>
            <a:chOff x="14118" y="124"/>
            <a:chExt cx="1038" cy="942"/>
          </a:xfrm>
        </p:grpSpPr>
        <p:sp>
          <p:nvSpPr>
            <p:cNvPr id="11" name="对角圆角矩形 1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9" name="文本框 8"/>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10" name="文本框 9"/>
          <p:cNvSpPr txBox="1"/>
          <p:nvPr/>
        </p:nvSpPr>
        <p:spPr>
          <a:xfrm>
            <a:off x="1152208" y="436245"/>
            <a:ext cx="2621280" cy="337185"/>
          </a:xfrm>
          <a:prstGeom prst="rect">
            <a:avLst/>
          </a:prstGeom>
          <a:noFill/>
        </p:spPr>
        <p:txBody>
          <a:bodyPr wrap="none" rtlCol="0">
            <a:spAutoFit/>
          </a:bodyPr>
          <a:lstStyle/>
          <a:p>
            <a:pPr algn="ctr"/>
            <a:r>
              <a:rPr lang="zh-CN" altLang="en-US" sz="1600" b="1">
                <a:latin typeface="微软雅黑" panose="020B0503020204020204" charset="-122"/>
                <a:ea typeface="微软雅黑" panose="020B0503020204020204" charset="-122"/>
                <a:sym typeface="+mn-ea"/>
              </a:rPr>
              <a:t>裂变活动如何做数据分析：</a:t>
            </a:r>
            <a:endParaRPr lang="zh-CN" altLang="en-US" sz="1600" b="1">
              <a:solidFill>
                <a:schemeClr val="tx1"/>
              </a:solidFill>
              <a:sym typeface="+mn-ea"/>
            </a:endParaRPr>
          </a:p>
        </p:txBody>
      </p:sp>
      <p:sp>
        <p:nvSpPr>
          <p:cNvPr id="12" name="矩形 11"/>
          <p:cNvSpPr/>
          <p:nvPr/>
        </p:nvSpPr>
        <p:spPr>
          <a:xfrm>
            <a:off x="7439660" y="908685"/>
            <a:ext cx="656590" cy="4633595"/>
          </a:xfrm>
          <a:prstGeom prst="rect">
            <a:avLst/>
          </a:prstGeom>
          <a:noFill/>
          <a:ln w="28575"/>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13" name="文本框 12"/>
          <p:cNvSpPr txBox="1"/>
          <p:nvPr/>
        </p:nvSpPr>
        <p:spPr>
          <a:xfrm>
            <a:off x="6698615" y="451485"/>
            <a:ext cx="2138680" cy="30670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p>
            <a:r>
              <a:rPr lang="zh-CN" altLang="en-US" sz="1400"/>
              <a:t>注意更换奖品，对比效果</a:t>
            </a:r>
            <a:endParaRPr lang="zh-CN" altLang="en-US"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4105" y="464185"/>
            <a:ext cx="2531110" cy="337185"/>
          </a:xfrm>
          <a:prstGeom prst="rect">
            <a:avLst/>
          </a:prstGeom>
          <a:noFill/>
        </p:spPr>
        <p:txBody>
          <a:bodyPr wrap="square" rtlCol="0">
            <a:spAutoFit/>
          </a:bodyPr>
          <a:lstStyle/>
          <a:p>
            <a:pPr algn="ctr"/>
            <a:r>
              <a:rPr lang="zh-CN" altLang="en-US" sz="1600" b="1">
                <a:latin typeface="微软雅黑" panose="020B0503020204020204" charset="-122"/>
                <a:ea typeface="微软雅黑" panose="020B0503020204020204" charset="-122"/>
                <a:sym typeface="+mn-ea"/>
              </a:rPr>
              <a:t>裂变活动如何做数据分析：</a:t>
            </a:r>
            <a:endParaRPr lang="zh-CN" altLang="en-US" sz="1600" b="1">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cstate="print"/>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[图片]</a:t>
            </a:r>
            <a:endParaRPr lang="zh-CN" altLang="en-US"/>
          </a:p>
        </p:txBody>
      </p:sp>
      <p:graphicFrame>
        <p:nvGraphicFramePr>
          <p:cNvPr id="8" name="表格 7"/>
          <p:cNvGraphicFramePr/>
          <p:nvPr>
            <p:custDataLst>
              <p:tags r:id="rId3"/>
            </p:custDataLst>
          </p:nvPr>
        </p:nvGraphicFramePr>
        <p:xfrm>
          <a:off x="773430" y="996950"/>
          <a:ext cx="8850630" cy="3462655"/>
        </p:xfrm>
        <a:graphic>
          <a:graphicData uri="http://schemas.openxmlformats.org/drawingml/2006/table">
            <a:tbl>
              <a:tblPr firstRow="1" bandRow="1">
                <a:tableStyleId>{5C22544A-7EE6-4342-B048-85BDC9FD1C3A}</a:tableStyleId>
              </a:tblPr>
              <a:tblGrid>
                <a:gridCol w="824230"/>
                <a:gridCol w="1142365"/>
                <a:gridCol w="1129030"/>
                <a:gridCol w="1659890"/>
                <a:gridCol w="1929765"/>
                <a:gridCol w="2165350"/>
              </a:tblGrid>
              <a:tr h="447675">
                <a:tc gridSpan="6">
                  <a:txBody>
                    <a:bodyPr/>
                    <a:p>
                      <a:pPr indent="0" algn="ctr">
                        <a:buNone/>
                      </a:pPr>
                      <a:r>
                        <a:rPr lang="en-US" altLang="zh-CN" sz="2000" b="1">
                          <a:solidFill>
                            <a:srgbClr val="FFFFFF"/>
                          </a:solidFill>
                          <a:latin typeface="Arial" panose="020B0604020202020204" pitchFamily="34" charset="0"/>
                          <a:ea typeface="微软雅黑" panose="020B0503020204020204" charset="-122"/>
                        </a:rPr>
                        <a:t>3</a:t>
                      </a:r>
                      <a:r>
                        <a:rPr lang="zh-CN" altLang="en-US" sz="2000" b="1">
                          <a:solidFill>
                            <a:srgbClr val="FFFFFF"/>
                          </a:solidFill>
                          <a:latin typeface="Arial" panose="020B0604020202020204" pitchFamily="34" charset="0"/>
                          <a:ea typeface="微软雅黑" panose="020B0503020204020204" charset="-122"/>
                        </a:rPr>
                        <a:t>月已执行的</a:t>
                      </a:r>
                      <a:r>
                        <a:rPr lang="zh-CN" sz="2000" b="1">
                          <a:solidFill>
                            <a:srgbClr val="FFFFFF"/>
                          </a:solidFill>
                          <a:latin typeface="Arial" panose="020B0604020202020204" pitchFamily="34" charset="0"/>
                          <a:ea typeface="微软雅黑" panose="020B0503020204020204" charset="-122"/>
                        </a:rPr>
                        <a:t>流程优化</a:t>
                      </a:r>
                      <a:endParaRPr lang="en-US" altLang="en-US" sz="2000" b="1">
                        <a:solidFill>
                          <a:srgbClr val="FFFFFF"/>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1"/>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74320">
                <a:tc>
                  <a:txBody>
                    <a:bodyPr/>
                    <a:p>
                      <a:pPr indent="0" algn="ctr">
                        <a:buNone/>
                      </a:pPr>
                      <a:r>
                        <a:rPr lang="zh-CN" sz="1400" b="1">
                          <a:solidFill>
                            <a:srgbClr val="FFFFFF"/>
                          </a:solidFill>
                          <a:latin typeface="Arial" panose="020B0604020202020204" pitchFamily="34" charset="0"/>
                          <a:ea typeface="微软雅黑" panose="020B0503020204020204" charset="-122"/>
                        </a:rPr>
                        <a:t>优化方向</a:t>
                      </a:r>
                      <a:endParaRPr lang="zh-CN" altLang="en-US" sz="1400" b="1">
                        <a:solidFill>
                          <a:srgbClr val="FFFFFF"/>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solidFill>
                  </a:tcPr>
                </a:tc>
                <a:tc>
                  <a:txBody>
                    <a:bodyPr/>
                    <a:p>
                      <a:pPr indent="0" algn="ctr">
                        <a:buNone/>
                      </a:pPr>
                      <a:r>
                        <a:rPr lang="zh-CN" sz="1400" b="1">
                          <a:solidFill>
                            <a:srgbClr val="FFFFFF"/>
                          </a:solidFill>
                          <a:latin typeface="Arial" panose="020B0604020202020204" pitchFamily="34" charset="0"/>
                          <a:ea typeface="微软雅黑" panose="020B0503020204020204" charset="-122"/>
                        </a:rPr>
                        <a:t>选品优化</a:t>
                      </a:r>
                      <a:endParaRPr lang="zh-CN" altLang="en-US" sz="1400" b="1">
                        <a:solidFill>
                          <a:srgbClr val="FFFFFF"/>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solidFill>
                  </a:tcPr>
                </a:tc>
                <a:tc>
                  <a:txBody>
                    <a:bodyPr/>
                    <a:p>
                      <a:pPr indent="0" algn="ctr">
                        <a:buNone/>
                      </a:pPr>
                      <a:r>
                        <a:rPr lang="zh-CN" sz="1400" b="1">
                          <a:solidFill>
                            <a:srgbClr val="FFFFFF"/>
                          </a:solidFill>
                          <a:latin typeface="Arial" panose="020B0604020202020204" pitchFamily="34" charset="0"/>
                          <a:ea typeface="微软雅黑" panose="020B0503020204020204" charset="-122"/>
                        </a:rPr>
                        <a:t>触达量优化</a:t>
                      </a:r>
                      <a:endParaRPr lang="zh-CN" altLang="en-US" sz="1400" b="1">
                        <a:solidFill>
                          <a:srgbClr val="FFFFFF"/>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solidFill>
                  </a:tcPr>
                </a:tc>
                <a:tc>
                  <a:txBody>
                    <a:bodyPr/>
                    <a:p>
                      <a:pPr indent="0" algn="ctr">
                        <a:buNone/>
                      </a:pPr>
                      <a:r>
                        <a:rPr lang="zh-CN" sz="1400" b="1">
                          <a:solidFill>
                            <a:srgbClr val="FFFFFF"/>
                          </a:solidFill>
                          <a:latin typeface="Arial" panose="020B0604020202020204" pitchFamily="34" charset="0"/>
                          <a:ea typeface="微软雅黑" panose="020B0503020204020204" charset="-122"/>
                        </a:rPr>
                        <a:t>产品库存优化</a:t>
                      </a:r>
                      <a:endParaRPr lang="zh-CN" altLang="en-US" sz="1400" b="1">
                        <a:solidFill>
                          <a:srgbClr val="FFFFFF"/>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solidFill>
                  </a:tcPr>
                </a:tc>
                <a:tc>
                  <a:txBody>
                    <a:bodyPr/>
                    <a:p>
                      <a:pPr indent="0" algn="ctr">
                        <a:buNone/>
                      </a:pPr>
                      <a:r>
                        <a:rPr lang="zh-CN" sz="1400" b="1">
                          <a:solidFill>
                            <a:srgbClr val="FFFFFF"/>
                          </a:solidFill>
                          <a:latin typeface="Arial" panose="020B0604020202020204" pitchFamily="34" charset="0"/>
                          <a:ea typeface="微软雅黑" panose="020B0503020204020204" charset="-122"/>
                        </a:rPr>
                        <a:t>兑奖流程优化</a:t>
                      </a:r>
                      <a:endParaRPr lang="zh-CN" altLang="en-US" sz="1400" b="1">
                        <a:solidFill>
                          <a:srgbClr val="FFFFFF"/>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solidFill>
                  </a:tcPr>
                </a:tc>
                <a:tc>
                  <a:txBody>
                    <a:bodyPr/>
                    <a:p>
                      <a:pPr indent="0" algn="ctr">
                        <a:buNone/>
                      </a:pPr>
                      <a:r>
                        <a:rPr lang="zh-CN" sz="1400" b="1">
                          <a:solidFill>
                            <a:srgbClr val="FFFFFF"/>
                          </a:solidFill>
                          <a:latin typeface="Arial" panose="020B0604020202020204" pitchFamily="34" charset="0"/>
                          <a:ea typeface="微软雅黑" panose="020B0503020204020204" charset="-122"/>
                        </a:rPr>
                        <a:t>数据核对准确性优化</a:t>
                      </a:r>
                      <a:endParaRPr lang="zh-CN" altLang="en-US" sz="1400" b="1">
                        <a:solidFill>
                          <a:srgbClr val="FFFFFF"/>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solidFill>
                  </a:tcPr>
                </a:tc>
              </a:tr>
              <a:tr h="1213485">
                <a:tc>
                  <a:txBody>
                    <a:bodyPr/>
                    <a:p>
                      <a:pPr indent="0" algn="ctr">
                        <a:buNone/>
                      </a:pPr>
                      <a:r>
                        <a:rPr lang="zh-CN" sz="1400" b="0">
                          <a:solidFill>
                            <a:srgbClr val="000000"/>
                          </a:solidFill>
                          <a:latin typeface="Arial" panose="020B0604020202020204" pitchFamily="34" charset="0"/>
                          <a:ea typeface="微软雅黑" panose="020B0503020204020204" charset="-122"/>
                        </a:rPr>
                        <a:t>原设定</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B0604020202020204" pitchFamily="34" charset="0"/>
                          <a:ea typeface="微软雅黑" panose="020B0503020204020204" charset="-122"/>
                        </a:rPr>
                        <a:t>最低档高价值（49元）礼品，9.9包邮。</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B0604020202020204" pitchFamily="34" charset="0"/>
                          <a:ea typeface="微软雅黑" panose="020B0503020204020204" charset="-122"/>
                        </a:rPr>
                        <a:t>全量触达，快速领完礼品。</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B0604020202020204" pitchFamily="34" charset="0"/>
                          <a:ea typeface="微软雅黑" panose="020B0503020204020204" charset="-122"/>
                        </a:rPr>
                        <a:t>全部礼品领完，活动自动结束，部分用户达标但是兑换码已经领完，无法兑奖。</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B0604020202020204" pitchFamily="34" charset="0"/>
                          <a:ea typeface="微软雅黑" panose="020B0503020204020204" charset="-122"/>
                        </a:rPr>
                        <a:t>任何没有抢到兑换码用户不发放礼品。</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1400" b="0">
                          <a:solidFill>
                            <a:srgbClr val="000000"/>
                          </a:solidFill>
                          <a:latin typeface="Arial" panose="020B0604020202020204" pitchFamily="34" charset="0"/>
                          <a:ea typeface="微软雅黑" panose="020B0503020204020204" charset="-122"/>
                        </a:rPr>
                        <a:t>兑奖时间为三天，为了不延迟发货，期间需要多次截单和核对，并且还是会出现重复下单问题。</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527175">
                <a:tc>
                  <a:txBody>
                    <a:bodyPr/>
                    <a:p>
                      <a:pPr indent="0" algn="ctr">
                        <a:buNone/>
                      </a:pPr>
                      <a:r>
                        <a:rPr lang="zh-CN" sz="1400" b="0">
                          <a:solidFill>
                            <a:srgbClr val="000000"/>
                          </a:solidFill>
                          <a:latin typeface="Arial" panose="020B0604020202020204" pitchFamily="34" charset="0"/>
                          <a:ea typeface="微软雅黑" panose="020B0503020204020204" charset="-122"/>
                        </a:rPr>
                        <a:t>优化后</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B0604020202020204" pitchFamily="34" charset="0"/>
                          <a:ea typeface="微软雅黑" panose="020B0503020204020204" charset="-122"/>
                        </a:rPr>
                        <a:t>最低档低价值（21元），0元包邮。</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B0604020202020204" pitchFamily="34" charset="0"/>
                          <a:ea typeface="微软雅黑" panose="020B0503020204020204" charset="-122"/>
                        </a:rPr>
                        <a:t>逐量触达，一天内裂变完毕，不触达重复客户。</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B0604020202020204" pitchFamily="34" charset="0"/>
                          <a:ea typeface="微软雅黑" panose="020B0503020204020204" charset="-122"/>
                        </a:rPr>
                        <a:t>库存充裕，目标达成则手动关闭活动，保证所有达标用户都能拿到对应奖品。</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Arial" panose="020B0604020202020204" pitchFamily="34" charset="0"/>
                          <a:ea typeface="微软雅黑" panose="020B0503020204020204" charset="-122"/>
                        </a:rPr>
                        <a:t>由于系统问题或礼品数量问题等造成的助理值无法计算或无兑换码的情况，都采用人工核对的方法，达标补发礼品。</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zh-CN" sz="1400" b="0">
                          <a:solidFill>
                            <a:srgbClr val="000000"/>
                          </a:solidFill>
                          <a:latin typeface="Arial" panose="020B0604020202020204" pitchFamily="34" charset="0"/>
                          <a:ea typeface="微软雅黑" panose="020B0503020204020204" charset="-122"/>
                        </a:rPr>
                        <a:t>修改兑奖时间截止到第二天中午，就可以保证发货时间的同时核查无漏洞。</a:t>
                      </a:r>
                      <a:endParaRPr lang="zh-CN" altLang="en-US" sz="14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pSp>
        <p:nvGrpSpPr>
          <p:cNvPr id="7" name="组合 6"/>
          <p:cNvGrpSpPr/>
          <p:nvPr/>
        </p:nvGrpSpPr>
        <p:grpSpPr>
          <a:xfrm>
            <a:off x="9368790" y="120650"/>
            <a:ext cx="659130" cy="598170"/>
            <a:chOff x="14118" y="124"/>
            <a:chExt cx="1038" cy="942"/>
          </a:xfrm>
        </p:grpSpPr>
        <p:sp>
          <p:nvSpPr>
            <p:cNvPr id="11" name="对角圆角矩形 1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9" name="文本框 8"/>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13" name="文本框 12"/>
          <p:cNvSpPr txBox="1"/>
          <p:nvPr/>
        </p:nvSpPr>
        <p:spPr>
          <a:xfrm>
            <a:off x="3689350" y="4623435"/>
            <a:ext cx="3561080" cy="30670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p>
            <a:r>
              <a:rPr lang="zh-CN" altLang="en-US" sz="1400"/>
              <a:t>再根据数据从选品和流程等环节做优化调整</a:t>
            </a:r>
            <a:endParaRPr lang="zh-CN" alt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4105" y="464185"/>
            <a:ext cx="4947920" cy="337185"/>
          </a:xfrm>
          <a:prstGeom prst="rect">
            <a:avLst/>
          </a:prstGeom>
          <a:noFill/>
        </p:spPr>
        <p:txBody>
          <a:bodyPr wrap="square" rtlCol="0">
            <a:spAutoFit/>
          </a:bodyPr>
          <a:lstStyle/>
          <a:p>
            <a:pPr algn="ctr"/>
            <a:r>
              <a:rPr lang="zh-CN" altLang="en-US" sz="1600" b="1">
                <a:latin typeface="微软雅黑" panose="020B0503020204020204" charset="-122"/>
                <a:ea typeface="微软雅黑" panose="020B0503020204020204" charset="-122"/>
                <a:sym typeface="+mn-ea"/>
              </a:rPr>
              <a:t>裂变活动如何做数据分析：裂变粉的后期数据跟踪</a:t>
            </a:r>
            <a:endParaRPr lang="zh-CN" altLang="en-US" sz="1600" b="1">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cstate="print"/>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[图片]</a:t>
            </a:r>
            <a:endParaRPr lang="zh-CN" altLang="en-US"/>
          </a:p>
        </p:txBody>
      </p:sp>
      <p:graphicFrame>
        <p:nvGraphicFramePr>
          <p:cNvPr id="7" name="表格 6"/>
          <p:cNvGraphicFramePr/>
          <p:nvPr>
            <p:custDataLst>
              <p:tags r:id="rId3"/>
            </p:custDataLst>
          </p:nvPr>
        </p:nvGraphicFramePr>
        <p:xfrm>
          <a:off x="851535" y="956945"/>
          <a:ext cx="8620125" cy="2575560"/>
        </p:xfrm>
        <a:graphic>
          <a:graphicData uri="http://schemas.openxmlformats.org/drawingml/2006/table">
            <a:tbl>
              <a:tblPr firstRow="1" bandRow="1">
                <a:tableStyleId>{5C22544A-7EE6-4342-B048-85BDC9FD1C3A}</a:tableStyleId>
              </a:tblPr>
              <a:tblGrid>
                <a:gridCol w="2849880"/>
                <a:gridCol w="1928495"/>
                <a:gridCol w="2282190"/>
                <a:gridCol w="1559560"/>
              </a:tblGrid>
              <a:tr h="363220">
                <a:tc gridSpan="4">
                  <a:txBody>
                    <a:bodyPr/>
                    <a:p>
                      <a:pPr indent="0" algn="ctr">
                        <a:buNone/>
                      </a:pPr>
                      <a:r>
                        <a:rPr lang="zh-CN" sz="2000" b="0">
                          <a:solidFill>
                            <a:srgbClr val="FFFFFF"/>
                          </a:solidFill>
                          <a:latin typeface="微软雅黑" panose="020B0503020204020204" charset="-122"/>
                          <a:ea typeface="微软雅黑" panose="020B0503020204020204" charset="-122"/>
                          <a:cs typeface="微软雅黑" panose="020B0503020204020204" charset="-122"/>
                        </a:rPr>
                        <a:t>裂变粉丝3月整体入群情况</a:t>
                      </a:r>
                      <a:endParaRPr lang="zh-CN" altLang="en-US" sz="2000" b="0">
                        <a:solidFill>
                          <a:srgbClr val="FFFFFF"/>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0000"/>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71780">
                <a:tc>
                  <a:txBody>
                    <a:bodyPr/>
                    <a:p>
                      <a:pPr indent="0" algn="ctr">
                        <a:buNone/>
                      </a:pPr>
                      <a:r>
                        <a:rPr lang="zh-CN" sz="1400" b="0">
                          <a:solidFill>
                            <a:srgbClr val="000000"/>
                          </a:solidFill>
                          <a:latin typeface="微软雅黑" panose="020B0503020204020204" charset="-122"/>
                          <a:ea typeface="微软雅黑" panose="020B0503020204020204" charset="-122"/>
                        </a:rPr>
                        <a:t>客户总数</a:t>
                      </a:r>
                      <a:endParaRPr lang="zh-CN"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zh-CN" sz="1400" b="0">
                          <a:solidFill>
                            <a:srgbClr val="000000"/>
                          </a:solidFill>
                          <a:latin typeface="微软雅黑" panose="020B0503020204020204" charset="-122"/>
                          <a:ea typeface="微软雅黑" panose="020B0503020204020204" charset="-122"/>
                        </a:rPr>
                        <a:t>裂变粉丝</a:t>
                      </a:r>
                      <a:endParaRPr lang="zh-CN"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zh-CN" sz="1400" b="0">
                          <a:solidFill>
                            <a:srgbClr val="000000"/>
                          </a:solidFill>
                          <a:latin typeface="微软雅黑" panose="020B0503020204020204" charset="-122"/>
                          <a:ea typeface="微软雅黑" panose="020B0503020204020204" charset="-122"/>
                        </a:rPr>
                        <a:t>其他粉丝</a:t>
                      </a:r>
                      <a:endParaRPr lang="zh-CN"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zh-CN" sz="1400" b="0">
                          <a:solidFill>
                            <a:srgbClr val="000000"/>
                          </a:solidFill>
                          <a:latin typeface="微软雅黑" panose="020B0503020204020204" charset="-122"/>
                          <a:ea typeface="微软雅黑" panose="020B0503020204020204" charset="-122"/>
                        </a:rPr>
                        <a:t>粉丝总数</a:t>
                      </a:r>
                      <a:endParaRPr lang="zh-CN"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r>
              <a:tr h="271780">
                <a:tc>
                  <a:txBody>
                    <a:bodyPr/>
                    <a:p>
                      <a:pPr indent="0" algn="ctr">
                        <a:buNone/>
                      </a:pPr>
                      <a:r>
                        <a:rPr lang="zh-CN" sz="1400" b="0">
                          <a:solidFill>
                            <a:srgbClr val="000000"/>
                          </a:solidFill>
                          <a:latin typeface="微软雅黑" panose="020B0503020204020204" charset="-122"/>
                          <a:ea typeface="微软雅黑" panose="020B0503020204020204" charset="-122"/>
                        </a:rPr>
                        <a:t>粉丝数</a:t>
                      </a:r>
                      <a:endParaRPr lang="zh-CN"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微软雅黑" panose="020B0503020204020204" charset="-122"/>
                          <a:ea typeface="微软雅黑" panose="020B0503020204020204" charset="-122"/>
                        </a:rPr>
                        <a:t>19115</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微软雅黑" panose="020B0503020204020204" charset="-122"/>
                          <a:ea typeface="微软雅黑" panose="020B0503020204020204" charset="-122"/>
                        </a:rPr>
                        <a:t>14007</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微软雅黑" panose="020B0503020204020204" charset="-122"/>
                          <a:ea typeface="微软雅黑" panose="020B0503020204020204" charset="-122"/>
                        </a:rPr>
                        <a:t>33122</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p>
                      <a:pPr indent="0" algn="ctr">
                        <a:buNone/>
                      </a:pPr>
                      <a:r>
                        <a:rPr lang="zh-CN" sz="1400" b="0">
                          <a:solidFill>
                            <a:srgbClr val="000000"/>
                          </a:solidFill>
                          <a:latin typeface="微软雅黑" panose="020B0503020204020204" charset="-122"/>
                          <a:ea typeface="微软雅黑" panose="020B0503020204020204" charset="-122"/>
                        </a:rPr>
                        <a:t>进群数</a:t>
                      </a:r>
                      <a:endParaRPr lang="zh-CN"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微软雅黑" panose="020B0503020204020204" charset="-122"/>
                          <a:ea typeface="微软雅黑" panose="020B0503020204020204" charset="-122"/>
                        </a:rPr>
                        <a:t>242</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微软雅黑" panose="020B0503020204020204" charset="-122"/>
                          <a:ea typeface="微软雅黑" panose="020B0503020204020204" charset="-122"/>
                        </a:rPr>
                        <a:t>3837</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微软雅黑" panose="020B0503020204020204" charset="-122"/>
                          <a:ea typeface="微软雅黑" panose="020B0503020204020204" charset="-122"/>
                        </a:rPr>
                        <a:t>4079</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p>
                      <a:pPr indent="0" algn="ctr">
                        <a:buNone/>
                      </a:pPr>
                      <a:r>
                        <a:rPr lang="zh-CN" sz="1400" b="0">
                          <a:solidFill>
                            <a:srgbClr val="000000"/>
                          </a:solidFill>
                          <a:latin typeface="微软雅黑" panose="020B0503020204020204" charset="-122"/>
                          <a:ea typeface="微软雅黑" panose="020B0503020204020204" charset="-122"/>
                        </a:rPr>
                        <a:t>进群率</a:t>
                      </a:r>
                      <a:endParaRPr lang="zh-CN"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微软雅黑" panose="020B0503020204020204" charset="-122"/>
                          <a:ea typeface="微软雅黑" panose="020B0503020204020204" charset="-122"/>
                        </a:rPr>
                        <a:t>1.27%</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微软雅黑" panose="020B0503020204020204" charset="-122"/>
                          <a:ea typeface="微软雅黑" panose="020B0503020204020204" charset="-122"/>
                        </a:rPr>
                        <a:t>27.39%</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微软雅黑" panose="020B0503020204020204" charset="-122"/>
                          <a:ea typeface="微软雅黑" panose="020B0503020204020204" charset="-122"/>
                        </a:rPr>
                        <a:t>12.32%</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125220">
                <a:tc gridSpan="4">
                  <a:txBody>
                    <a:bodyPr/>
                    <a:p>
                      <a:pPr indent="0" algn="l">
                        <a:buNone/>
                      </a:pP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pPr indent="0" algn="l">
                        <a:buNone/>
                      </a:pPr>
                      <a:r>
                        <a:rPr lang="zh-CN" sz="1400" b="0">
                          <a:solidFill>
                            <a:srgbClr val="000000"/>
                          </a:solidFill>
                          <a:latin typeface="微软雅黑" panose="020B0503020204020204" charset="-122"/>
                          <a:ea typeface="微软雅黑" panose="020B0503020204020204" charset="-122"/>
                          <a:cs typeface="微软雅黑" panose="020B0503020204020204" charset="-122"/>
                        </a:rPr>
                        <a:t>可优化空间：</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pPr indent="0" algn="l">
                        <a:buNone/>
                      </a:pPr>
                      <a:r>
                        <a:rPr lang="zh-CN" sz="1400" b="0">
                          <a:solidFill>
                            <a:srgbClr val="000000"/>
                          </a:solidFill>
                          <a:latin typeface="微软雅黑" panose="020B0503020204020204" charset="-122"/>
                          <a:ea typeface="微软雅黑" panose="020B0503020204020204" charset="-122"/>
                          <a:cs typeface="微软雅黑" panose="020B0503020204020204" charset="-122"/>
                        </a:rPr>
                        <a:t>1、裂变粉丝和普通粉丝没有做精细化区分运营</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pPr indent="0" algn="l">
                        <a:buNone/>
                      </a:pPr>
                      <a:r>
                        <a:rPr lang="zh-CN" sz="1400" b="0">
                          <a:solidFill>
                            <a:srgbClr val="000000"/>
                          </a:solidFill>
                          <a:latin typeface="微软雅黑" panose="020B0503020204020204" charset="-122"/>
                          <a:ea typeface="微软雅黑" panose="020B0503020204020204" charset="-122"/>
                          <a:cs typeface="微软雅黑" panose="020B0503020204020204" charset="-122"/>
                        </a:rPr>
                        <a:t>2、没有拆分业绩，无法测算真实价值区别</a:t>
                      </a:r>
                      <a:endParaRPr lang="zh-CN" sz="1400" b="0">
                        <a:solidFill>
                          <a:srgbClr val="000000"/>
                        </a:solidFill>
                        <a:latin typeface="微软雅黑" panose="020B0503020204020204" charset="-122"/>
                        <a:ea typeface="微软雅黑" panose="020B0503020204020204" charset="-122"/>
                        <a:cs typeface="微软雅黑" panose="020B0503020204020204" charset="-122"/>
                      </a:endParaRPr>
                    </a:p>
                    <a:p>
                      <a:pPr indent="0" algn="l">
                        <a:buNone/>
                      </a:pPr>
                      <a:r>
                        <a:rPr lang="zh-CN" sz="1400" b="0">
                          <a:solidFill>
                            <a:srgbClr val="000000"/>
                          </a:solidFill>
                          <a:latin typeface="微软雅黑" panose="020B0503020204020204" charset="-122"/>
                          <a:ea typeface="微软雅黑" panose="020B0503020204020204" charset="-122"/>
                          <a:cs typeface="微软雅黑" panose="020B0503020204020204" charset="-122"/>
                        </a:rPr>
                        <a:t>3、仅全量触达拉群过1次，进群率极低。</a:t>
                      </a:r>
                      <a:endParaRPr lang="en-US" altLang="zh-CN" sz="14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cap="flat">
                      <a:noFill/>
                    </a:lnB>
                    <a:lnTlToBr>
                      <a:noFill/>
                    </a:lnTlToBr>
                    <a:lnBlToTr>
                      <a:noFill/>
                    </a:lnBlToTr>
                    <a:noFill/>
                  </a:tcPr>
                </a:tc>
                <a:tc hMerge="1">
                  <a:tcPr>
                    <a:lnT w="6350" cap="flat" cmpd="sng">
                      <a:solidFill>
                        <a:srgbClr val="000000"/>
                      </a:solidFill>
                      <a:prstDash val="solid"/>
                      <a:headEnd type="none" w="med" len="med"/>
                      <a:tailEnd type="none" w="med" len="med"/>
                    </a:lnT>
                  </a:tcPr>
                </a:tc>
                <a:tc hMerge="1">
                  <a:tcPr>
                    <a:lnT w="6350" cap="flat" cmpd="sng">
                      <a:solidFill>
                        <a:srgbClr val="000000"/>
                      </a:solidFill>
                      <a:prstDash val="solid"/>
                      <a:headEnd type="none" w="med" len="med"/>
                      <a:tailEnd type="none" w="med" len="med"/>
                    </a:lnT>
                  </a:tcPr>
                </a:tc>
                <a:tc hMerge="1">
                  <a:tcPr>
                    <a:lnR cap="flat">
                      <a:noFill/>
                    </a:lnR>
                    <a:lnT w="6350" cap="flat" cmpd="sng">
                      <a:solidFill>
                        <a:srgbClr val="000000"/>
                      </a:solidFill>
                      <a:prstDash val="solid"/>
                      <a:headEnd type="none" w="med" len="med"/>
                      <a:tailEnd type="none" w="med" len="med"/>
                    </a:lnT>
                  </a:tcPr>
                </a:tc>
              </a:tr>
            </a:tbl>
          </a:graphicData>
        </a:graphic>
      </p:graphicFrame>
      <p:grpSp>
        <p:nvGrpSpPr>
          <p:cNvPr id="5" name="组合 4"/>
          <p:cNvGrpSpPr/>
          <p:nvPr/>
        </p:nvGrpSpPr>
        <p:grpSpPr>
          <a:xfrm>
            <a:off x="9368790" y="120650"/>
            <a:ext cx="659130" cy="598170"/>
            <a:chOff x="14118" y="124"/>
            <a:chExt cx="1038" cy="942"/>
          </a:xfrm>
        </p:grpSpPr>
        <p:sp>
          <p:nvSpPr>
            <p:cNvPr id="11" name="对角圆角矩形 1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9" name="文本框 8"/>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13" name="文本框 12"/>
          <p:cNvSpPr txBox="1"/>
          <p:nvPr/>
        </p:nvSpPr>
        <p:spPr>
          <a:xfrm>
            <a:off x="851535" y="3800475"/>
            <a:ext cx="8183880" cy="116840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p>
            <a:r>
              <a:rPr lang="zh-CN" altLang="en-US" sz="1400"/>
              <a:t>这里再提醒大家注意一个问题：</a:t>
            </a:r>
            <a:r>
              <a:rPr lang="zh-CN" altLang="en-US" sz="1400" b="1"/>
              <a:t>裂变粉不是你的目标用户，是泛粉，不精准用户</a:t>
            </a:r>
            <a:endParaRPr lang="zh-CN" altLang="en-US" sz="1400" b="1"/>
          </a:p>
          <a:p>
            <a:endParaRPr lang="zh-CN" altLang="en-US" sz="1400"/>
          </a:p>
          <a:p>
            <a:r>
              <a:rPr lang="zh-CN" altLang="en-US" sz="1400"/>
              <a:t>所以裂变粉一定要打【裂变】标签，后续要登记用户的进群、互动数据</a:t>
            </a:r>
            <a:endParaRPr lang="zh-CN" altLang="en-US" sz="1400"/>
          </a:p>
          <a:p>
            <a:r>
              <a:rPr lang="zh-CN" altLang="en-US" sz="1400"/>
              <a:t>裂变粉加过来之后，还要进行一个完整的用户信任度建设流程，让用户对品牌、对产品建立认知和信任</a:t>
            </a:r>
            <a:endParaRPr lang="zh-CN" altLang="en-US" sz="1400"/>
          </a:p>
          <a:p>
            <a:r>
              <a:rPr lang="zh-CN" altLang="en-US" sz="1400"/>
              <a:t>才能进一步执行裂变粉的变现</a:t>
            </a:r>
            <a:endParaRPr lang="zh-CN"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1161415" y="435610"/>
            <a:ext cx="4278630" cy="337185"/>
          </a:xfrm>
          <a:prstGeom prst="rect">
            <a:avLst/>
          </a:prstGeom>
          <a:noFill/>
        </p:spPr>
        <p:txBody>
          <a:bodyPr wrap="square" rtlCol="0">
            <a:spAutoFit/>
          </a:bodyPr>
          <a:p>
            <a:pPr algn="l"/>
            <a:r>
              <a:rPr lang="zh-CN" altLang="en-US" sz="1600" b="1">
                <a:sym typeface="+mn-ea"/>
              </a:rPr>
              <a:t>前期调研的用户数据分析方法</a:t>
            </a:r>
            <a:endParaRPr lang="zh-CN" altLang="en-US" sz="1600" b="1" dirty="0">
              <a:latin typeface="微软雅黑" panose="020B0503020204020204" charset="-122"/>
              <a:ea typeface="微软雅黑" panose="020B0503020204020204" charset="-122"/>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59" name="文本框 58"/>
          <p:cNvSpPr txBox="1"/>
          <p:nvPr/>
        </p:nvSpPr>
        <p:spPr>
          <a:xfrm>
            <a:off x="3025007" y="2036383"/>
            <a:ext cx="4214009" cy="583565"/>
          </a:xfrm>
          <a:prstGeom prst="rect">
            <a:avLst/>
          </a:prstGeom>
          <a:solidFill>
            <a:srgbClr val="FEA900"/>
          </a:solidFill>
          <a:ln>
            <a:solidFill>
              <a:schemeClr val="tx1"/>
            </a:solidFill>
          </a:ln>
        </p:spPr>
        <p:txBody>
          <a:bodyPr wrap="square" rtlCol="0">
            <a:spAutoFit/>
          </a:bodyPr>
          <a:p>
            <a:pPr lvl="0" algn="ctr"/>
            <a:r>
              <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rPr>
              <a:t>用户画像的数据分析</a:t>
            </a:r>
            <a:endPar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39" name="矩形 38"/>
          <p:cNvSpPr/>
          <p:nvPr/>
        </p:nvSpPr>
        <p:spPr>
          <a:xfrm>
            <a:off x="3025140" y="2726690"/>
            <a:ext cx="4208780" cy="30607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案例：通过抽样问卷做用户画像分析</a:t>
            </a:r>
            <a:endParaRPr lang="zh-CN" altLang="en-US" sz="1400">
              <a:latin typeface="微软雅黑" panose="020B0503020204020204" charset="-122"/>
              <a:ea typeface="微软雅黑" panose="020B0503020204020204" charset="-122"/>
            </a:endParaRPr>
          </a:p>
        </p:txBody>
      </p:sp>
    </p:spTree>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52475" y="811530"/>
            <a:ext cx="8790940" cy="29781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0" b="1" dirty="0">
                <a:solidFill>
                  <a:schemeClr val="bg1"/>
                </a:solidFill>
                <a:latin typeface="微软雅黑" panose="020B0503020204020204" charset="-122"/>
                <a:ea typeface="微软雅黑" panose="020B0503020204020204" charset="-122"/>
                <a:sym typeface="+mn-ea"/>
              </a:rPr>
              <a:t>（1）如何让每一级的用户都能分享出去，形成持续扩散的链式反应？</a:t>
            </a:r>
            <a:endParaRPr kumimoji="1" lang="zh-CN" altLang="en-US" sz="1340" b="1" dirty="0">
              <a:solidFill>
                <a:schemeClr val="bg1"/>
              </a:solidFill>
              <a:latin typeface="微软雅黑" panose="020B0503020204020204" charset="-122"/>
              <a:ea typeface="微软雅黑" panose="020B0503020204020204" charset="-122"/>
              <a:sym typeface="+mn-ea"/>
            </a:endParaRPr>
          </a:p>
        </p:txBody>
      </p:sp>
      <p:sp>
        <p:nvSpPr>
          <p:cNvPr id="11" name="文本框 10"/>
          <p:cNvSpPr txBox="1"/>
          <p:nvPr/>
        </p:nvSpPr>
        <p:spPr>
          <a:xfrm>
            <a:off x="1040448" y="407670"/>
            <a:ext cx="2011680" cy="337185"/>
          </a:xfrm>
          <a:prstGeom prst="rect">
            <a:avLst/>
          </a:prstGeom>
          <a:noFill/>
        </p:spPr>
        <p:txBody>
          <a:bodyPr wrap="none" rtlCol="0">
            <a:spAutoFit/>
          </a:bodyPr>
          <a:lstStyle/>
          <a:p>
            <a:pPr algn="ctr"/>
            <a:r>
              <a:rPr lang="zh-CN" altLang="en-US" sz="1600" b="1">
                <a:sym typeface="+mn-ea"/>
              </a:rPr>
              <a:t>裂变活动如何设计：</a:t>
            </a:r>
            <a:endParaRPr lang="zh-CN" altLang="en-US" sz="1600" b="1">
              <a:sym typeface="+mn-ea"/>
            </a:endParaRPr>
          </a:p>
        </p:txBody>
      </p:sp>
      <p:grpSp>
        <p:nvGrpSpPr>
          <p:cNvPr id="7" name="组合 6"/>
          <p:cNvGrpSpPr/>
          <p:nvPr/>
        </p:nvGrpSpPr>
        <p:grpSpPr>
          <a:xfrm>
            <a:off x="9368790" y="120650"/>
            <a:ext cx="659130" cy="598170"/>
            <a:chOff x="14118" y="124"/>
            <a:chExt cx="1038" cy="942"/>
          </a:xfrm>
        </p:grpSpPr>
        <p:sp>
          <p:nvSpPr>
            <p:cNvPr id="18" name="对角圆角矩形 1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1" name="文本框 20"/>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6" name="图片 3" descr="IMG_256"/>
          <p:cNvPicPr>
            <a:picLocks noChangeAspect="1"/>
          </p:cNvPicPr>
          <p:nvPr/>
        </p:nvPicPr>
        <p:blipFill>
          <a:blip r:embed="rId4"/>
          <a:stretch>
            <a:fillRect/>
          </a:stretch>
        </p:blipFill>
        <p:spPr>
          <a:xfrm>
            <a:off x="2267267" y="1109345"/>
            <a:ext cx="5715000" cy="1809750"/>
          </a:xfrm>
          <a:prstGeom prst="rect">
            <a:avLst/>
          </a:prstGeom>
          <a:noFill/>
          <a:ln w="9525">
            <a:noFill/>
          </a:ln>
        </p:spPr>
      </p:pic>
      <p:sp>
        <p:nvSpPr>
          <p:cNvPr id="2" name="矩形 1"/>
          <p:cNvSpPr/>
          <p:nvPr/>
        </p:nvSpPr>
        <p:spPr>
          <a:xfrm>
            <a:off x="752475" y="2919095"/>
            <a:ext cx="8790940" cy="61595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裂变活动的核心算法：B=MAT，</a:t>
            </a:r>
            <a:endParaRPr lang="zh-CN" altLang="en-US" sz="1400">
              <a:latin typeface="微软雅黑" panose="020B0503020204020204" charset="-122"/>
              <a:ea typeface="微软雅黑" panose="020B0503020204020204" charset="-122"/>
            </a:endParaRPr>
          </a:p>
          <a:p>
            <a:pPr algn="ctr"/>
            <a:r>
              <a:rPr lang="zh-CN" altLang="en-US" sz="1400">
                <a:latin typeface="微软雅黑" panose="020B0503020204020204" charset="-122"/>
                <a:ea typeface="微软雅黑" panose="020B0503020204020204" charset="-122"/>
              </a:rPr>
              <a:t>B是Behavior行为，M是Motivation 动机，A是Ability能力，T是Triggers触发。</a:t>
            </a:r>
            <a:endParaRPr lang="zh-CN" altLang="en-US" sz="1400">
              <a:latin typeface="微软雅黑" panose="020B0503020204020204" charset="-122"/>
              <a:ea typeface="微软雅黑" panose="020B0503020204020204" charset="-122"/>
            </a:endParaRPr>
          </a:p>
        </p:txBody>
      </p:sp>
    </p:spTree>
    <p:custDataLst>
      <p:tags r:id="rId5"/>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52475" y="811530"/>
            <a:ext cx="8790940" cy="29781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0" b="1" dirty="0">
                <a:solidFill>
                  <a:schemeClr val="bg1"/>
                </a:solidFill>
                <a:latin typeface="微软雅黑" panose="020B0503020204020204" charset="-122"/>
                <a:ea typeface="微软雅黑" panose="020B0503020204020204" charset="-122"/>
                <a:sym typeface="+mn-ea"/>
              </a:rPr>
              <a:t>（1）如何让每一级的用户都能分享出去，形成持续扩散的链式反应？</a:t>
            </a:r>
            <a:endParaRPr kumimoji="1" lang="zh-CN" altLang="en-US" sz="1340" b="1" dirty="0">
              <a:solidFill>
                <a:schemeClr val="bg1"/>
              </a:solidFill>
              <a:latin typeface="微软雅黑" panose="020B0503020204020204" charset="-122"/>
              <a:ea typeface="微软雅黑" panose="020B0503020204020204" charset="-122"/>
              <a:sym typeface="+mn-ea"/>
            </a:endParaRPr>
          </a:p>
        </p:txBody>
      </p:sp>
      <p:sp>
        <p:nvSpPr>
          <p:cNvPr id="11" name="文本框 10"/>
          <p:cNvSpPr txBox="1"/>
          <p:nvPr/>
        </p:nvSpPr>
        <p:spPr>
          <a:xfrm>
            <a:off x="1040448" y="407670"/>
            <a:ext cx="2011680" cy="337185"/>
          </a:xfrm>
          <a:prstGeom prst="rect">
            <a:avLst/>
          </a:prstGeom>
          <a:noFill/>
        </p:spPr>
        <p:txBody>
          <a:bodyPr wrap="none" rtlCol="0">
            <a:spAutoFit/>
          </a:bodyPr>
          <a:lstStyle/>
          <a:p>
            <a:pPr algn="ctr"/>
            <a:r>
              <a:rPr lang="zh-CN" altLang="en-US" sz="1600" b="1">
                <a:sym typeface="+mn-ea"/>
              </a:rPr>
              <a:t>裂变活动如何设计：</a:t>
            </a:r>
            <a:endParaRPr lang="zh-CN" altLang="en-US" sz="1600" b="1">
              <a:sym typeface="+mn-ea"/>
            </a:endParaRPr>
          </a:p>
        </p:txBody>
      </p:sp>
      <p:grpSp>
        <p:nvGrpSpPr>
          <p:cNvPr id="7" name="组合 6"/>
          <p:cNvGrpSpPr/>
          <p:nvPr/>
        </p:nvGrpSpPr>
        <p:grpSpPr>
          <a:xfrm>
            <a:off x="9368790" y="120650"/>
            <a:ext cx="659130" cy="598170"/>
            <a:chOff x="14118" y="124"/>
            <a:chExt cx="1038" cy="942"/>
          </a:xfrm>
        </p:grpSpPr>
        <p:sp>
          <p:nvSpPr>
            <p:cNvPr id="18" name="对角圆角矩形 1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1" name="文本框 20"/>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3" name="图片 4" descr="APP设计中的行为设计思维！"/>
          <p:cNvPicPr>
            <a:picLocks noChangeAspect="1"/>
          </p:cNvPicPr>
          <p:nvPr/>
        </p:nvPicPr>
        <p:blipFill>
          <a:blip r:embed="rId4"/>
          <a:stretch>
            <a:fillRect/>
          </a:stretch>
        </p:blipFill>
        <p:spPr>
          <a:xfrm>
            <a:off x="752475" y="1236345"/>
            <a:ext cx="4606925" cy="3322955"/>
          </a:xfrm>
          <a:prstGeom prst="rect">
            <a:avLst/>
          </a:prstGeom>
          <a:noFill/>
          <a:ln w="9525">
            <a:noFill/>
          </a:ln>
        </p:spPr>
      </p:pic>
      <p:sp>
        <p:nvSpPr>
          <p:cNvPr id="4" name="矩形 3"/>
          <p:cNvSpPr/>
          <p:nvPr/>
        </p:nvSpPr>
        <p:spPr>
          <a:xfrm>
            <a:off x="5370830" y="1236345"/>
            <a:ext cx="4172585" cy="163195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l"/>
            <a:r>
              <a:rPr lang="zh-CN" altLang="en-US" sz="1400">
                <a:latin typeface="微软雅黑" panose="020B0503020204020204" charset="-122"/>
                <a:ea typeface="微软雅黑" panose="020B0503020204020204" charset="-122"/>
              </a:rPr>
              <a:t>首先是设计好触发点，有效的触发点要有3个特性：</a:t>
            </a:r>
            <a:endParaRPr lang="zh-CN" altLang="en-US" sz="1400">
              <a:latin typeface="微软雅黑" panose="020B0503020204020204" charset="-122"/>
              <a:ea typeface="微软雅黑" panose="020B0503020204020204" charset="-122"/>
            </a:endParaRPr>
          </a:p>
          <a:p>
            <a:pPr algn="l"/>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rPr>
              <a:t>1、用户能感知到触发点；</a:t>
            </a:r>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rPr>
              <a:t>2、用户能把触发点和目标行为结合起来；</a:t>
            </a:r>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rPr>
              <a:t>3、触发点发生的时候，用户同时有能力和目标完成任务。</a:t>
            </a:r>
            <a:endParaRPr lang="zh-CN" altLang="en-US" sz="1400">
              <a:latin typeface="微软雅黑" panose="020B0503020204020204" charset="-122"/>
              <a:ea typeface="微软雅黑" panose="020B0503020204020204" charset="-122"/>
            </a:endParaRPr>
          </a:p>
        </p:txBody>
      </p:sp>
      <p:sp>
        <p:nvSpPr>
          <p:cNvPr id="5" name="矩形 4"/>
          <p:cNvSpPr/>
          <p:nvPr/>
        </p:nvSpPr>
        <p:spPr>
          <a:xfrm>
            <a:off x="5359400" y="2995295"/>
            <a:ext cx="4172585" cy="156083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l"/>
            <a:r>
              <a:rPr lang="zh-CN" altLang="en-US" sz="1400">
                <a:latin typeface="微软雅黑" panose="020B0503020204020204" charset="-122"/>
                <a:ea typeface="微软雅黑" panose="020B0503020204020204" charset="-122"/>
              </a:rPr>
              <a:t>在任务环节的设计上需要遵循几个逻辑：</a:t>
            </a:r>
            <a:endParaRPr lang="zh-CN" altLang="en-US" sz="1400">
              <a:latin typeface="微软雅黑" panose="020B0503020204020204" charset="-122"/>
              <a:ea typeface="微软雅黑" panose="020B0503020204020204" charset="-122"/>
            </a:endParaRPr>
          </a:p>
          <a:p>
            <a:pPr algn="l"/>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rPr>
              <a:t>1、不占用用户太多的时间</a:t>
            </a:r>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rPr>
              <a:t>2、不要太复杂，以免产生操作负荷和认知负荷</a:t>
            </a:r>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rPr>
              <a:t>3、尊重用户已有的使用习惯，不改变用户的操作习惯</a:t>
            </a:r>
            <a:endParaRPr lang="zh-CN" altLang="en-US" sz="1400">
              <a:latin typeface="微软雅黑" panose="020B0503020204020204" charset="-122"/>
              <a:ea typeface="微软雅黑" panose="020B0503020204020204" charset="-122"/>
            </a:endParaRPr>
          </a:p>
        </p:txBody>
      </p:sp>
    </p:spTree>
    <p:custDataLst>
      <p:tags r:id="rId5"/>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52475" y="811530"/>
            <a:ext cx="8790940" cy="29781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0" b="1" dirty="0">
                <a:solidFill>
                  <a:schemeClr val="bg1"/>
                </a:solidFill>
                <a:latin typeface="微软雅黑" panose="020B0503020204020204" charset="-122"/>
                <a:ea typeface="微软雅黑" panose="020B0503020204020204" charset="-122"/>
                <a:sym typeface="+mn-ea"/>
              </a:rPr>
              <a:t>（2）那么接下来我们就开始思考：如何让每一个用户带来更多的用户？</a:t>
            </a:r>
            <a:endParaRPr kumimoji="1" lang="zh-CN" altLang="en-US" sz="1340" b="1" dirty="0">
              <a:solidFill>
                <a:schemeClr val="bg1"/>
              </a:solidFill>
              <a:latin typeface="微软雅黑" panose="020B0503020204020204" charset="-122"/>
              <a:ea typeface="微软雅黑" panose="020B0503020204020204" charset="-122"/>
              <a:sym typeface="+mn-ea"/>
            </a:endParaRPr>
          </a:p>
        </p:txBody>
      </p:sp>
      <p:sp>
        <p:nvSpPr>
          <p:cNvPr id="11" name="文本框 10"/>
          <p:cNvSpPr txBox="1"/>
          <p:nvPr/>
        </p:nvSpPr>
        <p:spPr>
          <a:xfrm>
            <a:off x="1040448" y="407670"/>
            <a:ext cx="2011680" cy="337185"/>
          </a:xfrm>
          <a:prstGeom prst="rect">
            <a:avLst/>
          </a:prstGeom>
          <a:noFill/>
        </p:spPr>
        <p:txBody>
          <a:bodyPr wrap="none" rtlCol="0">
            <a:spAutoFit/>
          </a:bodyPr>
          <a:lstStyle/>
          <a:p>
            <a:pPr algn="ctr"/>
            <a:r>
              <a:rPr lang="zh-CN" altLang="en-US" sz="1600" b="1">
                <a:sym typeface="+mn-ea"/>
              </a:rPr>
              <a:t>裂变活动如何设计：</a:t>
            </a:r>
            <a:endParaRPr lang="zh-CN" altLang="en-US" sz="1600" b="1">
              <a:sym typeface="+mn-ea"/>
            </a:endParaRPr>
          </a:p>
        </p:txBody>
      </p:sp>
      <p:grpSp>
        <p:nvGrpSpPr>
          <p:cNvPr id="7" name="组合 6"/>
          <p:cNvGrpSpPr/>
          <p:nvPr/>
        </p:nvGrpSpPr>
        <p:grpSpPr>
          <a:xfrm>
            <a:off x="9368790" y="120650"/>
            <a:ext cx="659130" cy="598170"/>
            <a:chOff x="14118" y="124"/>
            <a:chExt cx="1038" cy="942"/>
          </a:xfrm>
        </p:grpSpPr>
        <p:sp>
          <p:nvSpPr>
            <p:cNvPr id="18" name="对角圆角矩形 1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1" name="文本框 20"/>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 name="矩形 1"/>
          <p:cNvSpPr/>
          <p:nvPr/>
        </p:nvSpPr>
        <p:spPr>
          <a:xfrm>
            <a:off x="752475" y="3080385"/>
            <a:ext cx="8790940" cy="112776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上面这个是营销学里面比较有名病毒传播效果公式：</a:t>
            </a:r>
            <a:endParaRPr lang="zh-CN" altLang="en-US" sz="1400">
              <a:latin typeface="微软雅黑" panose="020B0503020204020204" charset="-122"/>
              <a:ea typeface="微软雅黑" panose="020B0503020204020204" charset="-122"/>
            </a:endParaRPr>
          </a:p>
          <a:p>
            <a:pPr algn="ctr"/>
            <a:r>
              <a:rPr lang="zh-CN" altLang="en-US" sz="1400">
                <a:latin typeface="微软雅黑" panose="020B0503020204020204" charset="-122"/>
                <a:ea typeface="微软雅黑" panose="020B0503020204020204" charset="-122"/>
              </a:rPr>
              <a:t>Custs(0)是种子用户数量， Custs(t)是过了一个时间周期后， 增加的新用户人数。t则是周期，可以选择天，月年。确定T周期后，通过大数据统计，计算K值和ct值。</a:t>
            </a:r>
            <a:endParaRPr lang="zh-CN" altLang="en-US" sz="1400">
              <a:latin typeface="微软雅黑" panose="020B0503020204020204" charset="-122"/>
              <a:ea typeface="微软雅黑" panose="020B0503020204020204" charset="-122"/>
            </a:endParaRPr>
          </a:p>
        </p:txBody>
      </p:sp>
      <p:pic>
        <p:nvPicPr>
          <p:cNvPr id="13" name="图片 10" descr="IMG_256"/>
          <p:cNvPicPr>
            <a:picLocks noChangeAspect="1"/>
          </p:cNvPicPr>
          <p:nvPr/>
        </p:nvPicPr>
        <p:blipFill>
          <a:blip r:embed="rId4"/>
          <a:stretch>
            <a:fillRect/>
          </a:stretch>
        </p:blipFill>
        <p:spPr>
          <a:xfrm>
            <a:off x="3020060" y="1144905"/>
            <a:ext cx="4220210" cy="1899285"/>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52475" y="811530"/>
            <a:ext cx="8790940" cy="29781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35" b="1" dirty="0">
                <a:solidFill>
                  <a:schemeClr val="bg1"/>
                </a:solidFill>
                <a:latin typeface="微软雅黑" panose="020B0503020204020204" charset="-122"/>
                <a:ea typeface="微软雅黑" panose="020B0503020204020204" charset="-122"/>
                <a:sym typeface="+mn-ea"/>
              </a:rPr>
              <a:t>（2）那么接下来我们就开始思考：如何让每一个用户带来更多的用户？</a:t>
            </a:r>
            <a:endParaRPr kumimoji="1" lang="zh-CN" altLang="en-US" sz="1340" b="1" dirty="0">
              <a:solidFill>
                <a:schemeClr val="bg1"/>
              </a:solidFill>
              <a:latin typeface="微软雅黑" panose="020B0503020204020204" charset="-122"/>
              <a:ea typeface="微软雅黑" panose="020B0503020204020204" charset="-122"/>
              <a:sym typeface="+mn-ea"/>
            </a:endParaRPr>
          </a:p>
        </p:txBody>
      </p:sp>
      <p:sp>
        <p:nvSpPr>
          <p:cNvPr id="11" name="文本框 10"/>
          <p:cNvSpPr txBox="1"/>
          <p:nvPr/>
        </p:nvSpPr>
        <p:spPr>
          <a:xfrm>
            <a:off x="1040448" y="407670"/>
            <a:ext cx="2011680" cy="337185"/>
          </a:xfrm>
          <a:prstGeom prst="rect">
            <a:avLst/>
          </a:prstGeom>
          <a:noFill/>
        </p:spPr>
        <p:txBody>
          <a:bodyPr wrap="none" rtlCol="0">
            <a:spAutoFit/>
          </a:bodyPr>
          <a:lstStyle/>
          <a:p>
            <a:pPr algn="ctr"/>
            <a:r>
              <a:rPr lang="zh-CN" altLang="en-US" sz="1600" b="1">
                <a:sym typeface="+mn-ea"/>
              </a:rPr>
              <a:t>裂变活动如何设计：</a:t>
            </a:r>
            <a:endParaRPr lang="zh-CN" altLang="en-US" sz="1600" b="1">
              <a:sym typeface="+mn-ea"/>
            </a:endParaRPr>
          </a:p>
        </p:txBody>
      </p:sp>
      <p:grpSp>
        <p:nvGrpSpPr>
          <p:cNvPr id="7" name="组合 6"/>
          <p:cNvGrpSpPr/>
          <p:nvPr/>
        </p:nvGrpSpPr>
        <p:grpSpPr>
          <a:xfrm>
            <a:off x="9368790" y="120650"/>
            <a:ext cx="659130" cy="598170"/>
            <a:chOff x="14118" y="124"/>
            <a:chExt cx="1038" cy="942"/>
          </a:xfrm>
        </p:grpSpPr>
        <p:sp>
          <p:nvSpPr>
            <p:cNvPr id="18" name="对角圆角矩形 1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1" name="文本框 20"/>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4" name="矩形 3"/>
          <p:cNvSpPr/>
          <p:nvPr/>
        </p:nvSpPr>
        <p:spPr>
          <a:xfrm>
            <a:off x="5370830" y="1236345"/>
            <a:ext cx="4172585" cy="2304415"/>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l"/>
            <a:r>
              <a:rPr lang="zh-CN" altLang="en-US" sz="1400" b="1">
                <a:latin typeface="微软雅黑" panose="020B0503020204020204" charset="-122"/>
                <a:ea typeface="微软雅黑" panose="020B0503020204020204" charset="-122"/>
                <a:sym typeface="+mn-ea"/>
              </a:rPr>
              <a:t>传播周期</a:t>
            </a:r>
            <a:r>
              <a:rPr lang="en-US" altLang="zh-CN" sz="1400" b="1">
                <a:latin typeface="微软雅黑" panose="020B0503020204020204" charset="-122"/>
                <a:ea typeface="微软雅黑" panose="020B0503020204020204" charset="-122"/>
                <a:sym typeface="+mn-ea"/>
              </a:rPr>
              <a:t>ct</a:t>
            </a:r>
            <a:endParaRPr lang="zh-CN" altLang="en-US" sz="1400" b="1">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rPr>
              <a:t>是指种子用户在一轮传播后， 失去了再邀请新用户的能力。</a:t>
            </a:r>
            <a:endParaRPr lang="zh-CN" altLang="en-US" sz="1400">
              <a:latin typeface="微软雅黑" panose="020B0503020204020204" charset="-122"/>
              <a:ea typeface="微软雅黑" panose="020B0503020204020204" charset="-122"/>
            </a:endParaRPr>
          </a:p>
          <a:p>
            <a:pPr algn="l"/>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rPr>
              <a:t>换句话说，是一个新用户用户了7天时间成功推荐了2个用户后，就再也不推荐了。那这个传播周期如何计算呢？我认为是加权平均值。 第一个用户是第一天推荐的，第二个用户是第7天推荐的。 那传播周期就等于（1*1+7*1)/2＝4。平均花了4天推荐了2个用户，种子用户就失去了推荐能力。 </a:t>
            </a:r>
            <a:endParaRPr lang="zh-CN" altLang="en-US" sz="1400">
              <a:latin typeface="微软雅黑" panose="020B0503020204020204" charset="-122"/>
              <a:ea typeface="微软雅黑" panose="020B0503020204020204" charset="-122"/>
            </a:endParaRPr>
          </a:p>
        </p:txBody>
      </p:sp>
      <p:sp>
        <p:nvSpPr>
          <p:cNvPr id="5" name="矩形 4"/>
          <p:cNvSpPr/>
          <p:nvPr/>
        </p:nvSpPr>
        <p:spPr>
          <a:xfrm>
            <a:off x="5370830" y="3667760"/>
            <a:ext cx="4172585" cy="1868805"/>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l"/>
            <a:r>
              <a:rPr lang="zh-CN" altLang="en-US" sz="1400" b="1">
                <a:latin typeface="微软雅黑" panose="020B0503020204020204" charset="-122"/>
                <a:ea typeface="微软雅黑" panose="020B0503020204020204" charset="-122"/>
                <a:sym typeface="+mn-ea"/>
              </a:rPr>
              <a:t>重点关注</a:t>
            </a:r>
            <a:r>
              <a:rPr lang="en-US" altLang="zh-CN" sz="1400" b="1">
                <a:latin typeface="微软雅黑" panose="020B0503020204020204" charset="-122"/>
                <a:ea typeface="微软雅黑" panose="020B0503020204020204" charset="-122"/>
                <a:sym typeface="+mn-ea"/>
              </a:rPr>
              <a:t>K</a:t>
            </a:r>
            <a:r>
              <a:rPr lang="zh-CN" altLang="en-US" sz="1400" b="1">
                <a:latin typeface="微软雅黑" panose="020B0503020204020204" charset="-122"/>
                <a:ea typeface="微软雅黑" panose="020B0503020204020204" charset="-122"/>
                <a:sym typeface="+mn-ea"/>
              </a:rPr>
              <a:t>因子</a:t>
            </a:r>
            <a:endParaRPr lang="zh-CN" altLang="en-US" sz="1400" b="1">
              <a:latin typeface="微软雅黑" panose="020B0503020204020204" charset="-122"/>
              <a:ea typeface="微软雅黑" panose="020B0503020204020204" charset="-122"/>
            </a:endParaRPr>
          </a:p>
          <a:p>
            <a:pPr algn="l"/>
            <a:r>
              <a:rPr sz="1400">
                <a:latin typeface="微软雅黑" panose="020B0503020204020204" charset="-122"/>
                <a:ea typeface="微软雅黑" panose="020B0503020204020204" charset="-122"/>
              </a:rPr>
              <a:t>所有的通过病毒营销， 自我复制， 实现爆炸式增长的互联网产品， K因子都远大于1</a:t>
            </a:r>
            <a:r>
              <a:rPr lang="zh-CN" sz="1400">
                <a:latin typeface="微软雅黑" panose="020B0503020204020204" charset="-122"/>
                <a:ea typeface="微软雅黑" panose="020B0503020204020204" charset="-122"/>
              </a:rPr>
              <a:t>，</a:t>
            </a:r>
            <a:r>
              <a:rPr sz="1400">
                <a:latin typeface="微软雅黑" panose="020B0503020204020204" charset="-122"/>
                <a:ea typeface="微软雅黑" panose="020B0503020204020204" charset="-122"/>
              </a:rPr>
              <a:t>在facebook发展初期， 一个用户可以带来20个新用户。 对应的用户增长图表就是。 它反映出， 在初始阶段迅速积累用户， 在4到5个传播周期过后， 系统用户就呈现惊人的爆炸增长。仅用6个传播周期人数就达到14亿。</a:t>
            </a:r>
            <a:endParaRPr sz="1400">
              <a:latin typeface="微软雅黑" panose="020B0503020204020204" charset="-122"/>
              <a:ea typeface="微软雅黑" panose="020B0503020204020204" charset="-122"/>
            </a:endParaRPr>
          </a:p>
        </p:txBody>
      </p:sp>
      <p:pic>
        <p:nvPicPr>
          <p:cNvPr id="2" name="图片 12" descr="IMG_256"/>
          <p:cNvPicPr>
            <a:picLocks noChangeAspect="1"/>
          </p:cNvPicPr>
          <p:nvPr/>
        </p:nvPicPr>
        <p:blipFill>
          <a:blip r:embed="rId4"/>
          <a:stretch>
            <a:fillRect/>
          </a:stretch>
        </p:blipFill>
        <p:spPr>
          <a:xfrm>
            <a:off x="752475" y="1236345"/>
            <a:ext cx="4518660" cy="2716530"/>
          </a:xfrm>
          <a:prstGeom prst="rect">
            <a:avLst/>
          </a:prstGeom>
          <a:noFill/>
          <a:ln w="9525">
            <a:noFill/>
          </a:ln>
        </p:spPr>
      </p:pic>
      <p:sp>
        <p:nvSpPr>
          <p:cNvPr id="89" name="文本框 88"/>
          <p:cNvSpPr txBox="1"/>
          <p:nvPr/>
        </p:nvSpPr>
        <p:spPr>
          <a:xfrm>
            <a:off x="752475" y="3999230"/>
            <a:ext cx="4519295" cy="9950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p>
            <a:pPr algn="l">
              <a:lnSpc>
                <a:spcPct val="140000"/>
              </a:lnSpc>
            </a:pPr>
            <a:r>
              <a:rPr lang="zh-CN" altLang="en-US" sz="1400" b="1">
                <a:latin typeface="微软雅黑" panose="020B0503020204020204" charset="-122"/>
                <a:ea typeface="微软雅黑" panose="020B0503020204020204" charset="-122"/>
                <a:sym typeface="+mn-ea"/>
              </a:rPr>
              <a:t>简单来说，就是：</a:t>
            </a:r>
            <a:endParaRPr lang="zh-CN" altLang="en-US" sz="1400" b="1">
              <a:latin typeface="微软雅黑" panose="020B0503020204020204" charset="-122"/>
              <a:ea typeface="微软雅黑" panose="020B0503020204020204" charset="-122"/>
              <a:sym typeface="+mn-ea"/>
            </a:endParaRPr>
          </a:p>
          <a:p>
            <a:pPr algn="l">
              <a:lnSpc>
                <a:spcPct val="140000"/>
              </a:lnSpc>
            </a:pPr>
            <a:r>
              <a:rPr lang="en-US" altLang="zh-CN" sz="1400" b="1">
                <a:latin typeface="微软雅黑" panose="020B0503020204020204" charset="-122"/>
                <a:ea typeface="微软雅黑" panose="020B0503020204020204" charset="-122"/>
                <a:sym typeface="+mn-ea"/>
              </a:rPr>
              <a:t>1</a:t>
            </a:r>
            <a:r>
              <a:rPr lang="zh-CN" altLang="en-US" sz="1400" b="1">
                <a:latin typeface="微软雅黑" panose="020B0503020204020204" charset="-122"/>
                <a:ea typeface="微软雅黑" panose="020B0503020204020204" charset="-122"/>
                <a:sym typeface="+mn-ea"/>
              </a:rPr>
              <a:t>、设置一个偏低的初级裂变门槛</a:t>
            </a:r>
            <a:r>
              <a:rPr lang="en-US" altLang="zh-CN" sz="1400" b="1">
                <a:latin typeface="微软雅黑" panose="020B0503020204020204" charset="-122"/>
                <a:ea typeface="微软雅黑" panose="020B0503020204020204" charset="-122"/>
                <a:sym typeface="+mn-ea"/>
              </a:rPr>
              <a:t>--CT</a:t>
            </a:r>
            <a:endParaRPr lang="zh-CN" altLang="en-US" sz="1400" b="1">
              <a:latin typeface="微软雅黑" panose="020B0503020204020204" charset="-122"/>
              <a:ea typeface="微软雅黑" panose="020B0503020204020204" charset="-122"/>
              <a:sym typeface="+mn-ea"/>
            </a:endParaRPr>
          </a:p>
          <a:p>
            <a:pPr algn="l">
              <a:lnSpc>
                <a:spcPct val="140000"/>
              </a:lnSpc>
            </a:pPr>
            <a:r>
              <a:rPr lang="en-US" altLang="zh-CN" sz="1400" b="1">
                <a:latin typeface="微软雅黑" panose="020B0503020204020204" charset="-122"/>
                <a:ea typeface="微软雅黑" panose="020B0503020204020204" charset="-122"/>
                <a:sym typeface="+mn-ea"/>
              </a:rPr>
              <a:t>2</a:t>
            </a:r>
            <a:r>
              <a:rPr lang="zh-CN" altLang="en-US" sz="1400" b="1">
                <a:latin typeface="微软雅黑" panose="020B0503020204020204" charset="-122"/>
                <a:ea typeface="微软雅黑" panose="020B0503020204020204" charset="-122"/>
                <a:sym typeface="+mn-ea"/>
              </a:rPr>
              <a:t>、设置多级激励，让</a:t>
            </a:r>
            <a:r>
              <a:rPr lang="en-US" altLang="zh-CN" sz="1400" b="1">
                <a:latin typeface="微软雅黑" panose="020B0503020204020204" charset="-122"/>
                <a:ea typeface="微软雅黑" panose="020B0503020204020204" charset="-122"/>
                <a:sym typeface="+mn-ea"/>
              </a:rPr>
              <a:t>1</a:t>
            </a:r>
            <a:r>
              <a:rPr lang="zh-CN" altLang="en-US" sz="1400" b="1">
                <a:latin typeface="微软雅黑" panose="020B0503020204020204" charset="-122"/>
                <a:ea typeface="微软雅黑" panose="020B0503020204020204" charset="-122"/>
                <a:sym typeface="+mn-ea"/>
              </a:rPr>
              <a:t>个用户有动力裂变更多人</a:t>
            </a:r>
            <a:r>
              <a:rPr lang="en-US" altLang="zh-CN" sz="1400" b="1">
                <a:latin typeface="微软雅黑" panose="020B0503020204020204" charset="-122"/>
                <a:ea typeface="微软雅黑" panose="020B0503020204020204" charset="-122"/>
                <a:sym typeface="+mn-ea"/>
              </a:rPr>
              <a:t>--K</a:t>
            </a:r>
            <a:endParaRPr lang="en-US" altLang="zh-CN" sz="1400" b="1">
              <a:latin typeface="微软雅黑" panose="020B0503020204020204" charset="-122"/>
              <a:ea typeface="微软雅黑" panose="020B0503020204020204" charset="-122"/>
              <a:sym typeface="+mn-ea"/>
            </a:endParaRPr>
          </a:p>
        </p:txBody>
      </p:sp>
    </p:spTree>
    <p:custDataLst>
      <p:tags r:id="rId5"/>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52475" y="811530"/>
            <a:ext cx="8790940" cy="29781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sz="1335" b="1">
                <a:latin typeface="微软雅黑" panose="020B0503020204020204" charset="-122"/>
                <a:ea typeface="微软雅黑" panose="020B0503020204020204" charset="-122"/>
                <a:sym typeface="+mn-ea"/>
              </a:rPr>
              <a:t>举两个数据实例方便大家理解</a:t>
            </a:r>
            <a:endParaRPr kumimoji="1" lang="zh-CN" altLang="en-US" sz="1340" b="1" dirty="0">
              <a:solidFill>
                <a:schemeClr val="bg1"/>
              </a:solidFill>
              <a:latin typeface="微软雅黑" panose="020B0503020204020204" charset="-122"/>
              <a:ea typeface="微软雅黑" panose="020B0503020204020204" charset="-122"/>
              <a:sym typeface="+mn-ea"/>
            </a:endParaRPr>
          </a:p>
        </p:txBody>
      </p:sp>
      <p:sp>
        <p:nvSpPr>
          <p:cNvPr id="11" name="文本框 10"/>
          <p:cNvSpPr txBox="1"/>
          <p:nvPr/>
        </p:nvSpPr>
        <p:spPr>
          <a:xfrm>
            <a:off x="1040448" y="407670"/>
            <a:ext cx="2011680" cy="337185"/>
          </a:xfrm>
          <a:prstGeom prst="rect">
            <a:avLst/>
          </a:prstGeom>
          <a:noFill/>
        </p:spPr>
        <p:txBody>
          <a:bodyPr wrap="none" rtlCol="0">
            <a:spAutoFit/>
          </a:bodyPr>
          <a:lstStyle/>
          <a:p>
            <a:pPr algn="ctr"/>
            <a:r>
              <a:rPr lang="zh-CN" altLang="en-US" sz="1600" b="1">
                <a:sym typeface="+mn-ea"/>
              </a:rPr>
              <a:t>裂变活动如何设计：</a:t>
            </a:r>
            <a:endParaRPr lang="zh-CN" altLang="en-US" sz="1600" b="1">
              <a:sym typeface="+mn-ea"/>
            </a:endParaRPr>
          </a:p>
        </p:txBody>
      </p:sp>
      <p:grpSp>
        <p:nvGrpSpPr>
          <p:cNvPr id="7" name="组合 6"/>
          <p:cNvGrpSpPr/>
          <p:nvPr/>
        </p:nvGrpSpPr>
        <p:grpSpPr>
          <a:xfrm>
            <a:off x="9368790" y="120650"/>
            <a:ext cx="659130" cy="598170"/>
            <a:chOff x="14118" y="124"/>
            <a:chExt cx="1038" cy="942"/>
          </a:xfrm>
        </p:grpSpPr>
        <p:sp>
          <p:nvSpPr>
            <p:cNvPr id="18" name="对角圆角矩形 1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1" name="文本框 20"/>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89" name="文本框 88"/>
          <p:cNvSpPr txBox="1"/>
          <p:nvPr/>
        </p:nvSpPr>
        <p:spPr>
          <a:xfrm>
            <a:off x="752475" y="1201420"/>
            <a:ext cx="4274185" cy="3924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p>
            <a:pPr algn="l">
              <a:lnSpc>
                <a:spcPct val="140000"/>
              </a:lnSpc>
            </a:pPr>
            <a:r>
              <a:rPr lang="en-US" altLang="zh-CN" sz="1400" b="1">
                <a:latin typeface="微软雅黑" panose="020B0503020204020204" charset="-122"/>
                <a:ea typeface="微软雅黑" panose="020B0503020204020204" charset="-122"/>
                <a:sym typeface="+mn-ea"/>
              </a:rPr>
              <a:t>1</a:t>
            </a:r>
            <a:r>
              <a:rPr lang="zh-CN" altLang="en-US" sz="1400" b="1">
                <a:latin typeface="微软雅黑" panose="020B0503020204020204" charset="-122"/>
                <a:ea typeface="微软雅黑" panose="020B0503020204020204" charset="-122"/>
                <a:sym typeface="+mn-ea"/>
              </a:rPr>
              <a:t>、设置一个偏低的初级裂变门槛</a:t>
            </a:r>
            <a:r>
              <a:rPr lang="en-US" altLang="zh-CN" sz="1400" b="1">
                <a:latin typeface="微软雅黑" panose="020B0503020204020204" charset="-122"/>
                <a:ea typeface="微软雅黑" panose="020B0503020204020204" charset="-122"/>
                <a:sym typeface="+mn-ea"/>
              </a:rPr>
              <a:t>--CT</a:t>
            </a:r>
            <a:endParaRPr lang="en-US" altLang="zh-CN" sz="1400" b="1">
              <a:latin typeface="微软雅黑" panose="020B0503020204020204" charset="-122"/>
              <a:ea typeface="微软雅黑" panose="020B0503020204020204" charset="-122"/>
              <a:sym typeface="+mn-ea"/>
            </a:endParaRPr>
          </a:p>
        </p:txBody>
      </p:sp>
      <p:sp>
        <p:nvSpPr>
          <p:cNvPr id="3" name="文本框 2"/>
          <p:cNvSpPr txBox="1"/>
          <p:nvPr/>
        </p:nvSpPr>
        <p:spPr>
          <a:xfrm>
            <a:off x="5095875" y="1203960"/>
            <a:ext cx="4447540" cy="3924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p>
            <a:pPr algn="l">
              <a:lnSpc>
                <a:spcPct val="140000"/>
              </a:lnSpc>
            </a:pPr>
            <a:r>
              <a:rPr lang="en-US" altLang="zh-CN" sz="1400" b="1">
                <a:latin typeface="微软雅黑" panose="020B0503020204020204" charset="-122"/>
                <a:ea typeface="微软雅黑" panose="020B0503020204020204" charset="-122"/>
                <a:sym typeface="+mn-ea"/>
              </a:rPr>
              <a:t>2</a:t>
            </a:r>
            <a:r>
              <a:rPr lang="zh-CN" altLang="en-US" sz="1400" b="1">
                <a:latin typeface="微软雅黑" panose="020B0503020204020204" charset="-122"/>
                <a:ea typeface="微软雅黑" panose="020B0503020204020204" charset="-122"/>
                <a:sym typeface="+mn-ea"/>
              </a:rPr>
              <a:t>、设置多级激励，让</a:t>
            </a:r>
            <a:r>
              <a:rPr lang="en-US" altLang="zh-CN" sz="1400" b="1">
                <a:latin typeface="微软雅黑" panose="020B0503020204020204" charset="-122"/>
                <a:ea typeface="微软雅黑" panose="020B0503020204020204" charset="-122"/>
                <a:sym typeface="+mn-ea"/>
              </a:rPr>
              <a:t>1</a:t>
            </a:r>
            <a:r>
              <a:rPr lang="zh-CN" altLang="en-US" sz="1400" b="1">
                <a:latin typeface="微软雅黑" panose="020B0503020204020204" charset="-122"/>
                <a:ea typeface="微软雅黑" panose="020B0503020204020204" charset="-122"/>
                <a:sym typeface="+mn-ea"/>
              </a:rPr>
              <a:t>个用户有动力裂变更多人</a:t>
            </a:r>
            <a:r>
              <a:rPr lang="en-US" altLang="zh-CN" sz="1400" b="1">
                <a:latin typeface="微软雅黑" panose="020B0503020204020204" charset="-122"/>
                <a:ea typeface="微软雅黑" panose="020B0503020204020204" charset="-122"/>
                <a:sym typeface="+mn-ea"/>
              </a:rPr>
              <a:t>--K</a:t>
            </a:r>
            <a:endParaRPr lang="en-US" altLang="zh-CN" sz="1400" b="1">
              <a:latin typeface="微软雅黑" panose="020B0503020204020204" charset="-122"/>
              <a:ea typeface="微软雅黑" panose="020B0503020204020204" charset="-122"/>
              <a:sym typeface="+mn-ea"/>
            </a:endParaRPr>
          </a:p>
        </p:txBody>
      </p:sp>
      <p:sp>
        <p:nvSpPr>
          <p:cNvPr id="6" name="矩形 5"/>
          <p:cNvSpPr/>
          <p:nvPr/>
        </p:nvSpPr>
        <p:spPr>
          <a:xfrm>
            <a:off x="752475" y="1685925"/>
            <a:ext cx="4274820" cy="226060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l"/>
            <a:r>
              <a:rPr lang="zh-CN" altLang="en-US" sz="1400">
                <a:latin typeface="微软雅黑" panose="020B0503020204020204" charset="-122"/>
                <a:ea typeface="微软雅黑" panose="020B0503020204020204" charset="-122"/>
              </a:rPr>
              <a:t>首次测试，活动玩法：</a:t>
            </a:r>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rPr>
              <a:t>五个好友助力成功，送小水壶一个</a:t>
            </a:r>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rPr>
              <a:t>平均单粉裂变</a:t>
            </a:r>
            <a:r>
              <a:rPr lang="en-US" altLang="zh-CN" sz="1400">
                <a:latin typeface="微软雅黑" panose="020B0503020204020204" charset="-122"/>
                <a:ea typeface="微软雅黑" panose="020B0503020204020204" charset="-122"/>
              </a:rPr>
              <a:t>1.3</a:t>
            </a:r>
            <a:r>
              <a:rPr lang="zh-CN" altLang="en-US" sz="1400">
                <a:latin typeface="微软雅黑" panose="020B0503020204020204" charset="-122"/>
                <a:ea typeface="微软雅黑" panose="020B0503020204020204" charset="-122"/>
              </a:rPr>
              <a:t>人</a:t>
            </a:r>
            <a:endParaRPr lang="zh-CN" altLang="en-US" sz="1400">
              <a:latin typeface="微软雅黑" panose="020B0503020204020204" charset="-122"/>
              <a:ea typeface="微软雅黑" panose="020B0503020204020204" charset="-122"/>
            </a:endParaRPr>
          </a:p>
          <a:p>
            <a:pPr algn="l"/>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sym typeface="+mn-ea"/>
              </a:rPr>
              <a:t>第二次调整了活动玩法：</a:t>
            </a:r>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sym typeface="+mn-ea"/>
              </a:rPr>
              <a:t>三个好友助力成功，送小水壶一个</a:t>
            </a:r>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sym typeface="+mn-ea"/>
              </a:rPr>
              <a:t>平均单粉裂变</a:t>
            </a:r>
            <a:r>
              <a:rPr lang="en-US" altLang="zh-CN" sz="1400">
                <a:latin typeface="微软雅黑" panose="020B0503020204020204" charset="-122"/>
                <a:ea typeface="微软雅黑" panose="020B0503020204020204" charset="-122"/>
                <a:sym typeface="+mn-ea"/>
              </a:rPr>
              <a:t>1.7</a:t>
            </a:r>
            <a:r>
              <a:rPr lang="zh-CN" altLang="en-US" sz="1400">
                <a:latin typeface="微软雅黑" panose="020B0503020204020204" charset="-122"/>
                <a:ea typeface="微软雅黑" panose="020B0503020204020204" charset="-122"/>
                <a:sym typeface="+mn-ea"/>
              </a:rPr>
              <a:t>人</a:t>
            </a:r>
            <a:endParaRPr lang="zh-CN" altLang="en-US" sz="1400">
              <a:latin typeface="微软雅黑" panose="020B0503020204020204" charset="-122"/>
              <a:ea typeface="微软雅黑" panose="020B0503020204020204" charset="-122"/>
            </a:endParaRPr>
          </a:p>
          <a:p>
            <a:pPr algn="l"/>
            <a:endParaRPr lang="zh-CN" altLang="en-US" sz="1400">
              <a:latin typeface="微软雅黑" panose="020B0503020204020204" charset="-122"/>
              <a:ea typeface="微软雅黑" panose="020B0503020204020204" charset="-122"/>
            </a:endParaRPr>
          </a:p>
          <a:p>
            <a:pPr algn="l"/>
            <a:r>
              <a:rPr lang="zh-CN" altLang="en-US" sz="1400" b="1">
                <a:latin typeface="微软雅黑" panose="020B0503020204020204" charset="-122"/>
                <a:ea typeface="微软雅黑" panose="020B0503020204020204" charset="-122"/>
              </a:rPr>
              <a:t>从</a:t>
            </a:r>
            <a:r>
              <a:rPr lang="en-US" altLang="zh-CN" sz="1400" b="1">
                <a:latin typeface="微软雅黑" panose="020B0503020204020204" charset="-122"/>
                <a:ea typeface="微软雅黑" panose="020B0503020204020204" charset="-122"/>
              </a:rPr>
              <a:t>CT</a:t>
            </a:r>
            <a:r>
              <a:rPr lang="zh-CN" altLang="en-US" sz="1400" b="1">
                <a:latin typeface="微软雅黑" panose="020B0503020204020204" charset="-122"/>
                <a:ea typeface="微软雅黑" panose="020B0503020204020204" charset="-122"/>
              </a:rPr>
              <a:t>值做优化，效果提升</a:t>
            </a:r>
            <a:r>
              <a:rPr lang="en-US" altLang="zh-CN" sz="1400" b="1">
                <a:latin typeface="微软雅黑" panose="020B0503020204020204" charset="-122"/>
                <a:ea typeface="微软雅黑" panose="020B0503020204020204" charset="-122"/>
              </a:rPr>
              <a:t>31%</a:t>
            </a:r>
            <a:endParaRPr lang="en-US" altLang="zh-CN" sz="1400" b="1">
              <a:latin typeface="微软雅黑" panose="020B0503020204020204" charset="-122"/>
              <a:ea typeface="微软雅黑" panose="020B0503020204020204" charset="-122"/>
            </a:endParaRPr>
          </a:p>
        </p:txBody>
      </p:sp>
      <p:sp>
        <p:nvSpPr>
          <p:cNvPr id="8" name="矩形 7"/>
          <p:cNvSpPr/>
          <p:nvPr/>
        </p:nvSpPr>
        <p:spPr>
          <a:xfrm>
            <a:off x="5095875" y="1691005"/>
            <a:ext cx="4448175" cy="271526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l"/>
            <a:r>
              <a:rPr lang="zh-CN" altLang="en-US" sz="1400">
                <a:latin typeface="微软雅黑" panose="020B0503020204020204" charset="-122"/>
                <a:ea typeface="微软雅黑" panose="020B0503020204020204" charset="-122"/>
              </a:rPr>
              <a:t>第二次测试，活动玩法：</a:t>
            </a:r>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sym typeface="+mn-ea"/>
              </a:rPr>
              <a:t>三</a:t>
            </a:r>
            <a:r>
              <a:rPr lang="zh-CN" altLang="en-US" sz="1400">
                <a:latin typeface="微软雅黑" panose="020B0503020204020204" charset="-122"/>
                <a:ea typeface="微软雅黑" panose="020B0503020204020204" charset="-122"/>
              </a:rPr>
              <a:t>个好友助力成功，送小水壶一个</a:t>
            </a:r>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rPr>
              <a:t>平均单粉裂变</a:t>
            </a:r>
            <a:r>
              <a:rPr lang="en-US" altLang="zh-CN" sz="1400">
                <a:latin typeface="微软雅黑" panose="020B0503020204020204" charset="-122"/>
                <a:ea typeface="微软雅黑" panose="020B0503020204020204" charset="-122"/>
              </a:rPr>
              <a:t>1.7</a:t>
            </a:r>
            <a:r>
              <a:rPr lang="zh-CN" altLang="en-US" sz="1400">
                <a:latin typeface="微软雅黑" panose="020B0503020204020204" charset="-122"/>
                <a:ea typeface="微软雅黑" panose="020B0503020204020204" charset="-122"/>
              </a:rPr>
              <a:t>人</a:t>
            </a:r>
            <a:endParaRPr lang="zh-CN" altLang="en-US" sz="1400">
              <a:latin typeface="微软雅黑" panose="020B0503020204020204" charset="-122"/>
              <a:ea typeface="微软雅黑" panose="020B0503020204020204" charset="-122"/>
            </a:endParaRPr>
          </a:p>
          <a:p>
            <a:pPr algn="l"/>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sym typeface="+mn-ea"/>
              </a:rPr>
              <a:t>第三次调整了活动玩法：</a:t>
            </a:r>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sym typeface="+mn-ea"/>
              </a:rPr>
              <a:t>1、三个好友助力成功，送小水壶一个</a:t>
            </a:r>
            <a:endParaRPr lang="zh-CN" altLang="en-US" sz="1400">
              <a:latin typeface="微软雅黑" panose="020B0503020204020204" charset="-122"/>
              <a:ea typeface="微软雅黑" panose="020B0503020204020204" charset="-122"/>
              <a:sym typeface="+mn-ea"/>
            </a:endParaRPr>
          </a:p>
          <a:p>
            <a:pPr algn="l"/>
            <a:r>
              <a:rPr lang="zh-CN" altLang="en-US" sz="1400">
                <a:latin typeface="微软雅黑" panose="020B0503020204020204" charset="-122"/>
                <a:ea typeface="微软雅黑" panose="020B0503020204020204" charset="-122"/>
                <a:sym typeface="+mn-ea"/>
              </a:rPr>
              <a:t>2、六个好友助力成功，送小水壶+精美水壶套+背带</a:t>
            </a:r>
            <a:endParaRPr lang="zh-CN" altLang="en-US" sz="1400">
              <a:latin typeface="微软雅黑" panose="020B0503020204020204" charset="-122"/>
              <a:ea typeface="微软雅黑" panose="020B0503020204020204" charset="-122"/>
              <a:sym typeface="+mn-ea"/>
            </a:endParaRPr>
          </a:p>
          <a:p>
            <a:pPr algn="l"/>
            <a:r>
              <a:rPr lang="zh-CN" altLang="en-US" sz="1400">
                <a:latin typeface="微软雅黑" panose="020B0503020204020204" charset="-122"/>
                <a:ea typeface="微软雅黑" panose="020B0503020204020204" charset="-122"/>
                <a:sym typeface="+mn-ea"/>
              </a:rPr>
              <a:t>3、十个好友助力成功，送保温水壶+精美水壶套+背带平均单粉裂变</a:t>
            </a:r>
            <a:r>
              <a:rPr lang="en-US" altLang="zh-CN" sz="1400">
                <a:latin typeface="微软雅黑" panose="020B0503020204020204" charset="-122"/>
                <a:ea typeface="微软雅黑" panose="020B0503020204020204" charset="-122"/>
                <a:sym typeface="+mn-ea"/>
              </a:rPr>
              <a:t>2</a:t>
            </a:r>
            <a:r>
              <a:rPr lang="en-US" altLang="zh-CN" sz="1400">
                <a:latin typeface="微软雅黑" panose="020B0503020204020204" charset="-122"/>
                <a:ea typeface="微软雅黑" panose="020B0503020204020204" charset="-122"/>
                <a:sym typeface="+mn-ea"/>
              </a:rPr>
              <a:t>.4</a:t>
            </a:r>
            <a:r>
              <a:rPr lang="zh-CN" altLang="en-US" sz="1400">
                <a:latin typeface="微软雅黑" panose="020B0503020204020204" charset="-122"/>
                <a:ea typeface="微软雅黑" panose="020B0503020204020204" charset="-122"/>
                <a:sym typeface="+mn-ea"/>
              </a:rPr>
              <a:t>人</a:t>
            </a:r>
            <a:endParaRPr lang="zh-CN" altLang="en-US" sz="1400">
              <a:latin typeface="微软雅黑" panose="020B0503020204020204" charset="-122"/>
              <a:ea typeface="微软雅黑" panose="020B0503020204020204" charset="-122"/>
            </a:endParaRPr>
          </a:p>
          <a:p>
            <a:pPr algn="l"/>
            <a:endParaRPr lang="zh-CN" altLang="en-US" sz="1400">
              <a:latin typeface="微软雅黑" panose="020B0503020204020204" charset="-122"/>
              <a:ea typeface="微软雅黑" panose="020B0503020204020204" charset="-122"/>
            </a:endParaRPr>
          </a:p>
          <a:p>
            <a:pPr algn="l"/>
            <a:r>
              <a:rPr lang="zh-CN" altLang="en-US" sz="1400" b="1">
                <a:latin typeface="微软雅黑" panose="020B0503020204020204" charset="-122"/>
                <a:ea typeface="微软雅黑" panose="020B0503020204020204" charset="-122"/>
              </a:rPr>
              <a:t>从</a:t>
            </a:r>
            <a:r>
              <a:rPr lang="en-US" altLang="zh-CN" sz="1400" b="1">
                <a:latin typeface="微软雅黑" panose="020B0503020204020204" charset="-122"/>
                <a:ea typeface="微软雅黑" panose="020B0503020204020204" charset="-122"/>
              </a:rPr>
              <a:t>K</a:t>
            </a:r>
            <a:r>
              <a:rPr lang="zh-CN" altLang="en-US" sz="1400" b="1">
                <a:latin typeface="微软雅黑" panose="020B0503020204020204" charset="-122"/>
                <a:ea typeface="微软雅黑" panose="020B0503020204020204" charset="-122"/>
              </a:rPr>
              <a:t>值做优化，效果提升</a:t>
            </a:r>
            <a:r>
              <a:rPr lang="en-US" altLang="zh-CN" sz="1400" b="1">
                <a:latin typeface="微软雅黑" panose="020B0503020204020204" charset="-122"/>
                <a:ea typeface="微软雅黑" panose="020B0503020204020204" charset="-122"/>
              </a:rPr>
              <a:t>4</a:t>
            </a:r>
            <a:r>
              <a:rPr lang="en-US" altLang="zh-CN" sz="1400" b="1">
                <a:latin typeface="微软雅黑" panose="020B0503020204020204" charset="-122"/>
                <a:ea typeface="微软雅黑" panose="020B0503020204020204" charset="-122"/>
              </a:rPr>
              <a:t>1%</a:t>
            </a:r>
            <a:endParaRPr lang="en-US" altLang="zh-CN" sz="1400" b="1">
              <a:latin typeface="微软雅黑" panose="020B0503020204020204" charset="-122"/>
              <a:ea typeface="微软雅黑" panose="020B0503020204020204" charset="-122"/>
            </a:endParaRPr>
          </a:p>
        </p:txBody>
      </p:sp>
      <p:sp>
        <p:nvSpPr>
          <p:cNvPr id="9" name="文本框 8"/>
          <p:cNvSpPr txBox="1"/>
          <p:nvPr/>
        </p:nvSpPr>
        <p:spPr>
          <a:xfrm>
            <a:off x="752475" y="4523105"/>
            <a:ext cx="8790940" cy="3924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p>
            <a:pPr algn="ctr">
              <a:lnSpc>
                <a:spcPct val="140000"/>
              </a:lnSpc>
            </a:pPr>
            <a:r>
              <a:rPr lang="zh-CN" sz="1400" b="1">
                <a:latin typeface="微软雅黑" panose="020B0503020204020204" charset="-122"/>
                <a:ea typeface="微软雅黑" panose="020B0503020204020204" charset="-122"/>
                <a:sym typeface="+mn-ea"/>
              </a:rPr>
              <a:t>最终裂变效果：提升</a:t>
            </a:r>
            <a:r>
              <a:rPr lang="en-US" altLang="zh-CN" sz="1400" b="1">
                <a:latin typeface="微软雅黑" panose="020B0503020204020204" charset="-122"/>
                <a:ea typeface="微软雅黑" panose="020B0503020204020204" charset="-122"/>
                <a:sym typeface="+mn-ea"/>
              </a:rPr>
              <a:t>85%</a:t>
            </a:r>
            <a:endParaRPr lang="en-US" altLang="zh-CN" sz="1400" b="1">
              <a:latin typeface="微软雅黑" panose="020B0503020204020204" charset="-122"/>
              <a:ea typeface="微软雅黑" panose="020B0503020204020204" charset="-122"/>
              <a:sym typeface="+mn-ea"/>
            </a:endParaRPr>
          </a:p>
        </p:txBody>
      </p:sp>
    </p:spTree>
    <p:custDataLst>
      <p:tags r:id="rId4"/>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52475" y="811530"/>
            <a:ext cx="8790940" cy="29781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0" b="1" dirty="0">
                <a:solidFill>
                  <a:schemeClr val="bg1"/>
                </a:solidFill>
                <a:latin typeface="微软雅黑" panose="020B0503020204020204" charset="-122"/>
                <a:ea typeface="微软雅黑" panose="020B0503020204020204" charset="-122"/>
                <a:sym typeface="+mn-ea"/>
              </a:rPr>
              <a:t>（3）既然我增加了奖品，自然增加了预算，那接下来要考虑的就是如何控制裂变成本？</a:t>
            </a:r>
            <a:endParaRPr kumimoji="1" lang="zh-CN" altLang="en-US" sz="1340" b="1" dirty="0">
              <a:solidFill>
                <a:schemeClr val="bg1"/>
              </a:solidFill>
              <a:latin typeface="微软雅黑" panose="020B0503020204020204" charset="-122"/>
              <a:ea typeface="微软雅黑" panose="020B0503020204020204" charset="-122"/>
              <a:sym typeface="+mn-ea"/>
            </a:endParaRPr>
          </a:p>
        </p:txBody>
      </p:sp>
      <p:sp>
        <p:nvSpPr>
          <p:cNvPr id="11" name="文本框 10"/>
          <p:cNvSpPr txBox="1"/>
          <p:nvPr/>
        </p:nvSpPr>
        <p:spPr>
          <a:xfrm>
            <a:off x="1040448" y="407670"/>
            <a:ext cx="2011680" cy="337185"/>
          </a:xfrm>
          <a:prstGeom prst="rect">
            <a:avLst/>
          </a:prstGeom>
          <a:noFill/>
        </p:spPr>
        <p:txBody>
          <a:bodyPr wrap="none" rtlCol="0">
            <a:spAutoFit/>
          </a:bodyPr>
          <a:lstStyle/>
          <a:p>
            <a:pPr algn="ctr"/>
            <a:r>
              <a:rPr lang="zh-CN" altLang="en-US" sz="1600" b="1">
                <a:sym typeface="+mn-ea"/>
              </a:rPr>
              <a:t>裂变活动如何设计：</a:t>
            </a:r>
            <a:endParaRPr lang="zh-CN" altLang="en-US" sz="1600" b="1">
              <a:sym typeface="+mn-ea"/>
            </a:endParaRPr>
          </a:p>
        </p:txBody>
      </p:sp>
      <p:grpSp>
        <p:nvGrpSpPr>
          <p:cNvPr id="7" name="组合 6"/>
          <p:cNvGrpSpPr/>
          <p:nvPr/>
        </p:nvGrpSpPr>
        <p:grpSpPr>
          <a:xfrm>
            <a:off x="9368790" y="120650"/>
            <a:ext cx="659130" cy="598170"/>
            <a:chOff x="14118" y="124"/>
            <a:chExt cx="1038" cy="942"/>
          </a:xfrm>
        </p:grpSpPr>
        <p:sp>
          <p:nvSpPr>
            <p:cNvPr id="18" name="对角圆角矩形 1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1" name="文本框 20"/>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 name="矩形 1"/>
          <p:cNvSpPr/>
          <p:nvPr/>
        </p:nvSpPr>
        <p:spPr>
          <a:xfrm>
            <a:off x="752475" y="1755775"/>
            <a:ext cx="8790940" cy="2389505"/>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l"/>
            <a:r>
              <a:rPr lang="zh-CN" altLang="en-US" sz="1400">
                <a:latin typeface="微软雅黑" panose="020B0503020204020204" charset="-122"/>
                <a:ea typeface="微软雅黑" panose="020B0503020204020204" charset="-122"/>
              </a:rPr>
              <a:t>所以在活动设计的时候，有几个要注意的地方：</a:t>
            </a:r>
            <a:endParaRPr lang="zh-CN" altLang="en-US" sz="1400">
              <a:latin typeface="微软雅黑" panose="020B0503020204020204" charset="-122"/>
              <a:ea typeface="微软雅黑" panose="020B0503020204020204" charset="-122"/>
            </a:endParaRPr>
          </a:p>
          <a:p>
            <a:pPr algn="l"/>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rPr>
              <a:t>1、在奖品的选择上，尽量选实用但是成本不高的产品，这会给你提供较大的容错空间；</a:t>
            </a:r>
            <a:endParaRPr lang="zh-CN" altLang="en-US" sz="1400">
              <a:latin typeface="微软雅黑" panose="020B0503020204020204" charset="-122"/>
              <a:ea typeface="微软雅黑" panose="020B0503020204020204" charset="-122"/>
            </a:endParaRPr>
          </a:p>
          <a:p>
            <a:pPr algn="l"/>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rPr>
              <a:t>2、在多级奖品的设置上，最高等级的奖品既要跟最低等级的奖品有差异，但也不要形成太大的差异，否则你会发现最低的那个等级形同虚设，而且加粉成本难以控制；</a:t>
            </a:r>
            <a:endParaRPr lang="zh-CN" altLang="en-US" sz="1400">
              <a:latin typeface="微软雅黑" panose="020B0503020204020204" charset="-122"/>
              <a:ea typeface="微软雅黑" panose="020B0503020204020204" charset="-122"/>
            </a:endParaRPr>
          </a:p>
          <a:p>
            <a:pPr algn="l"/>
            <a:endParaRPr lang="zh-CN" altLang="en-US" sz="1400">
              <a:latin typeface="微软雅黑" panose="020B0503020204020204" charset="-122"/>
              <a:ea typeface="微软雅黑" panose="020B0503020204020204" charset="-122"/>
            </a:endParaRPr>
          </a:p>
          <a:p>
            <a:pPr algn="l"/>
            <a:r>
              <a:rPr lang="zh-CN" altLang="en-US" sz="1400">
                <a:latin typeface="微软雅黑" panose="020B0503020204020204" charset="-122"/>
                <a:ea typeface="微软雅黑" panose="020B0503020204020204" charset="-122"/>
              </a:rPr>
              <a:t>3、计算单粉成本的时候，不要直接拿奖品成本除以达成条件的人数，因为总有人是任务只达成一半的，这些人没拿奖品，会帮你分摊加粉成本；</a:t>
            </a:r>
            <a:endParaRPr lang="zh-CN" altLang="en-US" sz="1400">
              <a:latin typeface="微软雅黑" panose="020B0503020204020204" charset="-122"/>
              <a:ea typeface="微软雅黑" panose="020B0503020204020204" charset="-122"/>
            </a:endParaRPr>
          </a:p>
        </p:txBody>
      </p:sp>
      <p:sp>
        <p:nvSpPr>
          <p:cNvPr id="9" name="文本框 8"/>
          <p:cNvSpPr txBox="1"/>
          <p:nvPr/>
        </p:nvSpPr>
        <p:spPr>
          <a:xfrm>
            <a:off x="752475" y="1236345"/>
            <a:ext cx="8790940" cy="3924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p>
            <a:pPr algn="ctr">
              <a:lnSpc>
                <a:spcPct val="140000"/>
              </a:lnSpc>
            </a:pPr>
            <a:r>
              <a:rPr sz="1400" b="1">
                <a:latin typeface="微软雅黑" panose="020B0503020204020204" charset="-122"/>
                <a:ea typeface="微软雅黑" panose="020B0503020204020204" charset="-122"/>
                <a:sym typeface="+mn-ea"/>
              </a:rPr>
              <a:t>加粉成本只能预估，</a:t>
            </a:r>
            <a:r>
              <a:rPr lang="zh-CN" sz="1400" b="1">
                <a:latin typeface="微软雅黑" panose="020B0503020204020204" charset="-122"/>
                <a:ea typeface="微软雅黑" panose="020B0503020204020204" charset="-122"/>
                <a:sym typeface="+mn-ea"/>
              </a:rPr>
              <a:t>无法精确控制</a:t>
            </a:r>
            <a:r>
              <a:rPr sz="1400" b="1">
                <a:latin typeface="微软雅黑" panose="020B0503020204020204" charset="-122"/>
                <a:ea typeface="微软雅黑" panose="020B0503020204020204" charset="-122"/>
                <a:sym typeface="+mn-ea"/>
              </a:rPr>
              <a:t>，</a:t>
            </a:r>
            <a:r>
              <a:rPr lang="zh-CN" sz="1400" b="1">
                <a:latin typeface="微软雅黑" panose="020B0503020204020204" charset="-122"/>
                <a:ea typeface="微软雅黑" panose="020B0503020204020204" charset="-122"/>
                <a:sym typeface="+mn-ea"/>
              </a:rPr>
              <a:t>类似</a:t>
            </a:r>
            <a:r>
              <a:rPr lang="en-US" altLang="zh-CN" sz="1400" b="1">
                <a:latin typeface="微软雅黑" panose="020B0503020204020204" charset="-122"/>
                <a:ea typeface="微软雅黑" panose="020B0503020204020204" charset="-122"/>
                <a:sym typeface="+mn-ea"/>
              </a:rPr>
              <a:t>CPM</a:t>
            </a:r>
            <a:r>
              <a:rPr lang="zh-CN" altLang="en-US" sz="1400" b="1">
                <a:latin typeface="微软雅黑" panose="020B0503020204020204" charset="-122"/>
                <a:ea typeface="微软雅黑" panose="020B0503020204020204" charset="-122"/>
                <a:sym typeface="+mn-ea"/>
              </a:rPr>
              <a:t>投放，控制不了点击单价，只能尽量让它落在某个范围</a:t>
            </a:r>
            <a:endParaRPr lang="zh-CN" altLang="en-US" sz="1400" b="1">
              <a:latin typeface="微软雅黑" panose="020B0503020204020204" charset="-122"/>
              <a:ea typeface="微软雅黑" panose="020B0503020204020204" charset="-122"/>
              <a:sym typeface="+mn-ea"/>
            </a:endParaRPr>
          </a:p>
        </p:txBody>
      </p:sp>
    </p:spTree>
    <p:custDataLst>
      <p:tags r:id="rId4"/>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52475" y="811530"/>
            <a:ext cx="8790940" cy="29781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0" b="1" dirty="0">
                <a:solidFill>
                  <a:schemeClr val="bg1"/>
                </a:solidFill>
                <a:latin typeface="微软雅黑" panose="020B0503020204020204" charset="-122"/>
                <a:ea typeface="微软雅黑" panose="020B0503020204020204" charset="-122"/>
                <a:sym typeface="+mn-ea"/>
              </a:rPr>
              <a:t>思考：哪个指标最能够反映出裂变活动的效果？</a:t>
            </a:r>
            <a:endParaRPr kumimoji="1" lang="en-US" altLang="zh-CN" sz="1340" b="1" dirty="0">
              <a:solidFill>
                <a:schemeClr val="bg1"/>
              </a:solidFill>
              <a:latin typeface="微软雅黑" panose="020B0503020204020204" charset="-122"/>
              <a:ea typeface="微软雅黑" panose="020B0503020204020204" charset="-122"/>
              <a:sym typeface="+mn-ea"/>
            </a:endParaRPr>
          </a:p>
        </p:txBody>
      </p:sp>
      <p:sp>
        <p:nvSpPr>
          <p:cNvPr id="11" name="文本框 10"/>
          <p:cNvSpPr txBox="1"/>
          <p:nvPr/>
        </p:nvSpPr>
        <p:spPr>
          <a:xfrm>
            <a:off x="1040448" y="407670"/>
            <a:ext cx="2011680" cy="337185"/>
          </a:xfrm>
          <a:prstGeom prst="rect">
            <a:avLst/>
          </a:prstGeom>
          <a:noFill/>
        </p:spPr>
        <p:txBody>
          <a:bodyPr wrap="none" rtlCol="0">
            <a:spAutoFit/>
          </a:bodyPr>
          <a:lstStyle/>
          <a:p>
            <a:pPr algn="ctr"/>
            <a:r>
              <a:rPr lang="zh-CN" altLang="en-US" sz="1600" b="1">
                <a:sym typeface="+mn-ea"/>
              </a:rPr>
              <a:t>裂变活动核心数据：</a:t>
            </a:r>
            <a:endParaRPr lang="zh-CN" altLang="en-US" sz="1600" b="1">
              <a:sym typeface="+mn-ea"/>
            </a:endParaRPr>
          </a:p>
        </p:txBody>
      </p:sp>
      <p:grpSp>
        <p:nvGrpSpPr>
          <p:cNvPr id="7" name="组合 6"/>
          <p:cNvGrpSpPr/>
          <p:nvPr/>
        </p:nvGrpSpPr>
        <p:grpSpPr>
          <a:xfrm>
            <a:off x="9368790" y="120650"/>
            <a:ext cx="659130" cy="598170"/>
            <a:chOff x="14118" y="124"/>
            <a:chExt cx="1038" cy="942"/>
          </a:xfrm>
        </p:grpSpPr>
        <p:sp>
          <p:nvSpPr>
            <p:cNvPr id="18" name="对角圆角矩形 1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1" name="文本框 20"/>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graphicFrame>
        <p:nvGraphicFramePr>
          <p:cNvPr id="3" name="图示 2"/>
          <p:cNvGraphicFramePr/>
          <p:nvPr/>
        </p:nvGraphicFramePr>
        <p:xfrm>
          <a:off x="1065530" y="1194435"/>
          <a:ext cx="8056245" cy="3672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文本框 3"/>
          <p:cNvSpPr txBox="1"/>
          <p:nvPr/>
        </p:nvSpPr>
        <p:spPr>
          <a:xfrm>
            <a:off x="1037590" y="4921250"/>
            <a:ext cx="7894320" cy="368300"/>
          </a:xfrm>
          <a:prstGeom prst="rect">
            <a:avLst/>
          </a:prstGeom>
          <a:noFill/>
        </p:spPr>
        <p:txBody>
          <a:bodyPr wrap="none" rtlCol="0">
            <a:spAutoFit/>
          </a:bodyPr>
          <a:p>
            <a:pPr algn="l"/>
            <a:r>
              <a:rPr lang="zh-CN" altLang="en-US">
                <a:solidFill>
                  <a:schemeClr val="dk1"/>
                </a:solidFill>
                <a:sym typeface="+mn-ea"/>
              </a:rPr>
              <a:t>答案：</a:t>
            </a:r>
            <a:r>
              <a:rPr lang="zh-CN" altLang="en-US" b="1">
                <a:solidFill>
                  <a:schemeClr val="dk1"/>
                </a:solidFill>
                <a:sym typeface="+mn-ea"/>
              </a:rPr>
              <a:t>裂变率</a:t>
            </a:r>
            <a:r>
              <a:rPr lang="zh-CN" altLang="en-US">
                <a:solidFill>
                  <a:schemeClr val="dk1"/>
                </a:solidFill>
                <a:sym typeface="+mn-ea"/>
              </a:rPr>
              <a:t>  因为 裂变率</a:t>
            </a:r>
            <a:r>
              <a:rPr lang="en-US" altLang="zh-CN">
                <a:solidFill>
                  <a:schemeClr val="dk1"/>
                </a:solidFill>
                <a:sym typeface="+mn-ea"/>
              </a:rPr>
              <a:t>= </a:t>
            </a:r>
            <a:r>
              <a:rPr lang="zh-CN" altLang="en-US">
                <a:solidFill>
                  <a:schemeClr val="dk1"/>
                </a:solidFill>
                <a:sym typeface="+mn-ea"/>
              </a:rPr>
              <a:t>（增粉数 </a:t>
            </a:r>
            <a:r>
              <a:rPr lang="en-US" altLang="zh-CN">
                <a:solidFill>
                  <a:schemeClr val="dk1"/>
                </a:solidFill>
                <a:sym typeface="+mn-ea"/>
              </a:rPr>
              <a:t>- </a:t>
            </a:r>
            <a:r>
              <a:rPr lang="zh-CN" altLang="en-US">
                <a:solidFill>
                  <a:schemeClr val="dk1"/>
                </a:solidFill>
                <a:sym typeface="+mn-ea"/>
              </a:rPr>
              <a:t>掉粉数）</a:t>
            </a:r>
            <a:r>
              <a:rPr lang="en-US" altLang="zh-CN">
                <a:solidFill>
                  <a:schemeClr val="dk1"/>
                </a:solidFill>
                <a:sym typeface="+mn-ea"/>
              </a:rPr>
              <a:t>/ </a:t>
            </a:r>
            <a:r>
              <a:rPr lang="zh-CN" altLang="en-US">
                <a:solidFill>
                  <a:schemeClr val="dk1"/>
                </a:solidFill>
                <a:sym typeface="+mn-ea"/>
              </a:rPr>
              <a:t>（触达人数 </a:t>
            </a:r>
            <a:r>
              <a:rPr lang="en-US" altLang="zh-CN">
                <a:solidFill>
                  <a:schemeClr val="dk1"/>
                </a:solidFill>
                <a:sym typeface="+mn-ea"/>
              </a:rPr>
              <a:t>X </a:t>
            </a:r>
            <a:r>
              <a:rPr lang="zh-CN" altLang="en-US">
                <a:solidFill>
                  <a:schemeClr val="dk1"/>
                </a:solidFill>
                <a:sym typeface="+mn-ea"/>
              </a:rPr>
              <a:t>活动打开率</a:t>
            </a:r>
            <a:r>
              <a:rPr lang="zh-CN" altLang="en-US">
                <a:solidFill>
                  <a:schemeClr val="dk1"/>
                </a:solidFill>
                <a:sym typeface="+mn-ea"/>
              </a:rPr>
              <a:t>）</a:t>
            </a:r>
            <a:r>
              <a:rPr lang="en-US" altLang="zh-CN">
                <a:solidFill>
                  <a:schemeClr val="dk1"/>
                </a:solidFill>
                <a:sym typeface="+mn-ea"/>
              </a:rPr>
              <a:t>  </a:t>
            </a:r>
            <a:endParaRPr lang="en-US" altLang="zh-CN">
              <a:solidFill>
                <a:schemeClr val="dk1"/>
              </a:solidFill>
              <a:sym typeface="+mn-ea"/>
            </a:endParaRPr>
          </a:p>
        </p:txBody>
      </p:sp>
    </p:spTree>
    <p:custDataLst>
      <p:tags r:id="rId9"/>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sp>
        <p:nvSpPr>
          <p:cNvPr id="6" name="文本框 5"/>
          <p:cNvSpPr txBox="1"/>
          <p:nvPr/>
        </p:nvSpPr>
        <p:spPr>
          <a:xfrm>
            <a:off x="3037721" y="2779014"/>
            <a:ext cx="4053840" cy="676910"/>
          </a:xfrm>
          <a:prstGeom prst="rect">
            <a:avLst/>
          </a:prstGeom>
          <a:noFill/>
        </p:spPr>
        <p:txBody>
          <a:bodyPr wrap="none" rtlCol="0">
            <a:spAutoFit/>
          </a:bodyPr>
          <a:lstStyle/>
          <a:p>
            <a:pPr algn="ctr"/>
            <a:r>
              <a:rPr lang="zh-CN" sz="3805" b="1">
                <a:solidFill>
                  <a:schemeClr val="tx1"/>
                </a:solidFill>
              </a:rPr>
              <a:t>私域软件</a:t>
            </a:r>
            <a:r>
              <a:rPr lang="zh-CN" altLang="en-US" sz="3805" b="1">
                <a:solidFill>
                  <a:schemeClr val="tx1"/>
                </a:solidFill>
              </a:rPr>
              <a:t>系统介绍</a:t>
            </a:r>
            <a:endParaRPr lang="zh-CN" altLang="en-US" sz="3805" b="1">
              <a:solidFill>
                <a:schemeClr val="tx1"/>
              </a:solidFill>
            </a:endParaRPr>
          </a:p>
        </p:txBody>
      </p:sp>
      <p:grpSp>
        <p:nvGrpSpPr>
          <p:cNvPr id="33" name="组合 32"/>
          <p:cNvGrpSpPr/>
          <p:nvPr/>
        </p:nvGrpSpPr>
        <p:grpSpPr>
          <a:xfrm>
            <a:off x="2759084" y="2078924"/>
            <a:ext cx="4481433" cy="542461"/>
            <a:chOff x="9425" y="1746"/>
            <a:chExt cx="4205" cy="509"/>
          </a:xfrm>
        </p:grpSpPr>
        <p:sp>
          <p:nvSpPr>
            <p:cNvPr id="25" name="圆角矩形 24"/>
            <p:cNvSpPr/>
            <p:nvPr/>
          </p:nvSpPr>
          <p:spPr>
            <a:xfrm>
              <a:off x="9425" y="1746"/>
              <a:ext cx="4205" cy="509"/>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10192" y="1798"/>
              <a:ext cx="2793" cy="374"/>
            </a:xfrm>
            <a:prstGeom prst="rect">
              <a:avLst/>
            </a:prstGeom>
            <a:noFill/>
          </p:spPr>
          <p:txBody>
            <a:bodyPr wrap="none" rtlCol="0">
              <a:spAutoFit/>
            </a:bodyPr>
            <a:lstStyle/>
            <a:p>
              <a:pPr algn="l"/>
              <a:r>
                <a:rPr lang="zh-CN" altLang="en-US" sz="2000" b="1" dirty="0">
                  <a:solidFill>
                    <a:srgbClr val="FFC000"/>
                  </a:solidFill>
                  <a:sym typeface="+mn-ea"/>
                </a:rPr>
                <a:t>品牌化私域运营案例分享</a:t>
              </a:r>
              <a:endParaRPr lang="zh-CN" altLang="en-US" sz="2000" b="1" dirty="0">
                <a:solidFill>
                  <a:srgbClr val="FFC000"/>
                </a:solidFill>
                <a:sym typeface="+mn-ea"/>
              </a:endParaRPr>
            </a:p>
          </p:txBody>
        </p:sp>
      </p:grpSp>
      <p:grpSp>
        <p:nvGrpSpPr>
          <p:cNvPr id="5" name="组合 4"/>
          <p:cNvGrpSpPr/>
          <p:nvPr/>
        </p:nvGrpSpPr>
        <p:grpSpPr>
          <a:xfrm>
            <a:off x="3866515" y="1038225"/>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1161415" y="435610"/>
            <a:ext cx="1803400" cy="337185"/>
          </a:xfrm>
          <a:prstGeom prst="rect">
            <a:avLst/>
          </a:prstGeom>
          <a:noFill/>
        </p:spPr>
        <p:txBody>
          <a:bodyPr wrap="square" rtlCol="0">
            <a:spAutoFit/>
          </a:bodyPr>
          <a:p>
            <a:pPr algn="l"/>
            <a:r>
              <a:rPr lang="zh-CN" altLang="en-US" sz="1600" b="1" dirty="0">
                <a:latin typeface="微软雅黑" panose="020B0503020204020204" charset="-122"/>
                <a:ea typeface="微软雅黑" panose="020B0503020204020204" charset="-122"/>
                <a:sym typeface="+mn-ea"/>
              </a:rPr>
              <a:t>系统规划</a:t>
            </a:r>
            <a:endParaRPr lang="zh-CN" altLang="en-US" sz="1600" b="1" dirty="0">
              <a:latin typeface="微软雅黑" panose="020B0503020204020204" charset="-122"/>
              <a:ea typeface="微软雅黑" panose="020B0503020204020204" charset="-122"/>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59" name="文本框 58"/>
          <p:cNvSpPr txBox="1"/>
          <p:nvPr/>
        </p:nvSpPr>
        <p:spPr>
          <a:xfrm>
            <a:off x="3022467" y="1475043"/>
            <a:ext cx="4214009" cy="583565"/>
          </a:xfrm>
          <a:prstGeom prst="rect">
            <a:avLst/>
          </a:prstGeom>
          <a:solidFill>
            <a:srgbClr val="FEA900"/>
          </a:solidFill>
          <a:ln>
            <a:solidFill>
              <a:schemeClr val="tx1"/>
            </a:solidFill>
          </a:ln>
        </p:spPr>
        <p:txBody>
          <a:bodyPr wrap="square" rtlCol="0">
            <a:spAutoFit/>
          </a:bodyPr>
          <a:p>
            <a:pPr lvl="0" algn="ctr"/>
            <a:r>
              <a:rPr lang="en-US" altLang="zh-CN" sz="3200" b="1" dirty="0">
                <a:solidFill>
                  <a:schemeClr val="tx1"/>
                </a:solidFill>
                <a:latin typeface="微软雅黑" panose="020B0503020204020204" charset="-122"/>
                <a:ea typeface="微软雅黑" panose="020B0503020204020204" charset="-122"/>
                <a:cs typeface="微软雅黑" panose="020B0503020204020204" charset="-122"/>
                <a:sym typeface="+mn-ea"/>
              </a:rPr>
              <a:t>SCRM</a:t>
            </a:r>
            <a:r>
              <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rPr>
              <a:t>系统介绍</a:t>
            </a:r>
            <a:endPar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矩形 3"/>
          <p:cNvSpPr/>
          <p:nvPr/>
        </p:nvSpPr>
        <p:spPr>
          <a:xfrm>
            <a:off x="3022600" y="2155190"/>
            <a:ext cx="4208780" cy="30607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系统主要功能</a:t>
            </a:r>
            <a:endParaRPr lang="zh-CN" altLang="en-US" sz="1400">
              <a:latin typeface="微软雅黑" panose="020B0503020204020204" charset="-122"/>
              <a:ea typeface="微软雅黑" panose="020B0503020204020204" charset="-122"/>
            </a:endParaRPr>
          </a:p>
        </p:txBody>
      </p:sp>
      <p:sp>
        <p:nvSpPr>
          <p:cNvPr id="39" name="矩形 38"/>
          <p:cNvSpPr/>
          <p:nvPr/>
        </p:nvSpPr>
        <p:spPr>
          <a:xfrm>
            <a:off x="3027680" y="2540635"/>
            <a:ext cx="4208780" cy="30607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应用场景</a:t>
            </a:r>
            <a:endParaRPr lang="zh-CN" altLang="en-US" sz="1400">
              <a:latin typeface="微软雅黑" panose="020B0503020204020204" charset="-122"/>
              <a:ea typeface="微软雅黑" panose="020B0503020204020204" charset="-122"/>
            </a:endParaRPr>
          </a:p>
        </p:txBody>
      </p:sp>
      <p:sp>
        <p:nvSpPr>
          <p:cNvPr id="5" name="矩形 4"/>
          <p:cNvSpPr/>
          <p:nvPr/>
        </p:nvSpPr>
        <p:spPr>
          <a:xfrm>
            <a:off x="3022600" y="2920365"/>
            <a:ext cx="4208780" cy="30607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执行规划</a:t>
            </a:r>
            <a:endParaRPr lang="zh-CN" altLang="en-US" sz="140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4"/>
          <a:stretch>
            <a:fillRect/>
          </a:stretch>
        </p:blipFill>
        <p:spPr>
          <a:xfrm>
            <a:off x="4370705" y="3465195"/>
            <a:ext cx="1512570" cy="1114425"/>
          </a:xfrm>
          <a:prstGeom prst="rect">
            <a:avLst/>
          </a:prstGeom>
        </p:spPr>
      </p:pic>
    </p:spTree>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1180465" y="435610"/>
            <a:ext cx="4878070" cy="337185"/>
          </a:xfrm>
          <a:prstGeom prst="rect">
            <a:avLst/>
          </a:prstGeom>
          <a:noFill/>
        </p:spPr>
        <p:txBody>
          <a:bodyPr wrap="square" rtlCol="0">
            <a:spAutoFit/>
          </a:bodyPr>
          <a:p>
            <a:pPr algn="l"/>
            <a:r>
              <a:rPr lang="zh-CN" sz="1600" b="1" dirty="0">
                <a:sym typeface="+mn-ea"/>
              </a:rPr>
              <a:t>点燃</a:t>
            </a:r>
            <a:r>
              <a:rPr lang="en-US" altLang="zh-CN" sz="1600" b="1" dirty="0">
                <a:sym typeface="+mn-ea"/>
              </a:rPr>
              <a:t>SCRM</a:t>
            </a:r>
            <a:r>
              <a:rPr lang="zh-CN" altLang="en-US" sz="1600" b="1" dirty="0">
                <a:sym typeface="+mn-ea"/>
              </a:rPr>
              <a:t>主要功能介绍</a:t>
            </a:r>
            <a:endParaRPr lang="zh-CN" altLang="en-US" sz="1600" b="1" dirty="0">
              <a:latin typeface="微软雅黑" panose="020B0503020204020204" charset="-122"/>
              <a:ea typeface="微软雅黑" panose="020B0503020204020204" charset="-122"/>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7" name="文本框 6"/>
          <p:cNvSpPr txBox="1"/>
          <p:nvPr/>
        </p:nvSpPr>
        <p:spPr>
          <a:xfrm>
            <a:off x="752475" y="984885"/>
            <a:ext cx="8432165" cy="68135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algn="l">
              <a:lnSpc>
                <a:spcPct val="120000"/>
              </a:lnSpc>
            </a:pP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点燃</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mn-ea"/>
              </a:rPr>
              <a:t>SCRM</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是基于Web的企业微信用户管理系统，主要用于扩展官方后台缺失的管理功能，提升工作效率，同时将一部分人工操作转为软件自动执行。</a:t>
            </a:r>
            <a:endPar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nvGrpSpPr>
          <p:cNvPr id="4" name="组合 3"/>
          <p:cNvGrpSpPr/>
          <p:nvPr/>
        </p:nvGrpSpPr>
        <p:grpSpPr>
          <a:xfrm>
            <a:off x="424180" y="1923415"/>
            <a:ext cx="9439275" cy="2956580"/>
            <a:chOff x="1236" y="3699"/>
            <a:chExt cx="16692" cy="5228"/>
          </a:xfrm>
        </p:grpSpPr>
        <p:sp>
          <p:nvSpPr>
            <p:cNvPr id="5" name="PA-圆角矩形 3"/>
            <p:cNvSpPr/>
            <p:nvPr>
              <p:custDataLst>
                <p:tags r:id="rId4"/>
              </p:custDataLst>
            </p:nvPr>
          </p:nvSpPr>
          <p:spPr>
            <a:xfrm>
              <a:off x="1239" y="3699"/>
              <a:ext cx="3994" cy="4759"/>
            </a:xfrm>
            <a:prstGeom prst="roundRect">
              <a:avLst>
                <a:gd name="adj" fmla="val 5199"/>
              </a:avLst>
            </a:prstGeom>
            <a:solidFill>
              <a:schemeClr val="bg1"/>
            </a:solidFill>
            <a:ln w="0" cap="flat">
              <a:noFill/>
              <a:prstDash val="solid"/>
              <a:miter/>
            </a:ln>
            <a:effectLst>
              <a:outerShdw blurRad="254000" sx="101000" sy="101000" algn="ctr" rotWithShape="0">
                <a:schemeClr val="accent1">
                  <a:alpha val="2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latin typeface="微软雅黑" panose="020B0503020204020204" charset="-122"/>
                <a:ea typeface="微软雅黑" panose="020B0503020204020204" charset="-122"/>
              </a:endParaRPr>
            </a:p>
          </p:txBody>
        </p:sp>
        <p:cxnSp>
          <p:nvCxnSpPr>
            <p:cNvPr id="6" name="直接连接符 5"/>
            <p:cNvCxnSpPr/>
            <p:nvPr/>
          </p:nvCxnSpPr>
          <p:spPr>
            <a:xfrm>
              <a:off x="1362" y="6088"/>
              <a:ext cx="3709"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文本框 7"/>
            <p:cNvSpPr txBox="1"/>
            <p:nvPr/>
          </p:nvSpPr>
          <p:spPr>
            <a:xfrm>
              <a:off x="1351" y="6362"/>
              <a:ext cx="3803" cy="705"/>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charset="-122"/>
                  <a:ea typeface="微软雅黑" panose="020B0503020204020204" charset="-122"/>
                </a:rPr>
                <a:t>会话中台</a:t>
              </a:r>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9" name="PA-文本框 24"/>
            <p:cNvSpPr txBox="1"/>
            <p:nvPr>
              <p:custDataLst>
                <p:tags r:id="rId5"/>
              </p:custDataLst>
            </p:nvPr>
          </p:nvSpPr>
          <p:spPr>
            <a:xfrm>
              <a:off x="1236" y="6882"/>
              <a:ext cx="3961" cy="1077"/>
            </a:xfrm>
            <a:prstGeom prst="rect">
              <a:avLst/>
            </a:prstGeom>
            <a:noFill/>
          </p:spPr>
          <p:txBody>
            <a:bodyPr wrap="square" rtlCol="0">
              <a:spAutoFit/>
            </a:bodyPr>
            <a:lstStyle/>
            <a:p>
              <a:pPr algn="l">
                <a:lnSpc>
                  <a:spcPct val="130000"/>
                </a:lnSpc>
                <a:spcBef>
                  <a:spcPts val="300"/>
                </a:spcBef>
                <a:buClrTx/>
                <a:buSzTx/>
                <a:buNone/>
              </a:pPr>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支持多账号集合聊天中台</a:t>
              </a:r>
              <a:endParaRPr lang="zh-CN" altLang="en-US" sz="1200" dirty="0">
                <a:solidFill>
                  <a:schemeClr val="tx1">
                    <a:lumMod val="75000"/>
                    <a:lumOff val="25000"/>
                  </a:schemeClr>
                </a:solidFill>
                <a:latin typeface="微软雅黑" panose="020B0503020204020204" charset="-122"/>
                <a:ea typeface="微软雅黑" panose="020B0503020204020204" charset="-122"/>
                <a:sym typeface="+mn-ea"/>
              </a:endParaRPr>
            </a:p>
            <a:p>
              <a:pPr algn="l">
                <a:lnSpc>
                  <a:spcPct val="130000"/>
                </a:lnSpc>
                <a:spcBef>
                  <a:spcPts val="300"/>
                </a:spcBef>
                <a:buClrTx/>
                <a:buSzTx/>
                <a:buNone/>
              </a:pPr>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支持会话存档（聊天记录查询）</a:t>
              </a: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sp>
          <p:nvSpPr>
            <p:cNvPr id="10" name="PA-圆角矩形 4"/>
            <p:cNvSpPr/>
            <p:nvPr>
              <p:custDataLst>
                <p:tags r:id="rId6"/>
              </p:custDataLst>
            </p:nvPr>
          </p:nvSpPr>
          <p:spPr>
            <a:xfrm>
              <a:off x="5471" y="3699"/>
              <a:ext cx="3994" cy="4759"/>
            </a:xfrm>
            <a:prstGeom prst="roundRect">
              <a:avLst>
                <a:gd name="adj" fmla="val 6008"/>
              </a:avLst>
            </a:prstGeom>
            <a:solidFill>
              <a:schemeClr val="bg1"/>
            </a:solidFill>
            <a:ln w="0" cap="flat">
              <a:noFill/>
              <a:prstDash val="solid"/>
              <a:miter/>
            </a:ln>
            <a:effectLst>
              <a:outerShdw blurRad="254000" sx="101000" sy="101000" algn="ctr" rotWithShape="0">
                <a:schemeClr val="accent1">
                  <a:alpha val="2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dirty="0">
                <a:latin typeface="微软雅黑" panose="020B0503020204020204" charset="-122"/>
                <a:ea typeface="微软雅黑" panose="020B0503020204020204" charset="-122"/>
              </a:endParaRPr>
            </a:p>
          </p:txBody>
        </p:sp>
        <p:sp>
          <p:nvSpPr>
            <p:cNvPr id="11" name="图形 19"/>
            <p:cNvSpPr/>
            <p:nvPr/>
          </p:nvSpPr>
          <p:spPr>
            <a:xfrm>
              <a:off x="7003" y="4265"/>
              <a:ext cx="929" cy="1327"/>
            </a:xfrm>
            <a:custGeom>
              <a:avLst/>
              <a:gdLst>
                <a:gd name="connsiteX0" fmla="*/ 56890 w 200025"/>
                <a:gd name="connsiteY0" fmla="*/ 7144 h 285750"/>
                <a:gd name="connsiteX1" fmla="*/ 37840 w 200025"/>
                <a:gd name="connsiteY1" fmla="*/ 26194 h 285750"/>
                <a:gd name="connsiteX2" fmla="*/ 56890 w 200025"/>
                <a:gd name="connsiteY2" fmla="*/ 45244 h 285750"/>
                <a:gd name="connsiteX3" fmla="*/ 75940 w 200025"/>
                <a:gd name="connsiteY3" fmla="*/ 26194 h 285750"/>
                <a:gd name="connsiteX4" fmla="*/ 56890 w 200025"/>
                <a:gd name="connsiteY4" fmla="*/ 7144 h 285750"/>
                <a:gd name="connsiteX5" fmla="*/ 56890 w 200025"/>
                <a:gd name="connsiteY5" fmla="*/ 16669 h 285750"/>
                <a:gd name="connsiteX6" fmla="*/ 66415 w 200025"/>
                <a:gd name="connsiteY6" fmla="*/ 26194 h 285750"/>
                <a:gd name="connsiteX7" fmla="*/ 56890 w 200025"/>
                <a:gd name="connsiteY7" fmla="*/ 35719 h 285750"/>
                <a:gd name="connsiteX8" fmla="*/ 47365 w 200025"/>
                <a:gd name="connsiteY8" fmla="*/ 26194 h 285750"/>
                <a:gd name="connsiteX9" fmla="*/ 56890 w 200025"/>
                <a:gd name="connsiteY9" fmla="*/ 16669 h 285750"/>
                <a:gd name="connsiteX10" fmla="*/ 128327 w 200025"/>
                <a:gd name="connsiteY10" fmla="*/ 30956 h 285750"/>
                <a:gd name="connsiteX11" fmla="*/ 114040 w 200025"/>
                <a:gd name="connsiteY11" fmla="*/ 45244 h 285750"/>
                <a:gd name="connsiteX12" fmla="*/ 128327 w 200025"/>
                <a:gd name="connsiteY12" fmla="*/ 59531 h 285750"/>
                <a:gd name="connsiteX13" fmla="*/ 142615 w 200025"/>
                <a:gd name="connsiteY13" fmla="*/ 45244 h 285750"/>
                <a:gd name="connsiteX14" fmla="*/ 128327 w 200025"/>
                <a:gd name="connsiteY14" fmla="*/ 30956 h 285750"/>
                <a:gd name="connsiteX15" fmla="*/ 128327 w 200025"/>
                <a:gd name="connsiteY15" fmla="*/ 40481 h 285750"/>
                <a:gd name="connsiteX16" fmla="*/ 133090 w 200025"/>
                <a:gd name="connsiteY16" fmla="*/ 45244 h 285750"/>
                <a:gd name="connsiteX17" fmla="*/ 128327 w 200025"/>
                <a:gd name="connsiteY17" fmla="*/ 50006 h 285750"/>
                <a:gd name="connsiteX18" fmla="*/ 123565 w 200025"/>
                <a:gd name="connsiteY18" fmla="*/ 45244 h 285750"/>
                <a:gd name="connsiteX19" fmla="*/ 128327 w 200025"/>
                <a:gd name="connsiteY19" fmla="*/ 40481 h 285750"/>
                <a:gd name="connsiteX20" fmla="*/ 71159 w 200025"/>
                <a:gd name="connsiteY20" fmla="*/ 64294 h 285750"/>
                <a:gd name="connsiteX21" fmla="*/ 56871 w 200025"/>
                <a:gd name="connsiteY21" fmla="*/ 78581 h 285750"/>
                <a:gd name="connsiteX22" fmla="*/ 71159 w 200025"/>
                <a:gd name="connsiteY22" fmla="*/ 92869 h 285750"/>
                <a:gd name="connsiteX23" fmla="*/ 75921 w 200025"/>
                <a:gd name="connsiteY23" fmla="*/ 92869 h 285750"/>
                <a:gd name="connsiteX24" fmla="*/ 75921 w 200025"/>
                <a:gd name="connsiteY24" fmla="*/ 106747 h 285750"/>
                <a:gd name="connsiteX25" fmla="*/ 75921 w 200025"/>
                <a:gd name="connsiteY25" fmla="*/ 107452 h 285750"/>
                <a:gd name="connsiteX26" fmla="*/ 75921 w 200025"/>
                <a:gd name="connsiteY26" fmla="*/ 144843 h 285750"/>
                <a:gd name="connsiteX27" fmla="*/ 75921 w 200025"/>
                <a:gd name="connsiteY27" fmla="*/ 145549 h 285750"/>
                <a:gd name="connsiteX28" fmla="*/ 75921 w 200025"/>
                <a:gd name="connsiteY28" fmla="*/ 150441 h 285750"/>
                <a:gd name="connsiteX29" fmla="*/ 11460 w 200025"/>
                <a:gd name="connsiteY29" fmla="*/ 245784 h 285750"/>
                <a:gd name="connsiteX30" fmla="*/ 7144 w 200025"/>
                <a:gd name="connsiteY30" fmla="*/ 259538 h 285750"/>
                <a:gd name="connsiteX31" fmla="*/ 12055 w 200025"/>
                <a:gd name="connsiteY31" fmla="*/ 273844 h 285750"/>
                <a:gd name="connsiteX32" fmla="*/ 31124 w 200025"/>
                <a:gd name="connsiteY32" fmla="*/ 283369 h 285750"/>
                <a:gd name="connsiteX33" fmla="*/ 178278 w 200025"/>
                <a:gd name="connsiteY33" fmla="*/ 283369 h 285750"/>
                <a:gd name="connsiteX34" fmla="*/ 196955 w 200025"/>
                <a:gd name="connsiteY34" fmla="*/ 273844 h 285750"/>
                <a:gd name="connsiteX35" fmla="*/ 201885 w 200025"/>
                <a:gd name="connsiteY35" fmla="*/ 259538 h 285750"/>
                <a:gd name="connsiteX36" fmla="*/ 197551 w 200025"/>
                <a:gd name="connsiteY36" fmla="*/ 245790 h 285750"/>
                <a:gd name="connsiteX37" fmla="*/ 133071 w 200025"/>
                <a:gd name="connsiteY37" fmla="*/ 150318 h 285750"/>
                <a:gd name="connsiteX38" fmla="*/ 133071 w 200025"/>
                <a:gd name="connsiteY38" fmla="*/ 92869 h 285750"/>
                <a:gd name="connsiteX39" fmla="*/ 137834 w 200025"/>
                <a:gd name="connsiteY39" fmla="*/ 92869 h 285750"/>
                <a:gd name="connsiteX40" fmla="*/ 152121 w 200025"/>
                <a:gd name="connsiteY40" fmla="*/ 78581 h 285750"/>
                <a:gd name="connsiteX41" fmla="*/ 137834 w 200025"/>
                <a:gd name="connsiteY41" fmla="*/ 64294 h 285750"/>
                <a:gd name="connsiteX42" fmla="*/ 71159 w 200025"/>
                <a:gd name="connsiteY42" fmla="*/ 64294 h 285750"/>
                <a:gd name="connsiteX43" fmla="*/ 71139 w 200025"/>
                <a:gd name="connsiteY43" fmla="*/ 73819 h 285750"/>
                <a:gd name="connsiteX44" fmla="*/ 71159 w 200025"/>
                <a:gd name="connsiteY44" fmla="*/ 73819 h 285750"/>
                <a:gd name="connsiteX45" fmla="*/ 137834 w 200025"/>
                <a:gd name="connsiteY45" fmla="*/ 73819 h 285750"/>
                <a:gd name="connsiteX46" fmla="*/ 142596 w 200025"/>
                <a:gd name="connsiteY46" fmla="*/ 78581 h 285750"/>
                <a:gd name="connsiteX47" fmla="*/ 137834 w 200025"/>
                <a:gd name="connsiteY47" fmla="*/ 83344 h 285750"/>
                <a:gd name="connsiteX48" fmla="*/ 128643 w 200025"/>
                <a:gd name="connsiteY48" fmla="*/ 83344 h 285750"/>
                <a:gd name="connsiteX49" fmla="*/ 128290 w 200025"/>
                <a:gd name="connsiteY49" fmla="*/ 83344 h 285750"/>
                <a:gd name="connsiteX50" fmla="*/ 80665 w 200025"/>
                <a:gd name="connsiteY50" fmla="*/ 83344 h 285750"/>
                <a:gd name="connsiteX51" fmla="*/ 71140 w 200025"/>
                <a:gd name="connsiteY51" fmla="*/ 83344 h 285750"/>
                <a:gd name="connsiteX52" fmla="*/ 66377 w 200025"/>
                <a:gd name="connsiteY52" fmla="*/ 78581 h 285750"/>
                <a:gd name="connsiteX53" fmla="*/ 71140 w 200025"/>
                <a:gd name="connsiteY53" fmla="*/ 73819 h 285750"/>
                <a:gd name="connsiteX54" fmla="*/ 85446 w 200025"/>
                <a:gd name="connsiteY54" fmla="*/ 92869 h 285750"/>
                <a:gd name="connsiteX55" fmla="*/ 123546 w 200025"/>
                <a:gd name="connsiteY55" fmla="*/ 92869 h 285750"/>
                <a:gd name="connsiteX56" fmla="*/ 123546 w 200025"/>
                <a:gd name="connsiteY56" fmla="*/ 151805 h 285750"/>
                <a:gd name="connsiteX57" fmla="*/ 124346 w 200025"/>
                <a:gd name="connsiteY57" fmla="*/ 154465 h 285750"/>
                <a:gd name="connsiteX58" fmla="*/ 166390 w 200025"/>
                <a:gd name="connsiteY58" fmla="*/ 216694 h 285750"/>
                <a:gd name="connsiteX59" fmla="*/ 110226 w 200025"/>
                <a:gd name="connsiteY59" fmla="*/ 216694 h 285750"/>
                <a:gd name="connsiteX60" fmla="*/ 105396 w 200025"/>
                <a:gd name="connsiteY60" fmla="*/ 221389 h 285750"/>
                <a:gd name="connsiteX61" fmla="*/ 110091 w 200025"/>
                <a:gd name="connsiteY61" fmla="*/ 226219 h 285750"/>
                <a:gd name="connsiteX62" fmla="*/ 110226 w 200025"/>
                <a:gd name="connsiteY62" fmla="*/ 226219 h 285750"/>
                <a:gd name="connsiteX63" fmla="*/ 171190 w 200025"/>
                <a:gd name="connsiteY63" fmla="*/ 226219 h 285750"/>
                <a:gd name="connsiteX64" fmla="*/ 172678 w 200025"/>
                <a:gd name="connsiteY64" fmla="*/ 226000 h 285750"/>
                <a:gd name="connsiteX65" fmla="*/ 188547 w 200025"/>
                <a:gd name="connsiteY65" fmla="*/ 249496 h 285750"/>
                <a:gd name="connsiteX66" fmla="*/ 189719 w 200025"/>
                <a:gd name="connsiteY66" fmla="*/ 251337 h 285750"/>
                <a:gd name="connsiteX67" fmla="*/ 192360 w 200025"/>
                <a:gd name="connsiteY67" fmla="*/ 259560 h 285750"/>
                <a:gd name="connsiteX68" fmla="*/ 178073 w 200025"/>
                <a:gd name="connsiteY68" fmla="*/ 273847 h 285750"/>
                <a:gd name="connsiteX69" fmla="*/ 30975 w 200025"/>
                <a:gd name="connsiteY69" fmla="*/ 273847 h 285750"/>
                <a:gd name="connsiteX70" fmla="*/ 16687 w 200025"/>
                <a:gd name="connsiteY70" fmla="*/ 259560 h 285750"/>
                <a:gd name="connsiteX71" fmla="*/ 19329 w 200025"/>
                <a:gd name="connsiteY71" fmla="*/ 251337 h 285750"/>
                <a:gd name="connsiteX72" fmla="*/ 20482 w 200025"/>
                <a:gd name="connsiteY72" fmla="*/ 249496 h 285750"/>
                <a:gd name="connsiteX73" fmla="*/ 36202 w 200025"/>
                <a:gd name="connsiteY73" fmla="*/ 226222 h 285750"/>
                <a:gd name="connsiteX74" fmla="*/ 56890 w 200025"/>
                <a:gd name="connsiteY74" fmla="*/ 226222 h 285750"/>
                <a:gd name="connsiteX75" fmla="*/ 61719 w 200025"/>
                <a:gd name="connsiteY75" fmla="*/ 221527 h 285750"/>
                <a:gd name="connsiteX76" fmla="*/ 57024 w 200025"/>
                <a:gd name="connsiteY76" fmla="*/ 216697 h 285750"/>
                <a:gd name="connsiteX77" fmla="*/ 56890 w 200025"/>
                <a:gd name="connsiteY77" fmla="*/ 216697 h 285750"/>
                <a:gd name="connsiteX78" fmla="*/ 42639 w 200025"/>
                <a:gd name="connsiteY78" fmla="*/ 216697 h 285750"/>
                <a:gd name="connsiteX79" fmla="*/ 84627 w 200025"/>
                <a:gd name="connsiteY79" fmla="*/ 154580 h 285750"/>
                <a:gd name="connsiteX80" fmla="*/ 85446 w 200025"/>
                <a:gd name="connsiteY80" fmla="*/ 151920 h 285750"/>
                <a:gd name="connsiteX81" fmla="*/ 85446 w 200025"/>
                <a:gd name="connsiteY81" fmla="*/ 150022 h 285750"/>
                <a:gd name="connsiteX82" fmla="*/ 109202 w 200025"/>
                <a:gd name="connsiteY82" fmla="*/ 150022 h 285750"/>
                <a:gd name="connsiteX83" fmla="*/ 109202 w 200025"/>
                <a:gd name="connsiteY83" fmla="*/ 140497 h 285750"/>
                <a:gd name="connsiteX84" fmla="*/ 85446 w 200025"/>
                <a:gd name="connsiteY84" fmla="*/ 140497 h 285750"/>
                <a:gd name="connsiteX85" fmla="*/ 85446 w 200025"/>
                <a:gd name="connsiteY85" fmla="*/ 130972 h 285750"/>
                <a:gd name="connsiteX86" fmla="*/ 102747 w 200025"/>
                <a:gd name="connsiteY86" fmla="*/ 130972 h 285750"/>
                <a:gd name="connsiteX87" fmla="*/ 102747 w 200025"/>
                <a:gd name="connsiteY87" fmla="*/ 121447 h 285750"/>
                <a:gd name="connsiteX88" fmla="*/ 85446 w 200025"/>
                <a:gd name="connsiteY88" fmla="*/ 121447 h 285750"/>
                <a:gd name="connsiteX89" fmla="*/ 85446 w 200025"/>
                <a:gd name="connsiteY89" fmla="*/ 111922 h 285750"/>
                <a:gd name="connsiteX90" fmla="*/ 109202 w 200025"/>
                <a:gd name="connsiteY90" fmla="*/ 111922 h 285750"/>
                <a:gd name="connsiteX91" fmla="*/ 109202 w 200025"/>
                <a:gd name="connsiteY91" fmla="*/ 102397 h 285750"/>
                <a:gd name="connsiteX92" fmla="*/ 85446 w 200025"/>
                <a:gd name="connsiteY92" fmla="*/ 102397 h 285750"/>
                <a:gd name="connsiteX93" fmla="*/ 85446 w 200025"/>
                <a:gd name="connsiteY93" fmla="*/ 92872 h 285750"/>
                <a:gd name="connsiteX94" fmla="*/ 109277 w 200025"/>
                <a:gd name="connsiteY94" fmla="*/ 178594 h 285750"/>
                <a:gd name="connsiteX95" fmla="*/ 94989 w 200025"/>
                <a:gd name="connsiteY95" fmla="*/ 192881 h 285750"/>
                <a:gd name="connsiteX96" fmla="*/ 109277 w 200025"/>
                <a:gd name="connsiteY96" fmla="*/ 207169 h 285750"/>
                <a:gd name="connsiteX97" fmla="*/ 123564 w 200025"/>
                <a:gd name="connsiteY97" fmla="*/ 192881 h 285750"/>
                <a:gd name="connsiteX98" fmla="*/ 109277 w 200025"/>
                <a:gd name="connsiteY98" fmla="*/ 178594 h 285750"/>
                <a:gd name="connsiteX99" fmla="*/ 109277 w 200025"/>
                <a:gd name="connsiteY99" fmla="*/ 188119 h 285750"/>
                <a:gd name="connsiteX100" fmla="*/ 114039 w 200025"/>
                <a:gd name="connsiteY100" fmla="*/ 192881 h 285750"/>
                <a:gd name="connsiteX101" fmla="*/ 109277 w 200025"/>
                <a:gd name="connsiteY101" fmla="*/ 197644 h 285750"/>
                <a:gd name="connsiteX102" fmla="*/ 104514 w 200025"/>
                <a:gd name="connsiteY102" fmla="*/ 192881 h 285750"/>
                <a:gd name="connsiteX103" fmla="*/ 109277 w 200025"/>
                <a:gd name="connsiteY103" fmla="*/ 188119 h 285750"/>
                <a:gd name="connsiteX104" fmla="*/ 85464 w 200025"/>
                <a:gd name="connsiteY104" fmla="*/ 216694 h 285750"/>
                <a:gd name="connsiteX105" fmla="*/ 66414 w 200025"/>
                <a:gd name="connsiteY105" fmla="*/ 235744 h 285750"/>
                <a:gd name="connsiteX106" fmla="*/ 85464 w 200025"/>
                <a:gd name="connsiteY106" fmla="*/ 254794 h 285750"/>
                <a:gd name="connsiteX107" fmla="*/ 104514 w 200025"/>
                <a:gd name="connsiteY107" fmla="*/ 235744 h 285750"/>
                <a:gd name="connsiteX108" fmla="*/ 85464 w 200025"/>
                <a:gd name="connsiteY108" fmla="*/ 216694 h 285750"/>
                <a:gd name="connsiteX109" fmla="*/ 85464 w 200025"/>
                <a:gd name="connsiteY109" fmla="*/ 226219 h 285750"/>
                <a:gd name="connsiteX110" fmla="*/ 94989 w 200025"/>
                <a:gd name="connsiteY110" fmla="*/ 235744 h 285750"/>
                <a:gd name="connsiteX111" fmla="*/ 85464 w 200025"/>
                <a:gd name="connsiteY111" fmla="*/ 245269 h 285750"/>
                <a:gd name="connsiteX112" fmla="*/ 75939 w 200025"/>
                <a:gd name="connsiteY112" fmla="*/ 235744 h 285750"/>
                <a:gd name="connsiteX113" fmla="*/ 85464 w 200025"/>
                <a:gd name="connsiteY113" fmla="*/ 226219 h 285750"/>
                <a:gd name="connsiteX114" fmla="*/ 156902 w 200025"/>
                <a:gd name="connsiteY114" fmla="*/ 235744 h 285750"/>
                <a:gd name="connsiteX115" fmla="*/ 142614 w 200025"/>
                <a:gd name="connsiteY115" fmla="*/ 250031 h 285750"/>
                <a:gd name="connsiteX116" fmla="*/ 156902 w 200025"/>
                <a:gd name="connsiteY116" fmla="*/ 264319 h 285750"/>
                <a:gd name="connsiteX117" fmla="*/ 171189 w 200025"/>
                <a:gd name="connsiteY117" fmla="*/ 250031 h 285750"/>
                <a:gd name="connsiteX118" fmla="*/ 156902 w 200025"/>
                <a:gd name="connsiteY118" fmla="*/ 235744 h 285750"/>
                <a:gd name="connsiteX119" fmla="*/ 156902 w 200025"/>
                <a:gd name="connsiteY119" fmla="*/ 245269 h 285750"/>
                <a:gd name="connsiteX120" fmla="*/ 161664 w 200025"/>
                <a:gd name="connsiteY120" fmla="*/ 250031 h 285750"/>
                <a:gd name="connsiteX121" fmla="*/ 156902 w 200025"/>
                <a:gd name="connsiteY121" fmla="*/ 254794 h 285750"/>
                <a:gd name="connsiteX122" fmla="*/ 152139 w 200025"/>
                <a:gd name="connsiteY122" fmla="*/ 250031 h 285750"/>
                <a:gd name="connsiteX123" fmla="*/ 156902 w 200025"/>
                <a:gd name="connsiteY123" fmla="*/ 24526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00025" h="285750">
                  <a:moveTo>
                    <a:pt x="56890" y="7144"/>
                  </a:moveTo>
                  <a:cubicBezTo>
                    <a:pt x="46425" y="7144"/>
                    <a:pt x="37839" y="15730"/>
                    <a:pt x="37840" y="26194"/>
                  </a:cubicBezTo>
                  <a:cubicBezTo>
                    <a:pt x="37839" y="36659"/>
                    <a:pt x="46425" y="45244"/>
                    <a:pt x="56890" y="45244"/>
                  </a:cubicBezTo>
                  <a:cubicBezTo>
                    <a:pt x="67354" y="45244"/>
                    <a:pt x="75940" y="36659"/>
                    <a:pt x="75940" y="26194"/>
                  </a:cubicBezTo>
                  <a:cubicBezTo>
                    <a:pt x="75940" y="15730"/>
                    <a:pt x="67354" y="7144"/>
                    <a:pt x="56890" y="7144"/>
                  </a:cubicBezTo>
                  <a:close/>
                  <a:moveTo>
                    <a:pt x="56890" y="16669"/>
                  </a:moveTo>
                  <a:cubicBezTo>
                    <a:pt x="62206" y="16669"/>
                    <a:pt x="66415" y="20877"/>
                    <a:pt x="66415" y="26194"/>
                  </a:cubicBezTo>
                  <a:cubicBezTo>
                    <a:pt x="66415" y="31511"/>
                    <a:pt x="62206" y="35719"/>
                    <a:pt x="56890" y="35719"/>
                  </a:cubicBezTo>
                  <a:cubicBezTo>
                    <a:pt x="51573" y="35719"/>
                    <a:pt x="47365" y="31511"/>
                    <a:pt x="47365" y="26194"/>
                  </a:cubicBezTo>
                  <a:cubicBezTo>
                    <a:pt x="47365" y="20877"/>
                    <a:pt x="51573" y="16669"/>
                    <a:pt x="56890" y="16669"/>
                  </a:cubicBezTo>
                  <a:close/>
                  <a:moveTo>
                    <a:pt x="128327" y="30956"/>
                  </a:moveTo>
                  <a:cubicBezTo>
                    <a:pt x="120493" y="30956"/>
                    <a:pt x="114039" y="37409"/>
                    <a:pt x="114040" y="45244"/>
                  </a:cubicBezTo>
                  <a:cubicBezTo>
                    <a:pt x="114039" y="53078"/>
                    <a:pt x="120493" y="59531"/>
                    <a:pt x="128327" y="59531"/>
                  </a:cubicBezTo>
                  <a:cubicBezTo>
                    <a:pt x="136161" y="59531"/>
                    <a:pt x="142615" y="53078"/>
                    <a:pt x="142615" y="45244"/>
                  </a:cubicBezTo>
                  <a:cubicBezTo>
                    <a:pt x="142615" y="37409"/>
                    <a:pt x="136161" y="30956"/>
                    <a:pt x="128327" y="30956"/>
                  </a:cubicBezTo>
                  <a:close/>
                  <a:moveTo>
                    <a:pt x="128327" y="40481"/>
                  </a:moveTo>
                  <a:cubicBezTo>
                    <a:pt x="131014" y="40481"/>
                    <a:pt x="133090" y="42558"/>
                    <a:pt x="133090" y="45244"/>
                  </a:cubicBezTo>
                  <a:cubicBezTo>
                    <a:pt x="133090" y="47931"/>
                    <a:pt x="131014" y="50006"/>
                    <a:pt x="128327" y="50006"/>
                  </a:cubicBezTo>
                  <a:cubicBezTo>
                    <a:pt x="125640" y="50006"/>
                    <a:pt x="123565" y="47931"/>
                    <a:pt x="123565" y="45244"/>
                  </a:cubicBezTo>
                  <a:cubicBezTo>
                    <a:pt x="123565" y="42558"/>
                    <a:pt x="125640" y="40481"/>
                    <a:pt x="128327" y="40481"/>
                  </a:cubicBezTo>
                  <a:close/>
                  <a:moveTo>
                    <a:pt x="71159" y="64294"/>
                  </a:moveTo>
                  <a:cubicBezTo>
                    <a:pt x="63326" y="64294"/>
                    <a:pt x="56871" y="70749"/>
                    <a:pt x="56871" y="78581"/>
                  </a:cubicBezTo>
                  <a:cubicBezTo>
                    <a:pt x="56871" y="86414"/>
                    <a:pt x="63326" y="92869"/>
                    <a:pt x="71159" y="92869"/>
                  </a:cubicBezTo>
                  <a:lnTo>
                    <a:pt x="75921" y="92869"/>
                  </a:lnTo>
                  <a:lnTo>
                    <a:pt x="75921" y="106747"/>
                  </a:lnTo>
                  <a:cubicBezTo>
                    <a:pt x="75902" y="106985"/>
                    <a:pt x="75902" y="107213"/>
                    <a:pt x="75921" y="107452"/>
                  </a:cubicBezTo>
                  <a:lnTo>
                    <a:pt x="75921" y="144843"/>
                  </a:lnTo>
                  <a:cubicBezTo>
                    <a:pt x="75902" y="145082"/>
                    <a:pt x="75902" y="145311"/>
                    <a:pt x="75921" y="145549"/>
                  </a:cubicBezTo>
                  <a:lnTo>
                    <a:pt x="75921" y="150441"/>
                  </a:lnTo>
                  <a:lnTo>
                    <a:pt x="11460" y="245784"/>
                  </a:lnTo>
                  <a:cubicBezTo>
                    <a:pt x="9173" y="249750"/>
                    <a:pt x="7144" y="255483"/>
                    <a:pt x="7144" y="259538"/>
                  </a:cubicBezTo>
                  <a:cubicBezTo>
                    <a:pt x="7144" y="264916"/>
                    <a:pt x="9017" y="269845"/>
                    <a:pt x="12055" y="273844"/>
                  </a:cubicBezTo>
                  <a:cubicBezTo>
                    <a:pt x="16686" y="279503"/>
                    <a:pt x="23453" y="283369"/>
                    <a:pt x="31124" y="283369"/>
                  </a:cubicBezTo>
                  <a:lnTo>
                    <a:pt x="178278" y="283369"/>
                  </a:lnTo>
                  <a:cubicBezTo>
                    <a:pt x="187180" y="283369"/>
                    <a:pt x="193882" y="277499"/>
                    <a:pt x="196955" y="273844"/>
                  </a:cubicBezTo>
                  <a:cubicBezTo>
                    <a:pt x="199994" y="269845"/>
                    <a:pt x="201885" y="264915"/>
                    <a:pt x="201885" y="259538"/>
                  </a:cubicBezTo>
                  <a:cubicBezTo>
                    <a:pt x="201885" y="254512"/>
                    <a:pt x="199775" y="249642"/>
                    <a:pt x="197551" y="245790"/>
                  </a:cubicBezTo>
                  <a:lnTo>
                    <a:pt x="133071" y="150318"/>
                  </a:lnTo>
                  <a:lnTo>
                    <a:pt x="133071" y="92869"/>
                  </a:lnTo>
                  <a:lnTo>
                    <a:pt x="137834" y="92869"/>
                  </a:lnTo>
                  <a:cubicBezTo>
                    <a:pt x="145666" y="92869"/>
                    <a:pt x="152121" y="86414"/>
                    <a:pt x="152121" y="78581"/>
                  </a:cubicBezTo>
                  <a:cubicBezTo>
                    <a:pt x="152121" y="70749"/>
                    <a:pt x="145666" y="64294"/>
                    <a:pt x="137834" y="64294"/>
                  </a:cubicBezTo>
                  <a:lnTo>
                    <a:pt x="71159" y="64294"/>
                  </a:lnTo>
                  <a:close/>
                  <a:moveTo>
                    <a:pt x="71139" y="73819"/>
                  </a:moveTo>
                  <a:lnTo>
                    <a:pt x="71159" y="73819"/>
                  </a:lnTo>
                  <a:lnTo>
                    <a:pt x="137834" y="73819"/>
                  </a:lnTo>
                  <a:cubicBezTo>
                    <a:pt x="140554" y="73819"/>
                    <a:pt x="142596" y="75862"/>
                    <a:pt x="142596" y="78581"/>
                  </a:cubicBezTo>
                  <a:cubicBezTo>
                    <a:pt x="142596" y="81302"/>
                    <a:pt x="140554" y="83344"/>
                    <a:pt x="137834" y="83344"/>
                  </a:cubicBezTo>
                  <a:lnTo>
                    <a:pt x="128643" y="83344"/>
                  </a:lnTo>
                  <a:lnTo>
                    <a:pt x="128290" y="83344"/>
                  </a:lnTo>
                  <a:lnTo>
                    <a:pt x="80665" y="83344"/>
                  </a:lnTo>
                  <a:lnTo>
                    <a:pt x="71140" y="83344"/>
                  </a:lnTo>
                  <a:cubicBezTo>
                    <a:pt x="68419" y="83344"/>
                    <a:pt x="66377" y="81302"/>
                    <a:pt x="66377" y="78581"/>
                  </a:cubicBezTo>
                  <a:cubicBezTo>
                    <a:pt x="66377" y="75862"/>
                    <a:pt x="68419" y="73819"/>
                    <a:pt x="71140" y="73819"/>
                  </a:cubicBezTo>
                  <a:close/>
                  <a:moveTo>
                    <a:pt x="85446" y="92869"/>
                  </a:moveTo>
                  <a:lnTo>
                    <a:pt x="123546" y="92869"/>
                  </a:lnTo>
                  <a:lnTo>
                    <a:pt x="123546" y="151805"/>
                  </a:lnTo>
                  <a:cubicBezTo>
                    <a:pt x="123548" y="152757"/>
                    <a:pt x="123814" y="153679"/>
                    <a:pt x="124346" y="154465"/>
                  </a:cubicBezTo>
                  <a:lnTo>
                    <a:pt x="166390" y="216694"/>
                  </a:lnTo>
                  <a:lnTo>
                    <a:pt x="110226" y="216694"/>
                  </a:lnTo>
                  <a:cubicBezTo>
                    <a:pt x="107596" y="216657"/>
                    <a:pt x="105433" y="218759"/>
                    <a:pt x="105396" y="221389"/>
                  </a:cubicBezTo>
                  <a:cubicBezTo>
                    <a:pt x="105359" y="224019"/>
                    <a:pt x="107461" y="226182"/>
                    <a:pt x="110091" y="226219"/>
                  </a:cubicBezTo>
                  <a:cubicBezTo>
                    <a:pt x="110136" y="226220"/>
                    <a:pt x="110181" y="226220"/>
                    <a:pt x="110226" y="226219"/>
                  </a:cubicBezTo>
                  <a:lnTo>
                    <a:pt x="171190" y="226219"/>
                  </a:lnTo>
                  <a:cubicBezTo>
                    <a:pt x="171694" y="226225"/>
                    <a:pt x="172197" y="226151"/>
                    <a:pt x="172678" y="226000"/>
                  </a:cubicBezTo>
                  <a:lnTo>
                    <a:pt x="188547" y="249496"/>
                  </a:lnTo>
                  <a:lnTo>
                    <a:pt x="189719" y="251337"/>
                  </a:lnTo>
                  <a:cubicBezTo>
                    <a:pt x="191383" y="253690"/>
                    <a:pt x="192360" y="256489"/>
                    <a:pt x="192360" y="259560"/>
                  </a:cubicBezTo>
                  <a:cubicBezTo>
                    <a:pt x="192360" y="267507"/>
                    <a:pt x="186020" y="273847"/>
                    <a:pt x="178073" y="273847"/>
                  </a:cubicBezTo>
                  <a:lnTo>
                    <a:pt x="30975" y="273847"/>
                  </a:lnTo>
                  <a:cubicBezTo>
                    <a:pt x="23028" y="273847"/>
                    <a:pt x="16687" y="267507"/>
                    <a:pt x="16687" y="259560"/>
                  </a:cubicBezTo>
                  <a:cubicBezTo>
                    <a:pt x="16687" y="256490"/>
                    <a:pt x="17665" y="253687"/>
                    <a:pt x="19329" y="251337"/>
                  </a:cubicBezTo>
                  <a:lnTo>
                    <a:pt x="20482" y="249496"/>
                  </a:lnTo>
                  <a:lnTo>
                    <a:pt x="36202" y="226222"/>
                  </a:lnTo>
                  <a:lnTo>
                    <a:pt x="56890" y="226222"/>
                  </a:lnTo>
                  <a:cubicBezTo>
                    <a:pt x="59520" y="226259"/>
                    <a:pt x="61682" y="224157"/>
                    <a:pt x="61719" y="221527"/>
                  </a:cubicBezTo>
                  <a:cubicBezTo>
                    <a:pt x="61757" y="218897"/>
                    <a:pt x="59655" y="216734"/>
                    <a:pt x="57024" y="216697"/>
                  </a:cubicBezTo>
                  <a:cubicBezTo>
                    <a:pt x="56979" y="216696"/>
                    <a:pt x="56934" y="216696"/>
                    <a:pt x="56890" y="216697"/>
                  </a:cubicBezTo>
                  <a:lnTo>
                    <a:pt x="42639" y="216697"/>
                  </a:lnTo>
                  <a:lnTo>
                    <a:pt x="84627" y="154580"/>
                  </a:lnTo>
                  <a:cubicBezTo>
                    <a:pt x="85159" y="153789"/>
                    <a:pt x="85444" y="152869"/>
                    <a:pt x="85446" y="151920"/>
                  </a:cubicBezTo>
                  <a:lnTo>
                    <a:pt x="85446" y="150022"/>
                  </a:lnTo>
                  <a:lnTo>
                    <a:pt x="109202" y="150022"/>
                  </a:lnTo>
                  <a:cubicBezTo>
                    <a:pt x="115643" y="150118"/>
                    <a:pt x="115643" y="140407"/>
                    <a:pt x="109202" y="140497"/>
                  </a:cubicBezTo>
                  <a:lnTo>
                    <a:pt x="85446" y="140497"/>
                  </a:lnTo>
                  <a:lnTo>
                    <a:pt x="85446" y="130972"/>
                  </a:lnTo>
                  <a:lnTo>
                    <a:pt x="102747" y="130972"/>
                  </a:lnTo>
                  <a:cubicBezTo>
                    <a:pt x="109187" y="131068"/>
                    <a:pt x="109187" y="121358"/>
                    <a:pt x="102747" y="121447"/>
                  </a:cubicBezTo>
                  <a:lnTo>
                    <a:pt x="85446" y="121447"/>
                  </a:lnTo>
                  <a:lnTo>
                    <a:pt x="85446" y="111922"/>
                  </a:lnTo>
                  <a:lnTo>
                    <a:pt x="109202" y="111922"/>
                  </a:lnTo>
                  <a:cubicBezTo>
                    <a:pt x="115643" y="112018"/>
                    <a:pt x="115643" y="102307"/>
                    <a:pt x="109202" y="102397"/>
                  </a:cubicBezTo>
                  <a:lnTo>
                    <a:pt x="85446" y="102397"/>
                  </a:lnTo>
                  <a:lnTo>
                    <a:pt x="85446" y="92872"/>
                  </a:lnTo>
                  <a:close/>
                  <a:moveTo>
                    <a:pt x="109277" y="178594"/>
                  </a:moveTo>
                  <a:cubicBezTo>
                    <a:pt x="101442" y="178594"/>
                    <a:pt x="94989" y="185047"/>
                    <a:pt x="94989" y="192881"/>
                  </a:cubicBezTo>
                  <a:cubicBezTo>
                    <a:pt x="94989" y="200716"/>
                    <a:pt x="101442" y="207169"/>
                    <a:pt x="109277" y="207169"/>
                  </a:cubicBezTo>
                  <a:cubicBezTo>
                    <a:pt x="117111" y="207169"/>
                    <a:pt x="123564" y="200716"/>
                    <a:pt x="123564" y="192881"/>
                  </a:cubicBezTo>
                  <a:cubicBezTo>
                    <a:pt x="123564" y="185047"/>
                    <a:pt x="117111" y="178594"/>
                    <a:pt x="109277" y="178594"/>
                  </a:cubicBezTo>
                  <a:close/>
                  <a:moveTo>
                    <a:pt x="109277" y="188119"/>
                  </a:moveTo>
                  <a:cubicBezTo>
                    <a:pt x="111963" y="188119"/>
                    <a:pt x="114039" y="190195"/>
                    <a:pt x="114039" y="192881"/>
                  </a:cubicBezTo>
                  <a:cubicBezTo>
                    <a:pt x="114039" y="195568"/>
                    <a:pt x="111963" y="197644"/>
                    <a:pt x="109277" y="197644"/>
                  </a:cubicBezTo>
                  <a:cubicBezTo>
                    <a:pt x="106590" y="197644"/>
                    <a:pt x="104514" y="195568"/>
                    <a:pt x="104514" y="192881"/>
                  </a:cubicBezTo>
                  <a:cubicBezTo>
                    <a:pt x="104514" y="190195"/>
                    <a:pt x="106590" y="188119"/>
                    <a:pt x="109277" y="188119"/>
                  </a:cubicBezTo>
                  <a:close/>
                  <a:moveTo>
                    <a:pt x="85464" y="216694"/>
                  </a:moveTo>
                  <a:cubicBezTo>
                    <a:pt x="75000" y="216694"/>
                    <a:pt x="66414" y="225279"/>
                    <a:pt x="66414" y="235744"/>
                  </a:cubicBezTo>
                  <a:cubicBezTo>
                    <a:pt x="66414" y="246209"/>
                    <a:pt x="75000" y="254794"/>
                    <a:pt x="85464" y="254794"/>
                  </a:cubicBezTo>
                  <a:cubicBezTo>
                    <a:pt x="95929" y="254794"/>
                    <a:pt x="104514" y="246209"/>
                    <a:pt x="104514" y="235744"/>
                  </a:cubicBezTo>
                  <a:cubicBezTo>
                    <a:pt x="104514" y="225279"/>
                    <a:pt x="95929" y="216694"/>
                    <a:pt x="85464" y="216694"/>
                  </a:cubicBezTo>
                  <a:close/>
                  <a:moveTo>
                    <a:pt x="85464" y="226219"/>
                  </a:moveTo>
                  <a:cubicBezTo>
                    <a:pt x="90781" y="226219"/>
                    <a:pt x="94989" y="230427"/>
                    <a:pt x="94989" y="235744"/>
                  </a:cubicBezTo>
                  <a:cubicBezTo>
                    <a:pt x="94989" y="241061"/>
                    <a:pt x="90781" y="245269"/>
                    <a:pt x="85464" y="245269"/>
                  </a:cubicBezTo>
                  <a:cubicBezTo>
                    <a:pt x="80147" y="245269"/>
                    <a:pt x="75939" y="241061"/>
                    <a:pt x="75939" y="235744"/>
                  </a:cubicBezTo>
                  <a:cubicBezTo>
                    <a:pt x="75939" y="230427"/>
                    <a:pt x="80147" y="226219"/>
                    <a:pt x="85464" y="226219"/>
                  </a:cubicBezTo>
                  <a:close/>
                  <a:moveTo>
                    <a:pt x="156902" y="235744"/>
                  </a:moveTo>
                  <a:cubicBezTo>
                    <a:pt x="149067" y="235744"/>
                    <a:pt x="142614" y="242197"/>
                    <a:pt x="142614" y="250031"/>
                  </a:cubicBezTo>
                  <a:cubicBezTo>
                    <a:pt x="142614" y="257866"/>
                    <a:pt x="149067" y="264319"/>
                    <a:pt x="156902" y="264319"/>
                  </a:cubicBezTo>
                  <a:cubicBezTo>
                    <a:pt x="164736" y="264319"/>
                    <a:pt x="171189" y="257866"/>
                    <a:pt x="171189" y="250031"/>
                  </a:cubicBezTo>
                  <a:cubicBezTo>
                    <a:pt x="171189" y="242197"/>
                    <a:pt x="164736" y="235744"/>
                    <a:pt x="156902" y="235744"/>
                  </a:cubicBezTo>
                  <a:close/>
                  <a:moveTo>
                    <a:pt x="156902" y="245269"/>
                  </a:moveTo>
                  <a:cubicBezTo>
                    <a:pt x="159588" y="245269"/>
                    <a:pt x="161664" y="247345"/>
                    <a:pt x="161664" y="250031"/>
                  </a:cubicBezTo>
                  <a:cubicBezTo>
                    <a:pt x="161664" y="252718"/>
                    <a:pt x="159588" y="254794"/>
                    <a:pt x="156902" y="254794"/>
                  </a:cubicBezTo>
                  <a:cubicBezTo>
                    <a:pt x="154215" y="254794"/>
                    <a:pt x="152139" y="252718"/>
                    <a:pt x="152139" y="250031"/>
                  </a:cubicBezTo>
                  <a:cubicBezTo>
                    <a:pt x="152139" y="247345"/>
                    <a:pt x="154215" y="245269"/>
                    <a:pt x="156902" y="245269"/>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endParaRPr lang="zh-CN" altLang="en-US">
                <a:latin typeface="微软雅黑" panose="020B0503020204020204" charset="-122"/>
                <a:ea typeface="微软雅黑" panose="020B0503020204020204" charset="-122"/>
              </a:endParaRPr>
            </a:p>
          </p:txBody>
        </p:sp>
        <p:cxnSp>
          <p:nvCxnSpPr>
            <p:cNvPr id="12" name="直接连接符 11"/>
            <p:cNvCxnSpPr/>
            <p:nvPr/>
          </p:nvCxnSpPr>
          <p:spPr>
            <a:xfrm>
              <a:off x="5593" y="6088"/>
              <a:ext cx="3709" cy="0"/>
            </a:xfrm>
            <a:prstGeom prst="line">
              <a:avLst/>
            </a:prstGeom>
          </p:spPr>
          <p:style>
            <a:lnRef idx="3">
              <a:schemeClr val="accent2"/>
            </a:lnRef>
            <a:fillRef idx="0">
              <a:schemeClr val="accent2"/>
            </a:fillRef>
            <a:effectRef idx="2">
              <a:schemeClr val="accent2"/>
            </a:effectRef>
            <a:fontRef idx="minor">
              <a:schemeClr val="tx1"/>
            </a:fontRef>
          </p:style>
        </p:cxnSp>
        <p:sp>
          <p:nvSpPr>
            <p:cNvPr id="13" name="文本框 12"/>
            <p:cNvSpPr txBox="1"/>
            <p:nvPr/>
          </p:nvSpPr>
          <p:spPr>
            <a:xfrm>
              <a:off x="5566" y="6362"/>
              <a:ext cx="3803" cy="705"/>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charset="-122"/>
                  <a:ea typeface="微软雅黑" panose="020B0503020204020204" charset="-122"/>
                </a:rPr>
                <a:t>标签运营</a:t>
              </a:r>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14" name="PA-文本框 24"/>
            <p:cNvSpPr txBox="1"/>
            <p:nvPr>
              <p:custDataLst>
                <p:tags r:id="rId7"/>
              </p:custDataLst>
            </p:nvPr>
          </p:nvSpPr>
          <p:spPr>
            <a:xfrm>
              <a:off x="5504" y="6865"/>
              <a:ext cx="3961" cy="2062"/>
            </a:xfrm>
            <a:prstGeom prst="rect">
              <a:avLst/>
            </a:prstGeom>
            <a:noFill/>
          </p:spPr>
          <p:txBody>
            <a:bodyPr wrap="square" rtlCol="0">
              <a:spAutoFit/>
            </a:bodyPr>
            <a:lstStyle/>
            <a:p>
              <a:pPr algn="l">
                <a:lnSpc>
                  <a:spcPct val="130000"/>
                </a:lnSpc>
                <a:spcBef>
                  <a:spcPts val="300"/>
                </a:spcBef>
                <a:buClrTx/>
                <a:buSzTx/>
                <a:buNone/>
              </a:pPr>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支持多条件组合批量打标</a:t>
              </a:r>
              <a:endParaRPr lang="zh-CN" altLang="en-US" sz="1200" dirty="0">
                <a:solidFill>
                  <a:schemeClr val="tx1">
                    <a:lumMod val="75000"/>
                    <a:lumOff val="25000"/>
                  </a:schemeClr>
                </a:solidFill>
                <a:latin typeface="微软雅黑" panose="020B0503020204020204" charset="-122"/>
                <a:ea typeface="微软雅黑" panose="020B0503020204020204" charset="-122"/>
                <a:sym typeface="+mn-ea"/>
              </a:endParaRPr>
            </a:p>
            <a:p>
              <a:pPr algn="l">
                <a:lnSpc>
                  <a:spcPct val="130000"/>
                </a:lnSpc>
                <a:spcBef>
                  <a:spcPts val="300"/>
                </a:spcBef>
                <a:buClrTx/>
                <a:buSzTx/>
                <a:buNone/>
              </a:pPr>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支持条件策略自动打标</a:t>
              </a:r>
              <a:endParaRPr lang="zh-CN" altLang="en-US" sz="1200" dirty="0">
                <a:solidFill>
                  <a:schemeClr val="tx1">
                    <a:lumMod val="75000"/>
                    <a:lumOff val="25000"/>
                  </a:schemeClr>
                </a:solidFill>
                <a:latin typeface="微软雅黑" panose="020B0503020204020204" charset="-122"/>
                <a:ea typeface="微软雅黑" panose="020B0503020204020204" charset="-122"/>
                <a:sym typeface="+mn-ea"/>
              </a:endParaRPr>
            </a:p>
            <a:p>
              <a:pPr algn="l">
                <a:lnSpc>
                  <a:spcPct val="130000"/>
                </a:lnSpc>
                <a:spcBef>
                  <a:spcPts val="300"/>
                </a:spcBef>
                <a:buClrTx/>
                <a:buSzTx/>
                <a:buNone/>
              </a:pPr>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支持聊天关键词用户批量打标</a:t>
              </a:r>
              <a:endParaRPr lang="zh-CN" altLang="en-US" sz="1200" dirty="0">
                <a:solidFill>
                  <a:schemeClr val="tx1">
                    <a:lumMod val="75000"/>
                    <a:lumOff val="25000"/>
                  </a:schemeClr>
                </a:solidFill>
                <a:latin typeface="微软雅黑" panose="020B0503020204020204" charset="-122"/>
                <a:ea typeface="微软雅黑" panose="020B0503020204020204" charset="-122"/>
                <a:sym typeface="+mn-ea"/>
              </a:endParaRPr>
            </a:p>
            <a:p>
              <a:pPr algn="l">
                <a:lnSpc>
                  <a:spcPct val="130000"/>
                </a:lnSpc>
                <a:spcBef>
                  <a:spcPts val="300"/>
                </a:spcBef>
                <a:buClrTx/>
                <a:buSzTx/>
                <a:buNone/>
              </a:pPr>
              <a:r>
                <a:rPr lang="zh-CN" altLang="en-US" sz="1200" dirty="0">
                  <a:solidFill>
                    <a:schemeClr val="tx1">
                      <a:lumMod val="75000"/>
                      <a:lumOff val="25000"/>
                    </a:schemeClr>
                  </a:solidFill>
                  <a:latin typeface="微软雅黑" panose="020B0503020204020204" charset="-122"/>
                  <a:ea typeface="微软雅黑" panose="020B0503020204020204" charset="-122"/>
                </a:rPr>
                <a:t>支持用户按标签自动拉群</a:t>
              </a: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sp>
          <p:nvSpPr>
            <p:cNvPr id="15" name="PA-圆角矩形 5"/>
            <p:cNvSpPr/>
            <p:nvPr>
              <p:custDataLst>
                <p:tags r:id="rId8"/>
              </p:custDataLst>
            </p:nvPr>
          </p:nvSpPr>
          <p:spPr>
            <a:xfrm>
              <a:off x="9703" y="3699"/>
              <a:ext cx="3994" cy="4759"/>
            </a:xfrm>
            <a:prstGeom prst="roundRect">
              <a:avLst>
                <a:gd name="adj" fmla="val 5738"/>
              </a:avLst>
            </a:prstGeom>
            <a:solidFill>
              <a:schemeClr val="bg1"/>
            </a:solidFill>
            <a:ln w="0" cap="flat">
              <a:noFill/>
              <a:prstDash val="solid"/>
              <a:miter/>
            </a:ln>
            <a:effectLst>
              <a:outerShdw blurRad="254000" sx="101000" sy="101000" algn="ctr" rotWithShape="0">
                <a:schemeClr val="accent1">
                  <a:alpha val="2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latin typeface="微软雅黑" panose="020B0503020204020204" charset="-122"/>
                <a:ea typeface="微软雅黑" panose="020B0503020204020204" charset="-122"/>
              </a:endParaRPr>
            </a:p>
          </p:txBody>
        </p:sp>
        <p:sp>
          <p:nvSpPr>
            <p:cNvPr id="16" name="图形 75"/>
            <p:cNvSpPr/>
            <p:nvPr/>
          </p:nvSpPr>
          <p:spPr>
            <a:xfrm>
              <a:off x="2573" y="4314"/>
              <a:ext cx="1383" cy="1145"/>
            </a:xfrm>
            <a:custGeom>
              <a:avLst/>
              <a:gdLst>
                <a:gd name="connsiteX0" fmla="*/ 35719 w 276225"/>
                <a:gd name="connsiteY0" fmla="*/ 7144 h 228600"/>
                <a:gd name="connsiteX1" fmla="*/ 7144 w 276225"/>
                <a:gd name="connsiteY1" fmla="*/ 35719 h 228600"/>
                <a:gd name="connsiteX2" fmla="*/ 7144 w 276225"/>
                <a:gd name="connsiteY2" fmla="*/ 140494 h 228600"/>
                <a:gd name="connsiteX3" fmla="*/ 35719 w 276225"/>
                <a:gd name="connsiteY3" fmla="*/ 169069 h 228600"/>
                <a:gd name="connsiteX4" fmla="*/ 51178 w 276225"/>
                <a:gd name="connsiteY4" fmla="*/ 169069 h 228600"/>
                <a:gd name="connsiteX5" fmla="*/ 79623 w 276225"/>
                <a:gd name="connsiteY5" fmla="*/ 204788 h 228600"/>
                <a:gd name="connsiteX6" fmla="*/ 87064 w 276225"/>
                <a:gd name="connsiteY6" fmla="*/ 204788 h 228600"/>
                <a:gd name="connsiteX7" fmla="*/ 100329 w 276225"/>
                <a:gd name="connsiteY7" fmla="*/ 188119 h 228600"/>
                <a:gd name="connsiteX8" fmla="*/ 165478 w 276225"/>
                <a:gd name="connsiteY8" fmla="*/ 188119 h 228600"/>
                <a:gd name="connsiteX9" fmla="*/ 193923 w 276225"/>
                <a:gd name="connsiteY9" fmla="*/ 223838 h 228600"/>
                <a:gd name="connsiteX10" fmla="*/ 201364 w 276225"/>
                <a:gd name="connsiteY10" fmla="*/ 223838 h 228600"/>
                <a:gd name="connsiteX11" fmla="*/ 229791 w 276225"/>
                <a:gd name="connsiteY11" fmla="*/ 188119 h 228600"/>
                <a:gd name="connsiteX12" fmla="*/ 245269 w 276225"/>
                <a:gd name="connsiteY12" fmla="*/ 188119 h 228600"/>
                <a:gd name="connsiteX13" fmla="*/ 273844 w 276225"/>
                <a:gd name="connsiteY13" fmla="*/ 159544 h 228600"/>
                <a:gd name="connsiteX14" fmla="*/ 273844 w 276225"/>
                <a:gd name="connsiteY14" fmla="*/ 54769 h 228600"/>
                <a:gd name="connsiteX15" fmla="*/ 245269 w 276225"/>
                <a:gd name="connsiteY15" fmla="*/ 26194 h 228600"/>
                <a:gd name="connsiteX16" fmla="*/ 233995 w 276225"/>
                <a:gd name="connsiteY16" fmla="*/ 26194 h 228600"/>
                <a:gd name="connsiteX17" fmla="*/ 207169 w 276225"/>
                <a:gd name="connsiteY17" fmla="*/ 7144 h 228600"/>
                <a:gd name="connsiteX18" fmla="*/ 83344 w 276225"/>
                <a:gd name="connsiteY18" fmla="*/ 194184 h 228600"/>
                <a:gd name="connsiteX19" fmla="*/ 57206 w 276225"/>
                <a:gd name="connsiteY19" fmla="*/ 161330 h 228600"/>
                <a:gd name="connsiteX20" fmla="*/ 53485 w 276225"/>
                <a:gd name="connsiteY20" fmla="*/ 159544 h 228600"/>
                <a:gd name="connsiteX21" fmla="*/ 35719 w 276225"/>
                <a:gd name="connsiteY21" fmla="*/ 159544 h 228600"/>
                <a:gd name="connsiteX22" fmla="*/ 16669 w 276225"/>
                <a:gd name="connsiteY22" fmla="*/ 140494 h 228600"/>
                <a:gd name="connsiteX23" fmla="*/ 16669 w 276225"/>
                <a:gd name="connsiteY23" fmla="*/ 35719 h 228600"/>
                <a:gd name="connsiteX24" fmla="*/ 35719 w 276225"/>
                <a:gd name="connsiteY24" fmla="*/ 16669 h 228600"/>
                <a:gd name="connsiteX25" fmla="*/ 207169 w 276225"/>
                <a:gd name="connsiteY25" fmla="*/ 16669 h 228600"/>
                <a:gd name="connsiteX26" fmla="*/ 226219 w 276225"/>
                <a:gd name="connsiteY26" fmla="*/ 35719 h 228600"/>
                <a:gd name="connsiteX27" fmla="*/ 226219 w 276225"/>
                <a:gd name="connsiteY27" fmla="*/ 140494 h 228600"/>
                <a:gd name="connsiteX28" fmla="*/ 207169 w 276225"/>
                <a:gd name="connsiteY28" fmla="*/ 159544 h 228600"/>
                <a:gd name="connsiteX29" fmla="*/ 113203 w 276225"/>
                <a:gd name="connsiteY29" fmla="*/ 159544 h 228600"/>
                <a:gd name="connsiteX30" fmla="*/ 109481 w 276225"/>
                <a:gd name="connsiteY30" fmla="*/ 161330 h 228600"/>
                <a:gd name="connsiteX31" fmla="*/ 235744 w 276225"/>
                <a:gd name="connsiteY31" fmla="*/ 35719 h 228600"/>
                <a:gd name="connsiteX32" fmla="*/ 245269 w 276225"/>
                <a:gd name="connsiteY32" fmla="*/ 35719 h 228600"/>
                <a:gd name="connsiteX33" fmla="*/ 264319 w 276225"/>
                <a:gd name="connsiteY33" fmla="*/ 54769 h 228600"/>
                <a:gd name="connsiteX34" fmla="*/ 264319 w 276225"/>
                <a:gd name="connsiteY34" fmla="*/ 159544 h 228600"/>
                <a:gd name="connsiteX35" fmla="*/ 245269 w 276225"/>
                <a:gd name="connsiteY35" fmla="*/ 178594 h 228600"/>
                <a:gd name="connsiteX36" fmla="*/ 227503 w 276225"/>
                <a:gd name="connsiteY36" fmla="*/ 178594 h 228600"/>
                <a:gd name="connsiteX37" fmla="*/ 223781 w 276225"/>
                <a:gd name="connsiteY37" fmla="*/ 180380 h 228600"/>
                <a:gd name="connsiteX38" fmla="*/ 197644 w 276225"/>
                <a:gd name="connsiteY38" fmla="*/ 213234 h 228600"/>
                <a:gd name="connsiteX39" fmla="*/ 171506 w 276225"/>
                <a:gd name="connsiteY39" fmla="*/ 180380 h 228600"/>
                <a:gd name="connsiteX40" fmla="*/ 167785 w 276225"/>
                <a:gd name="connsiteY40" fmla="*/ 178594 h 228600"/>
                <a:gd name="connsiteX41" fmla="*/ 107919 w 276225"/>
                <a:gd name="connsiteY41" fmla="*/ 178594 h 228600"/>
                <a:gd name="connsiteX42" fmla="*/ 115491 w 276225"/>
                <a:gd name="connsiteY42" fmla="*/ 169069 h 228600"/>
                <a:gd name="connsiteX43" fmla="*/ 207169 w 276225"/>
                <a:gd name="connsiteY43" fmla="*/ 169069 h 228600"/>
                <a:gd name="connsiteX44" fmla="*/ 235744 w 276225"/>
                <a:gd name="connsiteY44" fmla="*/ 140494 h 228600"/>
                <a:gd name="connsiteX45" fmla="*/ 49597 w 276225"/>
                <a:gd name="connsiteY45" fmla="*/ 54769 h 228600"/>
                <a:gd name="connsiteX46" fmla="*/ 50081 w 276225"/>
                <a:gd name="connsiteY46" fmla="*/ 64294 h 228600"/>
                <a:gd name="connsiteX47" fmla="*/ 112533 w 276225"/>
                <a:gd name="connsiteY47" fmla="*/ 64294 h 228600"/>
                <a:gd name="connsiteX48" fmla="*/ 112533 w 276225"/>
                <a:gd name="connsiteY48" fmla="*/ 54769 h 228600"/>
                <a:gd name="connsiteX49" fmla="*/ 50081 w 276225"/>
                <a:gd name="connsiteY49" fmla="*/ 54769 h 228600"/>
                <a:gd name="connsiteX50" fmla="*/ 49597 w 276225"/>
                <a:gd name="connsiteY50" fmla="*/ 54769 h 228600"/>
                <a:gd name="connsiteX51" fmla="*/ 49597 w 276225"/>
                <a:gd name="connsiteY51" fmla="*/ 73819 h 228600"/>
                <a:gd name="connsiteX52" fmla="*/ 50081 w 276225"/>
                <a:gd name="connsiteY52" fmla="*/ 83344 h 228600"/>
                <a:gd name="connsiteX53" fmla="*/ 174985 w 276225"/>
                <a:gd name="connsiteY53" fmla="*/ 83344 h 228600"/>
                <a:gd name="connsiteX54" fmla="*/ 174985 w 276225"/>
                <a:gd name="connsiteY54" fmla="*/ 73819 h 228600"/>
                <a:gd name="connsiteX55" fmla="*/ 50081 w 276225"/>
                <a:gd name="connsiteY55" fmla="*/ 73819 h 228600"/>
                <a:gd name="connsiteX56" fmla="*/ 49597 w 276225"/>
                <a:gd name="connsiteY56" fmla="*/ 73819 h 228600"/>
                <a:gd name="connsiteX57" fmla="*/ 49597 w 276225"/>
                <a:gd name="connsiteY57" fmla="*/ 92869 h 228600"/>
                <a:gd name="connsiteX58" fmla="*/ 50081 w 276225"/>
                <a:gd name="connsiteY58" fmla="*/ 102394 h 228600"/>
                <a:gd name="connsiteX59" fmla="*/ 148214 w 276225"/>
                <a:gd name="connsiteY59" fmla="*/ 102394 h 228600"/>
                <a:gd name="connsiteX60" fmla="*/ 148214 w 276225"/>
                <a:gd name="connsiteY60" fmla="*/ 92869 h 228600"/>
                <a:gd name="connsiteX61" fmla="*/ 50081 w 276225"/>
                <a:gd name="connsiteY61" fmla="*/ 92869 h 228600"/>
                <a:gd name="connsiteX62" fmla="*/ 49597 w 276225"/>
                <a:gd name="connsiteY62" fmla="*/ 92869 h 228600"/>
                <a:gd name="connsiteX63" fmla="*/ 49597 w 276225"/>
                <a:gd name="connsiteY63" fmla="*/ 111919 h 228600"/>
                <a:gd name="connsiteX64" fmla="*/ 50081 w 276225"/>
                <a:gd name="connsiteY64" fmla="*/ 121444 h 228600"/>
                <a:gd name="connsiteX65" fmla="*/ 133797 w 276225"/>
                <a:gd name="connsiteY65" fmla="*/ 121444 h 228600"/>
                <a:gd name="connsiteX66" fmla="*/ 133797 w 276225"/>
                <a:gd name="connsiteY66" fmla="*/ 111919 h 228600"/>
                <a:gd name="connsiteX67" fmla="*/ 50081 w 276225"/>
                <a:gd name="connsiteY67" fmla="*/ 111919 h 228600"/>
                <a:gd name="connsiteX68" fmla="*/ 49597 w 276225"/>
                <a:gd name="connsiteY68" fmla="*/ 111919 h 228600"/>
                <a:gd name="connsiteX69" fmla="*/ 154372 w 276225"/>
                <a:gd name="connsiteY69" fmla="*/ 111919 h 228600"/>
                <a:gd name="connsiteX70" fmla="*/ 154857 w 276225"/>
                <a:gd name="connsiteY70" fmla="*/ 121444 h 228600"/>
                <a:gd name="connsiteX71" fmla="*/ 170503 w 276225"/>
                <a:gd name="connsiteY71" fmla="*/ 121444 h 228600"/>
                <a:gd name="connsiteX72" fmla="*/ 170503 w 276225"/>
                <a:gd name="connsiteY72" fmla="*/ 111919 h 228600"/>
                <a:gd name="connsiteX73" fmla="*/ 154857 w 276225"/>
                <a:gd name="connsiteY73" fmla="*/ 111919 h 228600"/>
                <a:gd name="connsiteX74" fmla="*/ 154372 w 276225"/>
                <a:gd name="connsiteY74" fmla="*/ 11191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76225" h="228600">
                  <a:moveTo>
                    <a:pt x="35719" y="7144"/>
                  </a:moveTo>
                  <a:cubicBezTo>
                    <a:pt x="19970" y="7144"/>
                    <a:pt x="7144" y="19971"/>
                    <a:pt x="7144" y="35719"/>
                  </a:cubicBezTo>
                  <a:lnTo>
                    <a:pt x="7144" y="140494"/>
                  </a:lnTo>
                  <a:cubicBezTo>
                    <a:pt x="7144" y="156243"/>
                    <a:pt x="19970" y="169069"/>
                    <a:pt x="35719" y="169069"/>
                  </a:cubicBezTo>
                  <a:lnTo>
                    <a:pt x="51178" y="169069"/>
                  </a:lnTo>
                  <a:lnTo>
                    <a:pt x="79623" y="204788"/>
                  </a:lnTo>
                  <a:cubicBezTo>
                    <a:pt x="81530" y="207172"/>
                    <a:pt x="85157" y="207172"/>
                    <a:pt x="87064" y="204788"/>
                  </a:cubicBezTo>
                  <a:lnTo>
                    <a:pt x="100329" y="188119"/>
                  </a:lnTo>
                  <a:lnTo>
                    <a:pt x="165478" y="188119"/>
                  </a:lnTo>
                  <a:lnTo>
                    <a:pt x="193923" y="223838"/>
                  </a:lnTo>
                  <a:cubicBezTo>
                    <a:pt x="195830" y="226222"/>
                    <a:pt x="199457" y="226222"/>
                    <a:pt x="201364" y="223838"/>
                  </a:cubicBezTo>
                  <a:lnTo>
                    <a:pt x="229791" y="188119"/>
                  </a:lnTo>
                  <a:lnTo>
                    <a:pt x="245269" y="188119"/>
                  </a:lnTo>
                  <a:cubicBezTo>
                    <a:pt x="261017" y="188119"/>
                    <a:pt x="273844" y="175293"/>
                    <a:pt x="273844" y="159544"/>
                  </a:cubicBezTo>
                  <a:lnTo>
                    <a:pt x="273844" y="54769"/>
                  </a:lnTo>
                  <a:cubicBezTo>
                    <a:pt x="273844" y="39020"/>
                    <a:pt x="261017" y="26194"/>
                    <a:pt x="245269" y="26194"/>
                  </a:cubicBezTo>
                  <a:lnTo>
                    <a:pt x="233995" y="26194"/>
                  </a:lnTo>
                  <a:cubicBezTo>
                    <a:pt x="230051" y="15128"/>
                    <a:pt x="219566" y="7144"/>
                    <a:pt x="207169" y="7144"/>
                  </a:cubicBezTo>
                  <a:close/>
                  <a:moveTo>
                    <a:pt x="83344" y="194184"/>
                  </a:moveTo>
                  <a:lnTo>
                    <a:pt x="57206" y="161330"/>
                  </a:lnTo>
                  <a:cubicBezTo>
                    <a:pt x="56301" y="160201"/>
                    <a:pt x="54932" y="159543"/>
                    <a:pt x="53485" y="159544"/>
                  </a:cubicBezTo>
                  <a:lnTo>
                    <a:pt x="35719" y="159544"/>
                  </a:lnTo>
                  <a:cubicBezTo>
                    <a:pt x="25083" y="159544"/>
                    <a:pt x="16669" y="151130"/>
                    <a:pt x="16669" y="140494"/>
                  </a:cubicBezTo>
                  <a:lnTo>
                    <a:pt x="16669" y="35719"/>
                  </a:lnTo>
                  <a:cubicBezTo>
                    <a:pt x="16669" y="25082"/>
                    <a:pt x="25083" y="16669"/>
                    <a:pt x="35719" y="16669"/>
                  </a:cubicBezTo>
                  <a:lnTo>
                    <a:pt x="207169" y="16669"/>
                  </a:lnTo>
                  <a:cubicBezTo>
                    <a:pt x="217804" y="16669"/>
                    <a:pt x="226219" y="25083"/>
                    <a:pt x="226219" y="35719"/>
                  </a:cubicBezTo>
                  <a:lnTo>
                    <a:pt x="226219" y="140494"/>
                  </a:lnTo>
                  <a:cubicBezTo>
                    <a:pt x="226219" y="151130"/>
                    <a:pt x="217804" y="159544"/>
                    <a:pt x="207169" y="159544"/>
                  </a:cubicBezTo>
                  <a:lnTo>
                    <a:pt x="113203" y="159544"/>
                  </a:lnTo>
                  <a:cubicBezTo>
                    <a:pt x="111755" y="159543"/>
                    <a:pt x="110386" y="160201"/>
                    <a:pt x="109481" y="161330"/>
                  </a:cubicBezTo>
                  <a:close/>
                  <a:moveTo>
                    <a:pt x="235744" y="35719"/>
                  </a:moveTo>
                  <a:lnTo>
                    <a:pt x="245269" y="35719"/>
                  </a:lnTo>
                  <a:cubicBezTo>
                    <a:pt x="255904" y="35719"/>
                    <a:pt x="264319" y="44133"/>
                    <a:pt x="264319" y="54769"/>
                  </a:cubicBezTo>
                  <a:lnTo>
                    <a:pt x="264319" y="159544"/>
                  </a:lnTo>
                  <a:cubicBezTo>
                    <a:pt x="264319" y="170180"/>
                    <a:pt x="255904" y="178594"/>
                    <a:pt x="245269" y="178594"/>
                  </a:cubicBezTo>
                  <a:lnTo>
                    <a:pt x="227503" y="178594"/>
                  </a:lnTo>
                  <a:cubicBezTo>
                    <a:pt x="226055" y="178593"/>
                    <a:pt x="224686" y="179251"/>
                    <a:pt x="223781" y="180380"/>
                  </a:cubicBezTo>
                  <a:lnTo>
                    <a:pt x="197644" y="213234"/>
                  </a:lnTo>
                  <a:lnTo>
                    <a:pt x="171506" y="180380"/>
                  </a:lnTo>
                  <a:cubicBezTo>
                    <a:pt x="170601" y="179251"/>
                    <a:pt x="169233" y="178593"/>
                    <a:pt x="167785" y="178594"/>
                  </a:cubicBezTo>
                  <a:lnTo>
                    <a:pt x="107919" y="178594"/>
                  </a:lnTo>
                  <a:lnTo>
                    <a:pt x="115491" y="169069"/>
                  </a:lnTo>
                  <a:lnTo>
                    <a:pt x="207169" y="169069"/>
                  </a:lnTo>
                  <a:cubicBezTo>
                    <a:pt x="222917" y="169069"/>
                    <a:pt x="235744" y="156243"/>
                    <a:pt x="235744" y="140494"/>
                  </a:cubicBezTo>
                  <a:close/>
                  <a:moveTo>
                    <a:pt x="49597" y="54769"/>
                  </a:moveTo>
                  <a:cubicBezTo>
                    <a:pt x="43247" y="55093"/>
                    <a:pt x="43731" y="64617"/>
                    <a:pt x="50081" y="64294"/>
                  </a:cubicBezTo>
                  <a:lnTo>
                    <a:pt x="112533" y="64294"/>
                  </a:lnTo>
                  <a:cubicBezTo>
                    <a:pt x="118974" y="64389"/>
                    <a:pt x="118974" y="54677"/>
                    <a:pt x="112533" y="54769"/>
                  </a:cubicBezTo>
                  <a:lnTo>
                    <a:pt x="50081" y="54769"/>
                  </a:lnTo>
                  <a:cubicBezTo>
                    <a:pt x="49920" y="54761"/>
                    <a:pt x="49758" y="54761"/>
                    <a:pt x="49597" y="54769"/>
                  </a:cubicBezTo>
                  <a:close/>
                  <a:moveTo>
                    <a:pt x="49597" y="73819"/>
                  </a:moveTo>
                  <a:cubicBezTo>
                    <a:pt x="43247" y="74143"/>
                    <a:pt x="43731" y="83667"/>
                    <a:pt x="50081" y="83344"/>
                  </a:cubicBezTo>
                  <a:lnTo>
                    <a:pt x="174985" y="83344"/>
                  </a:lnTo>
                  <a:cubicBezTo>
                    <a:pt x="181426" y="83439"/>
                    <a:pt x="181426" y="73727"/>
                    <a:pt x="174985" y="73819"/>
                  </a:cubicBezTo>
                  <a:lnTo>
                    <a:pt x="50081" y="73819"/>
                  </a:lnTo>
                  <a:cubicBezTo>
                    <a:pt x="49920" y="73811"/>
                    <a:pt x="49758" y="73811"/>
                    <a:pt x="49597" y="73819"/>
                  </a:cubicBezTo>
                  <a:close/>
                  <a:moveTo>
                    <a:pt x="49597" y="92869"/>
                  </a:moveTo>
                  <a:cubicBezTo>
                    <a:pt x="43247" y="93193"/>
                    <a:pt x="43731" y="102717"/>
                    <a:pt x="50081" y="102394"/>
                  </a:cubicBezTo>
                  <a:lnTo>
                    <a:pt x="148214" y="102394"/>
                  </a:lnTo>
                  <a:cubicBezTo>
                    <a:pt x="154655" y="102489"/>
                    <a:pt x="154655" y="92777"/>
                    <a:pt x="148214" y="92869"/>
                  </a:cubicBezTo>
                  <a:lnTo>
                    <a:pt x="50081" y="92869"/>
                  </a:lnTo>
                  <a:cubicBezTo>
                    <a:pt x="49920" y="92861"/>
                    <a:pt x="49758" y="92861"/>
                    <a:pt x="49597" y="92869"/>
                  </a:cubicBezTo>
                  <a:close/>
                  <a:moveTo>
                    <a:pt x="49597" y="111919"/>
                  </a:moveTo>
                  <a:cubicBezTo>
                    <a:pt x="43247" y="112243"/>
                    <a:pt x="43731" y="121767"/>
                    <a:pt x="50081" y="121444"/>
                  </a:cubicBezTo>
                  <a:lnTo>
                    <a:pt x="133797" y="121444"/>
                  </a:lnTo>
                  <a:cubicBezTo>
                    <a:pt x="140238" y="121539"/>
                    <a:pt x="140238" y="111827"/>
                    <a:pt x="133797" y="111919"/>
                  </a:cubicBezTo>
                  <a:lnTo>
                    <a:pt x="50081" y="111919"/>
                  </a:lnTo>
                  <a:cubicBezTo>
                    <a:pt x="49920" y="111911"/>
                    <a:pt x="49758" y="111911"/>
                    <a:pt x="49597" y="111919"/>
                  </a:cubicBezTo>
                  <a:close/>
                  <a:moveTo>
                    <a:pt x="154372" y="111919"/>
                  </a:moveTo>
                  <a:cubicBezTo>
                    <a:pt x="148021" y="112243"/>
                    <a:pt x="148505" y="121767"/>
                    <a:pt x="154857" y="121444"/>
                  </a:cubicBezTo>
                  <a:lnTo>
                    <a:pt x="170503" y="121444"/>
                  </a:lnTo>
                  <a:cubicBezTo>
                    <a:pt x="176944" y="121539"/>
                    <a:pt x="176944" y="111827"/>
                    <a:pt x="170503" y="111919"/>
                  </a:cubicBezTo>
                  <a:lnTo>
                    <a:pt x="154857" y="111919"/>
                  </a:lnTo>
                  <a:cubicBezTo>
                    <a:pt x="154696" y="111911"/>
                    <a:pt x="154534" y="111911"/>
                    <a:pt x="154372" y="111919"/>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endParaRPr lang="zh-CN" altLang="en-US">
                <a:latin typeface="微软雅黑" panose="020B0503020204020204" charset="-122"/>
                <a:ea typeface="微软雅黑" panose="020B0503020204020204" charset="-122"/>
              </a:endParaRPr>
            </a:p>
          </p:txBody>
        </p:sp>
        <p:cxnSp>
          <p:nvCxnSpPr>
            <p:cNvPr id="17" name="直接连接符 16"/>
            <p:cNvCxnSpPr/>
            <p:nvPr/>
          </p:nvCxnSpPr>
          <p:spPr>
            <a:xfrm>
              <a:off x="9841" y="6088"/>
              <a:ext cx="3709" cy="0"/>
            </a:xfrm>
            <a:prstGeom prst="line">
              <a:avLst/>
            </a:prstGeom>
          </p:spPr>
          <p:style>
            <a:lnRef idx="3">
              <a:schemeClr val="accent2"/>
            </a:lnRef>
            <a:fillRef idx="0">
              <a:schemeClr val="accent2"/>
            </a:fillRef>
            <a:effectRef idx="2">
              <a:schemeClr val="accent2"/>
            </a:effectRef>
            <a:fontRef idx="minor">
              <a:schemeClr val="tx1"/>
            </a:fontRef>
          </p:style>
        </p:cxnSp>
        <p:sp>
          <p:nvSpPr>
            <p:cNvPr id="18" name="文本框 17"/>
            <p:cNvSpPr txBox="1"/>
            <p:nvPr/>
          </p:nvSpPr>
          <p:spPr>
            <a:xfrm>
              <a:off x="9814" y="6362"/>
              <a:ext cx="3803" cy="705"/>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charset="-122"/>
                  <a:ea typeface="微软雅黑" panose="020B0503020204020204" charset="-122"/>
                </a:rPr>
                <a:t>批量群发</a:t>
              </a:r>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19" name="PA-文本框 24"/>
            <p:cNvSpPr txBox="1"/>
            <p:nvPr>
              <p:custDataLst>
                <p:tags r:id="rId9"/>
              </p:custDataLst>
            </p:nvPr>
          </p:nvSpPr>
          <p:spPr>
            <a:xfrm>
              <a:off x="9719" y="6882"/>
              <a:ext cx="3961" cy="1433"/>
            </a:xfrm>
            <a:prstGeom prst="rect">
              <a:avLst/>
            </a:prstGeom>
            <a:noFill/>
          </p:spPr>
          <p:txBody>
            <a:bodyPr wrap="square" rtlCol="0">
              <a:spAutoFit/>
            </a:bodyPr>
            <a:lstStyle>
              <a:defPPr>
                <a:defRPr lang="zh-CN"/>
              </a:defPPr>
              <a:lvl1pPr algn="ctr">
                <a:lnSpc>
                  <a:spcPct val="13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l">
                <a:buClrTx/>
                <a:buSzTx/>
                <a:buNone/>
              </a:pPr>
              <a:r>
                <a:rPr lang="zh-CN" altLang="en-US" dirty="0">
                  <a:sym typeface="+mn-ea"/>
                </a:rPr>
                <a:t>支持定时发送、标签定向发送</a:t>
              </a:r>
              <a:endParaRPr lang="zh-CN" altLang="en-US" dirty="0">
                <a:sym typeface="+mn-ea"/>
              </a:endParaRPr>
            </a:p>
            <a:p>
              <a:pPr algn="l">
                <a:buClrTx/>
                <a:buSzTx/>
                <a:buNone/>
              </a:pPr>
              <a:r>
                <a:rPr lang="zh-CN" altLang="en-US" dirty="0">
                  <a:sym typeface="+mn-ea"/>
                </a:rPr>
                <a:t>支持富文本信息</a:t>
              </a:r>
              <a:endParaRPr lang="zh-CN" altLang="en-US" dirty="0">
                <a:sym typeface="+mn-ea"/>
              </a:endParaRPr>
            </a:p>
            <a:p>
              <a:pPr algn="l">
                <a:buClrTx/>
                <a:buSzTx/>
                <a:buNone/>
              </a:pPr>
              <a:r>
                <a:rPr lang="zh-CN" altLang="en-US" dirty="0">
                  <a:sym typeface="+mn-ea"/>
                </a:rPr>
                <a:t>支持自定义条件自动群发</a:t>
              </a:r>
              <a:endParaRPr lang="zh-CN" altLang="en-US" dirty="0">
                <a:sym typeface="+mn-ea"/>
              </a:endParaRPr>
            </a:p>
          </p:txBody>
        </p:sp>
        <p:sp>
          <p:nvSpPr>
            <p:cNvPr id="20" name="PA-圆角矩形 6"/>
            <p:cNvSpPr/>
            <p:nvPr>
              <p:custDataLst>
                <p:tags r:id="rId10"/>
              </p:custDataLst>
            </p:nvPr>
          </p:nvSpPr>
          <p:spPr>
            <a:xfrm>
              <a:off x="13934" y="3699"/>
              <a:ext cx="3994" cy="4759"/>
            </a:xfrm>
            <a:prstGeom prst="roundRect">
              <a:avLst>
                <a:gd name="adj" fmla="val 5738"/>
              </a:avLst>
            </a:prstGeom>
            <a:solidFill>
              <a:schemeClr val="bg1"/>
            </a:solidFill>
            <a:ln w="0" cap="flat">
              <a:noFill/>
              <a:prstDash val="solid"/>
              <a:miter/>
            </a:ln>
            <a:effectLst>
              <a:outerShdw blurRad="254000" sx="101000" sy="101000" algn="ctr" rotWithShape="0">
                <a:schemeClr val="accent1">
                  <a:alpha val="2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latin typeface="微软雅黑" panose="020B0503020204020204" charset="-122"/>
                <a:ea typeface="微软雅黑" panose="020B0503020204020204" charset="-122"/>
              </a:endParaRPr>
            </a:p>
          </p:txBody>
        </p:sp>
        <p:sp>
          <p:nvSpPr>
            <p:cNvPr id="21" name="图形 5"/>
            <p:cNvSpPr/>
            <p:nvPr/>
          </p:nvSpPr>
          <p:spPr>
            <a:xfrm>
              <a:off x="15588" y="4415"/>
              <a:ext cx="751" cy="1169"/>
            </a:xfrm>
            <a:custGeom>
              <a:avLst/>
              <a:gdLst>
                <a:gd name="connsiteX0" fmla="*/ 89446 w 171450"/>
                <a:gd name="connsiteY0" fmla="*/ 7144 h 266700"/>
                <a:gd name="connsiteX1" fmla="*/ 69168 w 171450"/>
                <a:gd name="connsiteY1" fmla="*/ 27404 h 266700"/>
                <a:gd name="connsiteX2" fmla="*/ 73651 w 171450"/>
                <a:gd name="connsiteY2" fmla="*/ 39885 h 266700"/>
                <a:gd name="connsiteX3" fmla="*/ 17487 w 171450"/>
                <a:gd name="connsiteY3" fmla="*/ 109947 h 266700"/>
                <a:gd name="connsiteX4" fmla="*/ 17487 w 171450"/>
                <a:gd name="connsiteY4" fmla="*/ 174965 h 266700"/>
                <a:gd name="connsiteX5" fmla="*/ 7144 w 171450"/>
                <a:gd name="connsiteY5" fmla="*/ 192490 h 266700"/>
                <a:gd name="connsiteX6" fmla="*/ 7144 w 171450"/>
                <a:gd name="connsiteY6" fmla="*/ 207968 h 266700"/>
                <a:gd name="connsiteX7" fmla="*/ 11906 w 171450"/>
                <a:gd name="connsiteY7" fmla="*/ 212731 h 266700"/>
                <a:gd name="connsiteX8" fmla="*/ 64759 w 171450"/>
                <a:gd name="connsiteY8" fmla="*/ 212731 h 266700"/>
                <a:gd name="connsiteX9" fmla="*/ 64015 w 171450"/>
                <a:gd name="connsiteY9" fmla="*/ 218274 h 266700"/>
                <a:gd name="connsiteX10" fmla="*/ 89446 w 171450"/>
                <a:gd name="connsiteY10" fmla="*/ 243668 h 266700"/>
                <a:gd name="connsiteX11" fmla="*/ 114877 w 171450"/>
                <a:gd name="connsiteY11" fmla="*/ 218274 h 266700"/>
                <a:gd name="connsiteX12" fmla="*/ 114133 w 171450"/>
                <a:gd name="connsiteY12" fmla="*/ 212731 h 266700"/>
                <a:gd name="connsiteX13" fmla="*/ 166985 w 171450"/>
                <a:gd name="connsiteY13" fmla="*/ 212731 h 266700"/>
                <a:gd name="connsiteX14" fmla="*/ 171748 w 171450"/>
                <a:gd name="connsiteY14" fmla="*/ 207968 h 266700"/>
                <a:gd name="connsiteX15" fmla="*/ 171748 w 171450"/>
                <a:gd name="connsiteY15" fmla="*/ 192490 h 266700"/>
                <a:gd name="connsiteX16" fmla="*/ 161404 w 171450"/>
                <a:gd name="connsiteY16" fmla="*/ 174965 h 266700"/>
                <a:gd name="connsiteX17" fmla="*/ 161404 w 171450"/>
                <a:gd name="connsiteY17" fmla="*/ 109947 h 266700"/>
                <a:gd name="connsiteX18" fmla="*/ 105240 w 171450"/>
                <a:gd name="connsiteY18" fmla="*/ 39885 h 266700"/>
                <a:gd name="connsiteX19" fmla="*/ 109724 w 171450"/>
                <a:gd name="connsiteY19" fmla="*/ 27404 h 266700"/>
                <a:gd name="connsiteX20" fmla="*/ 89446 w 171450"/>
                <a:gd name="connsiteY20" fmla="*/ 7144 h 266700"/>
                <a:gd name="connsiteX21" fmla="*/ 89446 w 171450"/>
                <a:gd name="connsiteY21" fmla="*/ 16669 h 266700"/>
                <a:gd name="connsiteX22" fmla="*/ 100199 w 171450"/>
                <a:gd name="connsiteY22" fmla="*/ 27404 h 266700"/>
                <a:gd name="connsiteX23" fmla="*/ 89446 w 171450"/>
                <a:gd name="connsiteY23" fmla="*/ 38099 h 266700"/>
                <a:gd name="connsiteX24" fmla="*/ 78693 w 171450"/>
                <a:gd name="connsiteY24" fmla="*/ 27404 h 266700"/>
                <a:gd name="connsiteX25" fmla="*/ 89446 w 171450"/>
                <a:gd name="connsiteY25" fmla="*/ 16669 h 266700"/>
                <a:gd name="connsiteX26" fmla="*/ 89446 w 171450"/>
                <a:gd name="connsiteY26" fmla="*/ 47624 h 266700"/>
                <a:gd name="connsiteX27" fmla="*/ 151879 w 171450"/>
                <a:gd name="connsiteY27" fmla="*/ 109947 h 266700"/>
                <a:gd name="connsiteX28" fmla="*/ 151879 w 171450"/>
                <a:gd name="connsiteY28" fmla="*/ 172287 h 266700"/>
                <a:gd name="connsiteX29" fmla="*/ 151470 w 171450"/>
                <a:gd name="connsiteY29" fmla="*/ 172287 h 266700"/>
                <a:gd name="connsiteX30" fmla="*/ 89371 w 171450"/>
                <a:gd name="connsiteY30" fmla="*/ 172287 h 266700"/>
                <a:gd name="connsiteX31" fmla="*/ 76014 w 171450"/>
                <a:gd name="connsiteY31" fmla="*/ 172287 h 266700"/>
                <a:gd name="connsiteX32" fmla="*/ 71184 w 171450"/>
                <a:gd name="connsiteY32" fmla="*/ 176982 h 266700"/>
                <a:gd name="connsiteX33" fmla="*/ 75879 w 171450"/>
                <a:gd name="connsiteY33" fmla="*/ 181812 h 266700"/>
                <a:gd name="connsiteX34" fmla="*/ 76014 w 171450"/>
                <a:gd name="connsiteY34" fmla="*/ 181812 h 266700"/>
                <a:gd name="connsiteX35" fmla="*/ 89371 w 171450"/>
                <a:gd name="connsiteY35" fmla="*/ 181812 h 266700"/>
                <a:gd name="connsiteX36" fmla="*/ 151470 w 171450"/>
                <a:gd name="connsiteY36" fmla="*/ 181812 h 266700"/>
                <a:gd name="connsiteX37" fmla="*/ 162222 w 171450"/>
                <a:gd name="connsiteY37" fmla="*/ 192527 h 266700"/>
                <a:gd name="connsiteX38" fmla="*/ 162222 w 171450"/>
                <a:gd name="connsiteY38" fmla="*/ 203243 h 266700"/>
                <a:gd name="connsiteX39" fmla="*/ 16668 w 171450"/>
                <a:gd name="connsiteY39" fmla="*/ 203243 h 266700"/>
                <a:gd name="connsiteX40" fmla="*/ 16668 w 171450"/>
                <a:gd name="connsiteY40" fmla="*/ 192527 h 266700"/>
                <a:gd name="connsiteX41" fmla="*/ 27421 w 171450"/>
                <a:gd name="connsiteY41" fmla="*/ 181812 h 266700"/>
                <a:gd name="connsiteX42" fmla="*/ 48090 w 171450"/>
                <a:gd name="connsiteY42" fmla="*/ 181812 h 266700"/>
                <a:gd name="connsiteX43" fmla="*/ 52920 w 171450"/>
                <a:gd name="connsiteY43" fmla="*/ 177117 h 266700"/>
                <a:gd name="connsiteX44" fmla="*/ 48224 w 171450"/>
                <a:gd name="connsiteY44" fmla="*/ 172287 h 266700"/>
                <a:gd name="connsiteX45" fmla="*/ 48090 w 171450"/>
                <a:gd name="connsiteY45" fmla="*/ 172287 h 266700"/>
                <a:gd name="connsiteX46" fmla="*/ 27421 w 171450"/>
                <a:gd name="connsiteY46" fmla="*/ 172287 h 266700"/>
                <a:gd name="connsiteX47" fmla="*/ 27012 w 171450"/>
                <a:gd name="connsiteY47" fmla="*/ 172287 h 266700"/>
                <a:gd name="connsiteX48" fmla="*/ 27012 w 171450"/>
                <a:gd name="connsiteY48" fmla="*/ 109947 h 266700"/>
                <a:gd name="connsiteX49" fmla="*/ 89445 w 171450"/>
                <a:gd name="connsiteY49" fmla="*/ 47624 h 266700"/>
                <a:gd name="connsiteX50" fmla="*/ 108961 w 171450"/>
                <a:gd name="connsiteY50" fmla="*/ 61932 h 266700"/>
                <a:gd name="connsiteX51" fmla="*/ 108496 w 171450"/>
                <a:gd name="connsiteY51" fmla="*/ 61932 h 266700"/>
                <a:gd name="connsiteX52" fmla="*/ 104037 w 171450"/>
                <a:gd name="connsiteY52" fmla="*/ 66980 h 266700"/>
                <a:gd name="connsiteX53" fmla="*/ 106877 w 171450"/>
                <a:gd name="connsiteY53" fmla="*/ 71046 h 266700"/>
                <a:gd name="connsiteX54" fmla="*/ 131341 w 171450"/>
                <a:gd name="connsiteY54" fmla="*/ 109073 h 266700"/>
                <a:gd name="connsiteX55" fmla="*/ 131341 w 171450"/>
                <a:gd name="connsiteY55" fmla="*/ 114058 h 266700"/>
                <a:gd name="connsiteX56" fmla="*/ 136036 w 171450"/>
                <a:gd name="connsiteY56" fmla="*/ 118888 h 266700"/>
                <a:gd name="connsiteX57" fmla="*/ 140866 w 171450"/>
                <a:gd name="connsiteY57" fmla="*/ 114192 h 266700"/>
                <a:gd name="connsiteX58" fmla="*/ 140866 w 171450"/>
                <a:gd name="connsiteY58" fmla="*/ 114058 h 266700"/>
                <a:gd name="connsiteX59" fmla="*/ 140866 w 171450"/>
                <a:gd name="connsiteY59" fmla="*/ 109073 h 266700"/>
                <a:gd name="connsiteX60" fmla="*/ 110803 w 171450"/>
                <a:gd name="connsiteY60" fmla="*/ 62377 h 266700"/>
                <a:gd name="connsiteX61" fmla="*/ 108961 w 171450"/>
                <a:gd name="connsiteY61" fmla="*/ 61911 h 266700"/>
                <a:gd name="connsiteX62" fmla="*/ 136029 w 171450"/>
                <a:gd name="connsiteY62" fmla="*/ 130783 h 266700"/>
                <a:gd name="connsiteX63" fmla="*/ 131341 w 171450"/>
                <a:gd name="connsiteY63" fmla="*/ 135620 h 266700"/>
                <a:gd name="connsiteX64" fmla="*/ 131341 w 171450"/>
                <a:gd name="connsiteY64" fmla="*/ 155636 h 266700"/>
                <a:gd name="connsiteX65" fmla="*/ 136036 w 171450"/>
                <a:gd name="connsiteY65" fmla="*/ 160466 h 266700"/>
                <a:gd name="connsiteX66" fmla="*/ 140866 w 171450"/>
                <a:gd name="connsiteY66" fmla="*/ 155771 h 266700"/>
                <a:gd name="connsiteX67" fmla="*/ 140866 w 171450"/>
                <a:gd name="connsiteY67" fmla="*/ 155636 h 266700"/>
                <a:gd name="connsiteX68" fmla="*/ 140866 w 171450"/>
                <a:gd name="connsiteY68" fmla="*/ 135619 h 266700"/>
                <a:gd name="connsiteX69" fmla="*/ 136178 w 171450"/>
                <a:gd name="connsiteY69" fmla="*/ 130782 h 266700"/>
                <a:gd name="connsiteX70" fmla="*/ 136029 w 171450"/>
                <a:gd name="connsiteY70" fmla="*/ 130782 h 266700"/>
                <a:gd name="connsiteX71" fmla="*/ 75047 w 171450"/>
                <a:gd name="connsiteY71" fmla="*/ 212731 h 266700"/>
                <a:gd name="connsiteX72" fmla="*/ 103845 w 171450"/>
                <a:gd name="connsiteY72" fmla="*/ 212731 h 266700"/>
                <a:gd name="connsiteX73" fmla="*/ 105352 w 171450"/>
                <a:gd name="connsiteY73" fmla="*/ 218312 h 266700"/>
                <a:gd name="connsiteX74" fmla="*/ 89446 w 171450"/>
                <a:gd name="connsiteY74" fmla="*/ 234162 h 266700"/>
                <a:gd name="connsiteX75" fmla="*/ 73540 w 171450"/>
                <a:gd name="connsiteY75" fmla="*/ 218294 h 266700"/>
                <a:gd name="connsiteX76" fmla="*/ 75047 w 171450"/>
                <a:gd name="connsiteY76" fmla="*/ 212731 h 266700"/>
                <a:gd name="connsiteX77" fmla="*/ 133089 w 171450"/>
                <a:gd name="connsiteY77" fmla="*/ 223911 h 266700"/>
                <a:gd name="connsiteX78" fmla="*/ 132606 w 171450"/>
                <a:gd name="connsiteY78" fmla="*/ 223911 h 266700"/>
                <a:gd name="connsiteX79" fmla="*/ 128401 w 171450"/>
                <a:gd name="connsiteY79" fmla="*/ 227074 h 266700"/>
                <a:gd name="connsiteX80" fmla="*/ 118876 w 171450"/>
                <a:gd name="connsiteY80" fmla="*/ 242180 h 266700"/>
                <a:gd name="connsiteX81" fmla="*/ 118612 w 171450"/>
                <a:gd name="connsiteY81" fmla="*/ 248911 h 266700"/>
                <a:gd name="connsiteX82" fmla="*/ 125343 w 171450"/>
                <a:gd name="connsiteY82" fmla="*/ 249175 h 266700"/>
                <a:gd name="connsiteX83" fmla="*/ 125704 w 171450"/>
                <a:gd name="connsiteY83" fmla="*/ 248803 h 266700"/>
                <a:gd name="connsiteX84" fmla="*/ 137312 w 171450"/>
                <a:gd name="connsiteY84" fmla="*/ 230405 h 266700"/>
                <a:gd name="connsiteX85" fmla="*/ 134636 w 171450"/>
                <a:gd name="connsiteY85" fmla="*/ 224224 h 266700"/>
                <a:gd name="connsiteX86" fmla="*/ 133089 w 171450"/>
                <a:gd name="connsiteY86" fmla="*/ 223894 h 266700"/>
                <a:gd name="connsiteX87" fmla="*/ 104384 w 171450"/>
                <a:gd name="connsiteY87" fmla="*/ 252282 h 266700"/>
                <a:gd name="connsiteX88" fmla="*/ 104384 w 171450"/>
                <a:gd name="connsiteY88" fmla="*/ 252282 h 266700"/>
                <a:gd name="connsiteX89" fmla="*/ 102654 w 171450"/>
                <a:gd name="connsiteY89" fmla="*/ 252558 h 266700"/>
                <a:gd name="connsiteX90" fmla="*/ 89446 w 171450"/>
                <a:gd name="connsiteY90" fmla="*/ 254754 h 266700"/>
                <a:gd name="connsiteX91" fmla="*/ 84616 w 171450"/>
                <a:gd name="connsiteY91" fmla="*/ 259449 h 266700"/>
                <a:gd name="connsiteX92" fmla="*/ 89311 w 171450"/>
                <a:gd name="connsiteY92" fmla="*/ 264279 h 266700"/>
                <a:gd name="connsiteX93" fmla="*/ 89446 w 171450"/>
                <a:gd name="connsiteY93" fmla="*/ 264279 h 266700"/>
                <a:gd name="connsiteX94" fmla="*/ 105761 w 171450"/>
                <a:gd name="connsiteY94" fmla="*/ 261544 h 266700"/>
                <a:gd name="connsiteX95" fmla="*/ 108786 w 171450"/>
                <a:gd name="connsiteY95" fmla="*/ 255526 h 266700"/>
                <a:gd name="connsiteX96" fmla="*/ 104384 w 171450"/>
                <a:gd name="connsiteY96" fmla="*/ 252261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1450" h="266700">
                  <a:moveTo>
                    <a:pt x="89446" y="7144"/>
                  </a:moveTo>
                  <a:cubicBezTo>
                    <a:pt x="78312" y="7144"/>
                    <a:pt x="69168" y="16276"/>
                    <a:pt x="69168" y="27404"/>
                  </a:cubicBezTo>
                  <a:cubicBezTo>
                    <a:pt x="69168" y="32136"/>
                    <a:pt x="70892" y="36431"/>
                    <a:pt x="73651" y="39885"/>
                  </a:cubicBezTo>
                  <a:cubicBezTo>
                    <a:pt x="41497" y="47071"/>
                    <a:pt x="17487" y="75655"/>
                    <a:pt x="17487" y="109947"/>
                  </a:cubicBezTo>
                  <a:lnTo>
                    <a:pt x="17487" y="174965"/>
                  </a:lnTo>
                  <a:cubicBezTo>
                    <a:pt x="11357" y="178456"/>
                    <a:pt x="7144" y="184975"/>
                    <a:pt x="7144" y="192490"/>
                  </a:cubicBezTo>
                  <a:lnTo>
                    <a:pt x="7144" y="207968"/>
                  </a:lnTo>
                  <a:cubicBezTo>
                    <a:pt x="7144" y="210598"/>
                    <a:pt x="9276" y="212731"/>
                    <a:pt x="11906" y="212731"/>
                  </a:cubicBezTo>
                  <a:lnTo>
                    <a:pt x="64759" y="212731"/>
                  </a:lnTo>
                  <a:cubicBezTo>
                    <a:pt x="64349" y="214544"/>
                    <a:pt x="64017" y="216397"/>
                    <a:pt x="64015" y="218274"/>
                  </a:cubicBezTo>
                  <a:cubicBezTo>
                    <a:pt x="64015" y="232250"/>
                    <a:pt x="75458" y="243668"/>
                    <a:pt x="89446" y="243668"/>
                  </a:cubicBezTo>
                  <a:cubicBezTo>
                    <a:pt x="103433" y="243668"/>
                    <a:pt x="114876" y="232250"/>
                    <a:pt x="114877" y="218274"/>
                  </a:cubicBezTo>
                  <a:cubicBezTo>
                    <a:pt x="114873" y="216396"/>
                    <a:pt x="114544" y="214549"/>
                    <a:pt x="114133" y="212731"/>
                  </a:cubicBezTo>
                  <a:lnTo>
                    <a:pt x="166985" y="212731"/>
                  </a:lnTo>
                  <a:cubicBezTo>
                    <a:pt x="169616" y="212731"/>
                    <a:pt x="171748" y="210598"/>
                    <a:pt x="171748" y="207968"/>
                  </a:cubicBezTo>
                  <a:lnTo>
                    <a:pt x="171748" y="192490"/>
                  </a:lnTo>
                  <a:cubicBezTo>
                    <a:pt x="171748" y="184975"/>
                    <a:pt x="167535" y="178456"/>
                    <a:pt x="161404" y="174965"/>
                  </a:cubicBezTo>
                  <a:lnTo>
                    <a:pt x="161404" y="109947"/>
                  </a:lnTo>
                  <a:cubicBezTo>
                    <a:pt x="161404" y="75655"/>
                    <a:pt x="137394" y="47071"/>
                    <a:pt x="105240" y="39885"/>
                  </a:cubicBezTo>
                  <a:cubicBezTo>
                    <a:pt x="108000" y="36431"/>
                    <a:pt x="109724" y="32136"/>
                    <a:pt x="109724" y="27404"/>
                  </a:cubicBezTo>
                  <a:cubicBezTo>
                    <a:pt x="109724" y="16276"/>
                    <a:pt x="100579" y="7144"/>
                    <a:pt x="89446" y="7144"/>
                  </a:cubicBezTo>
                  <a:close/>
                  <a:moveTo>
                    <a:pt x="89446" y="16669"/>
                  </a:moveTo>
                  <a:cubicBezTo>
                    <a:pt x="95441" y="16669"/>
                    <a:pt x="100199" y="21433"/>
                    <a:pt x="100199" y="27404"/>
                  </a:cubicBezTo>
                  <a:cubicBezTo>
                    <a:pt x="100199" y="33373"/>
                    <a:pt x="95441" y="38099"/>
                    <a:pt x="89446" y="38099"/>
                  </a:cubicBezTo>
                  <a:cubicBezTo>
                    <a:pt x="83451" y="38099"/>
                    <a:pt x="78693" y="33373"/>
                    <a:pt x="78693" y="27404"/>
                  </a:cubicBezTo>
                  <a:cubicBezTo>
                    <a:pt x="78693" y="21433"/>
                    <a:pt x="83451" y="16669"/>
                    <a:pt x="89446" y="16669"/>
                  </a:cubicBezTo>
                  <a:close/>
                  <a:moveTo>
                    <a:pt x="89446" y="47624"/>
                  </a:moveTo>
                  <a:cubicBezTo>
                    <a:pt x="124121" y="47624"/>
                    <a:pt x="151879" y="75351"/>
                    <a:pt x="151879" y="109947"/>
                  </a:cubicBezTo>
                  <a:lnTo>
                    <a:pt x="151879" y="172287"/>
                  </a:lnTo>
                  <a:cubicBezTo>
                    <a:pt x="151740" y="172284"/>
                    <a:pt x="151610" y="172287"/>
                    <a:pt x="151470" y="172287"/>
                  </a:cubicBezTo>
                  <a:lnTo>
                    <a:pt x="89371" y="172287"/>
                  </a:lnTo>
                  <a:lnTo>
                    <a:pt x="76014" y="172287"/>
                  </a:lnTo>
                  <a:cubicBezTo>
                    <a:pt x="73383" y="172249"/>
                    <a:pt x="71221" y="174352"/>
                    <a:pt x="71184" y="176982"/>
                  </a:cubicBezTo>
                  <a:cubicBezTo>
                    <a:pt x="71147" y="179612"/>
                    <a:pt x="73249" y="181774"/>
                    <a:pt x="75879" y="181812"/>
                  </a:cubicBezTo>
                  <a:cubicBezTo>
                    <a:pt x="75924" y="181813"/>
                    <a:pt x="75969" y="181813"/>
                    <a:pt x="76014" y="181812"/>
                  </a:cubicBezTo>
                  <a:lnTo>
                    <a:pt x="89371" y="181812"/>
                  </a:lnTo>
                  <a:lnTo>
                    <a:pt x="151470" y="181812"/>
                  </a:lnTo>
                  <a:cubicBezTo>
                    <a:pt x="157509" y="181812"/>
                    <a:pt x="162222" y="186512"/>
                    <a:pt x="162222" y="192527"/>
                  </a:cubicBezTo>
                  <a:lnTo>
                    <a:pt x="162222" y="203243"/>
                  </a:lnTo>
                  <a:lnTo>
                    <a:pt x="16668" y="203243"/>
                  </a:lnTo>
                  <a:lnTo>
                    <a:pt x="16668" y="192527"/>
                  </a:lnTo>
                  <a:cubicBezTo>
                    <a:pt x="16668" y="186512"/>
                    <a:pt x="21382" y="181812"/>
                    <a:pt x="27421" y="181812"/>
                  </a:cubicBezTo>
                  <a:lnTo>
                    <a:pt x="48090" y="181812"/>
                  </a:lnTo>
                  <a:cubicBezTo>
                    <a:pt x="50720" y="181849"/>
                    <a:pt x="52882" y="179747"/>
                    <a:pt x="52920" y="177117"/>
                  </a:cubicBezTo>
                  <a:cubicBezTo>
                    <a:pt x="52957" y="174486"/>
                    <a:pt x="50855" y="172324"/>
                    <a:pt x="48224" y="172287"/>
                  </a:cubicBezTo>
                  <a:cubicBezTo>
                    <a:pt x="48180" y="172285"/>
                    <a:pt x="48135" y="172285"/>
                    <a:pt x="48090" y="172287"/>
                  </a:cubicBezTo>
                  <a:lnTo>
                    <a:pt x="27421" y="172287"/>
                  </a:lnTo>
                  <a:cubicBezTo>
                    <a:pt x="27281" y="172287"/>
                    <a:pt x="27151" y="172287"/>
                    <a:pt x="27012" y="172287"/>
                  </a:cubicBezTo>
                  <a:lnTo>
                    <a:pt x="27012" y="109947"/>
                  </a:lnTo>
                  <a:cubicBezTo>
                    <a:pt x="27012" y="75351"/>
                    <a:pt x="54770" y="47624"/>
                    <a:pt x="89445" y="47624"/>
                  </a:cubicBezTo>
                  <a:close/>
                  <a:moveTo>
                    <a:pt x="108961" y="61932"/>
                  </a:moveTo>
                  <a:cubicBezTo>
                    <a:pt x="108806" y="61924"/>
                    <a:pt x="108651" y="61924"/>
                    <a:pt x="108496" y="61932"/>
                  </a:cubicBezTo>
                  <a:cubicBezTo>
                    <a:pt x="105870" y="62094"/>
                    <a:pt x="103874" y="64355"/>
                    <a:pt x="104037" y="66980"/>
                  </a:cubicBezTo>
                  <a:cubicBezTo>
                    <a:pt x="104148" y="68760"/>
                    <a:pt x="105244" y="70330"/>
                    <a:pt x="106877" y="71046"/>
                  </a:cubicBezTo>
                  <a:cubicBezTo>
                    <a:pt x="121340" y="77612"/>
                    <a:pt x="131341" y="92078"/>
                    <a:pt x="131341" y="109073"/>
                  </a:cubicBezTo>
                  <a:lnTo>
                    <a:pt x="131341" y="114058"/>
                  </a:lnTo>
                  <a:cubicBezTo>
                    <a:pt x="131304" y="116688"/>
                    <a:pt x="133406" y="118850"/>
                    <a:pt x="136036" y="118888"/>
                  </a:cubicBezTo>
                  <a:cubicBezTo>
                    <a:pt x="138667" y="118925"/>
                    <a:pt x="140829" y="116823"/>
                    <a:pt x="140866" y="114192"/>
                  </a:cubicBezTo>
                  <a:cubicBezTo>
                    <a:pt x="140867" y="114147"/>
                    <a:pt x="140867" y="114103"/>
                    <a:pt x="140866" y="114058"/>
                  </a:cubicBezTo>
                  <a:lnTo>
                    <a:pt x="140866" y="109073"/>
                  </a:lnTo>
                  <a:cubicBezTo>
                    <a:pt x="140866" y="88327"/>
                    <a:pt x="128571" y="70444"/>
                    <a:pt x="110803" y="62377"/>
                  </a:cubicBezTo>
                  <a:cubicBezTo>
                    <a:pt x="110226" y="62099"/>
                    <a:pt x="109600" y="61941"/>
                    <a:pt x="108961" y="61911"/>
                  </a:cubicBezTo>
                  <a:close/>
                  <a:moveTo>
                    <a:pt x="136029" y="130783"/>
                  </a:moveTo>
                  <a:cubicBezTo>
                    <a:pt x="133399" y="130824"/>
                    <a:pt x="131300" y="132990"/>
                    <a:pt x="131341" y="135620"/>
                  </a:cubicBezTo>
                  <a:lnTo>
                    <a:pt x="131341" y="155636"/>
                  </a:lnTo>
                  <a:cubicBezTo>
                    <a:pt x="131304" y="158267"/>
                    <a:pt x="133406" y="160429"/>
                    <a:pt x="136036" y="160466"/>
                  </a:cubicBezTo>
                  <a:cubicBezTo>
                    <a:pt x="138666" y="160504"/>
                    <a:pt x="140829" y="158401"/>
                    <a:pt x="140866" y="155771"/>
                  </a:cubicBezTo>
                  <a:cubicBezTo>
                    <a:pt x="140866" y="155726"/>
                    <a:pt x="140866" y="155682"/>
                    <a:pt x="140866" y="155636"/>
                  </a:cubicBezTo>
                  <a:lnTo>
                    <a:pt x="140866" y="135619"/>
                  </a:lnTo>
                  <a:cubicBezTo>
                    <a:pt x="140907" y="132989"/>
                    <a:pt x="138808" y="130823"/>
                    <a:pt x="136178" y="130782"/>
                  </a:cubicBezTo>
                  <a:cubicBezTo>
                    <a:pt x="136128" y="130781"/>
                    <a:pt x="136078" y="130781"/>
                    <a:pt x="136029" y="130782"/>
                  </a:cubicBezTo>
                  <a:close/>
                  <a:moveTo>
                    <a:pt x="75047" y="212731"/>
                  </a:moveTo>
                  <a:lnTo>
                    <a:pt x="103845" y="212731"/>
                  </a:lnTo>
                  <a:cubicBezTo>
                    <a:pt x="104551" y="214543"/>
                    <a:pt x="105346" y="216355"/>
                    <a:pt x="105352" y="218312"/>
                  </a:cubicBezTo>
                  <a:cubicBezTo>
                    <a:pt x="105342" y="227123"/>
                    <a:pt x="98289" y="234162"/>
                    <a:pt x="89446" y="234162"/>
                  </a:cubicBezTo>
                  <a:cubicBezTo>
                    <a:pt x="80596" y="234162"/>
                    <a:pt x="73540" y="227113"/>
                    <a:pt x="73540" y="218294"/>
                  </a:cubicBezTo>
                  <a:cubicBezTo>
                    <a:pt x="73542" y="216337"/>
                    <a:pt x="74345" y="214543"/>
                    <a:pt x="75047" y="212731"/>
                  </a:cubicBezTo>
                  <a:close/>
                  <a:moveTo>
                    <a:pt x="133089" y="223911"/>
                  </a:moveTo>
                  <a:cubicBezTo>
                    <a:pt x="132928" y="223903"/>
                    <a:pt x="132767" y="223903"/>
                    <a:pt x="132606" y="223911"/>
                  </a:cubicBezTo>
                  <a:cubicBezTo>
                    <a:pt x="130696" y="224025"/>
                    <a:pt x="129041" y="225271"/>
                    <a:pt x="128401" y="227074"/>
                  </a:cubicBezTo>
                  <a:cubicBezTo>
                    <a:pt x="126265" y="232800"/>
                    <a:pt x="122991" y="237934"/>
                    <a:pt x="118876" y="242180"/>
                  </a:cubicBezTo>
                  <a:cubicBezTo>
                    <a:pt x="116945" y="243966"/>
                    <a:pt x="116827" y="246980"/>
                    <a:pt x="118612" y="248911"/>
                  </a:cubicBezTo>
                  <a:cubicBezTo>
                    <a:pt x="120398" y="250842"/>
                    <a:pt x="123412" y="250961"/>
                    <a:pt x="125343" y="249175"/>
                  </a:cubicBezTo>
                  <a:cubicBezTo>
                    <a:pt x="125470" y="249057"/>
                    <a:pt x="125590" y="248933"/>
                    <a:pt x="125704" y="248803"/>
                  </a:cubicBezTo>
                  <a:cubicBezTo>
                    <a:pt x="130731" y="243614"/>
                    <a:pt x="134714" y="237369"/>
                    <a:pt x="137312" y="230405"/>
                  </a:cubicBezTo>
                  <a:cubicBezTo>
                    <a:pt x="138280" y="227959"/>
                    <a:pt x="137082" y="225191"/>
                    <a:pt x="134636" y="224224"/>
                  </a:cubicBezTo>
                  <a:cubicBezTo>
                    <a:pt x="134143" y="224029"/>
                    <a:pt x="133620" y="223917"/>
                    <a:pt x="133089" y="223894"/>
                  </a:cubicBezTo>
                  <a:close/>
                  <a:moveTo>
                    <a:pt x="104384" y="252282"/>
                  </a:moveTo>
                  <a:lnTo>
                    <a:pt x="104384" y="252282"/>
                  </a:lnTo>
                  <a:cubicBezTo>
                    <a:pt x="103795" y="252265"/>
                    <a:pt x="103209" y="252360"/>
                    <a:pt x="102654" y="252558"/>
                  </a:cubicBezTo>
                  <a:cubicBezTo>
                    <a:pt x="98510" y="253996"/>
                    <a:pt x="94072" y="254754"/>
                    <a:pt x="89446" y="254754"/>
                  </a:cubicBezTo>
                  <a:cubicBezTo>
                    <a:pt x="86815" y="254716"/>
                    <a:pt x="84653" y="256819"/>
                    <a:pt x="84616" y="259449"/>
                  </a:cubicBezTo>
                  <a:cubicBezTo>
                    <a:pt x="84579" y="262079"/>
                    <a:pt x="86681" y="264241"/>
                    <a:pt x="89311" y="264279"/>
                  </a:cubicBezTo>
                  <a:cubicBezTo>
                    <a:pt x="89356" y="264280"/>
                    <a:pt x="89401" y="264280"/>
                    <a:pt x="89446" y="264279"/>
                  </a:cubicBezTo>
                  <a:cubicBezTo>
                    <a:pt x="95139" y="264279"/>
                    <a:pt x="100629" y="263324"/>
                    <a:pt x="105761" y="261544"/>
                  </a:cubicBezTo>
                  <a:cubicBezTo>
                    <a:pt x="108258" y="260717"/>
                    <a:pt x="109612" y="258022"/>
                    <a:pt x="108786" y="255526"/>
                  </a:cubicBezTo>
                  <a:cubicBezTo>
                    <a:pt x="108154" y="253618"/>
                    <a:pt x="106393" y="252312"/>
                    <a:pt x="104384" y="252261"/>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endParaRPr lang="zh-CN" altLang="en-US">
                <a:latin typeface="微软雅黑" panose="020B0503020204020204" charset="-122"/>
                <a:ea typeface="微软雅黑" panose="020B0503020204020204" charset="-122"/>
              </a:endParaRPr>
            </a:p>
          </p:txBody>
        </p:sp>
        <p:cxnSp>
          <p:nvCxnSpPr>
            <p:cNvPr id="22" name="直接连接符 21"/>
            <p:cNvCxnSpPr/>
            <p:nvPr/>
          </p:nvCxnSpPr>
          <p:spPr>
            <a:xfrm>
              <a:off x="14089" y="6088"/>
              <a:ext cx="3709" cy="0"/>
            </a:xfrm>
            <a:prstGeom prst="line">
              <a:avLst/>
            </a:prstGeom>
          </p:spPr>
          <p:style>
            <a:lnRef idx="3">
              <a:schemeClr val="accent2"/>
            </a:lnRef>
            <a:fillRef idx="0">
              <a:schemeClr val="accent2"/>
            </a:fillRef>
            <a:effectRef idx="2">
              <a:schemeClr val="accent2"/>
            </a:effectRef>
            <a:fontRef idx="minor">
              <a:schemeClr val="tx1"/>
            </a:fontRef>
          </p:style>
        </p:cxnSp>
        <p:sp>
          <p:nvSpPr>
            <p:cNvPr id="23" name="文本框 22"/>
            <p:cNvSpPr txBox="1"/>
            <p:nvPr/>
          </p:nvSpPr>
          <p:spPr>
            <a:xfrm>
              <a:off x="14062" y="6362"/>
              <a:ext cx="3803" cy="705"/>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anose="020B0503020204020204" charset="-122"/>
                  <a:ea typeface="微软雅黑" panose="020B0503020204020204" charset="-122"/>
                </a:rPr>
                <a:t>主动加粉</a:t>
              </a:r>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24" name="PA-文本框 24"/>
            <p:cNvSpPr txBox="1"/>
            <p:nvPr>
              <p:custDataLst>
                <p:tags r:id="rId11"/>
              </p:custDataLst>
            </p:nvPr>
          </p:nvSpPr>
          <p:spPr>
            <a:xfrm>
              <a:off x="13950" y="6882"/>
              <a:ext cx="3961" cy="1433"/>
            </a:xfrm>
            <a:prstGeom prst="rect">
              <a:avLst/>
            </a:prstGeom>
            <a:noFill/>
          </p:spPr>
          <p:txBody>
            <a:bodyPr wrap="square" rtlCol="0">
              <a:spAutoFit/>
            </a:bodyPr>
            <a:lstStyle>
              <a:defPPr>
                <a:defRPr lang="zh-CN"/>
              </a:defPPr>
              <a:lvl1pPr algn="ctr">
                <a:lnSpc>
                  <a:spcPct val="13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l"/>
              <a:r>
                <a:rPr lang="zh-CN" altLang="en-US" dirty="0">
                  <a:sym typeface="+mn-ea"/>
                </a:rPr>
                <a:t>支持手机号批量自动加粉</a:t>
              </a:r>
              <a:endParaRPr lang="zh-CN" altLang="en-US" dirty="0">
                <a:sym typeface="+mn-ea"/>
              </a:endParaRPr>
            </a:p>
            <a:p>
              <a:pPr algn="l"/>
              <a:r>
                <a:rPr lang="zh-CN" altLang="en-US" dirty="0">
                  <a:sym typeface="+mn-ea"/>
                </a:rPr>
                <a:t>支持自动添加所有群好友</a:t>
              </a:r>
              <a:endParaRPr lang="zh-CN" altLang="en-US" dirty="0">
                <a:sym typeface="+mn-ea"/>
              </a:endParaRPr>
            </a:p>
            <a:p>
              <a:pPr algn="l"/>
              <a:r>
                <a:rPr lang="zh-CN" altLang="en-US" dirty="0">
                  <a:sym typeface="+mn-ea"/>
                </a:rPr>
                <a:t>支持自动添加个微所有好友</a:t>
              </a:r>
              <a:endParaRPr lang="zh-CN" altLang="en-US" dirty="0"/>
            </a:p>
          </p:txBody>
        </p:sp>
        <p:sp>
          <p:nvSpPr>
            <p:cNvPr id="27" name="图形 73"/>
            <p:cNvSpPr/>
            <p:nvPr/>
          </p:nvSpPr>
          <p:spPr>
            <a:xfrm>
              <a:off x="11062" y="4433"/>
              <a:ext cx="1275" cy="1011"/>
            </a:xfrm>
            <a:custGeom>
              <a:avLst/>
              <a:gdLst>
                <a:gd name="connsiteX0" fmla="*/ 30721 w 712732"/>
                <a:gd name="connsiteY0" fmla="*/ 18433 h 565270"/>
                <a:gd name="connsiteX1" fmla="*/ 18433 w 712732"/>
                <a:gd name="connsiteY1" fmla="*/ 30721 h 565270"/>
                <a:gd name="connsiteX2" fmla="*/ 18433 w 712732"/>
                <a:gd name="connsiteY2" fmla="*/ 497684 h 565270"/>
                <a:gd name="connsiteX3" fmla="*/ 18433 w 712732"/>
                <a:gd name="connsiteY3" fmla="*/ 546838 h 565270"/>
                <a:gd name="connsiteX4" fmla="*/ 30721 w 712732"/>
                <a:gd name="connsiteY4" fmla="*/ 559126 h 565270"/>
                <a:gd name="connsiteX5" fmla="*/ 251914 w 712732"/>
                <a:gd name="connsiteY5" fmla="*/ 559126 h 565270"/>
                <a:gd name="connsiteX6" fmla="*/ 264202 w 712732"/>
                <a:gd name="connsiteY6" fmla="*/ 546838 h 565270"/>
                <a:gd name="connsiteX7" fmla="*/ 264202 w 712732"/>
                <a:gd name="connsiteY7" fmla="*/ 497684 h 565270"/>
                <a:gd name="connsiteX8" fmla="*/ 264202 w 712732"/>
                <a:gd name="connsiteY8" fmla="*/ 436241 h 565270"/>
                <a:gd name="connsiteX9" fmla="*/ 406912 w 712732"/>
                <a:gd name="connsiteY9" fmla="*/ 436241 h 565270"/>
                <a:gd name="connsiteX10" fmla="*/ 390495 w 712732"/>
                <a:gd name="connsiteY10" fmla="*/ 485395 h 565270"/>
                <a:gd name="connsiteX11" fmla="*/ 387087 w 712732"/>
                <a:gd name="connsiteY11" fmla="*/ 485395 h 565270"/>
                <a:gd name="connsiteX12" fmla="*/ 325645 w 712732"/>
                <a:gd name="connsiteY12" fmla="*/ 546838 h 565270"/>
                <a:gd name="connsiteX13" fmla="*/ 337933 w 712732"/>
                <a:gd name="connsiteY13" fmla="*/ 559126 h 565270"/>
                <a:gd name="connsiteX14" fmla="*/ 559126 w 712732"/>
                <a:gd name="connsiteY14" fmla="*/ 559126 h 565270"/>
                <a:gd name="connsiteX15" fmla="*/ 571415 w 712732"/>
                <a:gd name="connsiteY15" fmla="*/ 546838 h 565270"/>
                <a:gd name="connsiteX16" fmla="*/ 509972 w 712732"/>
                <a:gd name="connsiteY16" fmla="*/ 485395 h 565270"/>
                <a:gd name="connsiteX17" fmla="*/ 506564 w 712732"/>
                <a:gd name="connsiteY17" fmla="*/ 485395 h 565270"/>
                <a:gd name="connsiteX18" fmla="*/ 490147 w 712732"/>
                <a:gd name="connsiteY18" fmla="*/ 436241 h 565270"/>
                <a:gd name="connsiteX19" fmla="*/ 694299 w 712732"/>
                <a:gd name="connsiteY19" fmla="*/ 436241 h 565270"/>
                <a:gd name="connsiteX20" fmla="*/ 706588 w 712732"/>
                <a:gd name="connsiteY20" fmla="*/ 423953 h 565270"/>
                <a:gd name="connsiteX21" fmla="*/ 706588 w 712732"/>
                <a:gd name="connsiteY21" fmla="*/ 374799 h 565270"/>
                <a:gd name="connsiteX22" fmla="*/ 706588 w 712732"/>
                <a:gd name="connsiteY22" fmla="*/ 79875 h 565270"/>
                <a:gd name="connsiteX23" fmla="*/ 694299 w 712732"/>
                <a:gd name="connsiteY23" fmla="*/ 67587 h 565270"/>
                <a:gd name="connsiteX24" fmla="*/ 264202 w 712732"/>
                <a:gd name="connsiteY24" fmla="*/ 67587 h 565270"/>
                <a:gd name="connsiteX25" fmla="*/ 264202 w 712732"/>
                <a:gd name="connsiteY25" fmla="*/ 30721 h 565270"/>
                <a:gd name="connsiteX26" fmla="*/ 251914 w 712732"/>
                <a:gd name="connsiteY26" fmla="*/ 18433 h 565270"/>
                <a:gd name="connsiteX27" fmla="*/ 30721 w 712732"/>
                <a:gd name="connsiteY27" fmla="*/ 18433 h 565270"/>
                <a:gd name="connsiteX28" fmla="*/ 43010 w 712732"/>
                <a:gd name="connsiteY28" fmla="*/ 43010 h 565270"/>
                <a:gd name="connsiteX29" fmla="*/ 239625 w 712732"/>
                <a:gd name="connsiteY29" fmla="*/ 43010 h 565270"/>
                <a:gd name="connsiteX30" fmla="*/ 239625 w 712732"/>
                <a:gd name="connsiteY30" fmla="*/ 67587 h 565270"/>
                <a:gd name="connsiteX31" fmla="*/ 202760 w 712732"/>
                <a:gd name="connsiteY31" fmla="*/ 67587 h 565270"/>
                <a:gd name="connsiteX32" fmla="*/ 190472 w 712732"/>
                <a:gd name="connsiteY32" fmla="*/ 79875 h 565270"/>
                <a:gd name="connsiteX33" fmla="*/ 190472 w 712732"/>
                <a:gd name="connsiteY33" fmla="*/ 92164 h 565270"/>
                <a:gd name="connsiteX34" fmla="*/ 79875 w 712732"/>
                <a:gd name="connsiteY34" fmla="*/ 92164 h 565270"/>
                <a:gd name="connsiteX35" fmla="*/ 67587 w 712732"/>
                <a:gd name="connsiteY35" fmla="*/ 104452 h 565270"/>
                <a:gd name="connsiteX36" fmla="*/ 67587 w 712732"/>
                <a:gd name="connsiteY36" fmla="*/ 153606 h 565270"/>
                <a:gd name="connsiteX37" fmla="*/ 79875 w 712732"/>
                <a:gd name="connsiteY37" fmla="*/ 165895 h 565270"/>
                <a:gd name="connsiteX38" fmla="*/ 190472 w 712732"/>
                <a:gd name="connsiteY38" fmla="*/ 165895 h 565270"/>
                <a:gd name="connsiteX39" fmla="*/ 190472 w 712732"/>
                <a:gd name="connsiteY39" fmla="*/ 301068 h 565270"/>
                <a:gd name="connsiteX40" fmla="*/ 165895 w 712732"/>
                <a:gd name="connsiteY40" fmla="*/ 301068 h 565270"/>
                <a:gd name="connsiteX41" fmla="*/ 153432 w 712732"/>
                <a:gd name="connsiteY41" fmla="*/ 313182 h 565270"/>
                <a:gd name="connsiteX42" fmla="*/ 165547 w 712732"/>
                <a:gd name="connsiteY42" fmla="*/ 325645 h 565270"/>
                <a:gd name="connsiteX43" fmla="*/ 165895 w 712732"/>
                <a:gd name="connsiteY43" fmla="*/ 325645 h 565270"/>
                <a:gd name="connsiteX44" fmla="*/ 190472 w 712732"/>
                <a:gd name="connsiteY44" fmla="*/ 325645 h 565270"/>
                <a:gd name="connsiteX45" fmla="*/ 190472 w 712732"/>
                <a:gd name="connsiteY45" fmla="*/ 374799 h 565270"/>
                <a:gd name="connsiteX46" fmla="*/ 190472 w 712732"/>
                <a:gd name="connsiteY46" fmla="*/ 423953 h 565270"/>
                <a:gd name="connsiteX47" fmla="*/ 202760 w 712732"/>
                <a:gd name="connsiteY47" fmla="*/ 436241 h 565270"/>
                <a:gd name="connsiteX48" fmla="*/ 239625 w 712732"/>
                <a:gd name="connsiteY48" fmla="*/ 436241 h 565270"/>
                <a:gd name="connsiteX49" fmla="*/ 239625 w 712732"/>
                <a:gd name="connsiteY49" fmla="*/ 485395 h 565270"/>
                <a:gd name="connsiteX50" fmla="*/ 43010 w 712732"/>
                <a:gd name="connsiteY50" fmla="*/ 485395 h 565270"/>
                <a:gd name="connsiteX51" fmla="*/ 43010 w 712732"/>
                <a:gd name="connsiteY51" fmla="*/ 43010 h 565270"/>
                <a:gd name="connsiteX52" fmla="*/ 215048 w 712732"/>
                <a:gd name="connsiteY52" fmla="*/ 92164 h 565270"/>
                <a:gd name="connsiteX53" fmla="*/ 682011 w 712732"/>
                <a:gd name="connsiteY53" fmla="*/ 92164 h 565270"/>
                <a:gd name="connsiteX54" fmla="*/ 682011 w 712732"/>
                <a:gd name="connsiteY54" fmla="*/ 362510 h 565270"/>
                <a:gd name="connsiteX55" fmla="*/ 215048 w 712732"/>
                <a:gd name="connsiteY55" fmla="*/ 362510 h 565270"/>
                <a:gd name="connsiteX56" fmla="*/ 215048 w 712732"/>
                <a:gd name="connsiteY56" fmla="*/ 153606 h 565270"/>
                <a:gd name="connsiteX57" fmla="*/ 215048 w 712732"/>
                <a:gd name="connsiteY57" fmla="*/ 104452 h 565270"/>
                <a:gd name="connsiteX58" fmla="*/ 215048 w 712732"/>
                <a:gd name="connsiteY58" fmla="*/ 92164 h 565270"/>
                <a:gd name="connsiteX59" fmla="*/ 92164 w 712732"/>
                <a:gd name="connsiteY59" fmla="*/ 116741 h 565270"/>
                <a:gd name="connsiteX60" fmla="*/ 190472 w 712732"/>
                <a:gd name="connsiteY60" fmla="*/ 116741 h 565270"/>
                <a:gd name="connsiteX61" fmla="*/ 190472 w 712732"/>
                <a:gd name="connsiteY61" fmla="*/ 141318 h 565270"/>
                <a:gd name="connsiteX62" fmla="*/ 92164 w 712732"/>
                <a:gd name="connsiteY62" fmla="*/ 141318 h 565270"/>
                <a:gd name="connsiteX63" fmla="*/ 92164 w 712732"/>
                <a:gd name="connsiteY63" fmla="*/ 116741 h 565270"/>
                <a:gd name="connsiteX64" fmla="*/ 90915 w 712732"/>
                <a:gd name="connsiteY64" fmla="*/ 301068 h 565270"/>
                <a:gd name="connsiteX65" fmla="*/ 79251 w 712732"/>
                <a:gd name="connsiteY65" fmla="*/ 313980 h 565270"/>
                <a:gd name="connsiteX66" fmla="*/ 92164 w 712732"/>
                <a:gd name="connsiteY66" fmla="*/ 325645 h 565270"/>
                <a:gd name="connsiteX67" fmla="*/ 116741 w 712732"/>
                <a:gd name="connsiteY67" fmla="*/ 325645 h 565270"/>
                <a:gd name="connsiteX68" fmla="*/ 129203 w 712732"/>
                <a:gd name="connsiteY68" fmla="*/ 313530 h 565270"/>
                <a:gd name="connsiteX69" fmla="*/ 117088 w 712732"/>
                <a:gd name="connsiteY69" fmla="*/ 301068 h 565270"/>
                <a:gd name="connsiteX70" fmla="*/ 116741 w 712732"/>
                <a:gd name="connsiteY70" fmla="*/ 301068 h 565270"/>
                <a:gd name="connsiteX71" fmla="*/ 92164 w 712732"/>
                <a:gd name="connsiteY71" fmla="*/ 301068 h 565270"/>
                <a:gd name="connsiteX72" fmla="*/ 90915 w 712732"/>
                <a:gd name="connsiteY72" fmla="*/ 301068 h 565270"/>
                <a:gd name="connsiteX73" fmla="*/ 141318 w 712732"/>
                <a:gd name="connsiteY73" fmla="*/ 362510 h 565270"/>
                <a:gd name="connsiteX74" fmla="*/ 104452 w 712732"/>
                <a:gd name="connsiteY74" fmla="*/ 399376 h 565270"/>
                <a:gd name="connsiteX75" fmla="*/ 141318 w 712732"/>
                <a:gd name="connsiteY75" fmla="*/ 436241 h 565270"/>
                <a:gd name="connsiteX76" fmla="*/ 178183 w 712732"/>
                <a:gd name="connsiteY76" fmla="*/ 399376 h 565270"/>
                <a:gd name="connsiteX77" fmla="*/ 141318 w 712732"/>
                <a:gd name="connsiteY77" fmla="*/ 362510 h 565270"/>
                <a:gd name="connsiteX78" fmla="*/ 141318 w 712732"/>
                <a:gd name="connsiteY78" fmla="*/ 387087 h 565270"/>
                <a:gd name="connsiteX79" fmla="*/ 153606 w 712732"/>
                <a:gd name="connsiteY79" fmla="*/ 399376 h 565270"/>
                <a:gd name="connsiteX80" fmla="*/ 141318 w 712732"/>
                <a:gd name="connsiteY80" fmla="*/ 411664 h 565270"/>
                <a:gd name="connsiteX81" fmla="*/ 129029 w 712732"/>
                <a:gd name="connsiteY81" fmla="*/ 399376 h 565270"/>
                <a:gd name="connsiteX82" fmla="*/ 141318 w 712732"/>
                <a:gd name="connsiteY82" fmla="*/ 387087 h 565270"/>
                <a:gd name="connsiteX83" fmla="*/ 215048 w 712732"/>
                <a:gd name="connsiteY83" fmla="*/ 387087 h 565270"/>
                <a:gd name="connsiteX84" fmla="*/ 682011 w 712732"/>
                <a:gd name="connsiteY84" fmla="*/ 387087 h 565270"/>
                <a:gd name="connsiteX85" fmla="*/ 682011 w 712732"/>
                <a:gd name="connsiteY85" fmla="*/ 411664 h 565270"/>
                <a:gd name="connsiteX86" fmla="*/ 215048 w 712732"/>
                <a:gd name="connsiteY86" fmla="*/ 411664 h 565270"/>
                <a:gd name="connsiteX87" fmla="*/ 215048 w 712732"/>
                <a:gd name="connsiteY87" fmla="*/ 387087 h 565270"/>
                <a:gd name="connsiteX88" fmla="*/ 432833 w 712732"/>
                <a:gd name="connsiteY88" fmla="*/ 436241 h 565270"/>
                <a:gd name="connsiteX89" fmla="*/ 464226 w 712732"/>
                <a:gd name="connsiteY89" fmla="*/ 436241 h 565270"/>
                <a:gd name="connsiteX90" fmla="*/ 480643 w 712732"/>
                <a:gd name="connsiteY90" fmla="*/ 485395 h 565270"/>
                <a:gd name="connsiteX91" fmla="*/ 416416 w 712732"/>
                <a:gd name="connsiteY91" fmla="*/ 485395 h 565270"/>
                <a:gd name="connsiteX92" fmla="*/ 432833 w 712732"/>
                <a:gd name="connsiteY92" fmla="*/ 436241 h 565270"/>
                <a:gd name="connsiteX93" fmla="*/ 43010 w 712732"/>
                <a:gd name="connsiteY93" fmla="*/ 509972 h 565270"/>
                <a:gd name="connsiteX94" fmla="*/ 239625 w 712732"/>
                <a:gd name="connsiteY94" fmla="*/ 509972 h 565270"/>
                <a:gd name="connsiteX95" fmla="*/ 239625 w 712732"/>
                <a:gd name="connsiteY95" fmla="*/ 534549 h 565270"/>
                <a:gd name="connsiteX96" fmla="*/ 43010 w 712732"/>
                <a:gd name="connsiteY96" fmla="*/ 534549 h 565270"/>
                <a:gd name="connsiteX97" fmla="*/ 43010 w 712732"/>
                <a:gd name="connsiteY97" fmla="*/ 509972 h 565270"/>
                <a:gd name="connsiteX98" fmla="*/ 387087 w 712732"/>
                <a:gd name="connsiteY98" fmla="*/ 509972 h 565270"/>
                <a:gd name="connsiteX99" fmla="*/ 399376 w 712732"/>
                <a:gd name="connsiteY99" fmla="*/ 509972 h 565270"/>
                <a:gd name="connsiteX100" fmla="*/ 497684 w 712732"/>
                <a:gd name="connsiteY100" fmla="*/ 509972 h 565270"/>
                <a:gd name="connsiteX101" fmla="*/ 509972 w 712732"/>
                <a:gd name="connsiteY101" fmla="*/ 509972 h 565270"/>
                <a:gd name="connsiteX102" fmla="*/ 541797 w 712732"/>
                <a:gd name="connsiteY102" fmla="*/ 534549 h 565270"/>
                <a:gd name="connsiteX103" fmla="*/ 355262 w 712732"/>
                <a:gd name="connsiteY103" fmla="*/ 534549 h 565270"/>
                <a:gd name="connsiteX104" fmla="*/ 387087 w 712732"/>
                <a:gd name="connsiteY104" fmla="*/ 509972 h 56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12732" h="565270">
                  <a:moveTo>
                    <a:pt x="30721" y="18433"/>
                  </a:moveTo>
                  <a:cubicBezTo>
                    <a:pt x="23935" y="18433"/>
                    <a:pt x="18433" y="23935"/>
                    <a:pt x="18433" y="30721"/>
                  </a:cubicBezTo>
                  <a:lnTo>
                    <a:pt x="18433" y="497684"/>
                  </a:lnTo>
                  <a:lnTo>
                    <a:pt x="18433" y="546838"/>
                  </a:lnTo>
                  <a:cubicBezTo>
                    <a:pt x="18433" y="553624"/>
                    <a:pt x="23935" y="559126"/>
                    <a:pt x="30721" y="559126"/>
                  </a:cubicBezTo>
                  <a:lnTo>
                    <a:pt x="251914" y="559126"/>
                  </a:lnTo>
                  <a:cubicBezTo>
                    <a:pt x="258700" y="559126"/>
                    <a:pt x="264202" y="553624"/>
                    <a:pt x="264202" y="546838"/>
                  </a:cubicBezTo>
                  <a:lnTo>
                    <a:pt x="264202" y="497684"/>
                  </a:lnTo>
                  <a:lnTo>
                    <a:pt x="264202" y="436241"/>
                  </a:lnTo>
                  <a:lnTo>
                    <a:pt x="406912" y="436241"/>
                  </a:lnTo>
                  <a:lnTo>
                    <a:pt x="390495" y="485395"/>
                  </a:lnTo>
                  <a:lnTo>
                    <a:pt x="387087" y="485395"/>
                  </a:lnTo>
                  <a:cubicBezTo>
                    <a:pt x="353261" y="485395"/>
                    <a:pt x="325645" y="513011"/>
                    <a:pt x="325645" y="546838"/>
                  </a:cubicBezTo>
                  <a:cubicBezTo>
                    <a:pt x="325646" y="553624"/>
                    <a:pt x="331147" y="559126"/>
                    <a:pt x="337933" y="559126"/>
                  </a:cubicBezTo>
                  <a:lnTo>
                    <a:pt x="559126" y="559126"/>
                  </a:lnTo>
                  <a:cubicBezTo>
                    <a:pt x="565913" y="559126"/>
                    <a:pt x="571414" y="553624"/>
                    <a:pt x="571415" y="546838"/>
                  </a:cubicBezTo>
                  <a:cubicBezTo>
                    <a:pt x="571415" y="513011"/>
                    <a:pt x="543799" y="485395"/>
                    <a:pt x="509972" y="485395"/>
                  </a:cubicBezTo>
                  <a:lnTo>
                    <a:pt x="506564" y="485395"/>
                  </a:lnTo>
                  <a:lnTo>
                    <a:pt x="490147" y="436241"/>
                  </a:lnTo>
                  <a:lnTo>
                    <a:pt x="694299" y="436241"/>
                  </a:lnTo>
                  <a:cubicBezTo>
                    <a:pt x="701086" y="436241"/>
                    <a:pt x="706587" y="430739"/>
                    <a:pt x="706588" y="423953"/>
                  </a:cubicBezTo>
                  <a:lnTo>
                    <a:pt x="706588" y="374799"/>
                  </a:lnTo>
                  <a:lnTo>
                    <a:pt x="706588" y="79875"/>
                  </a:lnTo>
                  <a:cubicBezTo>
                    <a:pt x="706587" y="73089"/>
                    <a:pt x="701086" y="67587"/>
                    <a:pt x="694299" y="67587"/>
                  </a:cubicBezTo>
                  <a:lnTo>
                    <a:pt x="264202" y="67587"/>
                  </a:lnTo>
                  <a:lnTo>
                    <a:pt x="264202" y="30721"/>
                  </a:lnTo>
                  <a:cubicBezTo>
                    <a:pt x="264202" y="23935"/>
                    <a:pt x="258700" y="18433"/>
                    <a:pt x="251914" y="18433"/>
                  </a:cubicBezTo>
                  <a:lnTo>
                    <a:pt x="30721" y="18433"/>
                  </a:lnTo>
                  <a:close/>
                  <a:moveTo>
                    <a:pt x="43010" y="43010"/>
                  </a:moveTo>
                  <a:lnTo>
                    <a:pt x="239625" y="43010"/>
                  </a:lnTo>
                  <a:lnTo>
                    <a:pt x="239625" y="67587"/>
                  </a:lnTo>
                  <a:lnTo>
                    <a:pt x="202760" y="67587"/>
                  </a:lnTo>
                  <a:cubicBezTo>
                    <a:pt x="195974" y="67587"/>
                    <a:pt x="190472" y="73089"/>
                    <a:pt x="190472" y="79875"/>
                  </a:cubicBezTo>
                  <a:lnTo>
                    <a:pt x="190472" y="92164"/>
                  </a:lnTo>
                  <a:lnTo>
                    <a:pt x="79875" y="92164"/>
                  </a:lnTo>
                  <a:cubicBezTo>
                    <a:pt x="73089" y="92164"/>
                    <a:pt x="67587" y="97666"/>
                    <a:pt x="67587" y="104452"/>
                  </a:cubicBezTo>
                  <a:lnTo>
                    <a:pt x="67587" y="153606"/>
                  </a:lnTo>
                  <a:cubicBezTo>
                    <a:pt x="67587" y="160392"/>
                    <a:pt x="73089" y="165895"/>
                    <a:pt x="79875" y="165895"/>
                  </a:cubicBezTo>
                  <a:lnTo>
                    <a:pt x="190472" y="165895"/>
                  </a:lnTo>
                  <a:lnTo>
                    <a:pt x="190472" y="301068"/>
                  </a:lnTo>
                  <a:lnTo>
                    <a:pt x="165895" y="301068"/>
                  </a:lnTo>
                  <a:cubicBezTo>
                    <a:pt x="159108" y="300972"/>
                    <a:pt x="153528" y="306396"/>
                    <a:pt x="153432" y="313182"/>
                  </a:cubicBezTo>
                  <a:cubicBezTo>
                    <a:pt x="153336" y="319969"/>
                    <a:pt x="158760" y="325549"/>
                    <a:pt x="165547" y="325645"/>
                  </a:cubicBezTo>
                  <a:cubicBezTo>
                    <a:pt x="165663" y="325648"/>
                    <a:pt x="165779" y="325648"/>
                    <a:pt x="165895" y="325645"/>
                  </a:cubicBezTo>
                  <a:lnTo>
                    <a:pt x="190472" y="325645"/>
                  </a:lnTo>
                  <a:lnTo>
                    <a:pt x="190472" y="374799"/>
                  </a:lnTo>
                  <a:lnTo>
                    <a:pt x="190472" y="423953"/>
                  </a:lnTo>
                  <a:cubicBezTo>
                    <a:pt x="190472" y="430739"/>
                    <a:pt x="195974" y="436241"/>
                    <a:pt x="202760" y="436241"/>
                  </a:cubicBezTo>
                  <a:lnTo>
                    <a:pt x="239625" y="436241"/>
                  </a:lnTo>
                  <a:lnTo>
                    <a:pt x="239625" y="485395"/>
                  </a:lnTo>
                  <a:lnTo>
                    <a:pt x="43010" y="485395"/>
                  </a:lnTo>
                  <a:lnTo>
                    <a:pt x="43010" y="43010"/>
                  </a:lnTo>
                  <a:close/>
                  <a:moveTo>
                    <a:pt x="215048" y="92164"/>
                  </a:moveTo>
                  <a:lnTo>
                    <a:pt x="682011" y="92164"/>
                  </a:lnTo>
                  <a:lnTo>
                    <a:pt x="682011" y="362510"/>
                  </a:lnTo>
                  <a:lnTo>
                    <a:pt x="215048" y="362510"/>
                  </a:lnTo>
                  <a:lnTo>
                    <a:pt x="215048" y="153606"/>
                  </a:lnTo>
                  <a:lnTo>
                    <a:pt x="215048" y="104452"/>
                  </a:lnTo>
                  <a:lnTo>
                    <a:pt x="215048" y="92164"/>
                  </a:lnTo>
                  <a:close/>
                  <a:moveTo>
                    <a:pt x="92164" y="116741"/>
                  </a:moveTo>
                  <a:lnTo>
                    <a:pt x="190472" y="116741"/>
                  </a:lnTo>
                  <a:lnTo>
                    <a:pt x="190472" y="141318"/>
                  </a:lnTo>
                  <a:lnTo>
                    <a:pt x="92164" y="141318"/>
                  </a:lnTo>
                  <a:lnTo>
                    <a:pt x="92164" y="116741"/>
                  </a:lnTo>
                  <a:close/>
                  <a:moveTo>
                    <a:pt x="90915" y="301068"/>
                  </a:moveTo>
                  <a:cubicBezTo>
                    <a:pt x="84128" y="301413"/>
                    <a:pt x="78906" y="307194"/>
                    <a:pt x="79251" y="313980"/>
                  </a:cubicBezTo>
                  <a:cubicBezTo>
                    <a:pt x="79596" y="320767"/>
                    <a:pt x="85377" y="325990"/>
                    <a:pt x="92164" y="325645"/>
                  </a:cubicBezTo>
                  <a:lnTo>
                    <a:pt x="116741" y="325645"/>
                  </a:lnTo>
                  <a:cubicBezTo>
                    <a:pt x="123527" y="325741"/>
                    <a:pt x="129107" y="320317"/>
                    <a:pt x="129203" y="313530"/>
                  </a:cubicBezTo>
                  <a:cubicBezTo>
                    <a:pt x="129299" y="306744"/>
                    <a:pt x="123875" y="301164"/>
                    <a:pt x="117088" y="301068"/>
                  </a:cubicBezTo>
                  <a:cubicBezTo>
                    <a:pt x="116972" y="301065"/>
                    <a:pt x="116856" y="301065"/>
                    <a:pt x="116741" y="301068"/>
                  </a:cubicBezTo>
                  <a:lnTo>
                    <a:pt x="92164" y="301068"/>
                  </a:lnTo>
                  <a:cubicBezTo>
                    <a:pt x="91748" y="301047"/>
                    <a:pt x="91331" y="301047"/>
                    <a:pt x="90915" y="301068"/>
                  </a:cubicBezTo>
                  <a:close/>
                  <a:moveTo>
                    <a:pt x="141318" y="362510"/>
                  </a:moveTo>
                  <a:cubicBezTo>
                    <a:pt x="121103" y="362510"/>
                    <a:pt x="104452" y="379161"/>
                    <a:pt x="104452" y="399376"/>
                  </a:cubicBezTo>
                  <a:cubicBezTo>
                    <a:pt x="104452" y="419591"/>
                    <a:pt x="121103" y="436241"/>
                    <a:pt x="141318" y="436241"/>
                  </a:cubicBezTo>
                  <a:cubicBezTo>
                    <a:pt x="161532" y="436241"/>
                    <a:pt x="178183" y="419591"/>
                    <a:pt x="178183" y="399376"/>
                  </a:cubicBezTo>
                  <a:cubicBezTo>
                    <a:pt x="178183" y="379161"/>
                    <a:pt x="161532" y="362510"/>
                    <a:pt x="141318" y="362510"/>
                  </a:cubicBezTo>
                  <a:close/>
                  <a:moveTo>
                    <a:pt x="141318" y="387087"/>
                  </a:moveTo>
                  <a:cubicBezTo>
                    <a:pt x="148250" y="387087"/>
                    <a:pt x="153606" y="392446"/>
                    <a:pt x="153606" y="399376"/>
                  </a:cubicBezTo>
                  <a:cubicBezTo>
                    <a:pt x="153606" y="406309"/>
                    <a:pt x="148250" y="411664"/>
                    <a:pt x="141318" y="411664"/>
                  </a:cubicBezTo>
                  <a:cubicBezTo>
                    <a:pt x="134385" y="411664"/>
                    <a:pt x="129029" y="406309"/>
                    <a:pt x="129029" y="399376"/>
                  </a:cubicBezTo>
                  <a:cubicBezTo>
                    <a:pt x="129029" y="392446"/>
                    <a:pt x="134385" y="387087"/>
                    <a:pt x="141318" y="387087"/>
                  </a:cubicBezTo>
                  <a:close/>
                  <a:moveTo>
                    <a:pt x="215048" y="387087"/>
                  </a:moveTo>
                  <a:lnTo>
                    <a:pt x="682011" y="387087"/>
                  </a:lnTo>
                  <a:lnTo>
                    <a:pt x="682011" y="411664"/>
                  </a:lnTo>
                  <a:lnTo>
                    <a:pt x="215048" y="411664"/>
                  </a:lnTo>
                  <a:lnTo>
                    <a:pt x="215048" y="387087"/>
                  </a:lnTo>
                  <a:close/>
                  <a:moveTo>
                    <a:pt x="432833" y="436241"/>
                  </a:moveTo>
                  <a:lnTo>
                    <a:pt x="464226" y="436241"/>
                  </a:lnTo>
                  <a:lnTo>
                    <a:pt x="480643" y="485395"/>
                  </a:lnTo>
                  <a:lnTo>
                    <a:pt x="416416" y="485395"/>
                  </a:lnTo>
                  <a:lnTo>
                    <a:pt x="432833" y="436241"/>
                  </a:lnTo>
                  <a:close/>
                  <a:moveTo>
                    <a:pt x="43010" y="509972"/>
                  </a:moveTo>
                  <a:lnTo>
                    <a:pt x="239625" y="509972"/>
                  </a:lnTo>
                  <a:lnTo>
                    <a:pt x="239625" y="534549"/>
                  </a:lnTo>
                  <a:lnTo>
                    <a:pt x="43010" y="534549"/>
                  </a:lnTo>
                  <a:lnTo>
                    <a:pt x="43010" y="509972"/>
                  </a:lnTo>
                  <a:close/>
                  <a:moveTo>
                    <a:pt x="387087" y="509972"/>
                  </a:moveTo>
                  <a:lnTo>
                    <a:pt x="399376" y="509972"/>
                  </a:lnTo>
                  <a:lnTo>
                    <a:pt x="497684" y="509972"/>
                  </a:lnTo>
                  <a:lnTo>
                    <a:pt x="509972" y="509972"/>
                  </a:lnTo>
                  <a:cubicBezTo>
                    <a:pt x="525760" y="509972"/>
                    <a:pt x="536462" y="520845"/>
                    <a:pt x="541797" y="534549"/>
                  </a:cubicBezTo>
                  <a:lnTo>
                    <a:pt x="355262" y="534549"/>
                  </a:lnTo>
                  <a:cubicBezTo>
                    <a:pt x="360597" y="520845"/>
                    <a:pt x="371300" y="509972"/>
                    <a:pt x="387087" y="509972"/>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endParaRPr lang="zh-CN" altLang="en-US">
                <a:solidFill>
                  <a:schemeClr val="accent1"/>
                </a:solidFill>
                <a:latin typeface="微软雅黑" panose="020B0503020204020204" charset="-122"/>
                <a:ea typeface="微软雅黑" panose="020B0503020204020204" charset="-122"/>
              </a:endParaRPr>
            </a:p>
          </p:txBody>
        </p:sp>
      </p:gr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63638" y="436245"/>
            <a:ext cx="3840480" cy="337185"/>
          </a:xfrm>
          <a:prstGeom prst="rect">
            <a:avLst/>
          </a:prstGeom>
          <a:noFill/>
        </p:spPr>
        <p:txBody>
          <a:bodyPr wrap="none" rtlCol="0">
            <a:spAutoFit/>
          </a:bodyPr>
          <a:lstStyle/>
          <a:p>
            <a:pPr algn="ctr"/>
            <a:r>
              <a:rPr lang="zh-CN" altLang="en-US" sz="1600" b="1">
                <a:solidFill>
                  <a:schemeClr val="tx1"/>
                </a:solidFill>
                <a:sym typeface="+mn-ea"/>
              </a:rPr>
              <a:t>借助调查问卷实现用户画像的数据分析：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p:cNvSpPr txBox="1"/>
          <p:nvPr/>
        </p:nvSpPr>
        <p:spPr>
          <a:xfrm>
            <a:off x="1907540" y="895985"/>
            <a:ext cx="6146800" cy="435610"/>
          </a:xfrm>
          <a:prstGeom prst="rect">
            <a:avLst/>
          </a:prstGeom>
          <a:noFill/>
        </p:spPr>
        <p:txBody>
          <a:bodyPr wrap="square" rtlCol="0" anchor="t">
            <a:spAutoFit/>
          </a:bodyPr>
          <a:lstStyle/>
          <a:p>
            <a:pPr algn="ctr">
              <a:lnSpc>
                <a:spcPct val="140000"/>
              </a:lnSpc>
            </a:pPr>
            <a:r>
              <a:rPr lang="zh-CN" altLang="en-US" sz="1600" b="1">
                <a:sym typeface="+mn-ea"/>
              </a:rPr>
              <a:t>以某玛咖酒项目为例</a:t>
            </a:r>
            <a:endParaRPr lang="zh-CN" sz="1600" b="1">
              <a:solidFill>
                <a:schemeClr val="tx1"/>
              </a:solidFill>
              <a:latin typeface="微软雅黑" panose="020B0503020204020204" charset="-122"/>
              <a:ea typeface="微软雅黑" panose="020B0503020204020204" charset="-122"/>
              <a:sym typeface="+mn-ea"/>
            </a:endParaRPr>
          </a:p>
        </p:txBody>
      </p:sp>
      <p:grpSp>
        <p:nvGrpSpPr>
          <p:cNvPr id="7" name="组合 6"/>
          <p:cNvGrpSpPr/>
          <p:nvPr/>
        </p:nvGrpSpPr>
        <p:grpSpPr>
          <a:xfrm>
            <a:off x="9368790" y="120650"/>
            <a:ext cx="659130" cy="598170"/>
            <a:chOff x="14118" y="124"/>
            <a:chExt cx="1038" cy="942"/>
          </a:xfrm>
        </p:grpSpPr>
        <p:sp>
          <p:nvSpPr>
            <p:cNvPr id="11" name="对角圆角矩形 1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2" name="图片 1"/>
          <p:cNvPicPr>
            <a:picLocks noChangeAspect="1"/>
          </p:cNvPicPr>
          <p:nvPr/>
        </p:nvPicPr>
        <p:blipFill>
          <a:blip r:embed="rId4"/>
          <a:stretch>
            <a:fillRect/>
          </a:stretch>
        </p:blipFill>
        <p:spPr>
          <a:xfrm>
            <a:off x="1052830" y="1710055"/>
            <a:ext cx="8143875" cy="352425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1161415" y="435610"/>
            <a:ext cx="4878070" cy="337185"/>
          </a:xfrm>
          <a:prstGeom prst="rect">
            <a:avLst/>
          </a:prstGeom>
          <a:noFill/>
        </p:spPr>
        <p:txBody>
          <a:bodyPr wrap="square" rtlCol="0">
            <a:spAutoFit/>
          </a:bodyPr>
          <a:p>
            <a:pPr algn="l"/>
            <a:r>
              <a:rPr lang="zh-CN" altLang="en-US" sz="1600" b="1" dirty="0">
                <a:sym typeface="+mn-ea"/>
              </a:rPr>
              <a:t>主要功能：</a:t>
            </a:r>
            <a:r>
              <a:rPr lang="en-US" altLang="zh-CN" sz="1600" b="1" dirty="0">
                <a:sym typeface="+mn-ea"/>
              </a:rPr>
              <a:t>1</a:t>
            </a:r>
            <a:r>
              <a:rPr lang="zh-CN" altLang="en-US" sz="1600" b="1" dirty="0">
                <a:sym typeface="+mn-ea"/>
              </a:rPr>
              <a:t>、企微活码被动加粉</a:t>
            </a:r>
            <a:endParaRPr lang="en-US" altLang="zh-CN" sz="1600" b="1" dirty="0">
              <a:latin typeface="微软雅黑" panose="020B0503020204020204" charset="-122"/>
              <a:ea typeface="微软雅黑" panose="020B0503020204020204" charset="-122"/>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7" name="文本框 6"/>
          <p:cNvSpPr txBox="1"/>
          <p:nvPr/>
        </p:nvSpPr>
        <p:spPr>
          <a:xfrm>
            <a:off x="752475" y="838200"/>
            <a:ext cx="8432165" cy="1076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algn="l"/>
            <a:r>
              <a:rPr lang="zh-CN" altLang="en-US" sz="1600" b="1">
                <a:solidFill>
                  <a:srgbClr val="C00000"/>
                </a:solidFill>
                <a:sym typeface="+mn-ea"/>
              </a:rPr>
              <a:t>企微活码</a:t>
            </a:r>
            <a:r>
              <a:rPr lang="zh-CN" altLang="en-US" sz="1600">
                <a:sym typeface="+mn-ea"/>
              </a:rPr>
              <a:t>：一个活码实现多个导购账号的分流（最常见的应用场景：包裹卡二维码）</a:t>
            </a:r>
            <a:endParaRPr lang="zh-CN" altLang="en-US" sz="1600">
              <a:sym typeface="+mn-ea"/>
            </a:endParaRPr>
          </a:p>
          <a:p>
            <a:pPr algn="l"/>
            <a:r>
              <a:rPr lang="en-US" altLang="zh-CN" sz="1600">
                <a:sym typeface="+mn-ea"/>
              </a:rPr>
              <a:t>1</a:t>
            </a:r>
            <a:r>
              <a:rPr lang="zh-CN" altLang="en-US" sz="1600">
                <a:sym typeface="+mn-ea"/>
              </a:rPr>
              <a:t>、可以实现自动欢迎语</a:t>
            </a:r>
            <a:endParaRPr lang="zh-CN" altLang="en-US" sz="1600">
              <a:sym typeface="+mn-ea"/>
            </a:endParaRPr>
          </a:p>
          <a:p>
            <a:pPr algn="l"/>
            <a:r>
              <a:rPr lang="en-US" altLang="zh-CN" sz="1600">
                <a:sym typeface="+mn-ea"/>
              </a:rPr>
              <a:t>2</a:t>
            </a:r>
            <a:r>
              <a:rPr lang="zh-CN" altLang="en-US" sz="1600">
                <a:sym typeface="+mn-ea"/>
              </a:rPr>
              <a:t>、加满一批导购号可以实时更换成另一批导购号，不需要更换包裹卡</a:t>
            </a:r>
            <a:endParaRPr lang="zh-CN" altLang="en-US" sz="1600">
              <a:sym typeface="+mn-ea"/>
            </a:endParaRPr>
          </a:p>
          <a:p>
            <a:pPr algn="l"/>
            <a:r>
              <a:rPr lang="en-US" altLang="zh-CN" sz="1600">
                <a:sym typeface="+mn-ea"/>
              </a:rPr>
              <a:t>3</a:t>
            </a:r>
            <a:r>
              <a:rPr lang="zh-CN" altLang="en-US" sz="1600">
                <a:sym typeface="+mn-ea"/>
              </a:rPr>
              <a:t>、</a:t>
            </a:r>
            <a:r>
              <a:rPr lang="zh-CN" sz="1600">
                <a:sym typeface="+mn-ea"/>
              </a:rPr>
              <a:t>可以实现该活码添加的用户自动打标签，完成用户来源渠道的识别</a:t>
            </a:r>
            <a:endParaRPr lang="zh-CN" sz="1600"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3" name="内容占位符 6"/>
          <p:cNvPicPr>
            <a:picLocks noGrp="1" noChangeAspect="1"/>
          </p:cNvPicPr>
          <p:nvPr>
            <p:custDataLst>
              <p:tags r:id="rId4"/>
            </p:custDataLst>
          </p:nvPr>
        </p:nvPicPr>
        <p:blipFill>
          <a:blip r:embed="rId5"/>
          <a:stretch>
            <a:fillRect/>
          </a:stretch>
        </p:blipFill>
        <p:spPr>
          <a:xfrm>
            <a:off x="752475" y="1914525"/>
            <a:ext cx="8432165" cy="3624580"/>
          </a:xfrm>
          <a:prstGeom prst="rect">
            <a:avLst/>
          </a:prstGeom>
        </p:spPr>
      </p:pic>
    </p:spTree>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19" name="矩形 18"/>
          <p:cNvSpPr/>
          <p:nvPr/>
        </p:nvSpPr>
        <p:spPr>
          <a:xfrm>
            <a:off x="108585" y="11684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176655" y="451485"/>
            <a:ext cx="3576955" cy="337185"/>
          </a:xfrm>
          <a:prstGeom prst="rect">
            <a:avLst/>
          </a:prstGeom>
          <a:noFill/>
        </p:spPr>
        <p:txBody>
          <a:bodyPr wrap="square" rtlCol="0">
            <a:spAutoFit/>
          </a:bodyPr>
          <a:p>
            <a:pPr algn="l"/>
            <a:r>
              <a:rPr lang="zh-CN" altLang="en-US" sz="1600" b="1" dirty="0">
                <a:latin typeface="微软雅黑" panose="020B0503020204020204" charset="-122"/>
                <a:ea typeface="微软雅黑" panose="020B0503020204020204" charset="-122"/>
                <a:cs typeface="微软雅黑" panose="020B0503020204020204" charset="-122"/>
                <a:sym typeface="+mn-ea"/>
              </a:rPr>
              <a:t>主要功能：</a:t>
            </a:r>
            <a:r>
              <a:rPr lang="en-US" altLang="zh-CN" sz="1600" b="1" dirty="0">
                <a:latin typeface="微软雅黑" panose="020B0503020204020204" charset="-122"/>
                <a:ea typeface="微软雅黑" panose="020B0503020204020204" charset="-122"/>
                <a:cs typeface="微软雅黑" panose="020B0503020204020204" charset="-122"/>
                <a:sym typeface="+mn-ea"/>
              </a:rPr>
              <a:t>2</a:t>
            </a:r>
            <a:r>
              <a:rPr lang="zh-CN" altLang="en-US" sz="1600" b="1" dirty="0">
                <a:latin typeface="微软雅黑" panose="020B0503020204020204" charset="-122"/>
                <a:ea typeface="微软雅黑" panose="020B0503020204020204" charset="-122"/>
                <a:cs typeface="微软雅黑" panose="020B0503020204020204" charset="-122"/>
                <a:sym typeface="+mn-ea"/>
              </a:rPr>
              <a:t>、导入手机号主动加粉</a:t>
            </a:r>
            <a:endParaRPr lang="en-US" altLang="zh-CN" sz="1600" b="1" spc="30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752475" y="869315"/>
            <a:ext cx="8432165" cy="13220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lvl="0" algn="l"/>
            <a:r>
              <a:rPr lang="zh-CN" altLang="en-US" sz="1600" b="1">
                <a:solidFill>
                  <a:srgbClr val="C00000"/>
                </a:solidFill>
                <a:sym typeface="+mn-ea"/>
              </a:rPr>
              <a:t>客户导入加粉</a:t>
            </a:r>
            <a:r>
              <a:rPr lang="zh-CN" altLang="en-US" sz="1600" dirty="0">
                <a:sym typeface="+mn-ea"/>
              </a:rPr>
              <a:t>：通过批量导入手机号主动添加客户，主要用于多个导购账号批量添加老客</a:t>
            </a:r>
            <a:endParaRPr lang="zh-CN" altLang="en-US" sz="1600" dirty="0">
              <a:sym typeface="+mn-ea"/>
            </a:endParaRPr>
          </a:p>
          <a:p>
            <a:pPr lvl="0" algn="l"/>
            <a:r>
              <a:rPr lang="en-US" altLang="zh-CN" sz="1600" dirty="0">
                <a:sym typeface="+mn-ea"/>
              </a:rPr>
              <a:t>1</a:t>
            </a:r>
            <a:r>
              <a:rPr lang="zh-CN" altLang="en-US" sz="1600" dirty="0">
                <a:sym typeface="+mn-ea"/>
              </a:rPr>
              <a:t>、可以模设置加粉间隔，再云手机上模拟接近真实的加粉动作   </a:t>
            </a:r>
            <a:endParaRPr lang="zh-CN" altLang="en-US" sz="1600" dirty="0">
              <a:sym typeface="+mn-ea"/>
            </a:endParaRPr>
          </a:p>
          <a:p>
            <a:pPr lvl="0" algn="l"/>
            <a:r>
              <a:rPr lang="en-US" altLang="zh-CN" sz="1600" dirty="0">
                <a:sym typeface="+mn-ea"/>
              </a:rPr>
              <a:t>2</a:t>
            </a:r>
            <a:r>
              <a:rPr lang="zh-CN" altLang="en-US" sz="1600" dirty="0">
                <a:sym typeface="+mn-ea"/>
              </a:rPr>
              <a:t>、可以设置加粉上限，避免单日加粉过多被系统监控，   </a:t>
            </a:r>
            <a:endParaRPr lang="zh-CN" altLang="en-US" sz="1600" dirty="0">
              <a:sym typeface="+mn-ea"/>
            </a:endParaRPr>
          </a:p>
          <a:p>
            <a:pPr lvl="0" algn="l"/>
            <a:r>
              <a:rPr lang="en-US" altLang="zh-CN" sz="1600" dirty="0">
                <a:sym typeface="+mn-ea"/>
              </a:rPr>
              <a:t>3</a:t>
            </a:r>
            <a:r>
              <a:rPr lang="zh-CN" altLang="en-US" sz="1600" dirty="0">
                <a:sym typeface="+mn-ea"/>
              </a:rPr>
              <a:t>、</a:t>
            </a:r>
            <a:r>
              <a:rPr lang="zh-CN" altLang="en-US" sz="1600" dirty="0">
                <a:sym typeface="+mn-ea"/>
              </a:rPr>
              <a:t>可以自动去重</a:t>
            </a:r>
            <a:endParaRPr lang="zh-CN" altLang="en-US" sz="1600" dirty="0">
              <a:sym typeface="+mn-ea"/>
            </a:endParaRPr>
          </a:p>
          <a:p>
            <a:pPr lvl="0" algn="l"/>
            <a:r>
              <a:rPr lang="en-US" altLang="zh-CN" sz="1600" dirty="0">
                <a:sym typeface="+mn-ea"/>
              </a:rPr>
              <a:t>4</a:t>
            </a:r>
            <a:r>
              <a:rPr lang="zh-CN" altLang="en-US" sz="1600" dirty="0">
                <a:sym typeface="+mn-ea"/>
              </a:rPr>
              <a:t>、腾讯官方接口不支持批量主动加粉和</a:t>
            </a:r>
            <a:r>
              <a:rPr lang="zh-CN" altLang="en-US" sz="1600" dirty="0">
                <a:sym typeface="+mn-ea"/>
              </a:rPr>
              <a:t>自动加粉，这个功能是对私域运营的一个很好的补充</a:t>
            </a:r>
            <a:endParaRPr lang="en-US" altLang="zh-CN" sz="1600"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内容占位符 6"/>
          <p:cNvPicPr>
            <a:picLocks noGrp="1" noChangeAspect="1"/>
          </p:cNvPicPr>
          <p:nvPr>
            <p:ph idx="1"/>
          </p:nvPr>
        </p:nvPicPr>
        <p:blipFill>
          <a:blip r:embed="rId3"/>
          <a:stretch>
            <a:fillRect/>
          </a:stretch>
        </p:blipFill>
        <p:spPr>
          <a:xfrm>
            <a:off x="752475" y="2191385"/>
            <a:ext cx="8432165" cy="3265805"/>
          </a:xfrm>
          <a:prstGeom prst="rect">
            <a:avLst/>
          </a:prstGeom>
        </p:spPr>
      </p:pic>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19" name="矩形 18"/>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197293" y="438150"/>
            <a:ext cx="2949575" cy="337185"/>
          </a:xfrm>
          <a:prstGeom prst="rect">
            <a:avLst/>
          </a:prstGeom>
          <a:noFill/>
        </p:spPr>
        <p:txBody>
          <a:bodyPr wrap="none" rtlCol="0">
            <a:spAutoFit/>
          </a:bodyPr>
          <a:p>
            <a:pPr algn="l"/>
            <a:r>
              <a:rPr lang="zh-CN" altLang="en-US" sz="1600" b="1" dirty="0">
                <a:latin typeface="微软雅黑" panose="020B0503020204020204" charset="-122"/>
                <a:ea typeface="微软雅黑" panose="020B0503020204020204" charset="-122"/>
                <a:cs typeface="微软雅黑" panose="020B0503020204020204" charset="-122"/>
                <a:sym typeface="+mn-ea"/>
              </a:rPr>
              <a:t>主要功能：</a:t>
            </a:r>
            <a:r>
              <a:rPr lang="en-US" altLang="zh-CN" sz="1600" b="1" dirty="0">
                <a:latin typeface="微软雅黑" panose="020B0503020204020204" charset="-122"/>
                <a:ea typeface="微软雅黑" panose="020B0503020204020204" charset="-122"/>
                <a:cs typeface="微软雅黑" panose="020B0503020204020204" charset="-122"/>
                <a:sym typeface="+mn-ea"/>
              </a:rPr>
              <a:t>3</a:t>
            </a:r>
            <a:r>
              <a:rPr lang="zh-CN" altLang="en-US" sz="1600" b="1" dirty="0">
                <a:latin typeface="微软雅黑" panose="020B0503020204020204" charset="-122"/>
                <a:ea typeface="微软雅黑" panose="020B0503020204020204" charset="-122"/>
                <a:cs typeface="微软雅黑" panose="020B0503020204020204" charset="-122"/>
                <a:sym typeface="+mn-ea"/>
              </a:rPr>
              <a:t>、外部群主动加粉</a:t>
            </a:r>
            <a:endParaRPr lang="en-US" altLang="zh-CN" sz="1600" b="1" spc="30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752475" y="869315"/>
            <a:ext cx="8432165" cy="8299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lvl="0" algn="l"/>
            <a:r>
              <a:rPr lang="zh-CN" altLang="en-US" sz="1600" b="1">
                <a:solidFill>
                  <a:srgbClr val="C00000"/>
                </a:solidFill>
                <a:sym typeface="+mn-ea"/>
              </a:rPr>
              <a:t>群加粉功能</a:t>
            </a:r>
            <a:r>
              <a:rPr lang="zh-CN" altLang="en-US" sz="1600" dirty="0">
                <a:sym typeface="+mn-ea"/>
              </a:rPr>
              <a:t>：把企微导购所在的外部群群友全部进行主动添加</a:t>
            </a:r>
            <a:endParaRPr lang="zh-CN" altLang="en-US" sz="1600" dirty="0">
              <a:sym typeface="+mn-ea"/>
            </a:endParaRPr>
          </a:p>
          <a:p>
            <a:pPr lvl="0" algn="l"/>
            <a:r>
              <a:rPr lang="en-US" altLang="zh-CN" sz="1600" dirty="0">
                <a:sym typeface="+mn-ea"/>
              </a:rPr>
              <a:t>1</a:t>
            </a:r>
            <a:r>
              <a:rPr lang="zh-CN" altLang="en-US" sz="1600" dirty="0">
                <a:sym typeface="+mn-ea"/>
              </a:rPr>
              <a:t>、这是个官方禁用的功能，风险高，只能用于个微粉转企微的时候一次性转粉，不能经常用</a:t>
            </a:r>
            <a:endParaRPr lang="zh-CN" altLang="en-US" sz="1600" dirty="0">
              <a:sym typeface="+mn-ea"/>
            </a:endParaRPr>
          </a:p>
          <a:p>
            <a:pPr lvl="0" algn="l"/>
            <a:r>
              <a:rPr lang="en-US" altLang="zh-CN" sz="1600" dirty="0">
                <a:sym typeface="+mn-ea"/>
              </a:rPr>
              <a:t>2</a:t>
            </a:r>
            <a:r>
              <a:rPr lang="zh-CN" altLang="en-US" sz="1600" dirty="0">
                <a:sym typeface="+mn-ea"/>
              </a:rPr>
              <a:t>、需要在开始建群时加入加粉导购号，才能操作新进来成员时自动添加群成员</a:t>
            </a:r>
            <a:endParaRPr lang="zh-CN" altLang="en-US" sz="1600" dirty="0">
              <a:sym typeface="+mn-ea"/>
            </a:endParaRPr>
          </a:p>
        </p:txBody>
      </p:sp>
      <p:pic>
        <p:nvPicPr>
          <p:cNvPr id="5" name="内容占位符 6"/>
          <p:cNvPicPr>
            <a:picLocks noGrp="1" noChangeAspect="1"/>
          </p:cNvPicPr>
          <p:nvPr>
            <p:ph idx="1"/>
          </p:nvPr>
        </p:nvPicPr>
        <p:blipFill>
          <a:blip r:embed="rId3"/>
          <a:stretch>
            <a:fillRect/>
          </a:stretch>
        </p:blipFill>
        <p:spPr>
          <a:xfrm>
            <a:off x="752475" y="1699260"/>
            <a:ext cx="8432800" cy="3519170"/>
          </a:xfrm>
          <a:prstGeom prst="rect">
            <a:avLst/>
          </a:prstGeom>
        </p:spPr>
      </p:pic>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19" name="矩形 18"/>
          <p:cNvSpPr/>
          <p:nvPr/>
        </p:nvSpPr>
        <p:spPr>
          <a:xfrm>
            <a:off x="108585" y="11684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154430" y="451485"/>
            <a:ext cx="3188335" cy="337185"/>
          </a:xfrm>
          <a:prstGeom prst="rect">
            <a:avLst/>
          </a:prstGeom>
          <a:noFill/>
        </p:spPr>
        <p:txBody>
          <a:bodyPr wrap="square" rtlCol="0">
            <a:spAutoFit/>
          </a:bodyPr>
          <a:p>
            <a:pPr algn="l"/>
            <a:r>
              <a:rPr lang="zh-CN" altLang="en-US" sz="1600" b="1" dirty="0">
                <a:latin typeface="微软雅黑" panose="020B0503020204020204" charset="-122"/>
                <a:ea typeface="微软雅黑" panose="020B0503020204020204" charset="-122"/>
                <a:cs typeface="微软雅黑" panose="020B0503020204020204" charset="-122"/>
                <a:sym typeface="+mn-ea"/>
              </a:rPr>
              <a:t>主要功能：</a:t>
            </a:r>
            <a:r>
              <a:rPr lang="en-US" altLang="zh-CN" sz="1600" b="1" dirty="0">
                <a:latin typeface="微软雅黑" panose="020B0503020204020204" charset="-122"/>
                <a:ea typeface="微软雅黑" panose="020B0503020204020204" charset="-122"/>
                <a:cs typeface="微软雅黑" panose="020B0503020204020204" charset="-122"/>
                <a:sym typeface="+mn-ea"/>
              </a:rPr>
              <a:t>4</a:t>
            </a:r>
            <a:r>
              <a:rPr lang="zh-CN" altLang="en-US" sz="1600" b="1" dirty="0">
                <a:latin typeface="微软雅黑" panose="020B0503020204020204" charset="-122"/>
                <a:ea typeface="微软雅黑" panose="020B0503020204020204" charset="-122"/>
                <a:cs typeface="微软雅黑" panose="020B0503020204020204" charset="-122"/>
                <a:sym typeface="+mn-ea"/>
              </a:rPr>
              <a:t>、个微好友主动加粉</a:t>
            </a:r>
            <a:endParaRPr lang="en-US" altLang="zh-CN" sz="1600" b="1" spc="30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pic>
        <p:nvPicPr>
          <p:cNvPr id="5" name="内容占位符 6"/>
          <p:cNvPicPr>
            <a:picLocks noGrp="1" noChangeAspect="1"/>
          </p:cNvPicPr>
          <p:nvPr>
            <p:ph idx="1"/>
          </p:nvPr>
        </p:nvPicPr>
        <p:blipFill>
          <a:blip r:embed="rId3"/>
          <a:stretch>
            <a:fillRect/>
          </a:stretch>
        </p:blipFill>
        <p:spPr>
          <a:xfrm>
            <a:off x="752475" y="1699260"/>
            <a:ext cx="8432165" cy="3528060"/>
          </a:xfrm>
          <a:prstGeom prst="rect">
            <a:avLst/>
          </a:prstGeom>
        </p:spPr>
      </p:pic>
      <p:sp>
        <p:nvSpPr>
          <p:cNvPr id="3" name="文本框 2"/>
          <p:cNvSpPr txBox="1"/>
          <p:nvPr/>
        </p:nvSpPr>
        <p:spPr>
          <a:xfrm>
            <a:off x="752475" y="869315"/>
            <a:ext cx="8432165" cy="8299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lvl="0" algn="l"/>
            <a:r>
              <a:rPr lang="zh-CN" altLang="en-US" sz="1600" b="1">
                <a:solidFill>
                  <a:srgbClr val="C00000"/>
                </a:solidFill>
                <a:sym typeface="+mn-ea"/>
              </a:rPr>
              <a:t>群加粉功能</a:t>
            </a:r>
            <a:r>
              <a:rPr lang="zh-CN" altLang="en-US" sz="1600" dirty="0">
                <a:sym typeface="+mn-ea"/>
              </a:rPr>
              <a:t>：把企微导购对应绑定的个微号好友全部进行主动添加</a:t>
            </a:r>
            <a:endParaRPr lang="zh-CN" altLang="en-US" sz="1600" dirty="0">
              <a:sym typeface="+mn-ea"/>
            </a:endParaRPr>
          </a:p>
          <a:p>
            <a:pPr lvl="0" algn="l"/>
            <a:r>
              <a:rPr lang="en-US" altLang="zh-CN" sz="1600" dirty="0">
                <a:sym typeface="+mn-ea"/>
              </a:rPr>
              <a:t>1</a:t>
            </a:r>
            <a:r>
              <a:rPr lang="zh-CN" altLang="en-US" sz="1600" dirty="0">
                <a:sym typeface="+mn-ea"/>
              </a:rPr>
              <a:t>、这是个官方禁用的功能，风险高，只能用于个微粉转企微的时候一次性转粉，不能经常用</a:t>
            </a:r>
            <a:endParaRPr lang="zh-CN" altLang="en-US" sz="1600" dirty="0">
              <a:sym typeface="+mn-ea"/>
            </a:endParaRPr>
          </a:p>
          <a:p>
            <a:pPr lvl="0" algn="l"/>
            <a:r>
              <a:rPr lang="en-US" altLang="zh-CN" sz="1600" dirty="0">
                <a:sym typeface="+mn-ea"/>
              </a:rPr>
              <a:t>2</a:t>
            </a:r>
            <a:r>
              <a:rPr lang="zh-CN" altLang="en-US" sz="1600" dirty="0">
                <a:sym typeface="+mn-ea"/>
              </a:rPr>
              <a:t>、需要原来用于加粉的个微号申请成为企微导购账号，再把这个企微导购账号运行主动加粉</a:t>
            </a:r>
            <a:endParaRPr lang="zh-CN" altLang="en-US" sz="1600" dirty="0">
              <a:sym typeface="+mn-ea"/>
            </a:endParaRPr>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19" name="矩形 18"/>
          <p:cNvSpPr/>
          <p:nvPr/>
        </p:nvSpPr>
        <p:spPr>
          <a:xfrm>
            <a:off x="108585" y="11684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139825" y="451485"/>
            <a:ext cx="3380740" cy="337185"/>
          </a:xfrm>
          <a:prstGeom prst="rect">
            <a:avLst/>
          </a:prstGeom>
          <a:noFill/>
        </p:spPr>
        <p:txBody>
          <a:bodyPr wrap="square" rtlCol="0">
            <a:spAutoFit/>
          </a:bodyPr>
          <a:p>
            <a:pPr algn="l"/>
            <a:r>
              <a:rPr lang="zh-CN" altLang="en-US" sz="1600" b="1" dirty="0">
                <a:latin typeface="微软雅黑" panose="020B0503020204020204" charset="-122"/>
                <a:ea typeface="微软雅黑" panose="020B0503020204020204" charset="-122"/>
                <a:cs typeface="微软雅黑" panose="020B0503020204020204" charset="-122"/>
                <a:sym typeface="+mn-ea"/>
              </a:rPr>
              <a:t>主要功能：</a:t>
            </a:r>
            <a:r>
              <a:rPr lang="en-US" altLang="zh-CN" sz="1600" b="1" dirty="0">
                <a:latin typeface="微软雅黑" panose="020B0503020204020204" charset="-122"/>
                <a:ea typeface="微软雅黑" panose="020B0503020204020204" charset="-122"/>
                <a:cs typeface="微软雅黑" panose="020B0503020204020204" charset="-122"/>
                <a:sym typeface="+mn-ea"/>
              </a:rPr>
              <a:t>5</a:t>
            </a:r>
            <a:r>
              <a:rPr lang="zh-CN" altLang="en-US" sz="1600" b="1" dirty="0">
                <a:latin typeface="微软雅黑" panose="020B0503020204020204" charset="-122"/>
                <a:ea typeface="微软雅黑" panose="020B0503020204020204" charset="-122"/>
                <a:cs typeface="微软雅黑" panose="020B0503020204020204" charset="-122"/>
                <a:sym typeface="+mn-ea"/>
              </a:rPr>
              <a:t>、用户标签</a:t>
            </a:r>
            <a:endParaRPr lang="en-US" altLang="zh-CN" sz="1600" b="1" spc="30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752475" y="869315"/>
            <a:ext cx="8432165" cy="33718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lvl="0" algn="l"/>
            <a:r>
              <a:rPr lang="zh-CN" altLang="en-US" sz="1600" b="1">
                <a:solidFill>
                  <a:srgbClr val="C00000"/>
                </a:solidFill>
                <a:sym typeface="+mn-ea"/>
              </a:rPr>
              <a:t>企业标签</a:t>
            </a:r>
            <a:r>
              <a:rPr lang="zh-CN" altLang="en-US" sz="1600" dirty="0">
                <a:sym typeface="+mn-ea"/>
              </a:rPr>
              <a:t>：</a:t>
            </a:r>
            <a:r>
              <a:rPr lang="zh-CN" sz="1600" dirty="0">
                <a:sym typeface="+mn-ea"/>
              </a:rPr>
              <a:t>跟企业微信后台的用户标签功能同步，提供了更丰富的查询、筛选管理后台</a:t>
            </a:r>
            <a:endParaRPr lang="zh-CN" sz="1600"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3" name="内容占位符 2"/>
          <p:cNvPicPr>
            <a:picLocks noChangeAspect="1"/>
          </p:cNvPicPr>
          <p:nvPr>
            <p:ph idx="1"/>
          </p:nvPr>
        </p:nvPicPr>
        <p:blipFill>
          <a:blip r:embed="rId4"/>
          <a:stretch>
            <a:fillRect/>
          </a:stretch>
        </p:blipFill>
        <p:spPr>
          <a:xfrm>
            <a:off x="1863725" y="1265555"/>
            <a:ext cx="6209665" cy="4376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19" name="矩形 18"/>
          <p:cNvSpPr/>
          <p:nvPr/>
        </p:nvSpPr>
        <p:spPr>
          <a:xfrm>
            <a:off x="108585" y="11684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168400" y="451485"/>
            <a:ext cx="3101975" cy="337185"/>
          </a:xfrm>
          <a:prstGeom prst="rect">
            <a:avLst/>
          </a:prstGeom>
          <a:noFill/>
        </p:spPr>
        <p:txBody>
          <a:bodyPr wrap="square" rtlCol="0">
            <a:spAutoFit/>
          </a:bodyPr>
          <a:p>
            <a:pPr algn="l"/>
            <a:r>
              <a:rPr lang="zh-CN" altLang="en-US" sz="1600" b="1" dirty="0">
                <a:latin typeface="微软雅黑" panose="020B0503020204020204" charset="-122"/>
                <a:ea typeface="微软雅黑" panose="020B0503020204020204" charset="-122"/>
                <a:cs typeface="微软雅黑" panose="020B0503020204020204" charset="-122"/>
                <a:sym typeface="+mn-ea"/>
              </a:rPr>
              <a:t>主要功能：</a:t>
            </a:r>
            <a:r>
              <a:rPr lang="en-US" altLang="zh-CN" sz="1600" b="1" dirty="0">
                <a:latin typeface="微软雅黑" panose="020B0503020204020204" charset="-122"/>
                <a:ea typeface="微软雅黑" panose="020B0503020204020204" charset="-122"/>
                <a:cs typeface="微软雅黑" panose="020B0503020204020204" charset="-122"/>
                <a:sym typeface="+mn-ea"/>
              </a:rPr>
              <a:t>6</a:t>
            </a:r>
            <a:r>
              <a:rPr lang="zh-CN" altLang="en-US" sz="1600" b="1" dirty="0">
                <a:latin typeface="微软雅黑" panose="020B0503020204020204" charset="-122"/>
                <a:ea typeface="微软雅黑" panose="020B0503020204020204" charset="-122"/>
                <a:cs typeface="微软雅黑" panose="020B0503020204020204" charset="-122"/>
                <a:sym typeface="+mn-ea"/>
              </a:rPr>
              <a:t>、消息批量群发</a:t>
            </a:r>
            <a:endParaRPr lang="en-US" altLang="zh-CN" sz="1600" b="1" spc="30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752475" y="869315"/>
            <a:ext cx="8432800" cy="1076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algn="l"/>
            <a:r>
              <a:rPr lang="zh-CN" altLang="en-US" sz="1600" b="1">
                <a:solidFill>
                  <a:srgbClr val="C00000"/>
                </a:solidFill>
                <a:sym typeface="+mn-ea"/>
              </a:rPr>
              <a:t>新增群发</a:t>
            </a:r>
            <a:r>
              <a:rPr lang="zh-CN" altLang="en-US" sz="1600" dirty="0">
                <a:sym typeface="+mn-ea"/>
              </a:rPr>
              <a:t>：跟企业微信后台的定向群发功能类似，主要区别有</a:t>
            </a:r>
            <a:r>
              <a:rPr lang="en-US" altLang="zh-CN" sz="1600" dirty="0">
                <a:sym typeface="+mn-ea"/>
              </a:rPr>
              <a:t>3</a:t>
            </a:r>
            <a:r>
              <a:rPr lang="zh-CN" altLang="en-US" sz="1600" dirty="0">
                <a:sym typeface="+mn-ea"/>
              </a:rPr>
              <a:t>点：</a:t>
            </a:r>
            <a:endParaRPr lang="zh-CN" altLang="en-US" sz="1600" dirty="0">
              <a:sym typeface="+mn-ea"/>
            </a:endParaRPr>
          </a:p>
          <a:p>
            <a:pPr algn="l"/>
            <a:r>
              <a:rPr lang="en-US" altLang="zh-CN" sz="1600" dirty="0">
                <a:sym typeface="+mn-ea"/>
              </a:rPr>
              <a:t>1</a:t>
            </a:r>
            <a:r>
              <a:rPr lang="zh-CN" altLang="en-US" sz="1600" dirty="0">
                <a:sym typeface="+mn-ea"/>
              </a:rPr>
              <a:t>、企微后台的群发不能定时群发，</a:t>
            </a:r>
            <a:r>
              <a:rPr lang="en-US" altLang="zh-CN" sz="1600" dirty="0">
                <a:sym typeface="+mn-ea"/>
              </a:rPr>
              <a:t>SCRM</a:t>
            </a:r>
            <a:r>
              <a:rPr lang="zh-CN" altLang="en-US" sz="1600" dirty="0">
                <a:sym typeface="+mn-ea"/>
              </a:rPr>
              <a:t>的可以</a:t>
            </a:r>
            <a:endParaRPr lang="zh-CN" altLang="en-US" sz="1600" dirty="0">
              <a:sym typeface="+mn-ea"/>
            </a:endParaRPr>
          </a:p>
          <a:p>
            <a:pPr algn="l"/>
            <a:r>
              <a:rPr lang="en-US" altLang="zh-CN" sz="1600" dirty="0">
                <a:sym typeface="+mn-ea"/>
              </a:rPr>
              <a:t>2</a:t>
            </a:r>
            <a:r>
              <a:rPr lang="zh-CN" altLang="en-US" sz="1600" dirty="0">
                <a:sym typeface="+mn-ea"/>
              </a:rPr>
              <a:t>、企微后台的群发需要导购在手机上点确认才会发出，</a:t>
            </a:r>
            <a:r>
              <a:rPr lang="en-US" altLang="zh-CN" sz="1600" dirty="0">
                <a:sym typeface="+mn-ea"/>
              </a:rPr>
              <a:t>SCRM</a:t>
            </a:r>
            <a:r>
              <a:rPr lang="zh-CN" altLang="en-US" sz="1600" dirty="0">
                <a:sym typeface="+mn-ea"/>
              </a:rPr>
              <a:t>不需要</a:t>
            </a:r>
            <a:endParaRPr lang="zh-CN" altLang="en-US" sz="1600" dirty="0">
              <a:sym typeface="+mn-ea"/>
            </a:endParaRPr>
          </a:p>
          <a:p>
            <a:pPr algn="l"/>
            <a:r>
              <a:rPr lang="en-US" altLang="zh-CN" sz="1600" dirty="0">
                <a:sym typeface="+mn-ea"/>
              </a:rPr>
              <a:t>3</a:t>
            </a:r>
            <a:r>
              <a:rPr lang="zh-CN" altLang="en-US" sz="1600" dirty="0">
                <a:sym typeface="+mn-ea"/>
              </a:rPr>
              <a:t>、企微后台的群发每个用户每月只能收到</a:t>
            </a:r>
            <a:r>
              <a:rPr lang="en-US" altLang="zh-CN" sz="1600" dirty="0">
                <a:sym typeface="+mn-ea"/>
              </a:rPr>
              <a:t>4</a:t>
            </a:r>
            <a:r>
              <a:rPr lang="zh-CN" altLang="en-US" sz="1600" dirty="0">
                <a:sym typeface="+mn-ea"/>
              </a:rPr>
              <a:t>条，</a:t>
            </a:r>
            <a:r>
              <a:rPr lang="en-US" altLang="zh-CN" sz="1600" dirty="0">
                <a:sym typeface="+mn-ea"/>
              </a:rPr>
              <a:t>SCRMAPI</a:t>
            </a:r>
            <a:r>
              <a:rPr lang="zh-CN" altLang="en-US" sz="1600" dirty="0">
                <a:sym typeface="+mn-ea"/>
              </a:rPr>
              <a:t>通过云手机群发，没有次数限制</a:t>
            </a:r>
            <a:endParaRPr lang="zh-CN" altLang="en-US" sz="1600"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12" name="内容占位符 11"/>
          <p:cNvPicPr>
            <a:picLocks noGrp="1" noChangeAspect="1"/>
          </p:cNvPicPr>
          <p:nvPr>
            <p:ph idx="1"/>
          </p:nvPr>
        </p:nvPicPr>
        <p:blipFill>
          <a:blip r:embed="rId3"/>
          <a:stretch>
            <a:fillRect/>
          </a:stretch>
        </p:blipFill>
        <p:spPr>
          <a:xfrm>
            <a:off x="752475" y="1945640"/>
            <a:ext cx="8432800" cy="3543935"/>
          </a:xfrm>
          <a:prstGeom prst="rect">
            <a:avLst/>
          </a:prstGeom>
        </p:spPr>
      </p:pic>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19" name="矩形 18"/>
          <p:cNvSpPr/>
          <p:nvPr/>
        </p:nvSpPr>
        <p:spPr>
          <a:xfrm>
            <a:off x="108585" y="11684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168400" y="451485"/>
            <a:ext cx="4792980" cy="306705"/>
          </a:xfrm>
          <a:prstGeom prst="rect">
            <a:avLst/>
          </a:prstGeom>
          <a:noFill/>
        </p:spPr>
        <p:txBody>
          <a:bodyPr wrap="square" rtlCol="0">
            <a:spAutoFit/>
          </a:bodyPr>
          <a:p>
            <a:pPr algn="l"/>
            <a:r>
              <a:rPr lang="zh-CN" altLang="en-US" sz="1400" b="1" dirty="0">
                <a:latin typeface="微软雅黑" panose="020B0503020204020204" charset="-122"/>
                <a:ea typeface="微软雅黑" panose="020B0503020204020204" charset="-122"/>
                <a:cs typeface="微软雅黑" panose="020B0503020204020204" charset="-122"/>
                <a:sym typeface="+mn-ea"/>
              </a:rPr>
              <a:t>主要功能：</a:t>
            </a:r>
            <a:r>
              <a:rPr lang="en-US" altLang="zh-CN" sz="1400" b="1" dirty="0">
                <a:latin typeface="微软雅黑" panose="020B0503020204020204" charset="-122"/>
                <a:ea typeface="微软雅黑" panose="020B0503020204020204" charset="-122"/>
                <a:cs typeface="微软雅黑" panose="020B0503020204020204" charset="-122"/>
                <a:sym typeface="+mn-ea"/>
              </a:rPr>
              <a:t>7</a:t>
            </a:r>
            <a:r>
              <a:rPr lang="zh-CN" altLang="en-US" sz="1400" b="1" dirty="0">
                <a:latin typeface="微软雅黑" panose="020B0503020204020204" charset="-122"/>
                <a:ea typeface="微软雅黑" panose="020B0503020204020204" charset="-122"/>
                <a:cs typeface="微软雅黑" panose="020B0503020204020204" charset="-122"/>
                <a:sym typeface="+mn-ea"/>
              </a:rPr>
              <a:t>、外部群批量群发</a:t>
            </a:r>
            <a:endParaRPr lang="en-US" altLang="zh-CN" sz="1400" b="1" spc="30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752475" y="869315"/>
            <a:ext cx="8432165" cy="8299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algn="l"/>
            <a:r>
              <a:rPr lang="zh-CN" altLang="en-US" sz="1600" b="1">
                <a:solidFill>
                  <a:srgbClr val="C00000"/>
                </a:solidFill>
                <a:sym typeface="+mn-ea"/>
              </a:rPr>
              <a:t>外部群群发</a:t>
            </a:r>
            <a:r>
              <a:rPr lang="zh-CN" altLang="en-US" sz="1600">
                <a:sym typeface="+mn-ea"/>
              </a:rPr>
              <a:t>：</a:t>
            </a:r>
            <a:r>
              <a:rPr lang="zh-CN" altLang="en-US" sz="1600" dirty="0">
                <a:sym typeface="+mn-ea"/>
              </a:rPr>
              <a:t>企微后台也提供了外部群群发的功能，这两者主要区别有</a:t>
            </a:r>
            <a:r>
              <a:rPr lang="zh-CN" altLang="en-US" sz="1600" dirty="0">
                <a:sym typeface="+mn-ea"/>
              </a:rPr>
              <a:t>：</a:t>
            </a:r>
            <a:endParaRPr lang="zh-CN" altLang="en-US" sz="1600" dirty="0">
              <a:sym typeface="+mn-ea"/>
            </a:endParaRPr>
          </a:p>
          <a:p>
            <a:pPr algn="l"/>
            <a:r>
              <a:rPr lang="en-US" altLang="zh-CN" sz="1600" dirty="0">
                <a:sym typeface="+mn-ea"/>
              </a:rPr>
              <a:t>1</a:t>
            </a:r>
            <a:r>
              <a:rPr lang="zh-CN" altLang="en-US" sz="1600" dirty="0">
                <a:sym typeface="+mn-ea"/>
              </a:rPr>
              <a:t>、企微后台的群发不能定时发，</a:t>
            </a:r>
            <a:r>
              <a:rPr lang="en-US" altLang="zh-CN" sz="1600" dirty="0">
                <a:sym typeface="+mn-ea"/>
              </a:rPr>
              <a:t>SCRM</a:t>
            </a:r>
            <a:r>
              <a:rPr lang="zh-CN" altLang="en-US" sz="1600" dirty="0">
                <a:sym typeface="+mn-ea"/>
              </a:rPr>
              <a:t>的可以</a:t>
            </a:r>
            <a:endParaRPr lang="zh-CN" altLang="en-US" sz="1600" dirty="0">
              <a:sym typeface="+mn-ea"/>
            </a:endParaRPr>
          </a:p>
          <a:p>
            <a:pPr algn="l"/>
            <a:r>
              <a:rPr lang="en-US" altLang="zh-CN" sz="1600" dirty="0">
                <a:sym typeface="+mn-ea"/>
              </a:rPr>
              <a:t>2</a:t>
            </a:r>
            <a:r>
              <a:rPr lang="zh-CN" altLang="en-US" sz="1600" dirty="0">
                <a:sym typeface="+mn-ea"/>
              </a:rPr>
              <a:t>、企微后台的</a:t>
            </a:r>
            <a:r>
              <a:rPr lang="zh-CN" altLang="en-US" sz="1600" dirty="0">
                <a:sym typeface="+mn-ea"/>
              </a:rPr>
              <a:t>群发筛选维度比较单一，群比较多而且命名复杂的时候无法精准选择</a:t>
            </a:r>
            <a:endParaRPr lang="zh-CN" altLang="en-US" sz="1600"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3" name="内容占位符 2"/>
          <p:cNvPicPr>
            <a:picLocks noChangeAspect="1"/>
          </p:cNvPicPr>
          <p:nvPr>
            <p:ph idx="1"/>
          </p:nvPr>
        </p:nvPicPr>
        <p:blipFill>
          <a:blip r:embed="rId4"/>
          <a:stretch>
            <a:fillRect/>
          </a:stretch>
        </p:blipFill>
        <p:spPr>
          <a:xfrm>
            <a:off x="752475" y="1699260"/>
            <a:ext cx="6969760" cy="3872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19" name="矩形 18"/>
          <p:cNvSpPr/>
          <p:nvPr/>
        </p:nvSpPr>
        <p:spPr>
          <a:xfrm>
            <a:off x="108585" y="11684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183640" y="451485"/>
            <a:ext cx="4284980" cy="337185"/>
          </a:xfrm>
          <a:prstGeom prst="rect">
            <a:avLst/>
          </a:prstGeom>
          <a:noFill/>
        </p:spPr>
        <p:txBody>
          <a:bodyPr wrap="square" rtlCol="0">
            <a:spAutoFit/>
          </a:bodyPr>
          <a:p>
            <a:pPr algn="l"/>
            <a:r>
              <a:rPr lang="zh-CN" altLang="en-US" sz="1600" b="1" dirty="0">
                <a:latin typeface="微软雅黑" panose="020B0503020204020204" charset="-122"/>
                <a:ea typeface="微软雅黑" panose="020B0503020204020204" charset="-122"/>
                <a:cs typeface="微软雅黑" panose="020B0503020204020204" charset="-122"/>
                <a:sym typeface="+mn-ea"/>
              </a:rPr>
              <a:t>主要功能：</a:t>
            </a:r>
            <a:r>
              <a:rPr lang="en-US" altLang="zh-CN" sz="1600" b="1" dirty="0">
                <a:latin typeface="微软雅黑" panose="020B0503020204020204" charset="-122"/>
                <a:ea typeface="微软雅黑" panose="020B0503020204020204" charset="-122"/>
                <a:cs typeface="微软雅黑" panose="020B0503020204020204" charset="-122"/>
                <a:sym typeface="+mn-ea"/>
              </a:rPr>
              <a:t>8</a:t>
            </a:r>
            <a:r>
              <a:rPr lang="zh-CN" altLang="en-US" sz="1600" b="1" dirty="0">
                <a:latin typeface="微软雅黑" panose="020B0503020204020204" charset="-122"/>
                <a:ea typeface="微软雅黑" panose="020B0503020204020204" charset="-122"/>
                <a:cs typeface="微软雅黑" panose="020B0503020204020204" charset="-122"/>
                <a:sym typeface="+mn-ea"/>
              </a:rPr>
              <a:t>、</a:t>
            </a:r>
            <a:r>
              <a:rPr lang="en-US" altLang="zh-CN" sz="1600" b="1" dirty="0">
                <a:latin typeface="微软雅黑" panose="020B0503020204020204" charset="-122"/>
                <a:ea typeface="微软雅黑" panose="020B0503020204020204" charset="-122"/>
                <a:cs typeface="微软雅黑" panose="020B0503020204020204" charset="-122"/>
                <a:sym typeface="+mn-ea"/>
              </a:rPr>
              <a:t>WEB</a:t>
            </a:r>
            <a:r>
              <a:rPr lang="zh-CN" sz="1600" b="1" dirty="0">
                <a:latin typeface="微软雅黑" panose="020B0503020204020204" charset="-122"/>
                <a:ea typeface="微软雅黑" panose="020B0503020204020204" charset="-122"/>
                <a:cs typeface="微软雅黑" panose="020B0503020204020204" charset="-122"/>
                <a:sym typeface="+mn-ea"/>
              </a:rPr>
              <a:t>中台</a:t>
            </a:r>
            <a:endParaRPr lang="zh-CN" sz="1600" b="1" spc="300" noProof="0" dirty="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752475" y="869315"/>
            <a:ext cx="8432165" cy="8299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algn="l"/>
            <a:r>
              <a:rPr lang="zh-CN" altLang="en-US" sz="1600" b="1">
                <a:solidFill>
                  <a:srgbClr val="C00000"/>
                </a:solidFill>
                <a:sym typeface="+mn-ea"/>
              </a:rPr>
              <a:t>工作台</a:t>
            </a:r>
            <a:r>
              <a:rPr lang="zh-CN" altLang="en-US" sz="1600">
                <a:sym typeface="+mn-ea"/>
              </a:rPr>
              <a:t>：</a:t>
            </a:r>
            <a:r>
              <a:rPr lang="zh-CN" sz="1600" dirty="0">
                <a:sym typeface="+mn-ea"/>
              </a:rPr>
              <a:t>类似千牛工作台，把多个导购账号的客户和聊天界面都整合在一起，方便切换</a:t>
            </a:r>
            <a:r>
              <a:rPr lang="zh-CN" altLang="en-US" sz="1600" dirty="0">
                <a:sym typeface="+mn-ea"/>
              </a:rPr>
              <a:t>：</a:t>
            </a:r>
            <a:endParaRPr lang="zh-CN" altLang="en-US" sz="1600" dirty="0">
              <a:sym typeface="+mn-ea"/>
            </a:endParaRPr>
          </a:p>
          <a:p>
            <a:pPr algn="l"/>
            <a:r>
              <a:rPr lang="en-US" altLang="zh-CN" sz="1600" dirty="0">
                <a:sym typeface="+mn-ea"/>
              </a:rPr>
              <a:t>1</a:t>
            </a:r>
            <a:r>
              <a:rPr lang="zh-CN" altLang="en-US" sz="1600" dirty="0">
                <a:sym typeface="+mn-ea"/>
              </a:rPr>
              <a:t>、</a:t>
            </a:r>
            <a:r>
              <a:rPr lang="zh-CN" sz="1600" dirty="0">
                <a:sym typeface="+mn-ea"/>
              </a:rPr>
              <a:t>目前只有支持云手机的</a:t>
            </a:r>
            <a:r>
              <a:rPr lang="en-US" altLang="zh-CN" sz="1600" dirty="0">
                <a:sym typeface="+mn-ea"/>
              </a:rPr>
              <a:t>SCRM</a:t>
            </a:r>
            <a:r>
              <a:rPr lang="zh-CN" altLang="en-US" sz="1600" dirty="0">
                <a:sym typeface="+mn-ea"/>
              </a:rPr>
              <a:t>软件才能配置</a:t>
            </a:r>
            <a:r>
              <a:rPr lang="en-US" altLang="zh-CN" sz="1600" dirty="0">
                <a:sym typeface="+mn-ea"/>
              </a:rPr>
              <a:t>WEB</a:t>
            </a:r>
            <a:r>
              <a:rPr lang="zh-CN" altLang="en-US" sz="1600" dirty="0">
                <a:sym typeface="+mn-ea"/>
              </a:rPr>
              <a:t>中台</a:t>
            </a:r>
            <a:endParaRPr lang="zh-CN" altLang="en-US" sz="1600" dirty="0">
              <a:sym typeface="+mn-ea"/>
            </a:endParaRPr>
          </a:p>
          <a:p>
            <a:pPr algn="l"/>
            <a:r>
              <a:rPr lang="en-US" altLang="zh-CN" sz="1600" dirty="0">
                <a:sym typeface="+mn-ea"/>
              </a:rPr>
              <a:t>2</a:t>
            </a:r>
            <a:r>
              <a:rPr lang="zh-CN" altLang="en-US" sz="1600" dirty="0">
                <a:sym typeface="+mn-ea"/>
              </a:rPr>
              <a:t>、中台的回复效率远远高于</a:t>
            </a:r>
            <a:r>
              <a:rPr lang="en-US" altLang="zh-CN" sz="1600" dirty="0">
                <a:sym typeface="+mn-ea"/>
              </a:rPr>
              <a:t>PC</a:t>
            </a:r>
            <a:r>
              <a:rPr lang="zh-CN" altLang="en-US" sz="1600" dirty="0">
                <a:sym typeface="+mn-ea"/>
              </a:rPr>
              <a:t>企微多开和在手机上直接回复，而且方便调用话术库素材库</a:t>
            </a:r>
            <a:endParaRPr lang="zh-CN" altLang="en-US" sz="1600"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5" name="内容占位符 4"/>
          <p:cNvPicPr>
            <a:picLocks noChangeAspect="1"/>
          </p:cNvPicPr>
          <p:nvPr>
            <p:ph idx="1"/>
          </p:nvPr>
        </p:nvPicPr>
        <p:blipFill>
          <a:blip r:embed="rId4"/>
          <a:stretch>
            <a:fillRect/>
          </a:stretch>
        </p:blipFill>
        <p:spPr>
          <a:xfrm>
            <a:off x="752475" y="1699260"/>
            <a:ext cx="8432165" cy="38677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19" name="矩形 18"/>
          <p:cNvSpPr/>
          <p:nvPr/>
        </p:nvSpPr>
        <p:spPr>
          <a:xfrm>
            <a:off x="108585" y="11684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168400" y="451485"/>
            <a:ext cx="2977515" cy="337185"/>
          </a:xfrm>
          <a:prstGeom prst="rect">
            <a:avLst/>
          </a:prstGeom>
          <a:noFill/>
        </p:spPr>
        <p:txBody>
          <a:bodyPr wrap="square" rtlCol="0">
            <a:spAutoFit/>
          </a:bodyPr>
          <a:p>
            <a:pPr algn="l"/>
            <a:r>
              <a:rPr lang="zh-CN" altLang="en-US" sz="1600" b="1" dirty="0">
                <a:latin typeface="微软雅黑" panose="020B0503020204020204" charset="-122"/>
                <a:ea typeface="微软雅黑" panose="020B0503020204020204" charset="-122"/>
                <a:cs typeface="微软雅黑" panose="020B0503020204020204" charset="-122"/>
                <a:sym typeface="+mn-ea"/>
              </a:rPr>
              <a:t>主要功能：</a:t>
            </a:r>
            <a:r>
              <a:rPr lang="en-US" altLang="zh-CN" sz="1600" b="1" dirty="0">
                <a:latin typeface="微软雅黑" panose="020B0503020204020204" charset="-122"/>
                <a:ea typeface="微软雅黑" panose="020B0503020204020204" charset="-122"/>
                <a:cs typeface="微软雅黑" panose="020B0503020204020204" charset="-122"/>
                <a:sym typeface="+mn-ea"/>
              </a:rPr>
              <a:t>9</a:t>
            </a:r>
            <a:r>
              <a:rPr lang="zh-CN" altLang="en-US" sz="1600" b="1" dirty="0">
                <a:latin typeface="微软雅黑" panose="020B0503020204020204" charset="-122"/>
                <a:ea typeface="微软雅黑" panose="020B0503020204020204" charset="-122"/>
                <a:cs typeface="微软雅黑" panose="020B0503020204020204" charset="-122"/>
                <a:sym typeface="+mn-ea"/>
              </a:rPr>
              <a:t>、</a:t>
            </a:r>
            <a:r>
              <a:rPr lang="zh-CN" sz="1600" b="1" dirty="0">
                <a:latin typeface="微软雅黑" panose="020B0503020204020204" charset="-122"/>
                <a:ea typeface="微软雅黑" panose="020B0503020204020204" charset="-122"/>
                <a:cs typeface="微软雅黑" panose="020B0503020204020204" charset="-122"/>
                <a:sym typeface="+mn-ea"/>
              </a:rPr>
              <a:t>消息查询</a:t>
            </a:r>
            <a:endParaRPr lang="zh-CN" sz="1600" b="1" spc="30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752475" y="869315"/>
            <a:ext cx="8432165" cy="8299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algn="l"/>
            <a:r>
              <a:rPr lang="zh-CN" altLang="en-US" sz="1600" b="1">
                <a:solidFill>
                  <a:srgbClr val="C00000"/>
                </a:solidFill>
                <a:sym typeface="+mn-ea"/>
              </a:rPr>
              <a:t>消息查询</a:t>
            </a:r>
            <a:r>
              <a:rPr lang="zh-CN" altLang="en-US" sz="1600">
                <a:sym typeface="+mn-ea"/>
              </a:rPr>
              <a:t>：相当于免费使用了企微的会话存档功能</a:t>
            </a:r>
            <a:r>
              <a:rPr lang="zh-CN" altLang="en-US" sz="1600">
                <a:sym typeface="+mn-ea"/>
              </a:rPr>
              <a:t>（腾讯对每个子账号收￥</a:t>
            </a:r>
            <a:r>
              <a:rPr lang="en-US" altLang="zh-CN" sz="1600">
                <a:sym typeface="+mn-ea"/>
              </a:rPr>
              <a:t>300/</a:t>
            </a:r>
            <a:r>
              <a:rPr lang="zh-CN" altLang="en-US" sz="1600">
                <a:sym typeface="+mn-ea"/>
              </a:rPr>
              <a:t>年）</a:t>
            </a:r>
            <a:endParaRPr lang="zh-CN" altLang="en-US" sz="1600">
              <a:sym typeface="+mn-ea"/>
            </a:endParaRPr>
          </a:p>
          <a:p>
            <a:pPr algn="l"/>
            <a:r>
              <a:rPr lang="en-US" altLang="zh-CN" sz="1600">
                <a:sym typeface="+mn-ea"/>
              </a:rPr>
              <a:t>1</a:t>
            </a:r>
            <a:r>
              <a:rPr lang="zh-CN" altLang="en-US" sz="1600">
                <a:sym typeface="+mn-ea"/>
              </a:rPr>
              <a:t>、</a:t>
            </a:r>
            <a:r>
              <a:rPr lang="zh-CN" altLang="en-US" sz="1600">
                <a:sym typeface="+mn-ea"/>
              </a:rPr>
              <a:t>可以根据时间查询，或者查询某个子账号的聊天记录可以筛选</a:t>
            </a:r>
            <a:endParaRPr lang="zh-CN" altLang="en-US" sz="1600">
              <a:sym typeface="+mn-ea"/>
            </a:endParaRPr>
          </a:p>
          <a:p>
            <a:pPr algn="l"/>
            <a:r>
              <a:rPr lang="en-US" altLang="zh-CN" sz="1600">
                <a:sym typeface="+mn-ea"/>
              </a:rPr>
              <a:t>2</a:t>
            </a:r>
            <a:r>
              <a:rPr lang="zh-CN" altLang="en-US" sz="1600">
                <a:sym typeface="+mn-ea"/>
              </a:rPr>
              <a:t>、</a:t>
            </a:r>
            <a:r>
              <a:rPr lang="zh-CN" altLang="en-US" sz="1600">
                <a:sym typeface="+mn-ea"/>
              </a:rPr>
              <a:t>可以根据聊天关键词进行用户打标</a:t>
            </a:r>
            <a:endParaRPr lang="zh-CN" altLang="en-US" sz="1600"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9" name="内容占位符 8"/>
          <p:cNvPicPr>
            <a:picLocks noChangeAspect="1"/>
          </p:cNvPicPr>
          <p:nvPr>
            <p:ph idx="1"/>
          </p:nvPr>
        </p:nvPicPr>
        <p:blipFill>
          <a:blip r:embed="rId4"/>
          <a:stretch>
            <a:fillRect/>
          </a:stretch>
        </p:blipFill>
        <p:spPr>
          <a:xfrm>
            <a:off x="197485" y="1779270"/>
            <a:ext cx="9838055" cy="3419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19" name="矩形 18"/>
          <p:cNvSpPr/>
          <p:nvPr/>
        </p:nvSpPr>
        <p:spPr>
          <a:xfrm>
            <a:off x="108585" y="11684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168400" y="451485"/>
            <a:ext cx="2977515" cy="337185"/>
          </a:xfrm>
          <a:prstGeom prst="rect">
            <a:avLst/>
          </a:prstGeom>
          <a:noFill/>
        </p:spPr>
        <p:txBody>
          <a:bodyPr wrap="square" rtlCol="0">
            <a:spAutoFit/>
          </a:bodyPr>
          <a:p>
            <a:pPr algn="l"/>
            <a:r>
              <a:rPr lang="zh-CN" altLang="en-US" sz="1600" b="1" dirty="0">
                <a:latin typeface="微软雅黑" panose="020B0503020204020204" charset="-122"/>
                <a:ea typeface="微软雅黑" panose="020B0503020204020204" charset="-122"/>
                <a:cs typeface="微软雅黑" panose="020B0503020204020204" charset="-122"/>
                <a:sym typeface="+mn-ea"/>
              </a:rPr>
              <a:t>主要功能：</a:t>
            </a:r>
            <a:r>
              <a:rPr lang="en-US" altLang="zh-CN" sz="1600" b="1" dirty="0">
                <a:latin typeface="微软雅黑" panose="020B0503020204020204" charset="-122"/>
                <a:ea typeface="微软雅黑" panose="020B0503020204020204" charset="-122"/>
                <a:cs typeface="微软雅黑" panose="020B0503020204020204" charset="-122"/>
                <a:sym typeface="+mn-ea"/>
              </a:rPr>
              <a:t>10</a:t>
            </a:r>
            <a:r>
              <a:rPr lang="zh-CN" altLang="en-US" sz="1600" b="1" dirty="0">
                <a:latin typeface="微软雅黑" panose="020B0503020204020204" charset="-122"/>
                <a:ea typeface="微软雅黑" panose="020B0503020204020204" charset="-122"/>
                <a:cs typeface="微软雅黑" panose="020B0503020204020204" charset="-122"/>
                <a:sym typeface="+mn-ea"/>
              </a:rPr>
              <a:t>、</a:t>
            </a:r>
            <a:r>
              <a:rPr lang="zh-CN" sz="1600" b="1" dirty="0">
                <a:latin typeface="微软雅黑" panose="020B0503020204020204" charset="-122"/>
                <a:ea typeface="微软雅黑" panose="020B0503020204020204" charset="-122"/>
                <a:cs typeface="微软雅黑" panose="020B0503020204020204" charset="-122"/>
                <a:sym typeface="+mn-ea"/>
              </a:rPr>
              <a:t>自动标签拉群</a:t>
            </a:r>
            <a:endParaRPr lang="zh-CN" sz="1600" b="1" spc="30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752475" y="869315"/>
            <a:ext cx="8654415" cy="8299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algn="l"/>
            <a:r>
              <a:rPr lang="zh-CN" altLang="en-US" sz="1600" b="1">
                <a:solidFill>
                  <a:srgbClr val="C00000"/>
                </a:solidFill>
                <a:sym typeface="+mn-ea"/>
              </a:rPr>
              <a:t>标签拉群</a:t>
            </a:r>
            <a:r>
              <a:rPr lang="zh-CN" altLang="en-US" sz="1600">
                <a:sym typeface="+mn-ea"/>
              </a:rPr>
              <a:t>：按标签建立用户群，适用于用户类型比较多样的项目，如连锁药店、零售平台</a:t>
            </a:r>
            <a:endParaRPr lang="zh-CN" altLang="en-US" sz="1600">
              <a:sym typeface="+mn-ea"/>
            </a:endParaRPr>
          </a:p>
          <a:p>
            <a:pPr algn="l"/>
            <a:r>
              <a:rPr lang="en-US" altLang="zh-CN" sz="1600">
                <a:sym typeface="+mn-ea"/>
              </a:rPr>
              <a:t>1</a:t>
            </a:r>
            <a:r>
              <a:rPr lang="zh-CN" altLang="en-US" sz="1600">
                <a:sym typeface="+mn-ea"/>
              </a:rPr>
              <a:t>、</a:t>
            </a:r>
            <a:r>
              <a:rPr lang="zh-CN" altLang="en-US" sz="1600">
                <a:sym typeface="+mn-ea"/>
              </a:rPr>
              <a:t>可以根据标签把用户批量拉进一个新建的群，或者拉进一个已经建好的群，满人自动建新群</a:t>
            </a:r>
            <a:endParaRPr lang="zh-CN" altLang="en-US" sz="1600">
              <a:sym typeface="+mn-ea"/>
            </a:endParaRPr>
          </a:p>
          <a:p>
            <a:pPr algn="l"/>
            <a:r>
              <a:rPr lang="en-US" altLang="zh-CN" sz="1600">
                <a:sym typeface="+mn-ea"/>
              </a:rPr>
              <a:t>2</a:t>
            </a:r>
            <a:r>
              <a:rPr lang="zh-CN" altLang="en-US" sz="1600">
                <a:sym typeface="+mn-ea"/>
              </a:rPr>
              <a:t>、可以把新粉自动拉进指定的群，直接完成加粉</a:t>
            </a:r>
            <a:r>
              <a:rPr lang="en-US" altLang="zh-CN" sz="1600">
                <a:sym typeface="+mn-ea"/>
              </a:rPr>
              <a:t>to</a:t>
            </a:r>
            <a:r>
              <a:rPr lang="zh-CN" altLang="en-US" sz="1600">
                <a:sym typeface="+mn-ea"/>
              </a:rPr>
              <a:t>进群的流程</a:t>
            </a:r>
            <a:endParaRPr lang="zh-CN" altLang="en-US" sz="1600"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5" name="图片 4"/>
          <p:cNvPicPr>
            <a:picLocks noChangeAspect="1"/>
          </p:cNvPicPr>
          <p:nvPr/>
        </p:nvPicPr>
        <p:blipFill>
          <a:blip r:embed="rId4"/>
          <a:stretch>
            <a:fillRect/>
          </a:stretch>
        </p:blipFill>
        <p:spPr>
          <a:xfrm>
            <a:off x="5641340" y="1779270"/>
            <a:ext cx="4008755" cy="3830955"/>
          </a:xfrm>
          <a:prstGeom prst="rect">
            <a:avLst/>
          </a:prstGeom>
        </p:spPr>
      </p:pic>
      <p:pic>
        <p:nvPicPr>
          <p:cNvPr id="6" name="图片 5"/>
          <p:cNvPicPr>
            <a:picLocks noChangeAspect="1"/>
          </p:cNvPicPr>
          <p:nvPr/>
        </p:nvPicPr>
        <p:blipFill>
          <a:blip r:embed="rId5"/>
          <a:stretch>
            <a:fillRect/>
          </a:stretch>
        </p:blipFill>
        <p:spPr>
          <a:xfrm>
            <a:off x="406400" y="1779270"/>
            <a:ext cx="5138420" cy="35540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63638" y="436245"/>
            <a:ext cx="3840480" cy="337185"/>
          </a:xfrm>
          <a:prstGeom prst="rect">
            <a:avLst/>
          </a:prstGeom>
          <a:noFill/>
        </p:spPr>
        <p:txBody>
          <a:bodyPr wrap="none" rtlCol="0">
            <a:spAutoFit/>
          </a:bodyPr>
          <a:lstStyle/>
          <a:p>
            <a:pPr algn="ctr"/>
            <a:r>
              <a:rPr lang="zh-CN" altLang="en-US" sz="1600" b="1">
                <a:solidFill>
                  <a:schemeClr val="tx1"/>
                </a:solidFill>
                <a:sym typeface="+mn-ea"/>
              </a:rPr>
              <a:t>借助调查问卷实现用户画像的数据分析：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p:cNvSpPr txBox="1"/>
          <p:nvPr/>
        </p:nvSpPr>
        <p:spPr>
          <a:xfrm>
            <a:off x="249555" y="4634230"/>
            <a:ext cx="9709785" cy="779780"/>
          </a:xfrm>
          <a:prstGeom prst="rect">
            <a:avLst/>
          </a:prstGeom>
          <a:noFill/>
        </p:spPr>
        <p:txBody>
          <a:bodyPr wrap="square" rtlCol="0" anchor="t">
            <a:spAutoFit/>
          </a:bodyPr>
          <a:lstStyle/>
          <a:p>
            <a:pPr algn="ctr">
              <a:lnSpc>
                <a:spcPct val="140000"/>
              </a:lnSpc>
            </a:pPr>
            <a:r>
              <a:rPr lang="zh-CN" altLang="en-US" sz="1600" b="1">
                <a:sym typeface="+mn-ea"/>
              </a:rPr>
              <a:t>在加粉流程的欢迎语中设置一个调查问卷的流程，把填写问卷作为获取新用户礼品兑换码的前提条件</a:t>
            </a:r>
            <a:endParaRPr lang="zh-CN" altLang="en-US" sz="1600" b="1">
              <a:sym typeface="+mn-ea"/>
            </a:endParaRPr>
          </a:p>
          <a:p>
            <a:pPr algn="ctr">
              <a:lnSpc>
                <a:spcPct val="140000"/>
              </a:lnSpc>
            </a:pPr>
            <a:r>
              <a:rPr lang="zh-CN" sz="1600" b="1">
                <a:solidFill>
                  <a:schemeClr val="tx1"/>
                </a:solidFill>
                <a:latin typeface="微软雅黑" panose="020B0503020204020204" charset="-122"/>
                <a:ea typeface="微软雅黑" panose="020B0503020204020204" charset="-122"/>
                <a:sym typeface="+mn-ea"/>
              </a:rPr>
              <a:t>然后把用户选择的答案作为用户标签，就可以同时完成【用户画像】【打标】【开首单】的操作</a:t>
            </a:r>
            <a:endParaRPr lang="zh-CN" sz="1600" b="1">
              <a:solidFill>
                <a:schemeClr val="tx1"/>
              </a:solidFill>
              <a:latin typeface="微软雅黑" panose="020B0503020204020204" charset="-122"/>
              <a:ea typeface="微软雅黑" panose="020B0503020204020204" charset="-122"/>
              <a:sym typeface="+mn-ea"/>
            </a:endParaRPr>
          </a:p>
        </p:txBody>
      </p:sp>
      <p:grpSp>
        <p:nvGrpSpPr>
          <p:cNvPr id="7" name="组合 6"/>
          <p:cNvGrpSpPr/>
          <p:nvPr/>
        </p:nvGrpSpPr>
        <p:grpSpPr>
          <a:xfrm>
            <a:off x="9368790" y="120650"/>
            <a:ext cx="659130" cy="598170"/>
            <a:chOff x="14118" y="124"/>
            <a:chExt cx="1038" cy="942"/>
          </a:xfrm>
        </p:grpSpPr>
        <p:sp>
          <p:nvSpPr>
            <p:cNvPr id="5" name="对角圆角矩形 4"/>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4" name="图片 3"/>
          <p:cNvPicPr>
            <a:picLocks noChangeAspect="1"/>
          </p:cNvPicPr>
          <p:nvPr/>
        </p:nvPicPr>
        <p:blipFill>
          <a:blip r:embed="rId4"/>
          <a:stretch>
            <a:fillRect/>
          </a:stretch>
        </p:blipFill>
        <p:spPr>
          <a:xfrm>
            <a:off x="1945005" y="773430"/>
            <a:ext cx="6318885" cy="388937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19" name="矩形 18"/>
          <p:cNvSpPr/>
          <p:nvPr/>
        </p:nvSpPr>
        <p:spPr>
          <a:xfrm>
            <a:off x="108585" y="11684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168400" y="451485"/>
            <a:ext cx="3382010" cy="337185"/>
          </a:xfrm>
          <a:prstGeom prst="rect">
            <a:avLst/>
          </a:prstGeom>
          <a:noFill/>
        </p:spPr>
        <p:txBody>
          <a:bodyPr wrap="square" rtlCol="0">
            <a:spAutoFit/>
          </a:bodyPr>
          <a:p>
            <a:pPr algn="l"/>
            <a:r>
              <a:rPr lang="zh-CN" altLang="en-US" sz="1600" b="1" dirty="0">
                <a:latin typeface="微软雅黑" panose="020B0503020204020204" charset="-122"/>
                <a:ea typeface="微软雅黑" panose="020B0503020204020204" charset="-122"/>
                <a:cs typeface="微软雅黑" panose="020B0503020204020204" charset="-122"/>
                <a:sym typeface="+mn-ea"/>
              </a:rPr>
              <a:t>主要功能：</a:t>
            </a:r>
            <a:r>
              <a:rPr lang="en-US" altLang="zh-CN" sz="1600" b="1" dirty="0">
                <a:latin typeface="微软雅黑" panose="020B0503020204020204" charset="-122"/>
                <a:ea typeface="微软雅黑" panose="020B0503020204020204" charset="-122"/>
                <a:cs typeface="微软雅黑" panose="020B0503020204020204" charset="-122"/>
                <a:sym typeface="+mn-ea"/>
              </a:rPr>
              <a:t>11</a:t>
            </a:r>
            <a:r>
              <a:rPr lang="zh-CN" altLang="en-US" sz="1600" b="1" dirty="0">
                <a:latin typeface="微软雅黑" panose="020B0503020204020204" charset="-122"/>
                <a:ea typeface="微软雅黑" panose="020B0503020204020204" charset="-122"/>
                <a:cs typeface="微软雅黑" panose="020B0503020204020204" charset="-122"/>
                <a:sym typeface="+mn-ea"/>
              </a:rPr>
              <a:t>、</a:t>
            </a:r>
            <a:r>
              <a:rPr lang="zh-CN" sz="1600" b="1" dirty="0">
                <a:latin typeface="微软雅黑" panose="020B0503020204020204" charset="-122"/>
                <a:ea typeface="微软雅黑" panose="020B0503020204020204" charset="-122"/>
                <a:cs typeface="微软雅黑" panose="020B0503020204020204" charset="-122"/>
                <a:sym typeface="+mn-ea"/>
              </a:rPr>
              <a:t>关键词自动打标</a:t>
            </a:r>
            <a:endParaRPr lang="zh-CN" sz="1600" b="1" spc="30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752475" y="869315"/>
            <a:ext cx="8654415" cy="33718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algn="ctr"/>
            <a:r>
              <a:rPr lang="zh-CN" sz="16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通过群发、欢迎语引导用户回复，通过对方的回复可以打标识别其选择</a:t>
            </a:r>
            <a:r>
              <a:rPr lang="en-US" altLang="zh-CN" sz="16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需求</a:t>
            </a:r>
            <a:endPar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6" name="图片 5"/>
          <p:cNvPicPr>
            <a:picLocks noChangeAspect="1"/>
          </p:cNvPicPr>
          <p:nvPr/>
        </p:nvPicPr>
        <p:blipFill>
          <a:blip r:embed="rId4"/>
          <a:stretch>
            <a:fillRect/>
          </a:stretch>
        </p:blipFill>
        <p:spPr>
          <a:xfrm>
            <a:off x="752475" y="1271270"/>
            <a:ext cx="8057515" cy="431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19" name="矩形 18"/>
          <p:cNvSpPr/>
          <p:nvPr/>
        </p:nvSpPr>
        <p:spPr>
          <a:xfrm>
            <a:off x="108585" y="11684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168400" y="451485"/>
            <a:ext cx="3382010" cy="337185"/>
          </a:xfrm>
          <a:prstGeom prst="rect">
            <a:avLst/>
          </a:prstGeom>
          <a:noFill/>
        </p:spPr>
        <p:txBody>
          <a:bodyPr wrap="square" rtlCol="0">
            <a:spAutoFit/>
          </a:bodyPr>
          <a:p>
            <a:pPr algn="l"/>
            <a:r>
              <a:rPr lang="zh-CN" altLang="en-US" sz="1600" b="1" dirty="0">
                <a:latin typeface="微软雅黑" panose="020B0503020204020204" charset="-122"/>
                <a:ea typeface="微软雅黑" panose="020B0503020204020204" charset="-122"/>
                <a:cs typeface="微软雅黑" panose="020B0503020204020204" charset="-122"/>
                <a:sym typeface="+mn-ea"/>
              </a:rPr>
              <a:t>主要功能：</a:t>
            </a:r>
            <a:r>
              <a:rPr lang="en-US" altLang="zh-CN" sz="1600" b="1" dirty="0">
                <a:latin typeface="微软雅黑" panose="020B0503020204020204" charset="-122"/>
                <a:ea typeface="微软雅黑" panose="020B0503020204020204" charset="-122"/>
                <a:cs typeface="微软雅黑" panose="020B0503020204020204" charset="-122"/>
                <a:sym typeface="+mn-ea"/>
              </a:rPr>
              <a:t>12</a:t>
            </a:r>
            <a:r>
              <a:rPr lang="zh-CN" altLang="en-US" sz="1600" b="1" dirty="0">
                <a:latin typeface="微软雅黑" panose="020B0503020204020204" charset="-122"/>
                <a:ea typeface="微软雅黑" panose="020B0503020204020204" charset="-122"/>
                <a:cs typeface="微软雅黑" panose="020B0503020204020204" charset="-122"/>
                <a:sym typeface="+mn-ea"/>
              </a:rPr>
              <a:t>、</a:t>
            </a:r>
            <a:r>
              <a:rPr lang="zh-CN" sz="1600" b="1" dirty="0">
                <a:latin typeface="微软雅黑" panose="020B0503020204020204" charset="-122"/>
                <a:ea typeface="微软雅黑" panose="020B0503020204020204" charset="-122"/>
                <a:cs typeface="微软雅黑" panose="020B0503020204020204" charset="-122"/>
                <a:sym typeface="+mn-ea"/>
              </a:rPr>
              <a:t>调研问卷</a:t>
            </a:r>
            <a:r>
              <a:rPr lang="zh-CN" sz="1600" b="1" dirty="0">
                <a:latin typeface="微软雅黑" panose="020B0503020204020204" charset="-122"/>
                <a:ea typeface="微软雅黑" panose="020B0503020204020204" charset="-122"/>
                <a:cs typeface="微软雅黑" panose="020B0503020204020204" charset="-122"/>
                <a:sym typeface="+mn-ea"/>
              </a:rPr>
              <a:t>自动打标</a:t>
            </a:r>
            <a:endParaRPr lang="zh-CN" sz="1600" b="1" spc="30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752475" y="869315"/>
            <a:ext cx="3111500" cy="1076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algn="ctr"/>
            <a:r>
              <a:rPr lang="zh-CN" sz="16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通过群发、欢迎语引导用户填写问卷，可以根据对方的选项给用户打上对应的标签，便于下一步做</a:t>
            </a:r>
            <a:r>
              <a:rPr lang="zh-CN" sz="16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人群分层</a:t>
            </a:r>
            <a:r>
              <a:rPr lang="zh-CN" sz="16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和</a:t>
            </a:r>
            <a:r>
              <a:rPr lang="zh-CN" sz="16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精准触达</a:t>
            </a:r>
            <a:endParaRPr lang="zh-CN" altLang="en-US" sz="1600" b="1"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2" name="图片 1"/>
          <p:cNvPicPr>
            <a:picLocks noChangeAspect="1"/>
          </p:cNvPicPr>
          <p:nvPr/>
        </p:nvPicPr>
        <p:blipFill>
          <a:blip r:embed="rId4"/>
          <a:stretch>
            <a:fillRect/>
          </a:stretch>
        </p:blipFill>
        <p:spPr>
          <a:xfrm>
            <a:off x="3933825" y="869315"/>
            <a:ext cx="4669790" cy="4748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19" name="矩形 18"/>
          <p:cNvSpPr/>
          <p:nvPr/>
        </p:nvSpPr>
        <p:spPr>
          <a:xfrm>
            <a:off x="108585" y="11684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168400" y="451485"/>
            <a:ext cx="2977515" cy="337185"/>
          </a:xfrm>
          <a:prstGeom prst="rect">
            <a:avLst/>
          </a:prstGeom>
          <a:noFill/>
        </p:spPr>
        <p:txBody>
          <a:bodyPr wrap="square" rtlCol="0">
            <a:spAutoFit/>
          </a:bodyPr>
          <a:p>
            <a:pPr algn="l"/>
            <a:r>
              <a:rPr lang="zh-CN" sz="1600" b="1" dirty="0">
                <a:latin typeface="微软雅黑" panose="020B0503020204020204" charset="-122"/>
                <a:ea typeface="微软雅黑" panose="020B0503020204020204" charset="-122"/>
                <a:cs typeface="微软雅黑" panose="020B0503020204020204" charset="-122"/>
                <a:sym typeface="+mn-ea"/>
              </a:rPr>
              <a:t>应用场景：</a:t>
            </a:r>
            <a:endParaRPr lang="zh-CN" sz="1600" b="1" spc="30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graphicFrame>
        <p:nvGraphicFramePr>
          <p:cNvPr id="2" name="图示 1"/>
          <p:cNvGraphicFramePr/>
          <p:nvPr/>
        </p:nvGraphicFramePr>
        <p:xfrm>
          <a:off x="692150" y="882650"/>
          <a:ext cx="8875395" cy="4629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1161415" y="435610"/>
            <a:ext cx="1803400" cy="337185"/>
          </a:xfrm>
          <a:prstGeom prst="rect">
            <a:avLst/>
          </a:prstGeom>
          <a:noFill/>
        </p:spPr>
        <p:txBody>
          <a:bodyPr wrap="square" rtlCol="0">
            <a:spAutoFit/>
          </a:bodyPr>
          <a:p>
            <a:pPr algn="l"/>
            <a:r>
              <a:rPr lang="zh-CN" altLang="en-US" sz="1600" b="1" dirty="0">
                <a:latin typeface="微软雅黑" panose="020B0503020204020204" charset="-122"/>
                <a:ea typeface="微软雅黑" panose="020B0503020204020204" charset="-122"/>
                <a:sym typeface="+mn-ea"/>
              </a:rPr>
              <a:t>系统规划</a:t>
            </a:r>
            <a:endParaRPr lang="zh-CN" altLang="en-US" sz="1600" b="1" dirty="0">
              <a:latin typeface="微软雅黑" panose="020B0503020204020204" charset="-122"/>
              <a:ea typeface="微软雅黑" panose="020B0503020204020204" charset="-122"/>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59" name="文本框 58"/>
          <p:cNvSpPr txBox="1"/>
          <p:nvPr/>
        </p:nvSpPr>
        <p:spPr>
          <a:xfrm>
            <a:off x="3025007" y="1778573"/>
            <a:ext cx="4214009" cy="583565"/>
          </a:xfrm>
          <a:prstGeom prst="rect">
            <a:avLst/>
          </a:prstGeom>
          <a:solidFill>
            <a:srgbClr val="FEA900"/>
          </a:solidFill>
          <a:ln>
            <a:solidFill>
              <a:schemeClr val="tx1"/>
            </a:solidFill>
          </a:ln>
        </p:spPr>
        <p:txBody>
          <a:bodyPr wrap="square" rtlCol="0">
            <a:spAutoFit/>
          </a:bodyPr>
          <a:p>
            <a:pPr lvl="0" algn="ctr"/>
            <a:r>
              <a:rPr lang="en-US" altLang="zh-CN" sz="3200" b="1" dirty="0">
                <a:solidFill>
                  <a:schemeClr val="tx1"/>
                </a:solidFill>
                <a:latin typeface="微软雅黑" panose="020B0503020204020204" charset="-122"/>
                <a:ea typeface="微软雅黑" panose="020B0503020204020204" charset="-122"/>
                <a:cs typeface="微软雅黑" panose="020B0503020204020204" charset="-122"/>
                <a:sym typeface="+mn-ea"/>
              </a:rPr>
              <a:t>SCDP</a:t>
            </a:r>
            <a:r>
              <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rPr>
              <a:t>系统介绍</a:t>
            </a:r>
            <a:endParaRPr lang="zh-CN" sz="32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矩形 3"/>
          <p:cNvSpPr/>
          <p:nvPr/>
        </p:nvSpPr>
        <p:spPr>
          <a:xfrm>
            <a:off x="3025140" y="2458720"/>
            <a:ext cx="4208780" cy="30607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自动绑号、自动打标</a:t>
            </a:r>
            <a:endParaRPr lang="zh-CN" altLang="en-US" sz="1400">
              <a:latin typeface="微软雅黑" panose="020B0503020204020204" charset="-122"/>
              <a:ea typeface="微软雅黑" panose="020B0503020204020204" charset="-122"/>
            </a:endParaRPr>
          </a:p>
        </p:txBody>
      </p:sp>
      <p:sp>
        <p:nvSpPr>
          <p:cNvPr id="39" name="矩形 38"/>
          <p:cNvSpPr/>
          <p:nvPr/>
        </p:nvSpPr>
        <p:spPr>
          <a:xfrm>
            <a:off x="3030220" y="2844165"/>
            <a:ext cx="4208780" cy="30607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sym typeface="+mn-ea"/>
              </a:rPr>
              <a:t>用户复购管理</a:t>
            </a:r>
            <a:endParaRPr lang="en-US" altLang="zh-CN" sz="1400">
              <a:latin typeface="微软雅黑" panose="020B0503020204020204" charset="-122"/>
              <a:ea typeface="微软雅黑" panose="020B0503020204020204" charset="-122"/>
            </a:endParaRPr>
          </a:p>
        </p:txBody>
      </p:sp>
      <p:sp>
        <p:nvSpPr>
          <p:cNvPr id="5" name="矩形 4"/>
          <p:cNvSpPr/>
          <p:nvPr/>
        </p:nvSpPr>
        <p:spPr>
          <a:xfrm>
            <a:off x="3025140" y="3223895"/>
            <a:ext cx="4208780" cy="306070"/>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用户行为跟踪管理</a:t>
            </a:r>
            <a:endParaRPr lang="zh-CN" altLang="en-US" sz="1400">
              <a:latin typeface="微软雅黑" panose="020B0503020204020204" charset="-122"/>
              <a:ea typeface="微软雅黑" panose="020B0503020204020204" charset="-122"/>
            </a:endParaRPr>
          </a:p>
        </p:txBody>
      </p:sp>
    </p:spTree>
  </p:cSld>
  <p:clrMapOvr>
    <a:masterClrMapping/>
  </p:clrMapOvr>
  <p:transition spd="slow">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8" name="文本框 7"/>
          <p:cNvSpPr txBox="1"/>
          <p:nvPr/>
        </p:nvSpPr>
        <p:spPr>
          <a:xfrm>
            <a:off x="1271229" y="405130"/>
            <a:ext cx="3230880" cy="337185"/>
          </a:xfrm>
          <a:prstGeom prst="rect">
            <a:avLst/>
          </a:prstGeom>
          <a:noFill/>
        </p:spPr>
        <p:txBody>
          <a:bodyPr wrap="none" rtlCol="0">
            <a:spAutoFit/>
          </a:bodyPr>
          <a:p>
            <a:pPr algn="l"/>
            <a:r>
              <a:rPr lang="zh-CN" altLang="en-US" sz="1600" b="1">
                <a:latin typeface="微软雅黑" panose="020B0503020204020204" charset="-122"/>
                <a:ea typeface="微软雅黑" panose="020B0503020204020204" charset="-122"/>
                <a:sym typeface="+mn-ea"/>
              </a:rPr>
              <a:t>自动化增效</a:t>
            </a:r>
            <a:r>
              <a:rPr lang="zh-CN" altLang="en-US" sz="1600" b="1" dirty="0">
                <a:sym typeface="+mn-ea"/>
              </a:rPr>
              <a:t>：自动绑号，自动打标</a:t>
            </a:r>
            <a:endParaRPr lang="zh-CN" altLang="en-US" sz="1600" b="1" dirty="0">
              <a:sym typeface="+mn-ea"/>
            </a:endParaRPr>
          </a:p>
        </p:txBody>
      </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1" name="矩形 20"/>
          <p:cNvSpPr/>
          <p:nvPr/>
        </p:nvSpPr>
        <p:spPr>
          <a:xfrm>
            <a:off x="1271270" y="777240"/>
            <a:ext cx="8134350" cy="5575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p>
            <a:pPr algn="l"/>
            <a:r>
              <a:rPr lang="zh-CN" sz="1400">
                <a:sym typeface="+mn-ea"/>
              </a:rPr>
              <a:t>点燃研究出一套采用自助填问卷完成绑号和打标的玩法，借助</a:t>
            </a:r>
            <a:r>
              <a:rPr lang="en-US" altLang="zh-CN" sz="1400">
                <a:sym typeface="+mn-ea"/>
              </a:rPr>
              <a:t>CDP</a:t>
            </a:r>
            <a:r>
              <a:rPr lang="zh-CN" altLang="en-US" sz="1400">
                <a:sym typeface="+mn-ea"/>
              </a:rPr>
              <a:t>的问卷绑号打标功能，可以实现</a:t>
            </a:r>
            <a:r>
              <a:rPr lang="en-US" altLang="zh-CN" sz="1400">
                <a:sym typeface="+mn-ea"/>
              </a:rPr>
              <a:t>85%</a:t>
            </a:r>
            <a:r>
              <a:rPr lang="zh-CN" altLang="en-US" sz="1400">
                <a:sym typeface="+mn-ea"/>
              </a:rPr>
              <a:t>的绑号率，而且完成绑号的订单会自动打上消费行为标签</a:t>
            </a:r>
            <a:endParaRPr lang="zh-CN" altLang="en-US" sz="1400">
              <a:sym typeface="+mn-ea"/>
            </a:endParaRPr>
          </a:p>
        </p:txBody>
      </p:sp>
      <p:pic>
        <p:nvPicPr>
          <p:cNvPr id="3" name="图片 2"/>
          <p:cNvPicPr>
            <a:picLocks noChangeAspect="1"/>
          </p:cNvPicPr>
          <p:nvPr/>
        </p:nvPicPr>
        <p:blipFill>
          <a:blip r:embed="rId4"/>
          <a:stretch>
            <a:fillRect/>
          </a:stretch>
        </p:blipFill>
        <p:spPr>
          <a:xfrm>
            <a:off x="173355" y="1497330"/>
            <a:ext cx="9912985" cy="380238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8" name="文本框 7"/>
          <p:cNvSpPr txBox="1"/>
          <p:nvPr/>
        </p:nvSpPr>
        <p:spPr>
          <a:xfrm>
            <a:off x="1271229" y="405130"/>
            <a:ext cx="3230880" cy="337185"/>
          </a:xfrm>
          <a:prstGeom prst="rect">
            <a:avLst/>
          </a:prstGeom>
          <a:noFill/>
        </p:spPr>
        <p:txBody>
          <a:bodyPr wrap="none" rtlCol="0">
            <a:spAutoFit/>
          </a:bodyPr>
          <a:p>
            <a:pPr algn="l"/>
            <a:r>
              <a:rPr lang="zh-CN" altLang="en-US" sz="1600" b="1">
                <a:latin typeface="微软雅黑" panose="020B0503020204020204" charset="-122"/>
                <a:ea typeface="微软雅黑" panose="020B0503020204020204" charset="-122"/>
                <a:sym typeface="+mn-ea"/>
              </a:rPr>
              <a:t>自动化增效</a:t>
            </a:r>
            <a:r>
              <a:rPr lang="zh-CN" altLang="en-US" sz="1600" b="1" dirty="0">
                <a:sym typeface="+mn-ea"/>
              </a:rPr>
              <a:t>：自动绑号，自动打标</a:t>
            </a:r>
            <a:endParaRPr lang="zh-CN" altLang="en-US" sz="1600" b="1" dirty="0">
              <a:sym typeface="+mn-ea"/>
            </a:endParaRPr>
          </a:p>
        </p:txBody>
      </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1" name="矩形 20"/>
          <p:cNvSpPr/>
          <p:nvPr/>
        </p:nvSpPr>
        <p:spPr>
          <a:xfrm>
            <a:off x="1271270" y="777240"/>
            <a:ext cx="8134350" cy="5575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p>
            <a:pPr algn="l"/>
            <a:r>
              <a:rPr lang="zh-CN" sz="1400">
                <a:sym typeface="+mn-ea"/>
              </a:rPr>
              <a:t>而且该工具可以帮助客服处理大部分的刮刮卡奖品兑换工作，把客服从繁琐的兑奖接待中解放出来</a:t>
            </a:r>
            <a:endParaRPr lang="zh-CN" sz="1400">
              <a:sym typeface="+mn-ea"/>
            </a:endParaRPr>
          </a:p>
        </p:txBody>
      </p:sp>
      <p:pic>
        <p:nvPicPr>
          <p:cNvPr id="2" name="图片 1"/>
          <p:cNvPicPr>
            <a:picLocks noChangeAspect="1"/>
          </p:cNvPicPr>
          <p:nvPr/>
        </p:nvPicPr>
        <p:blipFill>
          <a:blip r:embed="rId4"/>
          <a:stretch>
            <a:fillRect/>
          </a:stretch>
        </p:blipFill>
        <p:spPr>
          <a:xfrm>
            <a:off x="1271270" y="1369695"/>
            <a:ext cx="2228850" cy="4117340"/>
          </a:xfrm>
          <a:prstGeom prst="rect">
            <a:avLst/>
          </a:prstGeom>
        </p:spPr>
      </p:pic>
      <p:sp>
        <p:nvSpPr>
          <p:cNvPr id="5" name="矩形 4"/>
          <p:cNvSpPr/>
          <p:nvPr/>
        </p:nvSpPr>
        <p:spPr>
          <a:xfrm>
            <a:off x="3557905" y="1369695"/>
            <a:ext cx="5848350" cy="904875"/>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采用人工兑奖的时候：</a:t>
            </a:r>
            <a:endParaRPr lang="zh-CN" altLang="en-US" sz="1400">
              <a:latin typeface="微软雅黑" panose="020B0503020204020204" charset="-122"/>
              <a:ea typeface="微软雅黑" panose="020B0503020204020204" charset="-122"/>
            </a:endParaRPr>
          </a:p>
          <a:p>
            <a:pPr algn="ctr"/>
            <a:r>
              <a:rPr lang="zh-CN" altLang="en-US" sz="1400">
                <a:latin typeface="微软雅黑" panose="020B0503020204020204" charset="-122"/>
                <a:ea typeface="微软雅黑" panose="020B0503020204020204" charset="-122"/>
              </a:rPr>
              <a:t>每个客服每天的极限是接待</a:t>
            </a:r>
            <a:r>
              <a:rPr lang="en-US" altLang="zh-CN" sz="1400">
                <a:latin typeface="微软雅黑" panose="020B0503020204020204" charset="-122"/>
                <a:ea typeface="微软雅黑" panose="020B0503020204020204" charset="-122"/>
              </a:rPr>
              <a:t>200</a:t>
            </a:r>
            <a:r>
              <a:rPr lang="zh-CN" altLang="en-US" sz="1400">
                <a:latin typeface="微软雅黑" panose="020B0503020204020204" charset="-122"/>
                <a:ea typeface="微软雅黑" panose="020B0503020204020204" charset="-122"/>
              </a:rPr>
              <a:t>个用户并做兑奖登记</a:t>
            </a:r>
            <a:endParaRPr lang="zh-CN" altLang="en-US" sz="1400">
              <a:latin typeface="微软雅黑" panose="020B0503020204020204" charset="-122"/>
              <a:ea typeface="微软雅黑" panose="020B0503020204020204" charset="-122"/>
            </a:endParaRPr>
          </a:p>
          <a:p>
            <a:pPr algn="ctr"/>
            <a:r>
              <a:rPr lang="zh-CN" altLang="en-US" sz="1400">
                <a:latin typeface="微软雅黑" panose="020B0503020204020204" charset="-122"/>
                <a:ea typeface="微软雅黑" panose="020B0503020204020204" charset="-122"/>
                <a:sym typeface="+mn-ea"/>
              </a:rPr>
              <a:t>每个客服每天的极限是对</a:t>
            </a:r>
            <a:r>
              <a:rPr lang="en-US" altLang="zh-CN" sz="1400">
                <a:latin typeface="微软雅黑" panose="020B0503020204020204" charset="-122"/>
                <a:ea typeface="微软雅黑" panose="020B0503020204020204" charset="-122"/>
                <a:sym typeface="+mn-ea"/>
              </a:rPr>
              <a:t>3</a:t>
            </a:r>
            <a:r>
              <a:rPr lang="en-US" altLang="zh-CN" sz="1400">
                <a:latin typeface="微软雅黑" panose="020B0503020204020204" charset="-122"/>
                <a:ea typeface="微软雅黑" panose="020B0503020204020204" charset="-122"/>
                <a:sym typeface="+mn-ea"/>
              </a:rPr>
              <a:t>00</a:t>
            </a:r>
            <a:r>
              <a:rPr lang="zh-CN" altLang="en-US" sz="1400">
                <a:latin typeface="微软雅黑" panose="020B0503020204020204" charset="-122"/>
                <a:ea typeface="微软雅黑" panose="020B0503020204020204" charset="-122"/>
                <a:sym typeface="+mn-ea"/>
              </a:rPr>
              <a:t>个用户进行手动绑号、打标</a:t>
            </a:r>
            <a:endParaRPr lang="zh-CN" altLang="en-US" sz="1400">
              <a:latin typeface="微软雅黑" panose="020B0503020204020204" charset="-122"/>
              <a:ea typeface="微软雅黑" panose="020B0503020204020204" charset="-122"/>
            </a:endParaRPr>
          </a:p>
        </p:txBody>
      </p:sp>
      <p:sp>
        <p:nvSpPr>
          <p:cNvPr id="4" name="矩形 3"/>
          <p:cNvSpPr/>
          <p:nvPr/>
        </p:nvSpPr>
        <p:spPr>
          <a:xfrm>
            <a:off x="3557905" y="2394585"/>
            <a:ext cx="5848350" cy="977265"/>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采用</a:t>
            </a:r>
            <a:r>
              <a:rPr lang="en-US" altLang="zh-CN" sz="1400">
                <a:latin typeface="微软雅黑" panose="020B0503020204020204" charset="-122"/>
                <a:ea typeface="微软雅黑" panose="020B0503020204020204" charset="-122"/>
              </a:rPr>
              <a:t>CDP</a:t>
            </a:r>
            <a:r>
              <a:rPr lang="zh-CN" altLang="en-US" sz="1400">
                <a:latin typeface="微软雅黑" panose="020B0503020204020204" charset="-122"/>
                <a:ea typeface="微软雅黑" panose="020B0503020204020204" charset="-122"/>
              </a:rPr>
              <a:t>之后：</a:t>
            </a:r>
            <a:endParaRPr lang="zh-CN" altLang="en-US" sz="1400">
              <a:latin typeface="微软雅黑" panose="020B0503020204020204" charset="-122"/>
              <a:ea typeface="微软雅黑" panose="020B0503020204020204" charset="-122"/>
            </a:endParaRPr>
          </a:p>
          <a:p>
            <a:pPr algn="ctr"/>
            <a:r>
              <a:rPr lang="zh-CN" altLang="en-US" sz="1400">
                <a:latin typeface="微软雅黑" panose="020B0503020204020204" charset="-122"/>
                <a:ea typeface="微软雅黑" panose="020B0503020204020204" charset="-122"/>
              </a:rPr>
              <a:t>客服只需要对不会操作的部分用户进行回复处理</a:t>
            </a:r>
            <a:endParaRPr lang="zh-CN" altLang="en-US" sz="1400">
              <a:latin typeface="微软雅黑" panose="020B0503020204020204" charset="-122"/>
              <a:ea typeface="微软雅黑" panose="020B0503020204020204" charset="-122"/>
            </a:endParaRPr>
          </a:p>
          <a:p>
            <a:pPr algn="ctr"/>
            <a:r>
              <a:rPr lang="zh-CN" altLang="en-US" sz="1400">
                <a:latin typeface="微软雅黑" panose="020B0503020204020204" charset="-122"/>
                <a:ea typeface="微软雅黑" panose="020B0503020204020204" charset="-122"/>
              </a:rPr>
              <a:t>每个客服每天可以处理</a:t>
            </a:r>
            <a:r>
              <a:rPr lang="en-US" altLang="zh-CN" sz="1400">
                <a:latin typeface="微软雅黑" panose="020B0503020204020204" charset="-122"/>
                <a:ea typeface="微软雅黑" panose="020B0503020204020204" charset="-122"/>
              </a:rPr>
              <a:t>10</a:t>
            </a:r>
            <a:r>
              <a:rPr lang="en-US" altLang="zh-CN" sz="1400">
                <a:latin typeface="微软雅黑" panose="020B0503020204020204" charset="-122"/>
                <a:ea typeface="微软雅黑" panose="020B0503020204020204" charset="-122"/>
              </a:rPr>
              <a:t>00</a:t>
            </a:r>
            <a:r>
              <a:rPr lang="zh-CN" altLang="en-US" sz="1400">
                <a:latin typeface="微软雅黑" panose="020B0503020204020204" charset="-122"/>
                <a:ea typeface="微软雅黑" panose="020B0503020204020204" charset="-122"/>
              </a:rPr>
              <a:t>个用户的兑奖登记并完成自动绑号和打标</a:t>
            </a:r>
            <a:endParaRPr lang="zh-CN" altLang="en-US" sz="1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8" name="文本框 7"/>
          <p:cNvSpPr txBox="1"/>
          <p:nvPr/>
        </p:nvSpPr>
        <p:spPr>
          <a:xfrm>
            <a:off x="1271229" y="405130"/>
            <a:ext cx="3230880" cy="337185"/>
          </a:xfrm>
          <a:prstGeom prst="rect">
            <a:avLst/>
          </a:prstGeom>
          <a:noFill/>
        </p:spPr>
        <p:txBody>
          <a:bodyPr wrap="none" rtlCol="0">
            <a:spAutoFit/>
          </a:bodyPr>
          <a:p>
            <a:pPr algn="l"/>
            <a:r>
              <a:rPr lang="zh-CN" altLang="en-US" sz="1600" b="1">
                <a:latin typeface="微软雅黑" panose="020B0503020204020204" charset="-122"/>
                <a:ea typeface="微软雅黑" panose="020B0503020204020204" charset="-122"/>
                <a:sym typeface="+mn-ea"/>
              </a:rPr>
              <a:t>自动化增效</a:t>
            </a:r>
            <a:r>
              <a:rPr lang="zh-CN" altLang="en-US" sz="1600" b="1" dirty="0">
                <a:sym typeface="+mn-ea"/>
              </a:rPr>
              <a:t>：自动绑号，自动打标</a:t>
            </a:r>
            <a:endParaRPr lang="zh-CN" altLang="en-US" sz="1600" b="1" dirty="0">
              <a:sym typeface="+mn-ea"/>
            </a:endParaRPr>
          </a:p>
        </p:txBody>
      </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1" name="矩形 20"/>
          <p:cNvSpPr/>
          <p:nvPr/>
        </p:nvSpPr>
        <p:spPr>
          <a:xfrm>
            <a:off x="1271270" y="777240"/>
            <a:ext cx="8134350" cy="3054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zh-CN" sz="1400">
                <a:sym typeface="+mn-ea"/>
              </a:rPr>
              <a:t>系统工作的逻辑</a:t>
            </a:r>
            <a:endParaRPr lang="zh-CN" sz="1400">
              <a:sym typeface="+mn-ea"/>
            </a:endParaRPr>
          </a:p>
        </p:txBody>
      </p:sp>
      <p:pic>
        <p:nvPicPr>
          <p:cNvPr id="6" name="图片 5"/>
          <p:cNvPicPr>
            <a:picLocks noChangeAspect="1"/>
          </p:cNvPicPr>
          <p:nvPr/>
        </p:nvPicPr>
        <p:blipFill>
          <a:blip r:embed="rId4"/>
          <a:stretch>
            <a:fillRect/>
          </a:stretch>
        </p:blipFill>
        <p:spPr>
          <a:xfrm>
            <a:off x="1271270" y="1798955"/>
            <a:ext cx="2618740" cy="1522095"/>
          </a:xfrm>
          <a:prstGeom prst="rect">
            <a:avLst/>
          </a:prstGeom>
        </p:spPr>
      </p:pic>
      <p:sp>
        <p:nvSpPr>
          <p:cNvPr id="7" name="矩形 6"/>
          <p:cNvSpPr/>
          <p:nvPr/>
        </p:nvSpPr>
        <p:spPr>
          <a:xfrm>
            <a:off x="1271270" y="1182370"/>
            <a:ext cx="2615565" cy="616585"/>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en-US" sz="1400">
                <a:latin typeface="微软雅黑" panose="020B0503020204020204" charset="-122"/>
                <a:ea typeface="微软雅黑" panose="020B0503020204020204" charset="-122"/>
              </a:rPr>
              <a:t>1</a:t>
            </a:r>
            <a:r>
              <a:rPr lang="zh-CN" altLang="en-US" sz="1400">
                <a:latin typeface="微软雅黑" panose="020B0503020204020204" charset="-122"/>
                <a:ea typeface="微软雅黑" panose="020B0503020204020204" charset="-122"/>
              </a:rPr>
              <a:t>、提前导入订单数据</a:t>
            </a:r>
            <a:endParaRPr lang="zh-CN" altLang="en-US" sz="1400">
              <a:latin typeface="微软雅黑" panose="020B0503020204020204" charset="-122"/>
              <a:ea typeface="微软雅黑" panose="020B0503020204020204" charset="-122"/>
            </a:endParaRPr>
          </a:p>
        </p:txBody>
      </p:sp>
      <p:sp>
        <p:nvSpPr>
          <p:cNvPr id="9" name="矩形 8"/>
          <p:cNvSpPr/>
          <p:nvPr/>
        </p:nvSpPr>
        <p:spPr>
          <a:xfrm>
            <a:off x="3982085" y="1182370"/>
            <a:ext cx="3342640" cy="616585"/>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en-US" sz="1400">
                <a:latin typeface="微软雅黑" panose="020B0503020204020204" charset="-122"/>
                <a:ea typeface="微软雅黑" panose="020B0503020204020204" charset="-122"/>
              </a:rPr>
              <a:t>2</a:t>
            </a:r>
            <a:r>
              <a:rPr lang="zh-CN" altLang="en-US" sz="1400">
                <a:latin typeface="微软雅黑" panose="020B0503020204020204" charset="-122"/>
                <a:ea typeface="微软雅黑" panose="020B0503020204020204" charset="-122"/>
              </a:rPr>
              <a:t>、设置好自动打标规则</a:t>
            </a:r>
            <a:endParaRPr lang="zh-CN" altLang="en-US" sz="1400">
              <a:latin typeface="微软雅黑" panose="020B0503020204020204" charset="-122"/>
              <a:ea typeface="微软雅黑" panose="020B0503020204020204" charset="-122"/>
            </a:endParaRPr>
          </a:p>
        </p:txBody>
      </p:sp>
      <p:pic>
        <p:nvPicPr>
          <p:cNvPr id="12" name="图片 11"/>
          <p:cNvPicPr>
            <a:picLocks noChangeAspect="1"/>
          </p:cNvPicPr>
          <p:nvPr/>
        </p:nvPicPr>
        <p:blipFill>
          <a:blip r:embed="rId5"/>
          <a:stretch>
            <a:fillRect/>
          </a:stretch>
        </p:blipFill>
        <p:spPr>
          <a:xfrm>
            <a:off x="3982085" y="1855470"/>
            <a:ext cx="3434080" cy="1081405"/>
          </a:xfrm>
          <a:prstGeom prst="rect">
            <a:avLst/>
          </a:prstGeom>
        </p:spPr>
      </p:pic>
      <p:sp>
        <p:nvSpPr>
          <p:cNvPr id="13" name="矩形 12"/>
          <p:cNvSpPr/>
          <p:nvPr/>
        </p:nvSpPr>
        <p:spPr>
          <a:xfrm>
            <a:off x="7415530" y="1182370"/>
            <a:ext cx="1960245" cy="616585"/>
          </a:xfrm>
          <a:prstGeom prst="rect">
            <a:avLst/>
          </a:prstGeom>
          <a:ln w="12700"/>
        </p:spPr>
        <p:style>
          <a:lnRef idx="2">
            <a:schemeClr val="dk1"/>
          </a:lnRef>
          <a:fillRef idx="1">
            <a:schemeClr val="lt1"/>
          </a:fillRef>
          <a:effectRef idx="0">
            <a:schemeClr val="dk1"/>
          </a:effectRef>
          <a:fontRef idx="minor">
            <a:schemeClr val="dk1"/>
          </a:fontRef>
        </p:style>
        <p:txBody>
          <a:bodyPr rtlCol="0" anchor="ctr"/>
          <a:p>
            <a:pPr algn="ctr"/>
            <a:r>
              <a:rPr lang="en-US" sz="1400">
                <a:latin typeface="微软雅黑" panose="020B0503020204020204" charset="-122"/>
                <a:ea typeface="微软雅黑" panose="020B0503020204020204" charset="-122"/>
              </a:rPr>
              <a:t>3</a:t>
            </a:r>
            <a:r>
              <a:rPr lang="zh-CN" altLang="en-US" sz="1400">
                <a:latin typeface="微软雅黑" panose="020B0503020204020204" charset="-122"/>
                <a:ea typeface="微软雅黑" panose="020B0503020204020204" charset="-122"/>
              </a:rPr>
              <a:t>、发布自助问卷</a:t>
            </a:r>
            <a:endParaRPr lang="zh-CN" altLang="en-US" sz="1400">
              <a:latin typeface="微软雅黑" panose="020B0503020204020204" charset="-122"/>
              <a:ea typeface="微软雅黑" panose="020B0503020204020204" charset="-122"/>
            </a:endParaRPr>
          </a:p>
        </p:txBody>
      </p:sp>
      <p:sp>
        <p:nvSpPr>
          <p:cNvPr id="14" name="矩形 13"/>
          <p:cNvSpPr/>
          <p:nvPr/>
        </p:nvSpPr>
        <p:spPr>
          <a:xfrm>
            <a:off x="3982085" y="2936875"/>
            <a:ext cx="2615565" cy="616585"/>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p>
            <a:pPr algn="ctr"/>
            <a:r>
              <a:rPr lang="zh-CN" sz="1400">
                <a:latin typeface="微软雅黑" panose="020B0503020204020204" charset="-122"/>
                <a:ea typeface="微软雅黑" panose="020B0503020204020204" charset="-122"/>
              </a:rPr>
              <a:t>目前支持</a:t>
            </a:r>
            <a:r>
              <a:rPr lang="en-US" altLang="zh-CN" sz="1400">
                <a:latin typeface="微软雅黑" panose="020B0503020204020204" charset="-122"/>
                <a:ea typeface="微软雅黑" panose="020B0503020204020204" charset="-122"/>
              </a:rPr>
              <a:t>8</a:t>
            </a:r>
            <a:r>
              <a:rPr lang="zh-CN" altLang="en-US" sz="1400">
                <a:latin typeface="微软雅黑" panose="020B0503020204020204" charset="-122"/>
                <a:ea typeface="微软雅黑" panose="020B0503020204020204" charset="-122"/>
              </a:rPr>
              <a:t>种自动打标逻辑</a:t>
            </a:r>
            <a:endParaRPr lang="zh-CN" altLang="en-US" sz="1400">
              <a:latin typeface="微软雅黑" panose="020B0503020204020204" charset="-122"/>
              <a:ea typeface="微软雅黑" panose="020B0503020204020204" charset="-122"/>
            </a:endParaRPr>
          </a:p>
        </p:txBody>
      </p:sp>
      <p:pic>
        <p:nvPicPr>
          <p:cNvPr id="18" name="图片 17"/>
          <p:cNvPicPr>
            <a:picLocks noChangeAspect="1"/>
          </p:cNvPicPr>
          <p:nvPr/>
        </p:nvPicPr>
        <p:blipFill>
          <a:blip r:embed="rId6"/>
          <a:stretch>
            <a:fillRect/>
          </a:stretch>
        </p:blipFill>
        <p:spPr>
          <a:xfrm>
            <a:off x="7416165" y="1855470"/>
            <a:ext cx="2230755" cy="1464310"/>
          </a:xfrm>
          <a:prstGeom prst="rect">
            <a:avLst/>
          </a:prstGeom>
        </p:spPr>
      </p:pic>
      <p:sp>
        <p:nvSpPr>
          <p:cNvPr id="19" name="矩形 18"/>
          <p:cNvSpPr/>
          <p:nvPr/>
        </p:nvSpPr>
        <p:spPr>
          <a:xfrm>
            <a:off x="7416165" y="3340100"/>
            <a:ext cx="1958975" cy="616585"/>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p>
            <a:pPr algn="ctr"/>
            <a:r>
              <a:rPr lang="zh-CN" altLang="en-US" sz="1400">
                <a:latin typeface="微软雅黑" panose="020B0503020204020204" charset="-122"/>
                <a:ea typeface="微软雅黑" panose="020B0503020204020204" charset="-122"/>
              </a:rPr>
              <a:t>支持手机号自动绑定</a:t>
            </a:r>
            <a:endParaRPr lang="zh-CN" altLang="en-US" sz="1400">
              <a:latin typeface="微软雅黑" panose="020B0503020204020204" charset="-122"/>
              <a:ea typeface="微软雅黑" panose="020B0503020204020204" charset="-122"/>
            </a:endParaRPr>
          </a:p>
        </p:txBody>
      </p:sp>
      <p:sp>
        <p:nvSpPr>
          <p:cNvPr id="20" name="矩形 19"/>
          <p:cNvSpPr/>
          <p:nvPr/>
        </p:nvSpPr>
        <p:spPr>
          <a:xfrm>
            <a:off x="7446645" y="3818255"/>
            <a:ext cx="1958975" cy="1344930"/>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p>
            <a:pPr algn="l"/>
            <a:r>
              <a:rPr lang="zh-CN" altLang="en-US" sz="1400">
                <a:latin typeface="微软雅黑" panose="020B0503020204020204" charset="-122"/>
                <a:ea typeface="微软雅黑" panose="020B0503020204020204" charset="-122"/>
              </a:rPr>
              <a:t>绑号后，该手机号对应的所有订单都会按照打标规则进行匹配，找到对应的标签并完成打标，回传到</a:t>
            </a:r>
            <a:r>
              <a:rPr lang="en-US" altLang="zh-CN" sz="1400">
                <a:latin typeface="微软雅黑" panose="020B0503020204020204" charset="-122"/>
                <a:ea typeface="微软雅黑" panose="020B0503020204020204" charset="-122"/>
              </a:rPr>
              <a:t>SCRM</a:t>
            </a:r>
            <a:endParaRPr lang="en-US" altLang="zh-CN" sz="1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8" name="文本框 7"/>
          <p:cNvSpPr txBox="1"/>
          <p:nvPr/>
        </p:nvSpPr>
        <p:spPr>
          <a:xfrm>
            <a:off x="1163279" y="405130"/>
            <a:ext cx="1402080" cy="337185"/>
          </a:xfrm>
          <a:prstGeom prst="rect">
            <a:avLst/>
          </a:prstGeom>
          <a:noFill/>
        </p:spPr>
        <p:txBody>
          <a:bodyPr wrap="none" rtlCol="0">
            <a:spAutoFit/>
          </a:bodyPr>
          <a:p>
            <a:pPr algn="ctr"/>
            <a:r>
              <a:rPr lang="zh-CN" altLang="en-US" sz="1600" b="1">
                <a:latin typeface="微软雅黑" panose="020B0503020204020204" charset="-122"/>
                <a:ea typeface="微软雅黑" panose="020B0503020204020204" charset="-122"/>
                <a:sym typeface="+mn-ea"/>
              </a:rPr>
              <a:t>用户复购管理</a:t>
            </a:r>
            <a:endParaRPr lang="zh-CN" altLang="en-US" sz="1600" b="1" dirty="0">
              <a:sym typeface="+mn-ea"/>
            </a:endParaRPr>
          </a:p>
        </p:txBody>
      </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1" name="矩形 20"/>
          <p:cNvSpPr/>
          <p:nvPr/>
        </p:nvSpPr>
        <p:spPr>
          <a:xfrm>
            <a:off x="528955" y="889635"/>
            <a:ext cx="9219565" cy="5575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zh-CN" sz="1400">
                <a:sym typeface="+mn-ea"/>
              </a:rPr>
              <a:t>可以根据用户上次购买的时间，自定义选择复购周期，找到符合复购时间的用户进行批量群发触达</a:t>
            </a:r>
            <a:endParaRPr lang="zh-CN" sz="1400">
              <a:sym typeface="+mn-ea"/>
            </a:endParaRPr>
          </a:p>
        </p:txBody>
      </p:sp>
      <p:pic>
        <p:nvPicPr>
          <p:cNvPr id="2" name="图片 1"/>
          <p:cNvPicPr>
            <a:picLocks noChangeAspect="1"/>
          </p:cNvPicPr>
          <p:nvPr/>
        </p:nvPicPr>
        <p:blipFill>
          <a:blip r:embed="rId4"/>
          <a:stretch>
            <a:fillRect/>
          </a:stretch>
        </p:blipFill>
        <p:spPr>
          <a:xfrm>
            <a:off x="528955" y="1559560"/>
            <a:ext cx="2972435" cy="2856230"/>
          </a:xfrm>
          <a:prstGeom prst="rect">
            <a:avLst/>
          </a:prstGeom>
        </p:spPr>
      </p:pic>
      <p:pic>
        <p:nvPicPr>
          <p:cNvPr id="3" name="图片 2"/>
          <p:cNvPicPr>
            <a:picLocks noChangeAspect="1"/>
          </p:cNvPicPr>
          <p:nvPr/>
        </p:nvPicPr>
        <p:blipFill>
          <a:blip r:embed="rId5"/>
          <a:stretch>
            <a:fillRect/>
          </a:stretch>
        </p:blipFill>
        <p:spPr>
          <a:xfrm>
            <a:off x="3545205" y="1629410"/>
            <a:ext cx="6199505" cy="251968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8" name="文本框 7"/>
          <p:cNvSpPr txBox="1"/>
          <p:nvPr/>
        </p:nvSpPr>
        <p:spPr>
          <a:xfrm>
            <a:off x="1271229" y="405130"/>
            <a:ext cx="1808480" cy="337185"/>
          </a:xfrm>
          <a:prstGeom prst="rect">
            <a:avLst/>
          </a:prstGeom>
          <a:noFill/>
        </p:spPr>
        <p:txBody>
          <a:bodyPr wrap="none" rtlCol="0">
            <a:spAutoFit/>
          </a:bodyPr>
          <a:p>
            <a:pPr algn="ctr"/>
            <a:r>
              <a:rPr lang="zh-CN" altLang="en-US" sz="1600" b="1">
                <a:latin typeface="微软雅黑" panose="020B0503020204020204" charset="-122"/>
                <a:ea typeface="微软雅黑" panose="020B0503020204020204" charset="-122"/>
                <a:sym typeface="+mn-ea"/>
              </a:rPr>
              <a:t>用户行为跟踪管理</a:t>
            </a:r>
            <a:endParaRPr lang="zh-CN" altLang="en-US" sz="1600" b="1" dirty="0">
              <a:sym typeface="+mn-ea"/>
            </a:endParaRPr>
          </a:p>
        </p:txBody>
      </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1" name="矩形 20"/>
          <p:cNvSpPr/>
          <p:nvPr/>
        </p:nvSpPr>
        <p:spPr>
          <a:xfrm>
            <a:off x="1271270" y="745490"/>
            <a:ext cx="8134350" cy="4197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1400">
                <a:sym typeface="+mn-ea"/>
              </a:rPr>
              <a:t>而且，用户的这些消费行为，是可以跟其他行为或者标签进行组合筛选的</a:t>
            </a:r>
            <a:endParaRPr lang="zh-CN" altLang="en-US" sz="1400">
              <a:sym typeface="+mn-ea"/>
            </a:endParaRPr>
          </a:p>
        </p:txBody>
      </p:sp>
      <p:pic>
        <p:nvPicPr>
          <p:cNvPr id="2" name="图片 1"/>
          <p:cNvPicPr>
            <a:picLocks noChangeAspect="1"/>
          </p:cNvPicPr>
          <p:nvPr/>
        </p:nvPicPr>
        <p:blipFill>
          <a:blip r:embed="rId4"/>
          <a:stretch>
            <a:fillRect/>
          </a:stretch>
        </p:blipFill>
        <p:spPr>
          <a:xfrm>
            <a:off x="197485" y="1295400"/>
            <a:ext cx="9854565" cy="331978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8" name="文本框 7"/>
          <p:cNvSpPr txBox="1"/>
          <p:nvPr/>
        </p:nvSpPr>
        <p:spPr>
          <a:xfrm>
            <a:off x="1271229" y="405130"/>
            <a:ext cx="1808480" cy="337185"/>
          </a:xfrm>
          <a:prstGeom prst="rect">
            <a:avLst/>
          </a:prstGeom>
          <a:noFill/>
        </p:spPr>
        <p:txBody>
          <a:bodyPr wrap="none" rtlCol="0">
            <a:spAutoFit/>
          </a:bodyPr>
          <a:p>
            <a:pPr algn="ctr"/>
            <a:r>
              <a:rPr lang="zh-CN" altLang="en-US" sz="1600" b="1">
                <a:latin typeface="微软雅黑" panose="020B0503020204020204" charset="-122"/>
                <a:ea typeface="微软雅黑" panose="020B0503020204020204" charset="-122"/>
                <a:sym typeface="+mn-ea"/>
              </a:rPr>
              <a:t>用户行为跟踪管理</a:t>
            </a:r>
            <a:endParaRPr lang="zh-CN" altLang="en-US" sz="1600" b="1" dirty="0">
              <a:sym typeface="+mn-ea"/>
            </a:endParaRPr>
          </a:p>
        </p:txBody>
      </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1" name="矩形 20"/>
          <p:cNvSpPr/>
          <p:nvPr/>
        </p:nvSpPr>
        <p:spPr>
          <a:xfrm>
            <a:off x="1271270" y="745490"/>
            <a:ext cx="8134350" cy="4197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1400">
                <a:sym typeface="+mn-ea"/>
              </a:rPr>
              <a:t>除此之外，还提供了用户在站外网页的行为跟踪工具</a:t>
            </a:r>
            <a:endParaRPr lang="zh-CN" altLang="en-US" sz="1400">
              <a:sym typeface="+mn-ea"/>
            </a:endParaRPr>
          </a:p>
        </p:txBody>
      </p:sp>
      <p:pic>
        <p:nvPicPr>
          <p:cNvPr id="3" name="图片 2"/>
          <p:cNvPicPr>
            <a:picLocks noChangeAspect="1"/>
          </p:cNvPicPr>
          <p:nvPr/>
        </p:nvPicPr>
        <p:blipFill>
          <a:blip r:embed="rId4"/>
          <a:stretch>
            <a:fillRect/>
          </a:stretch>
        </p:blipFill>
        <p:spPr>
          <a:xfrm>
            <a:off x="1271270" y="1248410"/>
            <a:ext cx="7048500" cy="40576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3788" y="435610"/>
            <a:ext cx="3840480" cy="337185"/>
          </a:xfrm>
          <a:prstGeom prst="rect">
            <a:avLst/>
          </a:prstGeom>
          <a:noFill/>
        </p:spPr>
        <p:txBody>
          <a:bodyPr wrap="none" rtlCol="0">
            <a:spAutoFit/>
          </a:bodyPr>
          <a:lstStyle/>
          <a:p>
            <a:pPr algn="ctr"/>
            <a:r>
              <a:rPr lang="zh-CN" altLang="en-US" sz="1600" b="1">
                <a:sym typeface="+mn-ea"/>
              </a:rPr>
              <a:t>借助调查问卷实现用户画像的数据分析：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5"/>
            <a:stretch>
              <a:fillRect/>
            </a:stretch>
          </p:blipFill>
          <p:spPr>
            <a:xfrm>
              <a:off x="5235" y="1585"/>
              <a:ext cx="337" cy="709"/>
            </a:xfrm>
            <a:prstGeom prst="rect">
              <a:avLst/>
            </a:prstGeom>
          </p:spPr>
        </p:pic>
        <p:pic>
          <p:nvPicPr>
            <p:cNvPr id="17" name="图片 16" descr="resource"/>
            <p:cNvPicPr>
              <a:picLocks noChangeAspect="1"/>
            </p:cNvPicPr>
            <p:nvPr/>
          </p:nvPicPr>
          <p:blipFill>
            <a:blip r:embed="rId6"/>
            <a:stretch>
              <a:fillRect/>
            </a:stretch>
          </p:blipFill>
          <p:spPr>
            <a:xfrm>
              <a:off x="4982" y="1585"/>
              <a:ext cx="337" cy="709"/>
            </a:xfrm>
            <a:prstGeom prst="rect">
              <a:avLst/>
            </a:prstGeom>
          </p:spPr>
        </p:pic>
        <p:pic>
          <p:nvPicPr>
            <p:cNvPr id="35" name="图片 34" descr="resource"/>
            <p:cNvPicPr>
              <a:picLocks noChangeAspect="1"/>
            </p:cNvPicPr>
            <p:nvPr/>
          </p:nvPicPr>
          <p:blipFill>
            <a:blip r:embed="rId5"/>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51913" y="769840"/>
            <a:ext cx="4614493" cy="303971"/>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您平常有喝酒的习惯吗？</a:t>
            </a:r>
            <a:endParaRPr kumimoji="1" lang="zh-CN" altLang="en-US" sz="1345" b="1" dirty="0">
              <a:solidFill>
                <a:schemeClr val="bg1"/>
              </a:solidFill>
              <a:latin typeface="微软雅黑" panose="020B0503020204020204" charset="-122"/>
              <a:ea typeface="微软雅黑" panose="020B0503020204020204" charset="-122"/>
            </a:endParaRPr>
          </a:p>
        </p:txBody>
      </p:sp>
      <p:sp>
        <p:nvSpPr>
          <p:cNvPr id="25" name="矩形 24"/>
          <p:cNvSpPr/>
          <p:nvPr/>
        </p:nvSpPr>
        <p:spPr>
          <a:xfrm>
            <a:off x="251913" y="1237529"/>
            <a:ext cx="9689208" cy="3088238"/>
          </a:xfrm>
          <a:prstGeom prst="rect">
            <a:avLst/>
          </a:prstGeom>
          <a:noFill/>
          <a:ln>
            <a:solidFill>
              <a:srgbClr val="FF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10">
              <a:latin typeface="微软雅黑" panose="020B0503020204020204" charset="-122"/>
              <a:ea typeface="微软雅黑" panose="020B0503020204020204" charset="-122"/>
            </a:endParaRPr>
          </a:p>
        </p:txBody>
      </p:sp>
      <p:sp>
        <p:nvSpPr>
          <p:cNvPr id="27" name="文本框 26"/>
          <p:cNvSpPr txBox="1"/>
          <p:nvPr/>
        </p:nvSpPr>
        <p:spPr>
          <a:xfrm>
            <a:off x="2717278" y="2962164"/>
            <a:ext cx="2160860" cy="817245"/>
          </a:xfrm>
          <a:prstGeom prst="rect">
            <a:avLst/>
          </a:prstGeom>
          <a:solidFill>
            <a:schemeClr val="accent4">
              <a:lumMod val="40000"/>
              <a:lumOff val="60000"/>
            </a:schemeClr>
          </a:solidFill>
        </p:spPr>
        <p:txBody>
          <a:bodyPr wrap="square" rtlCol="0">
            <a:spAutoFit/>
          </a:bodyPr>
          <a:lstStyle/>
          <a:p>
            <a:pPr algn="l"/>
            <a:r>
              <a:rPr lang="zh-CN" altLang="en-US" sz="1175">
                <a:latin typeface="微软雅黑" panose="020B0503020204020204" charset="-122"/>
                <a:ea typeface="微软雅黑" panose="020B0503020204020204" charset="-122"/>
                <a:sym typeface="+mn-ea"/>
              </a:rPr>
              <a:t>分析：</a:t>
            </a:r>
            <a:endParaRPr lang="zh-CN" altLang="en-US" sz="1175">
              <a:latin typeface="微软雅黑" panose="020B0503020204020204" charset="-122"/>
              <a:ea typeface="微软雅黑" panose="020B0503020204020204" charset="-122"/>
            </a:endParaRPr>
          </a:p>
          <a:p>
            <a:pPr algn="l"/>
            <a:r>
              <a:rPr lang="zh-CN" altLang="en-US" sz="1175">
                <a:latin typeface="微软雅黑" panose="020B0503020204020204" charset="-122"/>
                <a:ea typeface="微软雅黑" panose="020B0503020204020204" charset="-122"/>
                <a:sym typeface="+mn-ea"/>
              </a:rPr>
              <a:t>一半的人有定期饮酒习惯，所以中年人喝酒就类似年轻人喝奶茶的行为习惯。</a:t>
            </a:r>
            <a:endParaRPr lang="zh-CN" altLang="en-US" sz="1175">
              <a:latin typeface="微软雅黑" panose="020B0503020204020204" charset="-122"/>
              <a:ea typeface="微软雅黑" panose="020B0503020204020204" charset="-122"/>
              <a:sym typeface="+mn-ea"/>
            </a:endParaRPr>
          </a:p>
        </p:txBody>
      </p:sp>
      <p:sp>
        <p:nvSpPr>
          <p:cNvPr id="28" name="文本框 27"/>
          <p:cNvSpPr txBox="1"/>
          <p:nvPr/>
        </p:nvSpPr>
        <p:spPr>
          <a:xfrm>
            <a:off x="2716745" y="1216198"/>
            <a:ext cx="2184858"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34" name="表格 33"/>
          <p:cNvGraphicFramePr/>
          <p:nvPr>
            <p:custDataLst>
              <p:tags r:id="rId7"/>
            </p:custDataLst>
          </p:nvPr>
        </p:nvGraphicFramePr>
        <p:xfrm>
          <a:off x="2725277" y="1508437"/>
          <a:ext cx="2176145" cy="1427140"/>
        </p:xfrm>
        <a:graphic>
          <a:graphicData uri="http://schemas.openxmlformats.org/drawingml/2006/table">
            <a:tbl>
              <a:tblPr firstRow="1" bandRow="1">
                <a:tableStyleId>{5C22544A-7EE6-4342-B048-85BDC9FD1C3A}</a:tableStyleId>
              </a:tblPr>
              <a:tblGrid>
                <a:gridCol w="1127125"/>
                <a:gridCol w="1049020"/>
              </a:tblGrid>
              <a:tr h="384175">
                <a:tc>
                  <a:txBody>
                    <a:bodyPr/>
                    <a:lstStyle/>
                    <a:p>
                      <a:pPr algn="ctr">
                        <a:buNone/>
                      </a:pPr>
                      <a:r>
                        <a:rPr lang="zh-CN" altLang="en-US" sz="1010" b="0">
                          <a:solidFill>
                            <a:schemeClr val="bg1"/>
                          </a:solidFill>
                          <a:latin typeface="微软雅黑" panose="020B0503020204020204" charset="-122"/>
                          <a:ea typeface="微软雅黑" panose="020B0503020204020204" charset="-122"/>
                        </a:rPr>
                        <a:t>有，每天都有喝一点</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17%</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383540">
                <a:tc>
                  <a:txBody>
                    <a:bodyPr/>
                    <a:lstStyle/>
                    <a:p>
                      <a:pPr algn="ctr">
                        <a:buNone/>
                      </a:pP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有，隔</a:t>
                      </a: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2-3</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天会喝</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33%</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328930">
                <a:tc>
                  <a:txBody>
                    <a:bodyPr/>
                    <a:lstStyle/>
                    <a:p>
                      <a:pPr algn="ctr">
                        <a:buNone/>
                      </a:pPr>
                      <a:r>
                        <a:rPr lang="zh-CN" altLang="en-US" sz="1010" b="0">
                          <a:solidFill>
                            <a:schemeClr val="bg1"/>
                          </a:solidFill>
                          <a:latin typeface="微软雅黑" panose="020B0503020204020204" charset="-122"/>
                          <a:ea typeface="微软雅黑" panose="020B0503020204020204" charset="-122"/>
                        </a:rPr>
                        <a:t>不定期，看心情</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33%</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328930">
                <a:tc>
                  <a:txBody>
                    <a:bodyPr/>
                    <a:lstStyle/>
                    <a:p>
                      <a:pPr algn="ctr">
                        <a:buNone/>
                      </a:pPr>
                      <a:r>
                        <a:rPr lang="zh-CN" altLang="en-US" sz="1010" b="0">
                          <a:solidFill>
                            <a:schemeClr val="bg1"/>
                          </a:solidFill>
                          <a:latin typeface="微软雅黑" panose="020B0503020204020204" charset="-122"/>
                          <a:ea typeface="微软雅黑" panose="020B0503020204020204" charset="-122"/>
                        </a:rPr>
                        <a:t>没有喝酒的习惯</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17%</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36" name="文本框 35"/>
          <p:cNvSpPr txBox="1"/>
          <p:nvPr/>
        </p:nvSpPr>
        <p:spPr>
          <a:xfrm>
            <a:off x="5231704" y="1223131"/>
            <a:ext cx="2167260"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37" name="表格 36"/>
          <p:cNvGraphicFramePr/>
          <p:nvPr>
            <p:custDataLst>
              <p:tags r:id="rId8"/>
            </p:custDataLst>
          </p:nvPr>
        </p:nvGraphicFramePr>
        <p:xfrm>
          <a:off x="5232238" y="1517502"/>
          <a:ext cx="2183765" cy="1084580"/>
        </p:xfrm>
        <a:graphic>
          <a:graphicData uri="http://schemas.openxmlformats.org/drawingml/2006/table">
            <a:tbl>
              <a:tblPr firstRow="1" bandRow="1">
                <a:tableStyleId>{5C22544A-7EE6-4342-B048-85BDC9FD1C3A}</a:tableStyleId>
              </a:tblPr>
              <a:tblGrid>
                <a:gridCol w="1131570"/>
                <a:gridCol w="105219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白酒</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38%</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药酒</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12%</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红酒</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rPr>
                        <a:t>38%</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啤酒</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rPr>
                        <a:t>12%</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bl>
          </a:graphicData>
        </a:graphic>
      </p:graphicFrame>
      <p:sp>
        <p:nvSpPr>
          <p:cNvPr id="38" name="文本框 37"/>
          <p:cNvSpPr txBox="1"/>
          <p:nvPr/>
        </p:nvSpPr>
        <p:spPr>
          <a:xfrm>
            <a:off x="2716745" y="3893276"/>
            <a:ext cx="2149661"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sym typeface="+mn-ea"/>
              </a:rPr>
              <a:t>体验客户</a:t>
            </a:r>
            <a:endParaRPr lang="zh-CN" altLang="en-US" sz="1175" b="1">
              <a:solidFill>
                <a:schemeClr val="bg1"/>
              </a:solidFill>
              <a:latin typeface="微软雅黑" panose="020B0503020204020204" charset="-122"/>
              <a:ea typeface="微软雅黑" panose="020B0503020204020204" charset="-122"/>
              <a:sym typeface="+mn-ea"/>
            </a:endParaRPr>
          </a:p>
        </p:txBody>
      </p:sp>
      <p:sp>
        <p:nvSpPr>
          <p:cNvPr id="39" name="文本框 38"/>
          <p:cNvSpPr txBox="1"/>
          <p:nvPr/>
        </p:nvSpPr>
        <p:spPr>
          <a:xfrm>
            <a:off x="5192242" y="3893276"/>
            <a:ext cx="2217388"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体验用户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40" name="表格 39"/>
          <p:cNvGraphicFramePr/>
          <p:nvPr>
            <p:custDataLst>
              <p:tags r:id="rId9"/>
            </p:custDataLst>
          </p:nvPr>
        </p:nvGraphicFramePr>
        <p:xfrm>
          <a:off x="5186375" y="4202579"/>
          <a:ext cx="2227580" cy="1355725"/>
        </p:xfrm>
        <a:graphic>
          <a:graphicData uri="http://schemas.openxmlformats.org/drawingml/2006/table">
            <a:tbl>
              <a:tblPr firstRow="1" bandRow="1">
                <a:tableStyleId>{5C22544A-7EE6-4342-B048-85BDC9FD1C3A}</a:tableStyleId>
              </a:tblPr>
              <a:tblGrid>
                <a:gridCol w="1153795"/>
                <a:gridCol w="107378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白酒</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33%</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药酒</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2%</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红酒</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rPr>
                        <a:t>20%</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啤酒</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27%</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洋酒</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8%</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41" name="文本框 40"/>
          <p:cNvSpPr txBox="1"/>
          <p:nvPr/>
        </p:nvSpPr>
        <p:spPr>
          <a:xfrm>
            <a:off x="5217306" y="2976030"/>
            <a:ext cx="2160860" cy="817245"/>
          </a:xfrm>
          <a:prstGeom prst="rect">
            <a:avLst/>
          </a:prstGeom>
          <a:solidFill>
            <a:schemeClr val="accent4">
              <a:lumMod val="40000"/>
              <a:lumOff val="60000"/>
            </a:schemeClr>
          </a:solidFill>
        </p:spPr>
        <p:txBody>
          <a:bodyPr wrap="square" rtlCol="0">
            <a:spAutoFit/>
          </a:bodyPr>
          <a:lstStyle/>
          <a:p>
            <a:pPr algn="l"/>
            <a:r>
              <a:rPr lang="zh-CN" altLang="en-US" sz="1175">
                <a:latin typeface="微软雅黑" panose="020B0503020204020204" charset="-122"/>
                <a:ea typeface="微软雅黑" panose="020B0503020204020204" charset="-122"/>
                <a:sym typeface="+mn-ea"/>
              </a:rPr>
              <a:t>分析：</a:t>
            </a:r>
            <a:endParaRPr lang="zh-CN" altLang="en-US" sz="1175">
              <a:latin typeface="微软雅黑" panose="020B0503020204020204" charset="-122"/>
              <a:ea typeface="微软雅黑" panose="020B0503020204020204" charset="-122"/>
            </a:endParaRPr>
          </a:p>
          <a:p>
            <a:pPr algn="l"/>
            <a:r>
              <a:rPr lang="zh-CN" altLang="en-US" sz="1175">
                <a:latin typeface="微软雅黑" panose="020B0503020204020204" charset="-122"/>
                <a:ea typeface="微软雅黑" panose="020B0503020204020204" charset="-122"/>
                <a:sym typeface="+mn-ea"/>
              </a:rPr>
              <a:t>大部分人以喝白酒、红酒为主，基本符合人群定位。</a:t>
            </a:r>
            <a:endParaRPr lang="zh-CN" altLang="en-US" sz="1175">
              <a:latin typeface="微软雅黑" panose="020B0503020204020204" charset="-122"/>
              <a:ea typeface="微软雅黑" panose="020B0503020204020204" charset="-122"/>
              <a:sym typeface="+mn-ea"/>
            </a:endParaRPr>
          </a:p>
          <a:p>
            <a:pPr algn="l"/>
            <a:endParaRPr lang="zh-CN" altLang="en-US" sz="1175">
              <a:latin typeface="微软雅黑" panose="020B0503020204020204" charset="-122"/>
              <a:ea typeface="微软雅黑" panose="020B0503020204020204" charset="-122"/>
              <a:sym typeface="+mn-ea"/>
            </a:endParaRPr>
          </a:p>
        </p:txBody>
      </p:sp>
      <p:sp>
        <p:nvSpPr>
          <p:cNvPr id="42" name="矩形 41"/>
          <p:cNvSpPr/>
          <p:nvPr/>
        </p:nvSpPr>
        <p:spPr>
          <a:xfrm>
            <a:off x="5192242" y="779973"/>
            <a:ext cx="4614493" cy="303971"/>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您平常是喜欢喝什么类型的酒呢？</a:t>
            </a:r>
            <a:endParaRPr kumimoji="1" lang="zh-CN" altLang="en-US" sz="1345" b="1" dirty="0">
              <a:solidFill>
                <a:schemeClr val="bg1"/>
              </a:solidFill>
              <a:latin typeface="微软雅黑" panose="020B0503020204020204" charset="-122"/>
              <a:ea typeface="微软雅黑" panose="020B0503020204020204" charset="-122"/>
            </a:endParaRPr>
          </a:p>
        </p:txBody>
      </p:sp>
      <p:graphicFrame>
        <p:nvGraphicFramePr>
          <p:cNvPr id="43" name="图表 42"/>
          <p:cNvGraphicFramePr/>
          <p:nvPr/>
        </p:nvGraphicFramePr>
        <p:xfrm>
          <a:off x="7161120" y="980487"/>
          <a:ext cx="2926654" cy="239710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4" name="图表 43"/>
          <p:cNvGraphicFramePr/>
          <p:nvPr/>
        </p:nvGraphicFramePr>
        <p:xfrm>
          <a:off x="251913" y="1154337"/>
          <a:ext cx="2473897" cy="23032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图表 44"/>
          <p:cNvGraphicFramePr/>
          <p:nvPr/>
        </p:nvGraphicFramePr>
        <p:xfrm>
          <a:off x="6872614" y="1083944"/>
          <a:ext cx="3376211" cy="2167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图表 45"/>
          <p:cNvGraphicFramePr/>
          <p:nvPr/>
        </p:nvGraphicFramePr>
        <p:xfrm>
          <a:off x="7161653" y="3297599"/>
          <a:ext cx="2982649" cy="24237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表格 47"/>
          <p:cNvGraphicFramePr/>
          <p:nvPr>
            <p:custDataLst>
              <p:tags r:id="rId10"/>
            </p:custDataLst>
          </p:nvPr>
        </p:nvGraphicFramePr>
        <p:xfrm>
          <a:off x="2709279" y="4190847"/>
          <a:ext cx="2176145" cy="1427140"/>
        </p:xfrm>
        <a:graphic>
          <a:graphicData uri="http://schemas.openxmlformats.org/drawingml/2006/table">
            <a:tbl>
              <a:tblPr firstRow="1" bandRow="1">
                <a:tableStyleId>{5C22544A-7EE6-4342-B048-85BDC9FD1C3A}</a:tableStyleId>
              </a:tblPr>
              <a:tblGrid>
                <a:gridCol w="1127125"/>
                <a:gridCol w="1049020"/>
              </a:tblGrid>
              <a:tr h="384175">
                <a:tc>
                  <a:txBody>
                    <a:bodyPr/>
                    <a:lstStyle/>
                    <a:p>
                      <a:pPr algn="ctr">
                        <a:buNone/>
                      </a:pPr>
                      <a:r>
                        <a:rPr lang="zh-CN" altLang="en-US" sz="1010" b="0">
                          <a:solidFill>
                            <a:schemeClr val="bg1"/>
                          </a:solidFill>
                          <a:latin typeface="微软雅黑" panose="020B0503020204020204" charset="-122"/>
                          <a:ea typeface="微软雅黑" panose="020B0503020204020204" charset="-122"/>
                        </a:rPr>
                        <a:t>有，每天都有喝一点</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20%</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383540">
                <a:tc>
                  <a:txBody>
                    <a:bodyPr/>
                    <a:lstStyle/>
                    <a:p>
                      <a:pPr algn="ctr">
                        <a:buNone/>
                      </a:pP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有，隔</a:t>
                      </a:r>
                      <a:r>
                        <a:rPr lang="en-US" altLang="zh-CN" sz="1010" b="0">
                          <a:solidFill>
                            <a:schemeClr val="bg1"/>
                          </a:solidFill>
                          <a:latin typeface="微软雅黑" panose="020B0503020204020204" charset="-122"/>
                          <a:ea typeface="微软雅黑" panose="020B0503020204020204" charset="-122"/>
                          <a:cs typeface="微软雅黑" panose="020B0503020204020204" charset="-122"/>
                        </a:rPr>
                        <a:t>2-3</a:t>
                      </a:r>
                      <a:r>
                        <a:rPr lang="zh-CN" altLang="en-US" sz="1010" b="0">
                          <a:solidFill>
                            <a:schemeClr val="bg1"/>
                          </a:solidFill>
                          <a:latin typeface="微软雅黑" panose="020B0503020204020204" charset="-122"/>
                          <a:ea typeface="微软雅黑" panose="020B0503020204020204" charset="-122"/>
                          <a:cs typeface="微软雅黑" panose="020B0503020204020204" charset="-122"/>
                        </a:rPr>
                        <a:t>天会喝</a:t>
                      </a:r>
                      <a:endParaRPr lang="zh-CN" altLang="en-US" sz="1010" b="0">
                        <a:solidFill>
                          <a:schemeClr val="bg1"/>
                        </a:solidFill>
                        <a:latin typeface="微软雅黑" panose="020B0503020204020204" charset="-122"/>
                        <a:ea typeface="微软雅黑" panose="020B0503020204020204" charset="-122"/>
                        <a:cs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29%</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328930">
                <a:tc>
                  <a:txBody>
                    <a:bodyPr/>
                    <a:lstStyle/>
                    <a:p>
                      <a:pPr algn="ctr">
                        <a:buNone/>
                      </a:pPr>
                      <a:r>
                        <a:rPr lang="zh-CN" altLang="en-US" sz="1010" b="0">
                          <a:solidFill>
                            <a:schemeClr val="bg1"/>
                          </a:solidFill>
                          <a:latin typeface="微软雅黑" panose="020B0503020204020204" charset="-122"/>
                          <a:ea typeface="微软雅黑" panose="020B0503020204020204" charset="-122"/>
                        </a:rPr>
                        <a:t>不定期，看心情</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47%</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328930">
                <a:tc>
                  <a:txBody>
                    <a:bodyPr/>
                    <a:lstStyle/>
                    <a:p>
                      <a:pPr algn="ctr">
                        <a:buNone/>
                      </a:pPr>
                      <a:r>
                        <a:rPr lang="zh-CN" altLang="en-US" sz="1010" b="0">
                          <a:solidFill>
                            <a:schemeClr val="bg1"/>
                          </a:solidFill>
                          <a:latin typeface="微软雅黑" panose="020B0503020204020204" charset="-122"/>
                          <a:ea typeface="微软雅黑" panose="020B0503020204020204" charset="-122"/>
                        </a:rPr>
                        <a:t>没有喝酒的习惯</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4%</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pic>
        <p:nvPicPr>
          <p:cNvPr id="49" name="图片 48"/>
          <p:cNvPicPr>
            <a:picLocks noChangeAspect="1"/>
          </p:cNvPicPr>
          <p:nvPr/>
        </p:nvPicPr>
        <p:blipFill>
          <a:blip r:embed="rId11"/>
          <a:stretch>
            <a:fillRect/>
          </a:stretch>
        </p:blipFill>
        <p:spPr>
          <a:xfrm>
            <a:off x="314307" y="3457584"/>
            <a:ext cx="2247785" cy="2151795"/>
          </a:xfrm>
          <a:prstGeom prst="rect">
            <a:avLst/>
          </a:prstGeom>
        </p:spPr>
      </p:pic>
      <p:grpSp>
        <p:nvGrpSpPr>
          <p:cNvPr id="7" name="组合 6"/>
          <p:cNvGrpSpPr/>
          <p:nvPr/>
        </p:nvGrpSpPr>
        <p:grpSpPr>
          <a:xfrm>
            <a:off x="9368790" y="120650"/>
            <a:ext cx="659130" cy="598170"/>
            <a:chOff x="14118" y="124"/>
            <a:chExt cx="1038" cy="942"/>
          </a:xfrm>
        </p:grpSpPr>
        <p:sp>
          <p:nvSpPr>
            <p:cNvPr id="11" name="对角圆角矩形 1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resource"/>
            <p:cNvPicPr>
              <a:picLocks noChangeAspect="1"/>
            </p:cNvPicPr>
            <p:nvPr/>
          </p:nvPicPr>
          <p:blipFill>
            <a:blip r:embed="rId1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1"/>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8" name="文本框 7"/>
          <p:cNvSpPr txBox="1"/>
          <p:nvPr/>
        </p:nvSpPr>
        <p:spPr>
          <a:xfrm>
            <a:off x="1271229" y="405130"/>
            <a:ext cx="1808480" cy="337185"/>
          </a:xfrm>
          <a:prstGeom prst="rect">
            <a:avLst/>
          </a:prstGeom>
          <a:noFill/>
        </p:spPr>
        <p:txBody>
          <a:bodyPr wrap="none" rtlCol="0">
            <a:spAutoFit/>
          </a:bodyPr>
          <a:p>
            <a:pPr algn="ctr"/>
            <a:r>
              <a:rPr lang="zh-CN" altLang="en-US" sz="1600" b="1">
                <a:latin typeface="微软雅黑" panose="020B0503020204020204" charset="-122"/>
                <a:ea typeface="微软雅黑" panose="020B0503020204020204" charset="-122"/>
                <a:sym typeface="+mn-ea"/>
              </a:rPr>
              <a:t>用户行为跟踪管理</a:t>
            </a:r>
            <a:endParaRPr lang="zh-CN" altLang="en-US" sz="1600" b="1" dirty="0">
              <a:sym typeface="+mn-ea"/>
            </a:endParaRPr>
          </a:p>
        </p:txBody>
      </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1" name="组合 30"/>
          <p:cNvGrpSpPr/>
          <p:nvPr/>
        </p:nvGrpSpPr>
        <p:grpSpPr>
          <a:xfrm>
            <a:off x="9375775" y="178435"/>
            <a:ext cx="659130" cy="598170"/>
            <a:chOff x="14118" y="124"/>
            <a:chExt cx="1038" cy="942"/>
          </a:xfrm>
        </p:grpSpPr>
        <p:sp>
          <p:nvSpPr>
            <p:cNvPr id="32" name="对角圆角矩形 3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8" name="文本框 37"/>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1" name="矩形 20"/>
          <p:cNvSpPr/>
          <p:nvPr/>
        </p:nvSpPr>
        <p:spPr>
          <a:xfrm>
            <a:off x="1271270" y="745490"/>
            <a:ext cx="8134350" cy="4197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zh-CN" altLang="en-US" sz="1400">
                <a:sym typeface="+mn-ea"/>
              </a:rPr>
              <a:t>我们还提供了一个商品用户评价的分析工具，方便运营做出货品决策</a:t>
            </a:r>
            <a:endParaRPr lang="zh-CN" altLang="en-US" sz="1400">
              <a:sym typeface="+mn-ea"/>
            </a:endParaRPr>
          </a:p>
        </p:txBody>
      </p:sp>
      <p:pic>
        <p:nvPicPr>
          <p:cNvPr id="2" name="图片 1"/>
          <p:cNvPicPr>
            <a:picLocks noChangeAspect="1"/>
          </p:cNvPicPr>
          <p:nvPr/>
        </p:nvPicPr>
        <p:blipFill>
          <a:blip r:embed="rId4"/>
          <a:stretch>
            <a:fillRect/>
          </a:stretch>
        </p:blipFill>
        <p:spPr>
          <a:xfrm>
            <a:off x="644525" y="1240155"/>
            <a:ext cx="8113395" cy="4292600"/>
          </a:xfrm>
          <a:prstGeom prst="rect">
            <a:avLst/>
          </a:prstGeom>
        </p:spPr>
      </p:pic>
      <p:sp>
        <p:nvSpPr>
          <p:cNvPr id="5" name="矩形标注 4"/>
          <p:cNvSpPr/>
          <p:nvPr/>
        </p:nvSpPr>
        <p:spPr>
          <a:xfrm>
            <a:off x="7164705" y="3041650"/>
            <a:ext cx="2583180" cy="2136775"/>
          </a:xfrm>
          <a:prstGeom prst="wedgeRectCallout">
            <a:avLst>
              <a:gd name="adj1" fmla="val -81465"/>
              <a:gd name="adj2" fmla="val 587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5"/>
          <a:stretch>
            <a:fillRect/>
          </a:stretch>
        </p:blipFill>
        <p:spPr>
          <a:xfrm>
            <a:off x="7218680" y="3085465"/>
            <a:ext cx="2445385" cy="204978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grpSp>
        <p:nvGrpSpPr>
          <p:cNvPr id="9" name="组合 8"/>
          <p:cNvGrpSpPr/>
          <p:nvPr/>
        </p:nvGrpSpPr>
        <p:grpSpPr>
          <a:xfrm>
            <a:off x="3886835" y="104140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 name="文本框 1"/>
          <p:cNvSpPr txBox="1"/>
          <p:nvPr/>
        </p:nvSpPr>
        <p:spPr>
          <a:xfrm>
            <a:off x="1042035" y="1943735"/>
            <a:ext cx="8206105" cy="645160"/>
          </a:xfrm>
          <a:prstGeom prst="rect">
            <a:avLst/>
          </a:prstGeom>
          <a:noFill/>
        </p:spPr>
        <p:txBody>
          <a:bodyPr wrap="square" rtlCol="0">
            <a:spAutoFit/>
          </a:bodyPr>
          <a:lstStyle/>
          <a:p>
            <a:pPr algn="ctr"/>
            <a:r>
              <a:rPr lang="zh-CN" altLang="en-US" sz="3600" b="1">
                <a:solidFill>
                  <a:schemeClr val="tx1"/>
                </a:solidFill>
              </a:rPr>
              <a:t>最专业的品牌私域运营服务商</a:t>
            </a:r>
            <a:endParaRPr lang="zh-CN" altLang="en-US" sz="3600" b="1">
              <a:solidFill>
                <a:schemeClr val="tx1"/>
              </a:solidFill>
            </a:endParaRPr>
          </a:p>
        </p:txBody>
      </p:sp>
      <p:grpSp>
        <p:nvGrpSpPr>
          <p:cNvPr id="10" name="组合 9"/>
          <p:cNvGrpSpPr/>
          <p:nvPr/>
        </p:nvGrpSpPr>
        <p:grpSpPr>
          <a:xfrm>
            <a:off x="4688840" y="3872865"/>
            <a:ext cx="737870" cy="749300"/>
            <a:chOff x="6602" y="7573"/>
            <a:chExt cx="1162" cy="1180"/>
          </a:xfrm>
        </p:grpSpPr>
        <p:pic>
          <p:nvPicPr>
            <p:cNvPr id="3" name="图片 2" descr="015d8b6baa35987936daeba60c0d12a"/>
            <p:cNvPicPr>
              <a:picLocks noChangeAspect="1"/>
            </p:cNvPicPr>
            <p:nvPr/>
          </p:nvPicPr>
          <p:blipFill>
            <a:blip r:embed="rId2"/>
            <a:stretch>
              <a:fillRect/>
            </a:stretch>
          </p:blipFill>
          <p:spPr>
            <a:xfrm>
              <a:off x="6614" y="7591"/>
              <a:ext cx="1139" cy="1144"/>
            </a:xfrm>
            <a:prstGeom prst="rect">
              <a:avLst/>
            </a:prstGeom>
          </p:spPr>
        </p:pic>
        <p:pic>
          <p:nvPicPr>
            <p:cNvPr id="42" name="图片 41"/>
            <p:cNvPicPr>
              <a:picLocks noChangeAspect="1"/>
            </p:cNvPicPr>
            <p:nvPr/>
          </p:nvPicPr>
          <p:blipFill>
            <a:blip r:embed="rId3"/>
            <a:stretch>
              <a:fillRect/>
            </a:stretch>
          </p:blipFill>
          <p:spPr>
            <a:xfrm>
              <a:off x="7033" y="8016"/>
              <a:ext cx="300" cy="295"/>
            </a:xfrm>
            <a:prstGeom prst="rect">
              <a:avLst/>
            </a:prstGeom>
          </p:spPr>
        </p:pic>
        <p:sp>
          <p:nvSpPr>
            <p:cNvPr id="4" name="矩形 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98395" y="3971608"/>
            <a:ext cx="475615" cy="475615"/>
          </a:xfrm>
          <a:prstGeom prst="rect">
            <a:avLst/>
          </a:prstGeom>
          <a:effectLst>
            <a:outerShdw blurRad="50800" dist="38100" dir="2700000" algn="tl" rotWithShape="0">
              <a:prstClr val="black">
                <a:alpha val="40000"/>
              </a:prstClr>
            </a:outerShdw>
          </a:effectLst>
        </p:spPr>
      </p:pic>
      <p:sp>
        <p:nvSpPr>
          <p:cNvPr id="47" name="文本框 46"/>
          <p:cNvSpPr txBox="1"/>
          <p:nvPr/>
        </p:nvSpPr>
        <p:spPr>
          <a:xfrm>
            <a:off x="2013585" y="4518660"/>
            <a:ext cx="1244600" cy="394970"/>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Wei Zi Jun</a:t>
            </a:r>
            <a:endParaRPr lang="en-US" altLang="zh-CN" sz="900" b="1">
              <a:latin typeface="+mj-lt"/>
              <a:ea typeface="微软雅黑" panose="020B0503020204020204" charset="-122"/>
              <a:cs typeface="+mj-lt"/>
            </a:endParaRPr>
          </a:p>
          <a:p>
            <a:pPr algn="ctr">
              <a:lnSpc>
                <a:spcPct val="110000"/>
              </a:lnSpc>
            </a:pPr>
            <a:r>
              <a:rPr lang="en-US" altLang="zh-CN" sz="900" b="1">
                <a:latin typeface="+mj-lt"/>
                <a:ea typeface="微软雅黑" panose="020B0503020204020204" charset="-122"/>
                <a:cs typeface="+mj-lt"/>
              </a:rPr>
              <a:t>+86   139  0227  0098</a:t>
            </a:r>
            <a:endParaRPr lang="en-US" altLang="zh-CN" sz="900" b="1">
              <a:latin typeface="+mj-lt"/>
              <a:ea typeface="微软雅黑" panose="020B0503020204020204" charset="-122"/>
              <a:cs typeface="+mj-lt"/>
            </a:endParaRPr>
          </a:p>
        </p:txBody>
      </p:sp>
      <p:sp>
        <p:nvSpPr>
          <p:cNvPr id="38" name="文本框 37"/>
          <p:cNvSpPr txBox="1"/>
          <p:nvPr/>
        </p:nvSpPr>
        <p:spPr>
          <a:xfrm>
            <a:off x="6908165" y="4670425"/>
            <a:ext cx="1186815"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510970969@qq.com</a:t>
            </a:r>
            <a:endParaRPr lang="en-US" altLang="zh-CN" sz="900" b="1">
              <a:latin typeface="+mj-lt"/>
              <a:ea typeface="微软雅黑" panose="020B0503020204020204" charset="-122"/>
              <a:cs typeface="+mj-lt"/>
            </a:endParaRPr>
          </a:p>
        </p:txBody>
      </p:sp>
      <p:sp>
        <p:nvSpPr>
          <p:cNvPr id="39" name="文本框 38"/>
          <p:cNvSpPr txBox="1"/>
          <p:nvPr/>
        </p:nvSpPr>
        <p:spPr>
          <a:xfrm>
            <a:off x="4628515" y="4670425"/>
            <a:ext cx="840740"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WeChat</a:t>
            </a:r>
            <a:endParaRPr lang="en-US" altLang="zh-CN" sz="900" b="1">
              <a:latin typeface="+mj-lt"/>
              <a:ea typeface="微软雅黑" panose="020B0503020204020204" charset="-122"/>
              <a:cs typeface="+mj-lt"/>
            </a:endParaRPr>
          </a:p>
        </p:txBody>
      </p:sp>
      <p:pic>
        <p:nvPicPr>
          <p:cNvPr id="11" name="图片 10"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1540" y="4093845"/>
            <a:ext cx="454660" cy="307340"/>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1594168" y="2640965"/>
            <a:ext cx="7101840" cy="645160"/>
          </a:xfrm>
          <a:prstGeom prst="rect">
            <a:avLst/>
          </a:prstGeom>
          <a:noFill/>
        </p:spPr>
        <p:txBody>
          <a:bodyPr wrap="square" rtlCol="0">
            <a:spAutoFit/>
          </a:bodyPr>
          <a:lstStyle/>
          <a:p>
            <a:pPr algn="ctr"/>
            <a:r>
              <a:rPr lang="zh-CN" sz="3600" b="1">
                <a:solidFill>
                  <a:schemeClr val="tx1"/>
                </a:solidFill>
              </a:rPr>
              <a:t>帮你管理最有价值的用户资产</a:t>
            </a:r>
            <a:endParaRPr lang="en-US" altLang="zh-CN" sz="3600" b="1">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3788" y="435610"/>
            <a:ext cx="3840480" cy="337185"/>
          </a:xfrm>
          <a:prstGeom prst="rect">
            <a:avLst/>
          </a:prstGeom>
          <a:noFill/>
        </p:spPr>
        <p:txBody>
          <a:bodyPr wrap="none" rtlCol="0">
            <a:spAutoFit/>
          </a:bodyPr>
          <a:lstStyle/>
          <a:p>
            <a:pPr algn="ctr"/>
            <a:r>
              <a:rPr lang="zh-CN" altLang="en-US" sz="1600" b="1">
                <a:sym typeface="+mn-ea"/>
              </a:rPr>
              <a:t>借助调查问卷实现用户画像的数据分析：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5"/>
            <a:stretch>
              <a:fillRect/>
            </a:stretch>
          </p:blipFill>
          <p:spPr>
            <a:xfrm>
              <a:off x="5235" y="1585"/>
              <a:ext cx="337" cy="709"/>
            </a:xfrm>
            <a:prstGeom prst="rect">
              <a:avLst/>
            </a:prstGeom>
          </p:spPr>
        </p:pic>
        <p:pic>
          <p:nvPicPr>
            <p:cNvPr id="17" name="图片 16" descr="resource"/>
            <p:cNvPicPr>
              <a:picLocks noChangeAspect="1"/>
            </p:cNvPicPr>
            <p:nvPr/>
          </p:nvPicPr>
          <p:blipFill>
            <a:blip r:embed="rId6"/>
            <a:stretch>
              <a:fillRect/>
            </a:stretch>
          </p:blipFill>
          <p:spPr>
            <a:xfrm>
              <a:off x="4982" y="1585"/>
              <a:ext cx="337" cy="709"/>
            </a:xfrm>
            <a:prstGeom prst="rect">
              <a:avLst/>
            </a:prstGeom>
          </p:spPr>
        </p:pic>
        <p:pic>
          <p:nvPicPr>
            <p:cNvPr id="35" name="图片 34" descr="resource"/>
            <p:cNvPicPr>
              <a:picLocks noChangeAspect="1"/>
            </p:cNvPicPr>
            <p:nvPr/>
          </p:nvPicPr>
          <p:blipFill>
            <a:blip r:embed="rId5"/>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02851" y="724825"/>
            <a:ext cx="4699285" cy="303971"/>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您在什么地方购买过酒类商品？</a:t>
            </a:r>
            <a:endParaRPr kumimoji="1" lang="zh-CN" altLang="en-US" sz="1345" b="1" dirty="0">
              <a:solidFill>
                <a:schemeClr val="bg1"/>
              </a:solidFill>
              <a:latin typeface="微软雅黑" panose="020B0503020204020204" charset="-122"/>
              <a:ea typeface="微软雅黑" panose="020B0503020204020204" charset="-122"/>
            </a:endParaRPr>
          </a:p>
        </p:txBody>
      </p:sp>
      <p:sp>
        <p:nvSpPr>
          <p:cNvPr id="12" name="矩形 11"/>
          <p:cNvSpPr/>
          <p:nvPr/>
        </p:nvSpPr>
        <p:spPr>
          <a:xfrm>
            <a:off x="251913" y="1195619"/>
            <a:ext cx="9689208" cy="3088238"/>
          </a:xfrm>
          <a:prstGeom prst="rect">
            <a:avLst/>
          </a:prstGeom>
          <a:noFill/>
          <a:ln>
            <a:solidFill>
              <a:srgbClr val="FF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10">
              <a:latin typeface="微软雅黑" panose="020B0503020204020204" charset="-122"/>
              <a:ea typeface="微软雅黑" panose="020B0503020204020204" charset="-122"/>
            </a:endParaRPr>
          </a:p>
        </p:txBody>
      </p:sp>
      <p:sp>
        <p:nvSpPr>
          <p:cNvPr id="13" name="文本框 12"/>
          <p:cNvSpPr txBox="1"/>
          <p:nvPr/>
        </p:nvSpPr>
        <p:spPr>
          <a:xfrm>
            <a:off x="2705546" y="2973583"/>
            <a:ext cx="2160860" cy="817245"/>
          </a:xfrm>
          <a:prstGeom prst="rect">
            <a:avLst/>
          </a:prstGeom>
          <a:solidFill>
            <a:schemeClr val="accent4">
              <a:lumMod val="40000"/>
              <a:lumOff val="60000"/>
            </a:schemeClr>
          </a:solidFill>
        </p:spPr>
        <p:txBody>
          <a:bodyPr wrap="square" rtlCol="0">
            <a:spAutoFit/>
          </a:bodyPr>
          <a:lstStyle/>
          <a:p>
            <a:pPr algn="l"/>
            <a:r>
              <a:rPr lang="zh-CN" altLang="en-US" sz="1175">
                <a:latin typeface="微软雅黑" panose="020B0503020204020204" charset="-122"/>
                <a:ea typeface="微软雅黑" panose="020B0503020204020204" charset="-122"/>
                <a:sym typeface="+mn-ea"/>
              </a:rPr>
              <a:t>分析：</a:t>
            </a:r>
            <a:endParaRPr lang="zh-CN" altLang="en-US" sz="1175">
              <a:latin typeface="微软雅黑" panose="020B0503020204020204" charset="-122"/>
              <a:ea typeface="微软雅黑" panose="020B0503020204020204" charset="-122"/>
            </a:endParaRPr>
          </a:p>
          <a:p>
            <a:pPr algn="l"/>
            <a:r>
              <a:rPr lang="zh-CN" altLang="en-US" sz="1175">
                <a:latin typeface="微软雅黑" panose="020B0503020204020204" charset="-122"/>
                <a:ea typeface="微软雅黑" panose="020B0503020204020204" charset="-122"/>
                <a:sym typeface="+mn-ea"/>
              </a:rPr>
              <a:t>以线下超市、网购渠道为主，但用户并不排斥更多的购物渠道。</a:t>
            </a:r>
            <a:endParaRPr lang="zh-CN" altLang="en-US" sz="1175">
              <a:latin typeface="微软雅黑" panose="020B0503020204020204" charset="-122"/>
              <a:ea typeface="微软雅黑" panose="020B0503020204020204" charset="-122"/>
              <a:sym typeface="+mn-ea"/>
            </a:endParaRPr>
          </a:p>
        </p:txBody>
      </p:sp>
      <p:sp>
        <p:nvSpPr>
          <p:cNvPr id="14" name="文本框 13"/>
          <p:cNvSpPr txBox="1"/>
          <p:nvPr/>
        </p:nvSpPr>
        <p:spPr>
          <a:xfrm>
            <a:off x="2725277" y="1049500"/>
            <a:ext cx="2176326"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24" name="表格 23"/>
          <p:cNvGraphicFramePr/>
          <p:nvPr>
            <p:custDataLst>
              <p:tags r:id="rId7"/>
            </p:custDataLst>
          </p:nvPr>
        </p:nvGraphicFramePr>
        <p:xfrm>
          <a:off x="2725277" y="1341739"/>
          <a:ext cx="2176145" cy="1362075"/>
        </p:xfrm>
        <a:graphic>
          <a:graphicData uri="http://schemas.openxmlformats.org/drawingml/2006/table">
            <a:tbl>
              <a:tblPr firstRow="1" bandRow="1">
                <a:tableStyleId>{5C22544A-7EE6-4342-B048-85BDC9FD1C3A}</a:tableStyleId>
              </a:tblPr>
              <a:tblGrid>
                <a:gridCol w="1127125"/>
                <a:gridCol w="1049020"/>
              </a:tblGrid>
              <a:tr h="272415">
                <a:tc>
                  <a:txBody>
                    <a:bodyPr/>
                    <a:lstStyle/>
                    <a:p>
                      <a:pPr algn="ctr">
                        <a:buNone/>
                      </a:pPr>
                      <a:r>
                        <a:rPr lang="zh-CN" altLang="en-US" sz="1010" b="0">
                          <a:solidFill>
                            <a:schemeClr val="bg1"/>
                          </a:solidFill>
                          <a:latin typeface="微软雅黑" panose="020B0503020204020204" charset="-122"/>
                          <a:ea typeface="微软雅黑" panose="020B0503020204020204" charset="-122"/>
                        </a:rPr>
                        <a:t>购物网站</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27%</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2415">
                <a:tc>
                  <a:txBody>
                    <a:bodyPr/>
                    <a:lstStyle/>
                    <a:p>
                      <a:pPr algn="ctr">
                        <a:buNone/>
                      </a:pPr>
                      <a:r>
                        <a:rPr lang="zh-CN" altLang="en-US" sz="1010" b="0">
                          <a:solidFill>
                            <a:schemeClr val="bg1"/>
                          </a:solidFill>
                          <a:latin typeface="微软雅黑" panose="020B0503020204020204" charset="-122"/>
                          <a:ea typeface="微软雅黑" panose="020B0503020204020204" charset="-122"/>
                        </a:rPr>
                        <a:t>烟酒店</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20%</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2415">
                <a:tc>
                  <a:txBody>
                    <a:bodyPr/>
                    <a:lstStyle/>
                    <a:p>
                      <a:pPr algn="ctr">
                        <a:buNone/>
                      </a:pPr>
                      <a:r>
                        <a:rPr lang="zh-CN" altLang="en-US" sz="1010" b="0">
                          <a:solidFill>
                            <a:schemeClr val="bg1"/>
                          </a:solidFill>
                          <a:latin typeface="微软雅黑" panose="020B0503020204020204" charset="-122"/>
                          <a:ea typeface="微软雅黑" panose="020B0503020204020204" charset="-122"/>
                        </a:rPr>
                        <a:t>超市</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27%</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2415">
                <a:tc>
                  <a:txBody>
                    <a:bodyPr/>
                    <a:lstStyle/>
                    <a:p>
                      <a:pPr algn="ctr">
                        <a:buNone/>
                      </a:pPr>
                      <a:r>
                        <a:rPr lang="zh-CN" altLang="en-US" sz="1010" b="0">
                          <a:solidFill>
                            <a:schemeClr val="bg1"/>
                          </a:solidFill>
                          <a:latin typeface="微软雅黑" panose="020B0503020204020204" charset="-122"/>
                          <a:ea typeface="微软雅黑" panose="020B0503020204020204" charset="-122"/>
                        </a:rPr>
                        <a:t>微商</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13%</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2415">
                <a:tc>
                  <a:txBody>
                    <a:bodyPr/>
                    <a:lstStyle/>
                    <a:p>
                      <a:pPr algn="ctr">
                        <a:buNone/>
                      </a:pPr>
                      <a:r>
                        <a:rPr lang="zh-CN" altLang="en-US" sz="840" b="0">
                          <a:solidFill>
                            <a:schemeClr val="bg1"/>
                          </a:solidFill>
                          <a:latin typeface="微软雅黑" panose="020B0503020204020204" charset="-122"/>
                          <a:ea typeface="微软雅黑" panose="020B0503020204020204" charset="-122"/>
                        </a:rPr>
                        <a:t>社区团购、便利店</a:t>
                      </a:r>
                      <a:endParaRPr lang="zh-CN" altLang="en-US" sz="84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13%</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25" name="文本框 24"/>
          <p:cNvSpPr txBox="1"/>
          <p:nvPr/>
        </p:nvSpPr>
        <p:spPr>
          <a:xfrm>
            <a:off x="5240594" y="1049657"/>
            <a:ext cx="2167260"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复购客户：购买原因</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26" name="表格 25"/>
          <p:cNvGraphicFramePr/>
          <p:nvPr>
            <p:custDataLst>
              <p:tags r:id="rId8"/>
            </p:custDataLst>
          </p:nvPr>
        </p:nvGraphicFramePr>
        <p:xfrm>
          <a:off x="5232238" y="1374509"/>
          <a:ext cx="2183765" cy="1355725"/>
        </p:xfrm>
        <a:graphic>
          <a:graphicData uri="http://schemas.openxmlformats.org/drawingml/2006/table">
            <a:tbl>
              <a:tblPr firstRow="1" bandRow="1">
                <a:tableStyleId>{5C22544A-7EE6-4342-B048-85BDC9FD1C3A}</a:tableStyleId>
              </a:tblPr>
              <a:tblGrid>
                <a:gridCol w="1131570"/>
                <a:gridCol w="105219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价格优惠</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27%</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产品成分</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20%</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包装外观</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14</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朋友介绍</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rPr>
                        <a:t>13%</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效果、口味</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rPr>
                        <a:t>26%</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bl>
          </a:graphicData>
        </a:graphic>
      </p:graphicFrame>
      <p:sp>
        <p:nvSpPr>
          <p:cNvPr id="27" name="文本框 26"/>
          <p:cNvSpPr txBox="1"/>
          <p:nvPr/>
        </p:nvSpPr>
        <p:spPr>
          <a:xfrm>
            <a:off x="2716745" y="3851366"/>
            <a:ext cx="2149661"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sym typeface="+mn-ea"/>
              </a:rPr>
              <a:t>体验客户</a:t>
            </a:r>
            <a:endParaRPr lang="zh-CN" altLang="en-US" sz="1175" b="1">
              <a:solidFill>
                <a:schemeClr val="bg1"/>
              </a:solidFill>
              <a:latin typeface="微软雅黑" panose="020B0503020204020204" charset="-122"/>
              <a:ea typeface="微软雅黑" panose="020B0503020204020204" charset="-122"/>
              <a:sym typeface="+mn-ea"/>
            </a:endParaRPr>
          </a:p>
        </p:txBody>
      </p:sp>
      <p:graphicFrame>
        <p:nvGraphicFramePr>
          <p:cNvPr id="28" name="表格 27"/>
          <p:cNvGraphicFramePr/>
          <p:nvPr>
            <p:custDataLst>
              <p:tags r:id="rId9"/>
            </p:custDataLst>
          </p:nvPr>
        </p:nvGraphicFramePr>
        <p:xfrm>
          <a:off x="2711412" y="4152670"/>
          <a:ext cx="2161540" cy="1355725"/>
        </p:xfrm>
        <a:graphic>
          <a:graphicData uri="http://schemas.openxmlformats.org/drawingml/2006/table">
            <a:tbl>
              <a:tblPr firstRow="1" bandRow="1">
                <a:tableStyleId>{5C22544A-7EE6-4342-B048-85BDC9FD1C3A}</a:tableStyleId>
              </a:tblPr>
              <a:tblGrid>
                <a:gridCol w="1119505"/>
                <a:gridCol w="104203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购物网站</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sym typeface="+mn-ea"/>
                        </a:rPr>
                        <a:t>23</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烟酒店</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22%</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超市</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33%</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微商</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6%</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840" b="0">
                          <a:solidFill>
                            <a:schemeClr val="bg1"/>
                          </a:solidFill>
                          <a:latin typeface="微软雅黑" panose="020B0503020204020204" charset="-122"/>
                          <a:ea typeface="微软雅黑" panose="020B0503020204020204" charset="-122"/>
                        </a:rPr>
                        <a:t>社区团购、便利店</a:t>
                      </a:r>
                      <a:endParaRPr lang="zh-CN" altLang="en-US" sz="84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16%</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34" name="文本框 33"/>
          <p:cNvSpPr txBox="1"/>
          <p:nvPr/>
        </p:nvSpPr>
        <p:spPr>
          <a:xfrm>
            <a:off x="5192242" y="3851366"/>
            <a:ext cx="2217388"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体验用户：存在的疑虑</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36" name="表格 35"/>
          <p:cNvGraphicFramePr/>
          <p:nvPr>
            <p:custDataLst>
              <p:tags r:id="rId10"/>
            </p:custDataLst>
          </p:nvPr>
        </p:nvGraphicFramePr>
        <p:xfrm>
          <a:off x="5186375" y="4160669"/>
          <a:ext cx="2227580" cy="1459314"/>
        </p:xfrm>
        <a:graphic>
          <a:graphicData uri="http://schemas.openxmlformats.org/drawingml/2006/table">
            <a:tbl>
              <a:tblPr firstRow="1" bandRow="1">
                <a:tableStyleId>{5C22544A-7EE6-4342-B048-85BDC9FD1C3A}</a:tableStyleId>
              </a:tblPr>
              <a:tblGrid>
                <a:gridCol w="1153795"/>
                <a:gridCol w="1073785"/>
              </a:tblGrid>
              <a:tr h="281940">
                <a:tc>
                  <a:txBody>
                    <a:bodyPr/>
                    <a:lstStyle/>
                    <a:p>
                      <a:pPr algn="ctr">
                        <a:buNone/>
                      </a:pPr>
                      <a:r>
                        <a:rPr lang="zh-CN" altLang="en-US" sz="1010" b="0">
                          <a:solidFill>
                            <a:schemeClr val="bg1"/>
                          </a:solidFill>
                          <a:latin typeface="微软雅黑" panose="020B0503020204020204" charset="-122"/>
                          <a:ea typeface="微软雅黑" panose="020B0503020204020204" charset="-122"/>
                        </a:rPr>
                        <a:t>品牌没听过</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32%</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81305">
                <a:tc>
                  <a:txBody>
                    <a:bodyPr/>
                    <a:lstStyle/>
                    <a:p>
                      <a:pPr algn="ctr">
                        <a:buNone/>
                      </a:pPr>
                      <a:r>
                        <a:rPr lang="zh-CN" altLang="en-US" sz="1010" b="0">
                          <a:solidFill>
                            <a:schemeClr val="bg1"/>
                          </a:solidFill>
                          <a:latin typeface="微软雅黑" panose="020B0503020204020204" charset="-122"/>
                          <a:ea typeface="微软雅黑" panose="020B0503020204020204" charset="-122"/>
                        </a:rPr>
                        <a:t>产品成分有疑虑</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15%</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81940">
                <a:tc>
                  <a:txBody>
                    <a:bodyPr/>
                    <a:lstStyle/>
                    <a:p>
                      <a:pPr algn="ctr">
                        <a:buNone/>
                      </a:pPr>
                      <a:r>
                        <a:rPr lang="zh-CN" altLang="en-US" sz="1010" b="0">
                          <a:solidFill>
                            <a:schemeClr val="bg1"/>
                          </a:solidFill>
                          <a:latin typeface="微软雅黑" panose="020B0503020204020204" charset="-122"/>
                          <a:ea typeface="微软雅黑" panose="020B0503020204020204" charset="-122"/>
                        </a:rPr>
                        <a:t>不够优惠</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16</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81305">
                <a:tc>
                  <a:txBody>
                    <a:bodyPr/>
                    <a:lstStyle/>
                    <a:p>
                      <a:pPr algn="ctr">
                        <a:buNone/>
                      </a:pPr>
                      <a:r>
                        <a:rPr lang="zh-CN" altLang="en-US" sz="1010" b="0">
                          <a:solidFill>
                            <a:schemeClr val="bg1"/>
                          </a:solidFill>
                          <a:latin typeface="微软雅黑" panose="020B0503020204020204" charset="-122"/>
                          <a:ea typeface="微软雅黑" panose="020B0503020204020204" charset="-122"/>
                        </a:rPr>
                        <a:t>口味不喜欢</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16%</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331470">
                <a:tc>
                  <a:txBody>
                    <a:bodyPr/>
                    <a:lstStyle/>
                    <a:p>
                      <a:pPr algn="ctr">
                        <a:buNone/>
                      </a:pPr>
                      <a:r>
                        <a:rPr lang="zh-CN" altLang="en-US" sz="840" b="0">
                          <a:solidFill>
                            <a:schemeClr val="bg1"/>
                          </a:solidFill>
                          <a:latin typeface="微软雅黑" panose="020B0503020204020204" charset="-122"/>
                          <a:ea typeface="微软雅黑" panose="020B0503020204020204" charset="-122"/>
                        </a:rPr>
                        <a:t>效果不确定、包装外观一般</a:t>
                      </a:r>
                      <a:endParaRPr lang="zh-CN" altLang="en-US" sz="84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21%</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37" name="文本框 36"/>
          <p:cNvSpPr txBox="1"/>
          <p:nvPr/>
        </p:nvSpPr>
        <p:spPr>
          <a:xfrm>
            <a:off x="5208117" y="2973876"/>
            <a:ext cx="2186458" cy="817245"/>
          </a:xfrm>
          <a:prstGeom prst="rect">
            <a:avLst/>
          </a:prstGeom>
          <a:solidFill>
            <a:schemeClr val="accent4">
              <a:lumMod val="40000"/>
              <a:lumOff val="60000"/>
            </a:schemeClr>
          </a:solidFill>
        </p:spPr>
        <p:txBody>
          <a:bodyPr wrap="square" rtlCol="0">
            <a:spAutoFit/>
          </a:bodyPr>
          <a:lstStyle/>
          <a:p>
            <a:pPr algn="l"/>
            <a:r>
              <a:rPr lang="zh-CN" altLang="en-US" sz="1175">
                <a:latin typeface="微软雅黑" panose="020B0503020204020204" charset="-122"/>
                <a:ea typeface="微软雅黑" panose="020B0503020204020204" charset="-122"/>
                <a:sym typeface="+mn-ea"/>
              </a:rPr>
              <a:t>分析：</a:t>
            </a:r>
            <a:endParaRPr lang="zh-CN" altLang="en-US" sz="1175">
              <a:latin typeface="微软雅黑" panose="020B0503020204020204" charset="-122"/>
              <a:ea typeface="微软雅黑" panose="020B0503020204020204" charset="-122"/>
            </a:endParaRPr>
          </a:p>
          <a:p>
            <a:pPr algn="l"/>
            <a:r>
              <a:rPr lang="zh-CN" altLang="en-US" sz="1175">
                <a:latin typeface="微软雅黑" panose="020B0503020204020204" charset="-122"/>
                <a:ea typeface="微软雅黑" panose="020B0503020204020204" charset="-122"/>
                <a:sym typeface="+mn-ea"/>
              </a:rPr>
              <a:t>购买原因有很多，但未购买的主要疑虑在于品牌知名度。</a:t>
            </a:r>
            <a:endParaRPr lang="zh-CN" altLang="en-US" sz="1175">
              <a:latin typeface="微软雅黑" panose="020B0503020204020204" charset="-122"/>
              <a:ea typeface="微软雅黑" panose="020B0503020204020204" charset="-122"/>
              <a:sym typeface="+mn-ea"/>
            </a:endParaRPr>
          </a:p>
          <a:p>
            <a:pPr algn="l"/>
            <a:endParaRPr lang="zh-CN" altLang="en-US" sz="1175">
              <a:latin typeface="微软雅黑" panose="020B0503020204020204" charset="-122"/>
              <a:ea typeface="微软雅黑" panose="020B0503020204020204" charset="-122"/>
              <a:sym typeface="+mn-ea"/>
            </a:endParaRPr>
          </a:p>
        </p:txBody>
      </p:sp>
      <p:sp>
        <p:nvSpPr>
          <p:cNvPr id="38" name="矩形 37"/>
          <p:cNvSpPr/>
          <p:nvPr/>
        </p:nvSpPr>
        <p:spPr>
          <a:xfrm>
            <a:off x="5179695" y="724535"/>
            <a:ext cx="4878070" cy="304165"/>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cs typeface="微软雅黑" panose="020B0503020204020204" charset="-122"/>
              </a:rPr>
              <a:t>促成您购买本产品的原因是？</a:t>
            </a:r>
            <a:r>
              <a:rPr kumimoji="1" lang="en-US" altLang="zh-CN" sz="1345" b="1" dirty="0">
                <a:solidFill>
                  <a:schemeClr val="bg1"/>
                </a:solidFill>
                <a:latin typeface="微软雅黑" panose="020B0503020204020204" charset="-122"/>
                <a:ea typeface="微软雅黑" panose="020B0503020204020204" charset="-122"/>
                <a:cs typeface="微软雅黑" panose="020B0503020204020204" charset="-122"/>
              </a:rPr>
              <a:t>/ 您尚未购买的疑虑是什么？</a:t>
            </a:r>
            <a:endParaRPr kumimoji="1" lang="en-US" altLang="zh-CN" sz="1345" b="1" dirty="0">
              <a:solidFill>
                <a:schemeClr val="bg1"/>
              </a:solidFill>
              <a:latin typeface="微软雅黑" panose="020B0503020204020204" charset="-122"/>
              <a:ea typeface="微软雅黑" panose="020B0503020204020204" charset="-122"/>
              <a:cs typeface="微软雅黑" panose="020B0503020204020204" charset="-122"/>
            </a:endParaRPr>
          </a:p>
        </p:txBody>
      </p:sp>
      <p:graphicFrame>
        <p:nvGraphicFramePr>
          <p:cNvPr id="39" name="图表 38"/>
          <p:cNvGraphicFramePr/>
          <p:nvPr/>
        </p:nvGraphicFramePr>
        <p:xfrm>
          <a:off x="10336" y="1077764"/>
          <a:ext cx="4400113" cy="242803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0" name="图表 39"/>
          <p:cNvGraphicFramePr/>
          <p:nvPr/>
        </p:nvGraphicFramePr>
        <p:xfrm>
          <a:off x="-79255" y="3224225"/>
          <a:ext cx="3095171" cy="2479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 name="图表 40"/>
          <p:cNvGraphicFramePr/>
          <p:nvPr/>
        </p:nvGraphicFramePr>
        <p:xfrm>
          <a:off x="7378166" y="3055175"/>
          <a:ext cx="2563489" cy="2820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图表 41"/>
          <p:cNvGraphicFramePr/>
          <p:nvPr/>
        </p:nvGraphicFramePr>
        <p:xfrm>
          <a:off x="6845950" y="1042034"/>
          <a:ext cx="3839633" cy="2303780"/>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组合 6"/>
          <p:cNvGrpSpPr/>
          <p:nvPr/>
        </p:nvGrpSpPr>
        <p:grpSpPr>
          <a:xfrm>
            <a:off x="9368790" y="120650"/>
            <a:ext cx="659130" cy="598170"/>
            <a:chOff x="14118" y="124"/>
            <a:chExt cx="1038" cy="942"/>
          </a:xfrm>
        </p:grpSpPr>
        <p:sp>
          <p:nvSpPr>
            <p:cNvPr id="3" name="对角圆角矩形 2"/>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resource"/>
            <p:cNvPicPr>
              <a:picLocks noChangeAspect="1"/>
            </p:cNvPicPr>
            <p:nvPr/>
          </p:nvPicPr>
          <p:blipFill>
            <a:blip r:embed="rId11"/>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3788" y="435610"/>
            <a:ext cx="3840480" cy="337185"/>
          </a:xfrm>
          <a:prstGeom prst="rect">
            <a:avLst/>
          </a:prstGeom>
          <a:noFill/>
        </p:spPr>
        <p:txBody>
          <a:bodyPr wrap="none" rtlCol="0">
            <a:spAutoFit/>
          </a:bodyPr>
          <a:lstStyle/>
          <a:p>
            <a:pPr algn="ctr"/>
            <a:r>
              <a:rPr lang="zh-CN" altLang="en-US" sz="1600" b="1">
                <a:sym typeface="+mn-ea"/>
              </a:rPr>
              <a:t>借助调查问卷实现用户画像的数据分析：</a:t>
            </a:r>
            <a:endParaRPr lang="zh-CN" altLang="en-US" sz="1600" b="1">
              <a:solidFill>
                <a:schemeClr val="tx1"/>
              </a:solidFill>
              <a:sym typeface="+mn-ea"/>
            </a:endParaRPr>
          </a:p>
        </p:txBody>
      </p:sp>
      <p:grpSp>
        <p:nvGrpSpPr>
          <p:cNvPr id="15" name="组合 14"/>
          <p:cNvGrpSpPr/>
          <p:nvPr/>
        </p:nvGrpSpPr>
        <p:grpSpPr>
          <a:xfrm>
            <a:off x="752475" y="464185"/>
            <a:ext cx="341630" cy="280035"/>
            <a:chOff x="4729" y="1585"/>
            <a:chExt cx="842" cy="708"/>
          </a:xfrm>
        </p:grpSpPr>
        <p:pic>
          <p:nvPicPr>
            <p:cNvPr id="16" name="图片 15" descr="resource"/>
            <p:cNvPicPr>
              <a:picLocks noChangeAspect="1"/>
            </p:cNvPicPr>
            <p:nvPr/>
          </p:nvPicPr>
          <p:blipFill>
            <a:blip r:embed="rId5"/>
            <a:stretch>
              <a:fillRect/>
            </a:stretch>
          </p:blipFill>
          <p:spPr>
            <a:xfrm>
              <a:off x="5235" y="1585"/>
              <a:ext cx="337" cy="709"/>
            </a:xfrm>
            <a:prstGeom prst="rect">
              <a:avLst/>
            </a:prstGeom>
          </p:spPr>
        </p:pic>
        <p:pic>
          <p:nvPicPr>
            <p:cNvPr id="17" name="图片 16" descr="resource"/>
            <p:cNvPicPr>
              <a:picLocks noChangeAspect="1"/>
            </p:cNvPicPr>
            <p:nvPr/>
          </p:nvPicPr>
          <p:blipFill>
            <a:blip r:embed="rId6"/>
            <a:stretch>
              <a:fillRect/>
            </a:stretch>
          </p:blipFill>
          <p:spPr>
            <a:xfrm>
              <a:off x="4982" y="1585"/>
              <a:ext cx="337" cy="709"/>
            </a:xfrm>
            <a:prstGeom prst="rect">
              <a:avLst/>
            </a:prstGeom>
          </p:spPr>
        </p:pic>
        <p:pic>
          <p:nvPicPr>
            <p:cNvPr id="35" name="图片 34" descr="resource"/>
            <p:cNvPicPr>
              <a:picLocks noChangeAspect="1"/>
            </p:cNvPicPr>
            <p:nvPr/>
          </p:nvPicPr>
          <p:blipFill>
            <a:blip r:embed="rId5"/>
            <a:stretch>
              <a:fillRect/>
            </a:stretch>
          </p:blipFill>
          <p:spPr>
            <a:xfrm>
              <a:off x="4729" y="1585"/>
              <a:ext cx="337" cy="709"/>
            </a:xfrm>
            <a:prstGeom prst="rect">
              <a:avLst/>
            </a:prstGeom>
          </p:spPr>
        </p:pic>
      </p:grpSp>
      <p:sp>
        <p:nvSpPr>
          <p:cNvPr id="10" name="矩形 9"/>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8854" y="727930"/>
            <a:ext cx="4723282" cy="303971"/>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cs typeface="微软雅黑" panose="020B0503020204020204" charset="-122"/>
              </a:rPr>
              <a:t>您还会继续购买吗？</a:t>
            </a:r>
            <a:r>
              <a:rPr kumimoji="1" lang="en-US" altLang="zh-CN" sz="1345" b="1" dirty="0">
                <a:solidFill>
                  <a:schemeClr val="bg1"/>
                </a:solidFill>
                <a:latin typeface="微软雅黑" panose="020B0503020204020204" charset="-122"/>
                <a:ea typeface="微软雅黑" panose="020B0503020204020204" charset="-122"/>
                <a:cs typeface="微软雅黑" panose="020B0503020204020204" charset="-122"/>
              </a:rPr>
              <a:t>/您购买玛咖酒时注重哪些方面</a:t>
            </a:r>
            <a:r>
              <a:rPr kumimoji="1" lang="zh-CN" altLang="en-US" sz="1345" b="1" dirty="0">
                <a:solidFill>
                  <a:schemeClr val="bg1"/>
                </a:solidFill>
                <a:latin typeface="微软雅黑" panose="020B0503020204020204" charset="-122"/>
                <a:ea typeface="微软雅黑" panose="020B0503020204020204" charset="-122"/>
                <a:cs typeface="微软雅黑" panose="020B0503020204020204" charset="-122"/>
              </a:rPr>
              <a:t>？</a:t>
            </a:r>
            <a:endParaRPr kumimoji="1" lang="zh-CN" altLang="en-US" sz="1345"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3" name="矩形 22"/>
          <p:cNvSpPr/>
          <p:nvPr/>
        </p:nvSpPr>
        <p:spPr>
          <a:xfrm>
            <a:off x="251913" y="1195619"/>
            <a:ext cx="9689208" cy="3088238"/>
          </a:xfrm>
          <a:prstGeom prst="rect">
            <a:avLst/>
          </a:prstGeom>
          <a:noFill/>
          <a:ln>
            <a:solidFill>
              <a:srgbClr val="FF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510">
              <a:latin typeface="微软雅黑" panose="020B0503020204020204" charset="-122"/>
              <a:ea typeface="微软雅黑" panose="020B0503020204020204" charset="-122"/>
            </a:endParaRPr>
          </a:p>
        </p:txBody>
      </p:sp>
      <p:sp>
        <p:nvSpPr>
          <p:cNvPr id="18" name="文本框 17"/>
          <p:cNvSpPr txBox="1"/>
          <p:nvPr/>
        </p:nvSpPr>
        <p:spPr>
          <a:xfrm>
            <a:off x="2717278" y="2920254"/>
            <a:ext cx="2160860" cy="817245"/>
          </a:xfrm>
          <a:prstGeom prst="rect">
            <a:avLst/>
          </a:prstGeom>
          <a:solidFill>
            <a:schemeClr val="accent4">
              <a:lumMod val="40000"/>
              <a:lumOff val="60000"/>
            </a:schemeClr>
          </a:solidFill>
        </p:spPr>
        <p:txBody>
          <a:bodyPr wrap="square" rtlCol="0">
            <a:spAutoFit/>
          </a:bodyPr>
          <a:lstStyle/>
          <a:p>
            <a:pPr algn="l"/>
            <a:r>
              <a:rPr lang="zh-CN" altLang="en-US" sz="1175">
                <a:latin typeface="微软雅黑" panose="020B0503020204020204" charset="-122"/>
                <a:ea typeface="微软雅黑" panose="020B0503020204020204" charset="-122"/>
                <a:sym typeface="+mn-ea"/>
              </a:rPr>
              <a:t>分析：</a:t>
            </a:r>
            <a:endParaRPr lang="zh-CN" altLang="en-US" sz="1175">
              <a:latin typeface="微软雅黑" panose="020B0503020204020204" charset="-122"/>
              <a:ea typeface="微软雅黑" panose="020B0503020204020204" charset="-122"/>
            </a:endParaRPr>
          </a:p>
          <a:p>
            <a:pPr algn="l"/>
            <a:r>
              <a:rPr lang="zh-CN" altLang="en-US" sz="1175">
                <a:latin typeface="微软雅黑" panose="020B0503020204020204" charset="-122"/>
                <a:ea typeface="微软雅黑" panose="020B0503020204020204" charset="-122"/>
                <a:sym typeface="+mn-ea"/>
              </a:rPr>
              <a:t>复购客户再购买的意向度较高；体验用户则是注重成分、效果和口味。</a:t>
            </a:r>
            <a:endParaRPr lang="zh-CN" altLang="en-US" sz="1175">
              <a:latin typeface="微软雅黑" panose="020B0503020204020204" charset="-122"/>
              <a:ea typeface="微软雅黑" panose="020B0503020204020204" charset="-122"/>
              <a:sym typeface="+mn-ea"/>
            </a:endParaRPr>
          </a:p>
        </p:txBody>
      </p:sp>
      <p:sp>
        <p:nvSpPr>
          <p:cNvPr id="19" name="文本框 18"/>
          <p:cNvSpPr txBox="1"/>
          <p:nvPr/>
        </p:nvSpPr>
        <p:spPr>
          <a:xfrm>
            <a:off x="2716745" y="1174288"/>
            <a:ext cx="2184858"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复购客户：是否会再买</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20" name="表格 19"/>
          <p:cNvGraphicFramePr/>
          <p:nvPr>
            <p:custDataLst>
              <p:tags r:id="rId7"/>
            </p:custDataLst>
          </p:nvPr>
        </p:nvGraphicFramePr>
        <p:xfrm>
          <a:off x="2725277" y="1466527"/>
          <a:ext cx="2176145" cy="986790"/>
        </p:xfrm>
        <a:graphic>
          <a:graphicData uri="http://schemas.openxmlformats.org/drawingml/2006/table">
            <a:tbl>
              <a:tblPr firstRow="1" bandRow="1">
                <a:tableStyleId>{5C22544A-7EE6-4342-B048-85BDC9FD1C3A}</a:tableStyleId>
              </a:tblPr>
              <a:tblGrid>
                <a:gridCol w="1127125"/>
                <a:gridCol w="1049020"/>
              </a:tblGrid>
              <a:tr h="328930">
                <a:tc>
                  <a:txBody>
                    <a:bodyPr/>
                    <a:lstStyle/>
                    <a:p>
                      <a:pPr algn="ctr">
                        <a:buNone/>
                      </a:pPr>
                      <a:r>
                        <a:rPr lang="zh-CN" altLang="en-US" sz="1010" b="0">
                          <a:solidFill>
                            <a:schemeClr val="bg1"/>
                          </a:solidFill>
                          <a:latin typeface="微软雅黑" panose="020B0503020204020204" charset="-122"/>
                          <a:ea typeface="微软雅黑" panose="020B0503020204020204" charset="-122"/>
                        </a:rPr>
                        <a:t>会</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50%</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328930">
                <a:tc>
                  <a:txBody>
                    <a:bodyPr/>
                    <a:lstStyle/>
                    <a:p>
                      <a:pPr algn="ctr">
                        <a:buNone/>
                      </a:pPr>
                      <a:r>
                        <a:rPr lang="zh-CN" altLang="en-US" sz="1010" b="0">
                          <a:solidFill>
                            <a:schemeClr val="bg1"/>
                          </a:solidFill>
                          <a:latin typeface="微软雅黑" panose="020B0503020204020204" charset="-122"/>
                          <a:ea typeface="微软雅黑" panose="020B0503020204020204" charset="-122"/>
                        </a:rPr>
                        <a:t>随缘</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50%</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328930">
                <a:tc>
                  <a:txBody>
                    <a:bodyPr/>
                    <a:lstStyle/>
                    <a:p>
                      <a:pPr algn="ctr">
                        <a:buNone/>
                      </a:pPr>
                      <a:r>
                        <a:rPr lang="zh-CN" altLang="en-US" sz="1010" b="0">
                          <a:solidFill>
                            <a:schemeClr val="bg1"/>
                          </a:solidFill>
                          <a:latin typeface="微软雅黑" panose="020B0503020204020204" charset="-122"/>
                          <a:ea typeface="微软雅黑" panose="020B0503020204020204" charset="-122"/>
                        </a:rPr>
                        <a:t>不会</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0%</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21" name="文本框 20"/>
          <p:cNvSpPr txBox="1"/>
          <p:nvPr/>
        </p:nvSpPr>
        <p:spPr>
          <a:xfrm>
            <a:off x="5231704" y="1181221"/>
            <a:ext cx="2167260"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复购客户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22" name="表格 21"/>
          <p:cNvGraphicFramePr/>
          <p:nvPr>
            <p:custDataLst>
              <p:tags r:id="rId8"/>
            </p:custDataLst>
          </p:nvPr>
        </p:nvGraphicFramePr>
        <p:xfrm>
          <a:off x="5232238" y="1475592"/>
          <a:ext cx="2183765" cy="813435"/>
        </p:xfrm>
        <a:graphic>
          <a:graphicData uri="http://schemas.openxmlformats.org/drawingml/2006/table">
            <a:tbl>
              <a:tblPr firstRow="1" bandRow="1">
                <a:tableStyleId>{5C22544A-7EE6-4342-B048-85BDC9FD1C3A}</a:tableStyleId>
              </a:tblPr>
              <a:tblGrid>
                <a:gridCol w="1131570"/>
                <a:gridCol w="105219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愿意</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rPr>
                        <a:t>83%</a:t>
                      </a:r>
                      <a:endParaRPr lang="en-US"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可以有偿分享</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17%</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不愿意</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rPr>
                        <a:t>0%</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bl>
          </a:graphicData>
        </a:graphic>
      </p:graphicFrame>
      <p:sp>
        <p:nvSpPr>
          <p:cNvPr id="29" name="文本框 28"/>
          <p:cNvSpPr txBox="1"/>
          <p:nvPr/>
        </p:nvSpPr>
        <p:spPr>
          <a:xfrm>
            <a:off x="2716745" y="3851366"/>
            <a:ext cx="2149661"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sym typeface="+mn-ea"/>
              </a:rPr>
              <a:t>体验客户：注重哪些方面</a:t>
            </a:r>
            <a:endParaRPr lang="zh-CN" altLang="en-US" sz="1175" b="1">
              <a:solidFill>
                <a:schemeClr val="bg1"/>
              </a:solidFill>
              <a:latin typeface="微软雅黑" panose="020B0503020204020204" charset="-122"/>
              <a:ea typeface="微软雅黑" panose="020B0503020204020204" charset="-122"/>
              <a:sym typeface="+mn-ea"/>
            </a:endParaRPr>
          </a:p>
        </p:txBody>
      </p:sp>
      <p:graphicFrame>
        <p:nvGraphicFramePr>
          <p:cNvPr id="5" name="表格 4"/>
          <p:cNvGraphicFramePr/>
          <p:nvPr>
            <p:custDataLst>
              <p:tags r:id="rId9"/>
            </p:custDataLst>
          </p:nvPr>
        </p:nvGraphicFramePr>
        <p:xfrm>
          <a:off x="2711412" y="4152670"/>
          <a:ext cx="2161540" cy="1355725"/>
        </p:xfrm>
        <a:graphic>
          <a:graphicData uri="http://schemas.openxmlformats.org/drawingml/2006/table">
            <a:tbl>
              <a:tblPr firstRow="1" bandRow="1">
                <a:tableStyleId>{5C22544A-7EE6-4342-B048-85BDC9FD1C3A}</a:tableStyleId>
              </a:tblPr>
              <a:tblGrid>
                <a:gridCol w="1119505"/>
                <a:gridCol w="104203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品牌知名度</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sym typeface="+mn-ea"/>
                        </a:rPr>
                        <a:t>10</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产品成分</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27%</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使用效果</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23%</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口味</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23%</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840" b="0">
                          <a:solidFill>
                            <a:schemeClr val="bg1"/>
                          </a:solidFill>
                          <a:latin typeface="微软雅黑" panose="020B0503020204020204" charset="-122"/>
                          <a:ea typeface="微软雅黑" panose="020B0503020204020204" charset="-122"/>
                        </a:rPr>
                        <a:t>包装设计、价格优惠</a:t>
                      </a:r>
                      <a:endParaRPr lang="zh-CN" altLang="en-US" sz="84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b="0">
                          <a:solidFill>
                            <a:schemeClr val="tx1"/>
                          </a:solidFill>
                          <a:latin typeface="微软雅黑" panose="020B0503020204020204" charset="-122"/>
                          <a:ea typeface="微软雅黑" panose="020B0503020204020204" charset="-122"/>
                          <a:sym typeface="+mn-ea"/>
                        </a:rPr>
                        <a:t>17%</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31" name="文本框 30"/>
          <p:cNvSpPr txBox="1"/>
          <p:nvPr/>
        </p:nvSpPr>
        <p:spPr>
          <a:xfrm>
            <a:off x="5192242" y="3851366"/>
            <a:ext cx="2217388" cy="272415"/>
          </a:xfrm>
          <a:prstGeom prst="rect">
            <a:avLst/>
          </a:prstGeom>
          <a:solidFill>
            <a:srgbClr val="7E7E7E"/>
          </a:solidFill>
        </p:spPr>
        <p:txBody>
          <a:bodyPr wrap="square" rtlCol="0">
            <a:spAutoFit/>
          </a:bodyPr>
          <a:lstStyle/>
          <a:p>
            <a:pPr algn="ctr"/>
            <a:r>
              <a:rPr lang="zh-CN" altLang="en-US" sz="1175" b="1">
                <a:solidFill>
                  <a:schemeClr val="bg1"/>
                </a:solidFill>
                <a:latin typeface="微软雅黑" panose="020B0503020204020204" charset="-122"/>
                <a:ea typeface="微软雅黑" panose="020B0503020204020204" charset="-122"/>
              </a:rPr>
              <a:t>体验用户</a:t>
            </a:r>
            <a:endParaRPr lang="zh-CN" altLang="en-US" sz="1175" b="1">
              <a:solidFill>
                <a:schemeClr val="bg1"/>
              </a:solidFill>
              <a:latin typeface="微软雅黑" panose="020B0503020204020204" charset="-122"/>
              <a:ea typeface="微软雅黑" panose="020B0503020204020204" charset="-122"/>
            </a:endParaRPr>
          </a:p>
        </p:txBody>
      </p:sp>
      <p:graphicFrame>
        <p:nvGraphicFramePr>
          <p:cNvPr id="32" name="表格 31"/>
          <p:cNvGraphicFramePr/>
          <p:nvPr>
            <p:custDataLst>
              <p:tags r:id="rId10"/>
            </p:custDataLst>
          </p:nvPr>
        </p:nvGraphicFramePr>
        <p:xfrm>
          <a:off x="5186375" y="4160669"/>
          <a:ext cx="2227580" cy="813435"/>
        </p:xfrm>
        <a:graphic>
          <a:graphicData uri="http://schemas.openxmlformats.org/drawingml/2006/table">
            <a:tbl>
              <a:tblPr firstRow="1" bandRow="1">
                <a:tableStyleId>{5C22544A-7EE6-4342-B048-85BDC9FD1C3A}</a:tableStyleId>
              </a:tblPr>
              <a:tblGrid>
                <a:gridCol w="1153795"/>
                <a:gridCol w="1073785"/>
              </a:tblGrid>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愿意</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b="0">
                          <a:solidFill>
                            <a:schemeClr val="tx1"/>
                          </a:solidFill>
                          <a:latin typeface="微软雅黑" panose="020B0503020204020204" charset="-122"/>
                          <a:ea typeface="微软雅黑" panose="020B0503020204020204" charset="-122"/>
                          <a:sym typeface="+mn-ea"/>
                        </a:rPr>
                        <a:t>84%</a:t>
                      </a:r>
                      <a:endParaRPr lang="en-US"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可以有偿分享</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sz="1010">
                          <a:solidFill>
                            <a:schemeClr val="tx1"/>
                          </a:solidFill>
                          <a:latin typeface="微软雅黑" panose="020B0503020204020204" charset="-122"/>
                          <a:ea typeface="微软雅黑" panose="020B0503020204020204" charset="-122"/>
                          <a:sym typeface="+mn-ea"/>
                        </a:rPr>
                        <a:t>15</a:t>
                      </a:r>
                      <a:r>
                        <a:rPr lang="en-US" altLang="zh-CN" sz="1010" b="0">
                          <a:solidFill>
                            <a:schemeClr val="tx1"/>
                          </a:solidFill>
                          <a:latin typeface="微软雅黑" panose="020B0503020204020204" charset="-122"/>
                          <a:ea typeface="微软雅黑" panose="020B0503020204020204" charset="-122"/>
                        </a:rPr>
                        <a:t>%</a:t>
                      </a:r>
                      <a:endParaRPr lang="en-US" altLang="zh-CN" sz="1010" b="0">
                        <a:solidFill>
                          <a:schemeClr val="tx1"/>
                        </a:solidFill>
                        <a:latin typeface="微软雅黑" panose="020B0503020204020204" charset="-122"/>
                        <a:ea typeface="微软雅黑" panose="020B0503020204020204" charset="-122"/>
                      </a:endParaRPr>
                    </a:p>
                  </a:txBody>
                  <a:tcPr marL="76792" marR="76792" marT="38396" marB="38396" anchor="ctr">
                    <a:solidFill>
                      <a:schemeClr val="bg1">
                        <a:lumMod val="85000"/>
                      </a:schemeClr>
                    </a:solidFill>
                  </a:tcPr>
                </a:tc>
              </a:tr>
              <a:tr h="271145">
                <a:tc>
                  <a:txBody>
                    <a:bodyPr/>
                    <a:lstStyle/>
                    <a:p>
                      <a:pPr algn="ctr">
                        <a:buNone/>
                      </a:pPr>
                      <a:r>
                        <a:rPr lang="zh-CN" altLang="en-US" sz="1010" b="0">
                          <a:solidFill>
                            <a:schemeClr val="bg1"/>
                          </a:solidFill>
                          <a:latin typeface="微软雅黑" panose="020B0503020204020204" charset="-122"/>
                          <a:ea typeface="微软雅黑" panose="020B0503020204020204" charset="-122"/>
                        </a:rPr>
                        <a:t>不愿意</a:t>
                      </a:r>
                      <a:endParaRPr lang="zh-CN" altLang="en-US" sz="1010" b="0">
                        <a:solidFill>
                          <a:schemeClr val="bg1"/>
                        </a:solidFill>
                        <a:latin typeface="微软雅黑" panose="020B0503020204020204" charset="-122"/>
                        <a:ea typeface="微软雅黑" panose="020B0503020204020204" charset="-122"/>
                      </a:endParaRPr>
                    </a:p>
                  </a:txBody>
                  <a:tcPr marL="76792" marR="76792" marT="38396" marB="38396" anchor="ctr">
                    <a:solidFill>
                      <a:schemeClr val="bg1">
                        <a:lumMod val="50000"/>
                      </a:schemeClr>
                    </a:solidFill>
                  </a:tcPr>
                </a:tc>
                <a:tc>
                  <a:txBody>
                    <a:bodyPr/>
                    <a:lstStyle/>
                    <a:p>
                      <a:pPr algn="ctr">
                        <a:buNone/>
                      </a:pPr>
                      <a:r>
                        <a:rPr lang="en-US" altLang="zh-CN" sz="1010">
                          <a:solidFill>
                            <a:schemeClr val="tx1"/>
                          </a:solidFill>
                          <a:latin typeface="微软雅黑" panose="020B0503020204020204" charset="-122"/>
                          <a:ea typeface="微软雅黑" panose="020B0503020204020204" charset="-122"/>
                          <a:sym typeface="+mn-ea"/>
                        </a:rPr>
                        <a:t>1%</a:t>
                      </a:r>
                      <a:endParaRPr lang="en-US" altLang="zh-CN" sz="1010" b="0">
                        <a:solidFill>
                          <a:schemeClr val="tx1"/>
                        </a:solidFill>
                        <a:latin typeface="微软雅黑" panose="020B0503020204020204" charset="-122"/>
                        <a:ea typeface="微软雅黑" panose="020B0503020204020204" charset="-122"/>
                        <a:sym typeface="+mn-ea"/>
                      </a:endParaRPr>
                    </a:p>
                  </a:txBody>
                  <a:tcPr marL="76792" marR="76792" marT="38396" marB="38396" anchor="ctr">
                    <a:solidFill>
                      <a:schemeClr val="bg1">
                        <a:lumMod val="85000"/>
                      </a:schemeClr>
                    </a:solidFill>
                  </a:tcPr>
                </a:tc>
              </a:tr>
            </a:tbl>
          </a:graphicData>
        </a:graphic>
      </p:graphicFrame>
      <p:sp>
        <p:nvSpPr>
          <p:cNvPr id="33" name="文本框 32"/>
          <p:cNvSpPr txBox="1"/>
          <p:nvPr/>
        </p:nvSpPr>
        <p:spPr>
          <a:xfrm>
            <a:off x="5200241" y="2870126"/>
            <a:ext cx="2230187" cy="998220"/>
          </a:xfrm>
          <a:prstGeom prst="rect">
            <a:avLst/>
          </a:prstGeom>
          <a:solidFill>
            <a:schemeClr val="accent4">
              <a:lumMod val="40000"/>
              <a:lumOff val="60000"/>
            </a:schemeClr>
          </a:solidFill>
        </p:spPr>
        <p:txBody>
          <a:bodyPr wrap="square" rtlCol="0">
            <a:spAutoFit/>
          </a:bodyPr>
          <a:lstStyle/>
          <a:p>
            <a:pPr algn="l"/>
            <a:r>
              <a:rPr lang="zh-CN" altLang="en-US" sz="1175">
                <a:latin typeface="微软雅黑" panose="020B0503020204020204" charset="-122"/>
                <a:ea typeface="微软雅黑" panose="020B0503020204020204" charset="-122"/>
                <a:sym typeface="+mn-ea"/>
              </a:rPr>
              <a:t>分析：</a:t>
            </a:r>
            <a:endParaRPr lang="zh-CN" altLang="en-US" sz="1175">
              <a:latin typeface="微软雅黑" panose="020B0503020204020204" charset="-122"/>
              <a:ea typeface="微软雅黑" panose="020B0503020204020204" charset="-122"/>
            </a:endParaRPr>
          </a:p>
          <a:p>
            <a:pPr algn="l"/>
            <a:r>
              <a:rPr lang="zh-CN" altLang="en-US" sz="1175">
                <a:latin typeface="微软雅黑" panose="020B0503020204020204" charset="-122"/>
                <a:ea typeface="微软雅黑" panose="020B0503020204020204" charset="-122"/>
                <a:sym typeface="+mn-ea"/>
              </a:rPr>
              <a:t>用户分享意愿较高，但对分享送积分活动表现不积极，需要多次测试寻找用户偏好的分享方式。</a:t>
            </a:r>
            <a:endParaRPr lang="zh-CN" altLang="en-US" sz="1175">
              <a:latin typeface="微软雅黑" panose="020B0503020204020204" charset="-122"/>
              <a:ea typeface="微软雅黑" panose="020B0503020204020204" charset="-122"/>
              <a:sym typeface="+mn-ea"/>
            </a:endParaRPr>
          </a:p>
        </p:txBody>
      </p:sp>
      <p:sp>
        <p:nvSpPr>
          <p:cNvPr id="7" name="矩形 6"/>
          <p:cNvSpPr/>
          <p:nvPr/>
        </p:nvSpPr>
        <p:spPr>
          <a:xfrm>
            <a:off x="5232238" y="727930"/>
            <a:ext cx="4890733" cy="303971"/>
          </a:xfrm>
          <a:prstGeom prst="rect">
            <a:avLst/>
          </a:prstGeom>
          <a:solidFill>
            <a:srgbClr val="9DC3E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zh-CN" altLang="en-US" sz="1345" b="1" dirty="0">
                <a:solidFill>
                  <a:schemeClr val="bg1"/>
                </a:solidFill>
                <a:latin typeface="微软雅黑" panose="020B0503020204020204" charset="-122"/>
                <a:ea typeface="微软雅黑" panose="020B0503020204020204" charset="-122"/>
              </a:rPr>
              <a:t>您是否有兴趣尝试本产品并分享给身边的朋友？</a:t>
            </a:r>
            <a:endParaRPr kumimoji="1" lang="zh-CN" altLang="en-US" sz="1345" b="1" dirty="0">
              <a:solidFill>
                <a:schemeClr val="bg1"/>
              </a:solidFill>
              <a:latin typeface="微软雅黑" panose="020B0503020204020204" charset="-122"/>
              <a:ea typeface="微软雅黑" panose="020B0503020204020204" charset="-122"/>
            </a:endParaRPr>
          </a:p>
        </p:txBody>
      </p:sp>
      <p:graphicFrame>
        <p:nvGraphicFramePr>
          <p:cNvPr id="8" name="图表 7"/>
          <p:cNvGraphicFramePr/>
          <p:nvPr/>
        </p:nvGraphicFramePr>
        <p:xfrm>
          <a:off x="10870" y="3140500"/>
          <a:ext cx="2866393" cy="244083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图表 8"/>
          <p:cNvGraphicFramePr/>
          <p:nvPr/>
        </p:nvGraphicFramePr>
        <p:xfrm>
          <a:off x="6383061" y="984973"/>
          <a:ext cx="4064679" cy="21555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图表 11"/>
          <p:cNvGraphicFramePr/>
          <p:nvPr/>
        </p:nvGraphicFramePr>
        <p:xfrm>
          <a:off x="7500288" y="3266888"/>
          <a:ext cx="2440834" cy="2314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图表 10"/>
          <p:cNvGraphicFramePr/>
          <p:nvPr/>
        </p:nvGraphicFramePr>
        <p:xfrm>
          <a:off x="-393892" y="984973"/>
          <a:ext cx="3839633" cy="2303780"/>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组合 12"/>
          <p:cNvGrpSpPr/>
          <p:nvPr/>
        </p:nvGrpSpPr>
        <p:grpSpPr>
          <a:xfrm>
            <a:off x="9368790" y="120650"/>
            <a:ext cx="659130" cy="598170"/>
            <a:chOff x="14118" y="124"/>
            <a:chExt cx="1038" cy="942"/>
          </a:xfrm>
        </p:grpSpPr>
        <p:sp>
          <p:nvSpPr>
            <p:cNvPr id="14" name="对角圆角矩形 13"/>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descr="resource"/>
            <p:cNvPicPr>
              <a:picLocks noChangeAspect="1"/>
            </p:cNvPicPr>
            <p:nvPr/>
          </p:nvPicPr>
          <p:blipFill>
            <a:blip r:embed="rId11"/>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5" name="文本框 24"/>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tags/tag1.xml><?xml version="1.0" encoding="utf-8"?>
<p:tagLst xmlns:p="http://schemas.openxmlformats.org/presentationml/2006/main">
  <p:tag name="KSO_WM_UNIT_TABLE_BEAUTIFY" val="smartTable{18b50a8a-2df7-41c0-8253-a91a17a187cf}"/>
  <p:tag name="TABLE_ENDDRAG_ORIGIN_RECT" val="204*123"/>
  <p:tag name="TABLE_ENDDRAG_RECT" val="254*137*204*123"/>
</p:tagLst>
</file>

<file path=ppt/tags/tag10.xml><?xml version="1.0" encoding="utf-8"?>
<p:tagLst xmlns:p="http://schemas.openxmlformats.org/presentationml/2006/main">
  <p:tag name="KSO_WM_UNIT_TABLE_BEAUTIFY" val="smartTable{144e1463-290a-45ef-b2ea-689d542ffd03}"/>
  <p:tag name="TABLE_ENDDRAG_ORIGIN_RECT" val="145*126"/>
  <p:tag name="TABLE_ENDDRAG_RECT" val="148*267*145*126"/>
</p:tagLst>
</file>

<file path=ppt/tags/tag100.xml><?xml version="1.0" encoding="utf-8"?>
<p:tagLst xmlns:p="http://schemas.openxmlformats.org/presentationml/2006/main">
  <p:tag name="PA" val="v5.2.3"/>
</p:tagLst>
</file>

<file path=ppt/tags/tag101.xml><?xml version="1.0" encoding="utf-8"?>
<p:tagLst xmlns:p="http://schemas.openxmlformats.org/presentationml/2006/main">
  <p:tag name="PA" val="v5.2.3"/>
</p:tagLst>
</file>

<file path=ppt/tags/tag102.xml><?xml version="1.0" encoding="utf-8"?>
<p:tagLst xmlns:p="http://schemas.openxmlformats.org/presentationml/2006/main">
  <p:tag name="PA" val="v5.2.3"/>
</p:tagLst>
</file>

<file path=ppt/tags/tag103.xml><?xml version="1.0" encoding="utf-8"?>
<p:tagLst xmlns:p="http://schemas.openxmlformats.org/presentationml/2006/main">
  <p:tag name="PA" val="v5.2.3"/>
</p:tagLst>
</file>

<file path=ppt/tags/tag104.xml><?xml version="1.0" encoding="utf-8"?>
<p:tagLst xmlns:p="http://schemas.openxmlformats.org/presentationml/2006/main">
  <p:tag name="PA" val="v5.2.3"/>
</p:tagLst>
</file>

<file path=ppt/tags/tag105.xml><?xml version="1.0" encoding="utf-8"?>
<p:tagLst xmlns:p="http://schemas.openxmlformats.org/presentationml/2006/main">
  <p:tag name="KSO_WM_UNIT_PLACING_PICTURE_USER_VIEWPORT" val="{&quot;height&quot;:5708,&quot;width&quot;:13279}"/>
</p:tagLst>
</file>

<file path=ppt/tags/tag11.xml><?xml version="1.0" encoding="utf-8"?>
<p:tagLst xmlns:p="http://schemas.openxmlformats.org/presentationml/2006/main">
  <p:tag name="KSO_WM_UNIT_TABLE_BEAUTIFY" val="smartTable{cf38433a-9f39-4fd1-a089-7ea6f022b238}"/>
  <p:tag name="TABLE_ENDDRAG_ORIGIN_RECT" val="145*126"/>
  <p:tag name="TABLE_ENDDRAG_RECT" val="148*267*145*126"/>
</p:tagLst>
</file>

<file path=ppt/tags/tag12.xml><?xml version="1.0" encoding="utf-8"?>
<p:tagLst xmlns:p="http://schemas.openxmlformats.org/presentationml/2006/main">
  <p:tag name="KSO_WM_UNIT_TABLE_BEAUTIFY" val="smartTable{6048fef2-d715-4258-88a2-f54f82dac4b0}"/>
  <p:tag name="TABLE_ENDDRAG_ORIGIN_RECT" val="145*126"/>
  <p:tag name="TABLE_ENDDRAG_RECT" val="148*267*145*126"/>
</p:tagLst>
</file>

<file path=ppt/tags/tag13.xml><?xml version="1.0" encoding="utf-8"?>
<p:tagLst xmlns:p="http://schemas.openxmlformats.org/presentationml/2006/main">
  <p:tag name="KSO_WM_UNIT_TABLE_BEAUTIFY" val="smartTable{18b50a8a-2df7-41c0-8253-a91a17a187cf}"/>
  <p:tag name="TABLE_ENDDRAG_ORIGIN_RECT" val="204*123"/>
  <p:tag name="TABLE_ENDDRAG_RECT" val="254*137*204*123"/>
</p:tagLst>
</file>

<file path=ppt/tags/tag14.xml><?xml version="1.0" encoding="utf-8"?>
<p:tagLst xmlns:p="http://schemas.openxmlformats.org/presentationml/2006/main">
  <p:tag name="KSO_WM_UNIT_TABLE_BEAUTIFY" val="smartTable{144e1463-290a-45ef-b2ea-689d542ffd03}"/>
  <p:tag name="TABLE_ENDDRAG_ORIGIN_RECT" val="145*126"/>
  <p:tag name="TABLE_ENDDRAG_RECT" val="148*267*145*126"/>
</p:tagLst>
</file>

<file path=ppt/tags/tag15.xml><?xml version="1.0" encoding="utf-8"?>
<p:tagLst xmlns:p="http://schemas.openxmlformats.org/presentationml/2006/main">
  <p:tag name="KSO_WM_UNIT_TABLE_BEAUTIFY" val="smartTable{cf38433a-9f39-4fd1-a089-7ea6f022b238}"/>
  <p:tag name="TABLE_ENDDRAG_ORIGIN_RECT" val="145*126"/>
  <p:tag name="TABLE_ENDDRAG_RECT" val="148*267*145*126"/>
</p:tagLst>
</file>

<file path=ppt/tags/tag16.xml><?xml version="1.0" encoding="utf-8"?>
<p:tagLst xmlns:p="http://schemas.openxmlformats.org/presentationml/2006/main">
  <p:tag name="KSO_WM_UNIT_TABLE_BEAUTIFY" val="smartTable{6048fef2-d715-4258-88a2-f54f82dac4b0}"/>
  <p:tag name="TABLE_ENDDRAG_ORIGIN_RECT" val="145*126"/>
  <p:tag name="TABLE_ENDDRAG_RECT" val="148*267*145*126"/>
</p:tagLst>
</file>

<file path=ppt/tags/tag17.xml><?xml version="1.0" encoding="utf-8"?>
<p:tagLst xmlns:p="http://schemas.openxmlformats.org/presentationml/2006/main">
  <p:tag name="KSO_WM_UNIT_TABLE_BEAUTIFY" val="smartTable{18b50a8a-2df7-41c0-8253-a91a17a187cf}"/>
  <p:tag name="TABLE_ENDDRAG_ORIGIN_RECT" val="204*123"/>
  <p:tag name="TABLE_ENDDRAG_RECT" val="254*137*204*123"/>
</p:tagLst>
</file>

<file path=ppt/tags/tag18.xml><?xml version="1.0" encoding="utf-8"?>
<p:tagLst xmlns:p="http://schemas.openxmlformats.org/presentationml/2006/main">
  <p:tag name="KSO_WM_UNIT_TABLE_BEAUTIFY" val="smartTable{144e1463-290a-45ef-b2ea-689d542ffd03}"/>
  <p:tag name="TABLE_ENDDRAG_ORIGIN_RECT" val="145*126"/>
  <p:tag name="TABLE_ENDDRAG_RECT" val="148*267*145*126"/>
</p:tagLst>
</file>

<file path=ppt/tags/tag19.xml><?xml version="1.0" encoding="utf-8"?>
<p:tagLst xmlns:p="http://schemas.openxmlformats.org/presentationml/2006/main">
  <p:tag name="KSO_WM_UNIT_TABLE_BEAUTIFY" val="smartTable{cf38433a-9f39-4fd1-a089-7ea6f022b238}"/>
  <p:tag name="TABLE_ENDDRAG_ORIGIN_RECT" val="145*126"/>
  <p:tag name="TABLE_ENDDRAG_RECT" val="148*267*145*126"/>
</p:tagLst>
</file>

<file path=ppt/tags/tag2.xml><?xml version="1.0" encoding="utf-8"?>
<p:tagLst xmlns:p="http://schemas.openxmlformats.org/presentationml/2006/main">
  <p:tag name="KSO_WM_UNIT_TABLE_BEAUTIFY" val="smartTable{144e1463-290a-45ef-b2ea-689d542ffd03}"/>
  <p:tag name="TABLE_ENDDRAG_ORIGIN_RECT" val="145*126"/>
  <p:tag name="TABLE_ENDDRAG_RECT" val="148*267*145*126"/>
</p:tagLst>
</file>

<file path=ppt/tags/tag20.xml><?xml version="1.0" encoding="utf-8"?>
<p:tagLst xmlns:p="http://schemas.openxmlformats.org/presentationml/2006/main">
  <p:tag name="KSO_WM_UNIT_TABLE_BEAUTIFY" val="smartTable{6048fef2-d715-4258-88a2-f54f82dac4b0}"/>
  <p:tag name="TABLE_ENDDRAG_ORIGIN_RECT" val="145*126"/>
  <p:tag name="TABLE_ENDDRAG_RECT" val="148*267*145*126"/>
</p:tagLst>
</file>

<file path=ppt/tags/tag21.xml><?xml version="1.0" encoding="utf-8"?>
<p:tagLst xmlns:p="http://schemas.openxmlformats.org/presentationml/2006/main">
  <p:tag name="KSO_WM_UNIT_TABLE_BEAUTIFY" val="smartTable{18b50a8a-2df7-41c0-8253-a91a17a187cf}"/>
  <p:tag name="TABLE_ENDDRAG_ORIGIN_RECT" val="145*126"/>
  <p:tag name="TABLE_ENDDRAG_RECT" val="148*267*145*126"/>
</p:tagLst>
</file>

<file path=ppt/tags/tag22.xml><?xml version="1.0" encoding="utf-8"?>
<p:tagLst xmlns:p="http://schemas.openxmlformats.org/presentationml/2006/main">
  <p:tag name="KSO_WM_UNIT_TABLE_BEAUTIFY" val="smartTable{144e1463-290a-45ef-b2ea-689d542ffd03}"/>
  <p:tag name="TABLE_ENDDRAG_ORIGIN_RECT" val="145*126"/>
  <p:tag name="TABLE_ENDDRAG_RECT" val="148*267*145*126"/>
</p:tagLst>
</file>

<file path=ppt/tags/tag23.xml><?xml version="1.0" encoding="utf-8"?>
<p:tagLst xmlns:p="http://schemas.openxmlformats.org/presentationml/2006/main">
  <p:tag name="KSO_WM_UNIT_TABLE_BEAUTIFY" val="smartTable{cf38433a-9f39-4fd1-a089-7ea6f022b238}"/>
  <p:tag name="TABLE_ENDDRAG_ORIGIN_RECT" val="145*126"/>
  <p:tag name="TABLE_ENDDRAG_RECT" val="148*267*145*126"/>
</p:tagLst>
</file>

<file path=ppt/tags/tag24.xml><?xml version="1.0" encoding="utf-8"?>
<p:tagLst xmlns:p="http://schemas.openxmlformats.org/presentationml/2006/main">
  <p:tag name="KSO_WM_UNIT_TABLE_BEAUTIFY" val="smartTable{6048fef2-d715-4258-88a2-f54f82dac4b0}"/>
  <p:tag name="TABLE_ENDDRAG_ORIGIN_RECT" val="145*126"/>
  <p:tag name="TABLE_ENDDRAG_RECT" val="148*267*145*126"/>
</p:tagLst>
</file>

<file path=ppt/tags/tag25.xml><?xml version="1.0" encoding="utf-8"?>
<p:tagLst xmlns:p="http://schemas.openxmlformats.org/presentationml/2006/main">
  <p:tag name="KSO_WM_UNIT_TABLE_BEAUTIFY" val="smartTable{18b50a8a-2df7-41c0-8253-a91a17a187cf}"/>
  <p:tag name="TABLE_ENDDRAG_ORIGIN_RECT" val="204*124"/>
  <p:tag name="TABLE_ENDDRAG_RECT" val="254*137*204*124"/>
</p:tagLst>
</file>

<file path=ppt/tags/tag26.xml><?xml version="1.0" encoding="utf-8"?>
<p:tagLst xmlns:p="http://schemas.openxmlformats.org/presentationml/2006/main">
  <p:tag name="KSO_WM_UNIT_TABLE_BEAUTIFY" val="smartTable{144e1463-290a-45ef-b2ea-689d542ffd03}"/>
  <p:tag name="TABLE_ENDDRAG_ORIGIN_RECT" val="204*72"/>
  <p:tag name="TABLE_ENDDRAG_RECT" val="489*138*204*72"/>
</p:tagLst>
</file>

<file path=ppt/tags/tag27.xml><?xml version="1.0" encoding="utf-8"?>
<p:tagLst xmlns:p="http://schemas.openxmlformats.org/presentationml/2006/main">
  <p:tag name="KSO_WM_UNIT_TABLE_BEAUTIFY" val="smartTable{cf38433a-9f39-4fd1-a089-7ea6f022b238}"/>
  <p:tag name="TABLE_ENDDRAG_ORIGIN_RECT" val="145*126"/>
  <p:tag name="TABLE_ENDDRAG_RECT" val="148*267*145*126"/>
</p:tagLst>
</file>

<file path=ppt/tags/tag28.xml><?xml version="1.0" encoding="utf-8"?>
<p:tagLst xmlns:p="http://schemas.openxmlformats.org/presentationml/2006/main">
  <p:tag name="KSO_WM_UNIT_TABLE_BEAUTIFY" val="smartTable{6048fef2-d715-4258-88a2-f54f82dac4b0}"/>
  <p:tag name="TABLE_ENDDRAG_ORIGIN_RECT" val="145*126"/>
  <p:tag name="TABLE_ENDDRAG_RECT" val="148*267*145*126"/>
</p:tagLst>
</file>

<file path=ppt/tags/tag29.xml><?xml version="1.0" encoding="utf-8"?>
<p:tagLst xmlns:p="http://schemas.openxmlformats.org/presentationml/2006/main">
  <p:tag name="KSO_WM_UNIT_TABLE_BEAUTIFY" val="smartTable{18b50a8a-2df7-41c0-8253-a91a17a187cf}"/>
  <p:tag name="TABLE_ENDDRAG_ORIGIN_RECT" val="204*132"/>
  <p:tag name="TABLE_ENDDRAG_RECT" val="254*137*204*132"/>
</p:tagLst>
</file>

<file path=ppt/tags/tag3.xml><?xml version="1.0" encoding="utf-8"?>
<p:tagLst xmlns:p="http://schemas.openxmlformats.org/presentationml/2006/main">
  <p:tag name="KSO_WM_UNIT_TABLE_BEAUTIFY" val="smartTable{6048fef2-d715-4258-88a2-f54f82dac4b0}"/>
  <p:tag name="TABLE_ENDDRAG_ORIGIN_RECT" val="145*126"/>
  <p:tag name="TABLE_ENDDRAG_RECT" val="148*267*145*126"/>
</p:tagLst>
</file>

<file path=ppt/tags/tag30.xml><?xml version="1.0" encoding="utf-8"?>
<p:tagLst xmlns:p="http://schemas.openxmlformats.org/presentationml/2006/main">
  <p:tag name="KSO_WM_UNIT_TABLE_BEAUTIFY" val="smartTable{144e1463-290a-45ef-b2ea-689d542ffd03}"/>
  <p:tag name="TABLE_ENDDRAG_ORIGIN_RECT" val="145*126"/>
  <p:tag name="TABLE_ENDDRAG_RECT" val="148*267*145*126"/>
</p:tagLst>
</file>

<file path=ppt/tags/tag31.xml><?xml version="1.0" encoding="utf-8"?>
<p:tagLst xmlns:p="http://schemas.openxmlformats.org/presentationml/2006/main">
  <p:tag name="KSO_WM_UNIT_TABLE_BEAUTIFY" val="smartTable{cf38433a-9f39-4fd1-a089-7ea6f022b238}"/>
  <p:tag name="TABLE_ENDDRAG_ORIGIN_RECT" val="202*153"/>
  <p:tag name="TABLE_ENDDRAG_RECT" val="253*423*202*153"/>
</p:tagLst>
</file>

<file path=ppt/tags/tag32.xml><?xml version="1.0" encoding="utf-8"?>
<p:tagLst xmlns:p="http://schemas.openxmlformats.org/presentationml/2006/main">
  <p:tag name="KSO_WM_UNIT_TABLE_BEAUTIFY" val="smartTable{6048fef2-d715-4258-88a2-f54f82dac4b0}"/>
  <p:tag name="TABLE_ENDDRAG_ORIGIN_RECT" val="145*126"/>
  <p:tag name="TABLE_ENDDRAG_RECT" val="148*267*145*126"/>
</p:tagLst>
</file>

<file path=ppt/tags/tag33.xml><?xml version="1.0" encoding="utf-8"?>
<p:tagLst xmlns:p="http://schemas.openxmlformats.org/presentationml/2006/main">
  <p:tag name="KSO_WM_UNIT_TABLE_BEAUTIFY" val="smartTable{23fed1ce-e679-4b81-bbe7-5de7d59e78a9}"/>
  <p:tag name="TABLE_RECT" val="36*64.5673*735.85*349.8"/>
  <p:tag name="TABLE_EMPHASIZE_COLOR" val="6579300"/>
  <p:tag name="TABLE_ONEKEY_SKIN_IDX" val="0"/>
  <p:tag name="TABLE_SKINIDX" val="-1"/>
  <p:tag name="TABLE_COLORIDX" val="l"/>
</p:tagLst>
</file>

<file path=ppt/tags/tag34.xml><?xml version="1.0" encoding="utf-8"?>
<p:tagLst xmlns:p="http://schemas.openxmlformats.org/presentationml/2006/main">
  <p:tag name="KSO_WM_UNIT_TABLE_BEAUTIFY" val="smartTable{fd522b1e-e636-47fe-b3d8-2120e0989bdc}"/>
</p:tagLst>
</file>

<file path=ppt/tags/tag35.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371_3*m_h_i*1_1_1"/>
  <p:tag name="KSO_WM_TEMPLATE_CATEGORY" val="diagram"/>
  <p:tag name="KSO_WM_TEMPLATE_INDEX" val="2019937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6.xml><?xml version="1.0" encoding="utf-8"?>
<p:tagLst xmlns:p="http://schemas.openxmlformats.org/presentationml/2006/main">
  <p:tag name="KSO_WM_UNIT_DIAGRAM_MODELTYPE" val="numdgm"/>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9371_3*m_h_a*1_1_1"/>
  <p:tag name="KSO_WM_TEMPLATE_CATEGORY" val="diagram"/>
  <p:tag name="KSO_WM_TEMPLATE_INDEX" val="20199371"/>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37.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4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1_3*m_h_f*1_1_1"/>
  <p:tag name="KSO_WM_TEMPLATE_CATEGORY" val="diagram"/>
  <p:tag name="KSO_WM_TEMPLATE_INDEX" val="2019937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8.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4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99371_3*m_h_f*1_2_1"/>
  <p:tag name="KSO_WM_TEMPLATE_CATEGORY" val="diagram"/>
  <p:tag name="KSO_WM_TEMPLATE_INDEX" val="2019937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9.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4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99371_3*m_h_f*1_3_1"/>
  <p:tag name="KSO_WM_TEMPLATE_CATEGORY" val="diagram"/>
  <p:tag name="KSO_WM_TEMPLATE_INDEX" val="2019937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KSO_WM_UNIT_TABLE_BEAUTIFY" val="smartTable{d9f8114b-621c-4d37-8403-32013587a77c}"/>
  <p:tag name="TABLE_ENDDRAG_ORIGIN_RECT" val="204*123"/>
  <p:tag name="TABLE_ENDDRAG_RECT" val="254*137*204*123"/>
</p:tagLst>
</file>

<file path=ppt/tags/tag40.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99371_3*m_i*1_1"/>
  <p:tag name="KSO_WM_TEMPLATE_CATEGORY" val="diagram"/>
  <p:tag name="KSO_WM_TEMPLATE_INDEX" val="20199371"/>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41.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371_3*m_h_i*1_1_1"/>
  <p:tag name="KSO_WM_TEMPLATE_CATEGORY" val="diagram"/>
  <p:tag name="KSO_WM_TEMPLATE_INDEX" val="2019937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2.xml><?xml version="1.0" encoding="utf-8"?>
<p:tagLst xmlns:p="http://schemas.openxmlformats.org/presentationml/2006/main">
  <p:tag name="KSO_WM_UNIT_DIAGRAM_MODELTYPE" val="numdgm"/>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9371_3*m_h_a*1_1_1"/>
  <p:tag name="KSO_WM_TEMPLATE_CATEGORY" val="diagram"/>
  <p:tag name="KSO_WM_TEMPLATE_INDEX" val="20199371"/>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3.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371_3*m_h_i*1_1_1"/>
  <p:tag name="KSO_WM_TEMPLATE_CATEGORY" val="diagram"/>
  <p:tag name="KSO_WM_TEMPLATE_INDEX" val="2019937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4.xml><?xml version="1.0" encoding="utf-8"?>
<p:tagLst xmlns:p="http://schemas.openxmlformats.org/presentationml/2006/main">
  <p:tag name="KSO_WM_UNIT_DIAGRAM_MODELTYPE" val="numdgm"/>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9371_3*m_h_a*1_1_1"/>
  <p:tag name="KSO_WM_TEMPLATE_CATEGORY" val="diagram"/>
  <p:tag name="KSO_WM_TEMPLATE_INDEX" val="20199371"/>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5.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371_3*m_h_i*1_1_1"/>
  <p:tag name="KSO_WM_TEMPLATE_CATEGORY" val="diagram"/>
  <p:tag name="KSO_WM_TEMPLATE_INDEX" val="2019937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6.xml><?xml version="1.0" encoding="utf-8"?>
<p:tagLst xmlns:p="http://schemas.openxmlformats.org/presentationml/2006/main">
  <p:tag name="KSO_WM_UNIT_DIAGRAM_MODELTYPE" val="numdgm"/>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9371_3*m_h_a*1_1_1"/>
  <p:tag name="KSO_WM_TEMPLATE_CATEGORY" val="diagram"/>
  <p:tag name="KSO_WM_TEMPLATE_INDEX" val="20199371"/>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7.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371_3*m_h_i*1_1_1"/>
  <p:tag name="KSO_WM_TEMPLATE_CATEGORY" val="diagram"/>
  <p:tag name="KSO_WM_TEMPLATE_INDEX" val="2019937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8.xml><?xml version="1.0" encoding="utf-8"?>
<p:tagLst xmlns:p="http://schemas.openxmlformats.org/presentationml/2006/main">
  <p:tag name="KSO_WM_UNIT_DIAGRAM_MODELTYPE" val="numdgm"/>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9371_3*m_h_a*1_1_1"/>
  <p:tag name="KSO_WM_TEMPLATE_CATEGORY" val="diagram"/>
  <p:tag name="KSO_WM_TEMPLATE_INDEX" val="20199371"/>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9.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371_3*m_h_i*1_1_1"/>
  <p:tag name="KSO_WM_TEMPLATE_CATEGORY" val="diagram"/>
  <p:tag name="KSO_WM_TEMPLATE_INDEX" val="2019937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xml><?xml version="1.0" encoding="utf-8"?>
<p:tagLst xmlns:p="http://schemas.openxmlformats.org/presentationml/2006/main">
  <p:tag name="KSO_WM_UNIT_TABLE_BEAUTIFY" val="smartTable{18b50a8a-2df7-41c0-8253-a91a17a187cf}"/>
  <p:tag name="TABLE_ENDDRAG_ORIGIN_RECT" val="204*127"/>
  <p:tag name="TABLE_ENDDRAG_RECT" val="254*125*204*127"/>
</p:tagLst>
</file>

<file path=ppt/tags/tag50.xml><?xml version="1.0" encoding="utf-8"?>
<p:tagLst xmlns:p="http://schemas.openxmlformats.org/presentationml/2006/main">
  <p:tag name="KSO_WM_UNIT_DIAGRAM_MODELTYPE" val="numdgm"/>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9371_3*m_h_a*1_1_1"/>
  <p:tag name="KSO_WM_TEMPLATE_CATEGORY" val="diagram"/>
  <p:tag name="KSO_WM_TEMPLATE_INDEX" val="20199371"/>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51.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4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1_3*m_h_f*1_1_1"/>
  <p:tag name="KSO_WM_TEMPLATE_CATEGORY" val="diagram"/>
  <p:tag name="KSO_WM_TEMPLATE_INDEX" val="2019937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2.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4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1_3*m_h_f*1_1_1"/>
  <p:tag name="KSO_WM_TEMPLATE_CATEGORY" val="diagram"/>
  <p:tag name="KSO_WM_TEMPLATE_INDEX" val="2019937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3.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4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1_3*m_h_f*1_1_1"/>
  <p:tag name="KSO_WM_TEMPLATE_CATEGORY" val="diagram"/>
  <p:tag name="KSO_WM_TEMPLATE_INDEX" val="2019937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4.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99371_3*m_i*1_1"/>
  <p:tag name="KSO_WM_TEMPLATE_CATEGORY" val="diagram"/>
  <p:tag name="KSO_WM_TEMPLATE_INDEX" val="20199371"/>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55.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99371_3*m_i*1_1"/>
  <p:tag name="KSO_WM_TEMPLATE_CATEGORY" val="diagram"/>
  <p:tag name="KSO_WM_TEMPLATE_INDEX" val="20199371"/>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56.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99371_3*m_i*1_1"/>
  <p:tag name="KSO_WM_TEMPLATE_CATEGORY" val="diagram"/>
  <p:tag name="KSO_WM_TEMPLATE_INDEX" val="20199371"/>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57.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99371_3*m_i*1_1"/>
  <p:tag name="KSO_WM_TEMPLATE_CATEGORY" val="diagram"/>
  <p:tag name="KSO_WM_TEMPLATE_INDEX" val="20199371"/>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58.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99371_3*m_i*1_1"/>
  <p:tag name="KSO_WM_TEMPLATE_CATEGORY" val="diagram"/>
  <p:tag name="KSO_WM_TEMPLATE_INDEX" val="20199371"/>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59.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99371_3*m_i*1_1"/>
  <p:tag name="KSO_WM_TEMPLATE_CATEGORY" val="diagram"/>
  <p:tag name="KSO_WM_TEMPLATE_INDEX" val="20199371"/>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6.xml><?xml version="1.0" encoding="utf-8"?>
<p:tagLst xmlns:p="http://schemas.openxmlformats.org/presentationml/2006/main">
  <p:tag name="KSO_WM_UNIT_TABLE_BEAUTIFY" val="smartTable{144e1463-290a-45ef-b2ea-689d542ffd03}"/>
  <p:tag name="TABLE_ENDDRAG_ORIGIN_RECT" val="145*126"/>
  <p:tag name="TABLE_ENDDRAG_RECT" val="148*267*145*126"/>
</p:tagLst>
</file>

<file path=ppt/tags/tag60.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4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1_3*m_h_f*1_1_1"/>
  <p:tag name="KSO_WM_TEMPLATE_CATEGORY" val="diagram"/>
  <p:tag name="KSO_WM_TEMPLATE_INDEX" val="2019937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1.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4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1_3*m_h_f*1_1_1"/>
  <p:tag name="KSO_WM_TEMPLATE_CATEGORY" val="diagram"/>
  <p:tag name="KSO_WM_TEMPLATE_INDEX" val="2019937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2.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4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1_3*m_h_f*1_1_1"/>
  <p:tag name="KSO_WM_TEMPLATE_CATEGORY" val="diagram"/>
  <p:tag name="KSO_WM_TEMPLATE_INDEX" val="2019937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3.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4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1_3*m_h_f*1_1_1"/>
  <p:tag name="KSO_WM_TEMPLATE_CATEGORY" val="diagram"/>
  <p:tag name="KSO_WM_TEMPLATE_INDEX" val="2019937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4.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4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1_3*m_h_f*1_1_1"/>
  <p:tag name="KSO_WM_TEMPLATE_CATEGORY" val="diagram"/>
  <p:tag name="KSO_WM_TEMPLATE_INDEX" val="2019937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5.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4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1_3*m_h_f*1_1_1"/>
  <p:tag name="KSO_WM_TEMPLATE_CATEGORY" val="diagram"/>
  <p:tag name="KSO_WM_TEMPLATE_INDEX" val="2019937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6.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99371_3*m_i*1_1"/>
  <p:tag name="KSO_WM_TEMPLATE_CATEGORY" val="diagram"/>
  <p:tag name="KSO_WM_TEMPLATE_INDEX" val="20199371"/>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67.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99371_3*m_i*1_1"/>
  <p:tag name="KSO_WM_TEMPLATE_CATEGORY" val="diagram"/>
  <p:tag name="KSO_WM_TEMPLATE_INDEX" val="20199371"/>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68.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99371_3*m_i*1_1"/>
  <p:tag name="KSO_WM_TEMPLATE_CATEGORY" val="diagram"/>
  <p:tag name="KSO_WM_TEMPLATE_INDEX" val="20199371"/>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69.xml><?xml version="1.0" encoding="utf-8"?>
<p:tagLst xmlns:p="http://schemas.openxmlformats.org/presentationml/2006/main">
  <p:tag name="KSO_WM_FULL_TEXT_BEAUTIFY_COPY_ID" val="10"/>
</p:tagLst>
</file>

<file path=ppt/tags/tag7.xml><?xml version="1.0" encoding="utf-8"?>
<p:tagLst xmlns:p="http://schemas.openxmlformats.org/presentationml/2006/main">
  <p:tag name="KSO_WM_UNIT_TABLE_BEAUTIFY" val="smartTable{cf38433a-9f39-4fd1-a089-7ea6f022b238}"/>
  <p:tag name="TABLE_ENDDRAG_ORIGIN_RECT" val="145*126"/>
  <p:tag name="TABLE_ENDDRAG_RECT" val="148*267*145*126"/>
</p:tagLst>
</file>

<file path=ppt/tags/tag70.xml><?xml version="1.0" encoding="utf-8"?>
<p:tagLst xmlns:p="http://schemas.openxmlformats.org/presentationml/2006/main">
  <p:tag name="KSO_WM_FULL_TEXT_BEAUTIFY_COPY_ID" val="11"/>
</p:tagLst>
</file>

<file path=ppt/tags/tag71.xml><?xml version="1.0" encoding="utf-8"?>
<p:tagLst xmlns:p="http://schemas.openxmlformats.org/presentationml/2006/main">
  <p:tag name="KSO_WM_FULL_TEXT_BEAUTIFY_COPY_ID" val="12"/>
</p:tagLst>
</file>

<file path=ppt/tags/tag72.xml><?xml version="1.0" encoding="utf-8"?>
<p:tagLst xmlns:p="http://schemas.openxmlformats.org/presentationml/2006/main">
  <p:tag name="KSO_WM_FULL_TEXT_BEAUTIFY_COPY_ID" val="15"/>
</p:tagLst>
</file>

<file path=ppt/tags/tag73.xml><?xml version="1.0" encoding="utf-8"?>
<p:tagLst xmlns:p="http://schemas.openxmlformats.org/presentationml/2006/main">
  <p:tag name="KSO_WM_FULL_TEXT_BEAUTIFY_COPY_ID" val="16"/>
</p:tagLst>
</file>

<file path=ppt/tags/tag74.xml><?xml version="1.0" encoding="utf-8"?>
<p:tagLst xmlns:p="http://schemas.openxmlformats.org/presentationml/2006/main">
  <p:tag name="KSO_WM_FULL_TEXT_BEAUTIFY_COPY_ID" val="17"/>
</p:tagLst>
</file>

<file path=ppt/tags/tag75.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99371_3*m_i*1_1"/>
  <p:tag name="KSO_WM_TEMPLATE_CATEGORY" val="diagram"/>
  <p:tag name="KSO_WM_TEMPLATE_INDEX" val="20199371"/>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76.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99371_3*m_i*1_1"/>
  <p:tag name="KSO_WM_TEMPLATE_CATEGORY" val="diagram"/>
  <p:tag name="KSO_WM_TEMPLATE_INDEX" val="20199371"/>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77.xml><?xml version="1.0" encoding="utf-8"?>
<p:tagLst xmlns:p="http://schemas.openxmlformats.org/presentationml/2006/main">
  <p:tag name="KSO_WM_FULL_TEXT_BEAUTIFY_COPY_ID" val="10"/>
</p:tagLst>
</file>

<file path=ppt/tags/tag78.xml><?xml version="1.0" encoding="utf-8"?>
<p:tagLst xmlns:p="http://schemas.openxmlformats.org/presentationml/2006/main">
  <p:tag name="KSO_WM_FULL_TEXT_BEAUTIFY_COPY_ID" val="10"/>
</p:tagLst>
</file>

<file path=ppt/tags/tag79.xml><?xml version="1.0" encoding="utf-8"?>
<p:tagLst xmlns:p="http://schemas.openxmlformats.org/presentationml/2006/main">
  <p:tag name="KSO_WM_FULL_TEXT_BEAUTIFY_COPY_ID" val="10"/>
</p:tagLst>
</file>

<file path=ppt/tags/tag8.xml><?xml version="1.0" encoding="utf-8"?>
<p:tagLst xmlns:p="http://schemas.openxmlformats.org/presentationml/2006/main">
  <p:tag name="KSO_WM_UNIT_TABLE_BEAUTIFY" val="smartTable{6048fef2-d715-4258-88a2-f54f82dac4b0}"/>
  <p:tag name="TABLE_ENDDRAG_ORIGIN_RECT" val="145*126"/>
  <p:tag name="TABLE_ENDDRAG_RECT" val="148*267*145*126"/>
</p:tagLst>
</file>

<file path=ppt/tags/tag80.xml><?xml version="1.0" encoding="utf-8"?>
<p:tagLst xmlns:p="http://schemas.openxmlformats.org/presentationml/2006/main">
  <p:tag name="KSO_WM_FULL_TEXT_BEAUTIFY_COPY_ID" val="10"/>
</p:tagLst>
</file>

<file path=ppt/tags/tag81.xml><?xml version="1.0" encoding="utf-8"?>
<p:tagLst xmlns:p="http://schemas.openxmlformats.org/presentationml/2006/main">
  <p:tag name="KSO_WM_FULL_TEXT_BEAUTIFY_COPY_ID" val="10"/>
</p:tagLst>
</file>

<file path=ppt/tags/tag82.xml><?xml version="1.0" encoding="utf-8"?>
<p:tagLst xmlns:p="http://schemas.openxmlformats.org/presentationml/2006/main">
  <p:tag name="KSO_WM_FULL_TEXT_BEAUTIFY_COPY_ID" val="10"/>
</p:tagLst>
</file>

<file path=ppt/tags/tag83.xml><?xml version="1.0" encoding="utf-8"?>
<p:tagLst xmlns:p="http://schemas.openxmlformats.org/presentationml/2006/main">
  <p:tag name="KSO_WM_UNIT_TABLE_BEAUTIFY" val="smartTable{42d8cac2-4f52-4fe2-990d-9f77ae806ff0}"/>
  <p:tag name="TABLE_RECT" val="33.475*72.025*740.9*317.95"/>
  <p:tag name="TABLE_EMPHASIZE_COLOR" val="6579300"/>
  <p:tag name="TABLE_ONEKEY_SKIN_IDX" val="0"/>
  <p:tag name="TABLE_SKINIDX" val="-1"/>
  <p:tag name="TABLE_COLORIDX" val="l"/>
  <p:tag name="TABLE_ENDDRAG_ORIGIN_RECT" val="740*269"/>
  <p:tag name="TABLE_ENDDRAG_RECT" val="33*72*740*269"/>
</p:tagLst>
</file>

<file path=ppt/tags/tag84.xml><?xml version="1.0" encoding="utf-8"?>
<p:tagLst xmlns:p="http://schemas.openxmlformats.org/presentationml/2006/main">
  <p:tag name="KSO_WM_UNIT_TABLE_BEAUTIFY" val="smartTable{41b01ae7-7df0-405b-aab1-8456d6acf6f3}"/>
</p:tagLst>
</file>

<file path=ppt/tags/tag85.xml><?xml version="1.0" encoding="utf-8"?>
<p:tagLst xmlns:p="http://schemas.openxmlformats.org/presentationml/2006/main">
  <p:tag name="KSO_WM_UNIT_TABLE_BEAUTIFY" val="smartTable{788c5fa4-8df6-4168-af17-d2477c548c56}"/>
  <p:tag name="TABLE_ENDDRAG_ORIGIN_RECT" val="309*36"/>
  <p:tag name="TABLE_ENDDRAG_RECT" val="226*106*309*36"/>
</p:tagLst>
</file>

<file path=ppt/tags/tag86.xml><?xml version="1.0" encoding="utf-8"?>
<p:tagLst xmlns:p="http://schemas.openxmlformats.org/presentationml/2006/main">
  <p:tag name="KSO_WM_UNIT_TABLE_BEAUTIFY" val="smartTable{64a58ed7-8db6-471e-af2e-464ae1d69c36}"/>
  <p:tag name="TABLE_ENDDRAG_ORIGIN_RECT" val="309*35"/>
  <p:tag name="TABLE_ENDDRAG_RECT" val="226*147*309*35"/>
</p:tagLst>
</file>

<file path=ppt/tags/tag87.xml><?xml version="1.0" encoding="utf-8"?>
<p:tagLst xmlns:p="http://schemas.openxmlformats.org/presentationml/2006/main">
  <p:tag name="KSO_WM_UNIT_TABLE_BEAUTIFY" val="smartTable{86fc223b-7be4-4d2a-8cf2-ee1f0f5b3b54}"/>
  <p:tag name="TABLE_ENDDRAG_ORIGIN_RECT" val="743*393"/>
  <p:tag name="TABLE_ENDDRAG_RECT" val="40*80*743*393"/>
</p:tagLst>
</file>

<file path=ppt/tags/tag88.xml><?xml version="1.0" encoding="utf-8"?>
<p:tagLst xmlns:p="http://schemas.openxmlformats.org/presentationml/2006/main">
  <p:tag name="KSO_WM_UNIT_TABLE_BEAUTIFY" val="smartTable{7a7918e3-2513-433a-95f3-eeca34841f40}"/>
  <p:tag name="TABLE_ENDDRAG_ORIGIN_RECT" val="696*277"/>
  <p:tag name="TABLE_ENDDRAG_RECT" val="60*78*696*277"/>
</p:tagLst>
</file>

<file path=ppt/tags/tag89.xml><?xml version="1.0" encoding="utf-8"?>
<p:tagLst xmlns:p="http://schemas.openxmlformats.org/presentationml/2006/main">
  <p:tag name="KSO_WM_UNIT_TABLE_BEAUTIFY" val="smartTable{de28b5e8-8d60-4481-b4dc-6112b7f515a1}"/>
  <p:tag name="TABLE_ENDDRAG_ORIGIN_RECT" val="678*170"/>
  <p:tag name="TABLE_ENDDRAG_RECT" val="67*75*678*170"/>
</p:tagLst>
</file>

<file path=ppt/tags/tag9.xml><?xml version="1.0" encoding="utf-8"?>
<p:tagLst xmlns:p="http://schemas.openxmlformats.org/presentationml/2006/main">
  <p:tag name="KSO_WM_UNIT_TABLE_BEAUTIFY" val="smartTable{18b50a8a-2df7-41c0-8253-a91a17a187cf}"/>
  <p:tag name="TABLE_ENDDRAG_ORIGIN_RECT" val="204*123"/>
  <p:tag name="TABLE_ENDDRAG_RECT" val="254*137*204*123"/>
</p:tagLst>
</file>

<file path=ppt/tags/tag90.xml><?xml version="1.0" encoding="utf-8"?>
<p:tagLst xmlns:p="http://schemas.openxmlformats.org/presentationml/2006/main">
  <p:tag name="KSO_WM_SLIDE_MODEL_TYPE" val="numdgm"/>
</p:tagLst>
</file>

<file path=ppt/tags/tag91.xml><?xml version="1.0" encoding="utf-8"?>
<p:tagLst xmlns:p="http://schemas.openxmlformats.org/presentationml/2006/main">
  <p:tag name="KSO_WM_SLIDE_MODEL_TYPE" val="numdgm"/>
</p:tagLst>
</file>

<file path=ppt/tags/tag92.xml><?xml version="1.0" encoding="utf-8"?>
<p:tagLst xmlns:p="http://schemas.openxmlformats.org/presentationml/2006/main">
  <p:tag name="KSO_WM_SLIDE_MODEL_TYPE" val="numdgm"/>
</p:tagLst>
</file>

<file path=ppt/tags/tag93.xml><?xml version="1.0" encoding="utf-8"?>
<p:tagLst xmlns:p="http://schemas.openxmlformats.org/presentationml/2006/main">
  <p:tag name="KSO_WM_SLIDE_MODEL_TYPE" val="numdgm"/>
</p:tagLst>
</file>

<file path=ppt/tags/tag94.xml><?xml version="1.0" encoding="utf-8"?>
<p:tagLst xmlns:p="http://schemas.openxmlformats.org/presentationml/2006/main">
  <p:tag name="KSO_WM_SLIDE_MODEL_TYPE" val="numdgm"/>
</p:tagLst>
</file>

<file path=ppt/tags/tag95.xml><?xml version="1.0" encoding="utf-8"?>
<p:tagLst xmlns:p="http://schemas.openxmlformats.org/presentationml/2006/main">
  <p:tag name="KSO_WM_SLIDE_MODEL_TYPE" val="numdgm"/>
</p:tagLst>
</file>

<file path=ppt/tags/tag96.xml><?xml version="1.0" encoding="utf-8"?>
<p:tagLst xmlns:p="http://schemas.openxmlformats.org/presentationml/2006/main">
  <p:tag name="KSO_WM_SLIDE_MODEL_TYPE" val="numdgm"/>
</p:tagLst>
</file>

<file path=ppt/tags/tag97.xml><?xml version="1.0" encoding="utf-8"?>
<p:tagLst xmlns:p="http://schemas.openxmlformats.org/presentationml/2006/main">
  <p:tag name="PA" val="v5.2.3"/>
</p:tagLst>
</file>

<file path=ppt/tags/tag98.xml><?xml version="1.0" encoding="utf-8"?>
<p:tagLst xmlns:p="http://schemas.openxmlformats.org/presentationml/2006/main">
  <p:tag name="PA" val="v5.2.3"/>
</p:tagLst>
</file>

<file path=ppt/tags/tag99.xml><?xml version="1.0" encoding="utf-8"?>
<p:tagLst xmlns:p="http://schemas.openxmlformats.org/presentationml/2006/main">
  <p:tag name="PA" val="v5.2.3"/>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13102</Words>
  <Application>WPS 演示</Application>
  <PresentationFormat>自定义</PresentationFormat>
  <Paragraphs>2805</Paragraphs>
  <Slides>71</Slides>
  <Notes>35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71</vt:i4>
      </vt:variant>
    </vt:vector>
  </HeadingPairs>
  <TitlesOfParts>
    <vt:vector size="84" baseType="lpstr">
      <vt:lpstr>Arial</vt:lpstr>
      <vt:lpstr>宋体</vt:lpstr>
      <vt:lpstr>Wingdings</vt:lpstr>
      <vt:lpstr>微软雅黑</vt:lpstr>
      <vt:lpstr>Calibri</vt:lpstr>
      <vt:lpstr>Arial Unicode MS</vt:lpstr>
      <vt:lpstr>等线</vt:lpstr>
      <vt:lpstr>Wingdings</vt:lpstr>
      <vt:lpstr>隶书</vt:lpstr>
      <vt:lpstr>幼圆</vt:lpstr>
      <vt:lpstr>新宋体</vt:lpstr>
      <vt:lpstr>微软雅黑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吃不饱的小惠</cp:lastModifiedBy>
  <cp:revision>459</cp:revision>
  <dcterms:created xsi:type="dcterms:W3CDTF">2019-12-22T05:53:00Z</dcterms:created>
  <dcterms:modified xsi:type="dcterms:W3CDTF">2021-12-24T16:45:45Z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6F97E908112E46C7A06BE1413615179A</vt:lpwstr>
  </property>
</Properties>
</file>